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7"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 id="298" r:id="rId43"/>
    <p:sldId id="299" r:id="rId44"/>
    <p:sldId id="300" r:id="rId45"/>
    <p:sldId id="301" r:id="rId46"/>
    <p:sldId id="302" r:id="rId47"/>
    <p:sldId id="303" r:id="rId48"/>
    <p:sldId id="304" r:id="rId49"/>
    <p:sldId id="305" r:id="rId50"/>
    <p:sldId id="306" r:id="rId51"/>
    <p:sldId id="307" r:id="rId52"/>
    <p:sldId id="308" r:id="rId53"/>
    <p:sldId id="309" r:id="rId54"/>
    <p:sldId id="310" r:id="rId55"/>
    <p:sldId id="311" r:id="rId56"/>
    <p:sldId id="312" r:id="rId57"/>
    <p:sldId id="313" r:id="rId58"/>
    <p:sldId id="314" r:id="rId59"/>
    <p:sldId id="315" r:id="rId60"/>
    <p:sldId id="316" r:id="rId61"/>
    <p:sldId id="317" r:id="rId62"/>
    <p:sldId id="318" r:id="rId63"/>
    <p:sldId id="319" r:id="rId64"/>
    <p:sldId id="320" r:id="rId65"/>
    <p:sldId id="321" r:id="rId66"/>
    <p:sldId id="322" r:id="rId67"/>
    <p:sldId id="323" r:id="rId68"/>
    <p:sldId id="324" r:id="rId69"/>
    <p:sldId id="325" r:id="rId70"/>
    <p:sldId id="326" r:id="rId71"/>
    <p:sldId id="327" r:id="rId72"/>
    <p:sldId id="328" r:id="rId73"/>
    <p:sldId id="329" r:id="rId74"/>
    <p:sldId id="330" r:id="rId75"/>
    <p:sldId id="331" r:id="rId76"/>
    <p:sldId id="332" r:id="rId77"/>
    <p:sldId id="333" r:id="rId78"/>
    <p:sldId id="334" r:id="rId79"/>
    <p:sldId id="335" r:id="rId80"/>
    <p:sldId id="336" r:id="rId81"/>
    <p:sldId id="337" r:id="rId82"/>
    <p:sldId id="338" r:id="rId83"/>
    <p:sldId id="339" r:id="rId84"/>
    <p:sldId id="340" r:id="rId85"/>
    <p:sldId id="341" r:id="rId86"/>
    <p:sldId id="342" r:id="rId87"/>
    <p:sldId id="343" r:id="rId88"/>
    <p:sldId id="344" r:id="rId89"/>
    <p:sldId id="345" r:id="rId90"/>
    <p:sldId id="346" r:id="rId91"/>
    <p:sldId id="347" r:id="rId92"/>
    <p:sldId id="348" r:id="rId93"/>
    <p:sldId id="349" r:id="rId94"/>
    <p:sldId id="350" r:id="rId95"/>
    <p:sldId id="351" r:id="rId96"/>
    <p:sldId id="352" r:id="rId97"/>
    <p:sldId id="353" r:id="rId98"/>
    <p:sldId id="354" r:id="rId99"/>
    <p:sldId id="355" r:id="rId100"/>
    <p:sldId id="356" r:id="rId101"/>
    <p:sldId id="357" r:id="rId102"/>
    <p:sldId id="358" r:id="rId103"/>
    <p:sldId id="359" r:id="rId104"/>
    <p:sldId id="360" r:id="rId105"/>
    <p:sldId id="361" r:id="rId106"/>
    <p:sldId id="362" r:id="rId107"/>
    <p:sldId id="363" r:id="rId108"/>
    <p:sldId id="364" r:id="rId109"/>
    <p:sldId id="365" r:id="rId110"/>
    <p:sldId id="366" r:id="rId111"/>
    <p:sldId id="367" r:id="rId112"/>
    <p:sldId id="368" r:id="rId113"/>
    <p:sldId id="369" r:id="rId114"/>
    <p:sldId id="370" r:id="rId115"/>
    <p:sldId id="371" r:id="rId116"/>
    <p:sldId id="372" r:id="rId117"/>
    <p:sldId id="373" r:id="rId118"/>
    <p:sldId id="374" r:id="rId119"/>
    <p:sldId id="375" r:id="rId120"/>
    <p:sldId id="376" r:id="rId121"/>
    <p:sldId id="377" r:id="rId122"/>
    <p:sldId id="378" r:id="rId123"/>
    <p:sldId id="379" r:id="rId124"/>
    <p:sldId id="380" r:id="rId125"/>
    <p:sldId id="381" r:id="rId126"/>
    <p:sldId id="382" r:id="rId127"/>
    <p:sldId id="383" r:id="rId128"/>
    <p:sldId id="384" r:id="rId129"/>
    <p:sldId id="385" r:id="rId130"/>
    <p:sldId id="386" r:id="rId131"/>
    <p:sldId id="387" r:id="rId132"/>
    <p:sldId id="388" r:id="rId133"/>
    <p:sldId id="389" r:id="rId134"/>
    <p:sldId id="390" r:id="rId135"/>
    <p:sldId id="391" r:id="rId136"/>
    <p:sldId id="392" r:id="rId137"/>
    <p:sldId id="393" r:id="rId138"/>
    <p:sldId id="394" r:id="rId139"/>
    <p:sldId id="395" r:id="rId140"/>
    <p:sldId id="396" r:id="rId141"/>
    <p:sldId id="397" r:id="rId142"/>
    <p:sldId id="398" r:id="rId143"/>
    <p:sldId id="399" r:id="rId144"/>
    <p:sldId id="400" r:id="rId145"/>
    <p:sldId id="401" r:id="rId146"/>
    <p:sldId id="402" r:id="rId147"/>
    <p:sldId id="403" r:id="rId148"/>
    <p:sldId id="404" r:id="rId149"/>
    <p:sldId id="405" r:id="rId150"/>
    <p:sldId id="406" r:id="rId151"/>
    <p:sldId id="407" r:id="rId152"/>
    <p:sldId id="408" r:id="rId153"/>
    <p:sldId id="409" r:id="rId154"/>
    <p:sldId id="410" r:id="rId155"/>
    <p:sldId id="411" r:id="rId156"/>
    <p:sldId id="412" r:id="rId157"/>
    <p:sldId id="413" r:id="rId158"/>
    <p:sldId id="414" r:id="rId159"/>
    <p:sldId id="415" r:id="rId160"/>
    <p:sldId id="416" r:id="rId161"/>
    <p:sldId id="417" r:id="rId162"/>
    <p:sldId id="418" r:id="rId163"/>
    <p:sldId id="419" r:id="rId164"/>
  </p:sldIdLst>
  <p:sldSz cx="9144000" cy="6858000" type="screen4x3"/>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87" d="100"/>
          <a:sy n="87" d="100"/>
        </p:scale>
        <p:origin x="1494" y="108"/>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slide" Target="slides/slide153.xml"/><Relationship Id="rId159" Type="http://schemas.openxmlformats.org/officeDocument/2006/relationships/slide" Target="slides/slide158.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presProps" Target="pres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slide" Target="slides/slide147.xml"/><Relationship Id="rId151" Type="http://schemas.openxmlformats.org/officeDocument/2006/relationships/slide" Target="slides/slide150.xml"/><Relationship Id="rId156" Type="http://schemas.openxmlformats.org/officeDocument/2006/relationships/slide" Target="slides/slide155.xml"/><Relationship Id="rId164" Type="http://schemas.openxmlformats.org/officeDocument/2006/relationships/slide" Target="slides/slide163.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895602" y="20777"/>
            <a:ext cx="5352795" cy="454025"/>
          </a:xfrm>
          <a:prstGeom prst="rect">
            <a:avLst/>
          </a:prstGeom>
        </p:spPr>
        <p:txBody>
          <a:bodyPr wrap="square" lIns="0" tIns="0" rIns="0" bIns="0">
            <a:spAutoFit/>
          </a:bodyPr>
          <a:lstStyle>
            <a:lvl1pPr>
              <a:defRPr sz="2800" b="1" i="0">
                <a:solidFill>
                  <a:srgbClr val="0033CC"/>
                </a:solidFill>
                <a:latin typeface="Times New Roman"/>
                <a:cs typeface="Times New Roman"/>
              </a:defRPr>
            </a:lvl1pPr>
          </a:lstStyle>
          <a:p>
            <a:endParaRPr/>
          </a:p>
        </p:txBody>
      </p:sp>
      <p:sp>
        <p:nvSpPr>
          <p:cNvPr id="3" name="Holder 3"/>
          <p:cNvSpPr>
            <a:spLocks noGrp="1"/>
          </p:cNvSpPr>
          <p:nvPr>
            <p:ph type="subTitle" idx="4"/>
          </p:nvPr>
        </p:nvSpPr>
        <p:spPr>
          <a:xfrm>
            <a:off x="1371600" y="3840480"/>
            <a:ext cx="64008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11/25/2022</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Times New Roman"/>
                <a:cs typeface="Times New Roman"/>
              </a:defRPr>
            </a:lvl1pPr>
          </a:lstStyle>
          <a:p>
            <a:endParaRPr/>
          </a:p>
        </p:txBody>
      </p:sp>
      <p:sp>
        <p:nvSpPr>
          <p:cNvPr id="3" name="Holder 3"/>
          <p:cNvSpPr>
            <a:spLocks noGrp="1"/>
          </p:cNvSpPr>
          <p:nvPr>
            <p:ph type="body" idx="1"/>
          </p:nvPr>
        </p:nvSpPr>
        <p:spPr/>
        <p:txBody>
          <a:bodyPr lIns="0" tIns="0" rIns="0" bIns="0"/>
          <a:lstStyle>
            <a:lvl1pPr>
              <a:defRPr sz="2400" b="1" i="0">
                <a:solidFill>
                  <a:srgbClr val="0033CC"/>
                </a:solidFill>
                <a:latin typeface="Times New Roman"/>
                <a:cs typeface="Times New Roman"/>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11/25/2022</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Times New Roman"/>
                <a:cs typeface="Times New Roman"/>
              </a:defRPr>
            </a:lvl1pPr>
          </a:lstStyle>
          <a:p>
            <a:endParaRPr/>
          </a:p>
        </p:txBody>
      </p:sp>
      <p:sp>
        <p:nvSpPr>
          <p:cNvPr id="3" name="Holder 3"/>
          <p:cNvSpPr>
            <a:spLocks noGrp="1"/>
          </p:cNvSpPr>
          <p:nvPr>
            <p:ph sz="half" idx="2"/>
          </p:nvPr>
        </p:nvSpPr>
        <p:spPr>
          <a:xfrm>
            <a:off x="457200" y="1577340"/>
            <a:ext cx="397764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709160" y="1577340"/>
            <a:ext cx="397764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11/25/2022</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Times New Roman"/>
                <a:cs typeface="Times New Roman"/>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11/25/2022</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11/25/2022</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77470" y="23825"/>
            <a:ext cx="8989059" cy="1489710"/>
          </a:xfrm>
          <a:prstGeom prst="rect">
            <a:avLst/>
          </a:prstGeom>
        </p:spPr>
        <p:txBody>
          <a:bodyPr wrap="square" lIns="0" tIns="0" rIns="0" bIns="0">
            <a:spAutoFit/>
          </a:bodyPr>
          <a:lstStyle>
            <a:lvl1pPr>
              <a:defRPr sz="2400" b="0" i="0">
                <a:solidFill>
                  <a:schemeClr val="tx1"/>
                </a:solidFill>
                <a:latin typeface="Times New Roman"/>
                <a:cs typeface="Times New Roman"/>
              </a:defRPr>
            </a:lvl1pPr>
          </a:lstStyle>
          <a:p>
            <a:endParaRPr/>
          </a:p>
        </p:txBody>
      </p:sp>
      <p:sp>
        <p:nvSpPr>
          <p:cNvPr id="3" name="Holder 3"/>
          <p:cNvSpPr>
            <a:spLocks noGrp="1"/>
          </p:cNvSpPr>
          <p:nvPr>
            <p:ph type="body" idx="1"/>
          </p:nvPr>
        </p:nvSpPr>
        <p:spPr>
          <a:xfrm>
            <a:off x="78739" y="3302308"/>
            <a:ext cx="8513445" cy="2789554"/>
          </a:xfrm>
          <a:prstGeom prst="rect">
            <a:avLst/>
          </a:prstGeom>
        </p:spPr>
        <p:txBody>
          <a:bodyPr wrap="square" lIns="0" tIns="0" rIns="0" bIns="0">
            <a:spAutoFit/>
          </a:bodyPr>
          <a:lstStyle>
            <a:lvl1pPr>
              <a:defRPr sz="2400" b="1" i="0">
                <a:solidFill>
                  <a:srgbClr val="0033CC"/>
                </a:solidFill>
                <a:latin typeface="Times New Roman"/>
                <a:cs typeface="Times New Roman"/>
              </a:defRPr>
            </a:lvl1pPr>
          </a:lstStyle>
          <a:p>
            <a:endParaRPr/>
          </a:p>
        </p:txBody>
      </p:sp>
      <p:sp>
        <p:nvSpPr>
          <p:cNvPr id="4" name="Holder 4"/>
          <p:cNvSpPr>
            <a:spLocks noGrp="1"/>
          </p:cNvSpPr>
          <p:nvPr>
            <p:ph type="ftr" sz="quarter" idx="5"/>
          </p:nvPr>
        </p:nvSpPr>
        <p:spPr>
          <a:xfrm>
            <a:off x="3108960" y="6377940"/>
            <a:ext cx="292608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457200" y="6377940"/>
            <a:ext cx="210312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11/25/2022</a:t>
            </a:fld>
            <a:endParaRPr lang="en-US"/>
          </a:p>
        </p:txBody>
      </p:sp>
      <p:sp>
        <p:nvSpPr>
          <p:cNvPr id="6" name="Holder 6"/>
          <p:cNvSpPr>
            <a:spLocks noGrp="1"/>
          </p:cNvSpPr>
          <p:nvPr>
            <p:ph type="sldNum" sz="quarter" idx="7"/>
          </p:nvPr>
        </p:nvSpPr>
        <p:spPr>
          <a:xfrm>
            <a:off x="6583680" y="6377940"/>
            <a:ext cx="210312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4.xml"/></Relationships>
</file>

<file path=ppt/slides/_rels/slide101.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Layout" Target="../slideLayouts/slideLayout4.xml"/></Relationships>
</file>

<file path=ppt/slides/_rels/slide107.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4.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51.jpg"/><Relationship Id="rId1" Type="http://schemas.openxmlformats.org/officeDocument/2006/relationships/slideLayout" Target="../slideLayouts/slideLayout4.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52.jpg"/><Relationship Id="rId1" Type="http://schemas.openxmlformats.org/officeDocument/2006/relationships/slideLayout" Target="../slideLayouts/slideLayout4.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4.xml"/></Relationships>
</file>

<file path=ppt/slides/_rels/slide11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image" Target="../media/image55.jp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3" Type="http://schemas.openxmlformats.org/officeDocument/2006/relationships/image" Target="../media/image68.png"/><Relationship Id="rId18" Type="http://schemas.openxmlformats.org/officeDocument/2006/relationships/image" Target="../media/image73.png"/><Relationship Id="rId26" Type="http://schemas.openxmlformats.org/officeDocument/2006/relationships/image" Target="../media/image81.png"/><Relationship Id="rId39" Type="http://schemas.openxmlformats.org/officeDocument/2006/relationships/image" Target="../media/image94.png"/><Relationship Id="rId3" Type="http://schemas.openxmlformats.org/officeDocument/2006/relationships/image" Target="../media/image58.png"/><Relationship Id="rId21" Type="http://schemas.openxmlformats.org/officeDocument/2006/relationships/image" Target="../media/image76.png"/><Relationship Id="rId34" Type="http://schemas.openxmlformats.org/officeDocument/2006/relationships/image" Target="../media/image89.png"/><Relationship Id="rId42" Type="http://schemas.openxmlformats.org/officeDocument/2006/relationships/image" Target="../media/image97.png"/><Relationship Id="rId47" Type="http://schemas.openxmlformats.org/officeDocument/2006/relationships/image" Target="../media/image102.png"/><Relationship Id="rId7" Type="http://schemas.openxmlformats.org/officeDocument/2006/relationships/image" Target="../media/image62.png"/><Relationship Id="rId12" Type="http://schemas.openxmlformats.org/officeDocument/2006/relationships/image" Target="../media/image67.png"/><Relationship Id="rId17" Type="http://schemas.openxmlformats.org/officeDocument/2006/relationships/image" Target="../media/image72.png"/><Relationship Id="rId25" Type="http://schemas.openxmlformats.org/officeDocument/2006/relationships/image" Target="../media/image80.png"/><Relationship Id="rId33" Type="http://schemas.openxmlformats.org/officeDocument/2006/relationships/image" Target="../media/image88.png"/><Relationship Id="rId38" Type="http://schemas.openxmlformats.org/officeDocument/2006/relationships/image" Target="../media/image93.png"/><Relationship Id="rId46" Type="http://schemas.openxmlformats.org/officeDocument/2006/relationships/image" Target="../media/image101.png"/><Relationship Id="rId2" Type="http://schemas.openxmlformats.org/officeDocument/2006/relationships/image" Target="../media/image57.png"/><Relationship Id="rId16" Type="http://schemas.openxmlformats.org/officeDocument/2006/relationships/image" Target="../media/image71.png"/><Relationship Id="rId20" Type="http://schemas.openxmlformats.org/officeDocument/2006/relationships/image" Target="../media/image75.png"/><Relationship Id="rId29" Type="http://schemas.openxmlformats.org/officeDocument/2006/relationships/image" Target="../media/image84.png"/><Relationship Id="rId41" Type="http://schemas.openxmlformats.org/officeDocument/2006/relationships/image" Target="../media/image96.png"/><Relationship Id="rId1" Type="http://schemas.openxmlformats.org/officeDocument/2006/relationships/slideLayout" Target="../slideLayouts/slideLayout2.xml"/><Relationship Id="rId6" Type="http://schemas.openxmlformats.org/officeDocument/2006/relationships/image" Target="../media/image61.png"/><Relationship Id="rId11" Type="http://schemas.openxmlformats.org/officeDocument/2006/relationships/image" Target="../media/image66.png"/><Relationship Id="rId24" Type="http://schemas.openxmlformats.org/officeDocument/2006/relationships/image" Target="../media/image79.png"/><Relationship Id="rId32" Type="http://schemas.openxmlformats.org/officeDocument/2006/relationships/image" Target="../media/image87.png"/><Relationship Id="rId37" Type="http://schemas.openxmlformats.org/officeDocument/2006/relationships/image" Target="../media/image92.png"/><Relationship Id="rId40" Type="http://schemas.openxmlformats.org/officeDocument/2006/relationships/image" Target="../media/image95.png"/><Relationship Id="rId45" Type="http://schemas.openxmlformats.org/officeDocument/2006/relationships/image" Target="../media/image100.png"/><Relationship Id="rId5" Type="http://schemas.openxmlformats.org/officeDocument/2006/relationships/image" Target="../media/image60.png"/><Relationship Id="rId15" Type="http://schemas.openxmlformats.org/officeDocument/2006/relationships/image" Target="../media/image70.png"/><Relationship Id="rId23" Type="http://schemas.openxmlformats.org/officeDocument/2006/relationships/image" Target="../media/image78.png"/><Relationship Id="rId28" Type="http://schemas.openxmlformats.org/officeDocument/2006/relationships/image" Target="../media/image83.png"/><Relationship Id="rId36" Type="http://schemas.openxmlformats.org/officeDocument/2006/relationships/image" Target="../media/image91.png"/><Relationship Id="rId49" Type="http://schemas.openxmlformats.org/officeDocument/2006/relationships/image" Target="../media/image104.png"/><Relationship Id="rId10" Type="http://schemas.openxmlformats.org/officeDocument/2006/relationships/image" Target="../media/image65.png"/><Relationship Id="rId19" Type="http://schemas.openxmlformats.org/officeDocument/2006/relationships/image" Target="../media/image74.png"/><Relationship Id="rId31" Type="http://schemas.openxmlformats.org/officeDocument/2006/relationships/image" Target="../media/image86.png"/><Relationship Id="rId44" Type="http://schemas.openxmlformats.org/officeDocument/2006/relationships/image" Target="../media/image99.png"/><Relationship Id="rId4" Type="http://schemas.openxmlformats.org/officeDocument/2006/relationships/image" Target="../media/image59.png"/><Relationship Id="rId9" Type="http://schemas.openxmlformats.org/officeDocument/2006/relationships/image" Target="../media/image64.png"/><Relationship Id="rId14" Type="http://schemas.openxmlformats.org/officeDocument/2006/relationships/image" Target="../media/image69.png"/><Relationship Id="rId22" Type="http://schemas.openxmlformats.org/officeDocument/2006/relationships/image" Target="../media/image77.png"/><Relationship Id="rId27" Type="http://schemas.openxmlformats.org/officeDocument/2006/relationships/image" Target="../media/image82.png"/><Relationship Id="rId30" Type="http://schemas.openxmlformats.org/officeDocument/2006/relationships/image" Target="../media/image85.png"/><Relationship Id="rId35" Type="http://schemas.openxmlformats.org/officeDocument/2006/relationships/image" Target="../media/image90.png"/><Relationship Id="rId43" Type="http://schemas.openxmlformats.org/officeDocument/2006/relationships/image" Target="../media/image98.png"/><Relationship Id="rId48" Type="http://schemas.openxmlformats.org/officeDocument/2006/relationships/image" Target="../media/image103.png"/><Relationship Id="rId8" Type="http://schemas.openxmlformats.org/officeDocument/2006/relationships/image" Target="../media/image63.png"/></Relationships>
</file>

<file path=ppt/slides/_rels/slide119.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106.jp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107.jpg"/><Relationship Id="rId1" Type="http://schemas.openxmlformats.org/officeDocument/2006/relationships/slideLayout" Target="../slideLayouts/slideLayout5.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5.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4.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6.xml.rels><?xml version="1.0" encoding="UTF-8" standalone="yes"?>
<Relationships xmlns="http://schemas.openxmlformats.org/package/2006/relationships"><Relationship Id="rId8" Type="http://schemas.openxmlformats.org/officeDocument/2006/relationships/image" Target="../media/image116.png"/><Relationship Id="rId13" Type="http://schemas.openxmlformats.org/officeDocument/2006/relationships/image" Target="../media/image121.png"/><Relationship Id="rId18" Type="http://schemas.openxmlformats.org/officeDocument/2006/relationships/image" Target="../media/image126.png"/><Relationship Id="rId26" Type="http://schemas.openxmlformats.org/officeDocument/2006/relationships/image" Target="../media/image134.png"/><Relationship Id="rId39" Type="http://schemas.openxmlformats.org/officeDocument/2006/relationships/image" Target="../media/image147.png"/><Relationship Id="rId3" Type="http://schemas.openxmlformats.org/officeDocument/2006/relationships/image" Target="../media/image111.png"/><Relationship Id="rId21" Type="http://schemas.openxmlformats.org/officeDocument/2006/relationships/image" Target="../media/image129.png"/><Relationship Id="rId34" Type="http://schemas.openxmlformats.org/officeDocument/2006/relationships/image" Target="../media/image142.png"/><Relationship Id="rId42" Type="http://schemas.openxmlformats.org/officeDocument/2006/relationships/image" Target="../media/image150.png"/><Relationship Id="rId7" Type="http://schemas.openxmlformats.org/officeDocument/2006/relationships/image" Target="../media/image115.png"/><Relationship Id="rId12" Type="http://schemas.openxmlformats.org/officeDocument/2006/relationships/image" Target="../media/image120.png"/><Relationship Id="rId17" Type="http://schemas.openxmlformats.org/officeDocument/2006/relationships/image" Target="../media/image125.png"/><Relationship Id="rId25" Type="http://schemas.openxmlformats.org/officeDocument/2006/relationships/image" Target="../media/image133.png"/><Relationship Id="rId33" Type="http://schemas.openxmlformats.org/officeDocument/2006/relationships/image" Target="../media/image141.png"/><Relationship Id="rId38" Type="http://schemas.openxmlformats.org/officeDocument/2006/relationships/image" Target="../media/image146.png"/><Relationship Id="rId2" Type="http://schemas.openxmlformats.org/officeDocument/2006/relationships/image" Target="../media/image110.png"/><Relationship Id="rId16" Type="http://schemas.openxmlformats.org/officeDocument/2006/relationships/image" Target="../media/image124.png"/><Relationship Id="rId20" Type="http://schemas.openxmlformats.org/officeDocument/2006/relationships/image" Target="../media/image128.png"/><Relationship Id="rId29" Type="http://schemas.openxmlformats.org/officeDocument/2006/relationships/image" Target="../media/image137.png"/><Relationship Id="rId41" Type="http://schemas.openxmlformats.org/officeDocument/2006/relationships/image" Target="../media/image149.png"/><Relationship Id="rId1" Type="http://schemas.openxmlformats.org/officeDocument/2006/relationships/slideLayout" Target="../slideLayouts/slideLayout2.xml"/><Relationship Id="rId6" Type="http://schemas.openxmlformats.org/officeDocument/2006/relationships/image" Target="../media/image114.png"/><Relationship Id="rId11" Type="http://schemas.openxmlformats.org/officeDocument/2006/relationships/image" Target="../media/image119.png"/><Relationship Id="rId24" Type="http://schemas.openxmlformats.org/officeDocument/2006/relationships/image" Target="../media/image132.png"/><Relationship Id="rId32" Type="http://schemas.openxmlformats.org/officeDocument/2006/relationships/image" Target="../media/image140.png"/><Relationship Id="rId37" Type="http://schemas.openxmlformats.org/officeDocument/2006/relationships/image" Target="../media/image145.png"/><Relationship Id="rId40" Type="http://schemas.openxmlformats.org/officeDocument/2006/relationships/image" Target="../media/image148.png"/><Relationship Id="rId45" Type="http://schemas.openxmlformats.org/officeDocument/2006/relationships/image" Target="../media/image153.png"/><Relationship Id="rId5" Type="http://schemas.openxmlformats.org/officeDocument/2006/relationships/image" Target="../media/image113.png"/><Relationship Id="rId15" Type="http://schemas.openxmlformats.org/officeDocument/2006/relationships/image" Target="../media/image123.png"/><Relationship Id="rId23" Type="http://schemas.openxmlformats.org/officeDocument/2006/relationships/image" Target="../media/image131.png"/><Relationship Id="rId28" Type="http://schemas.openxmlformats.org/officeDocument/2006/relationships/image" Target="../media/image136.png"/><Relationship Id="rId36" Type="http://schemas.openxmlformats.org/officeDocument/2006/relationships/image" Target="../media/image144.png"/><Relationship Id="rId10" Type="http://schemas.openxmlformats.org/officeDocument/2006/relationships/image" Target="../media/image118.png"/><Relationship Id="rId19" Type="http://schemas.openxmlformats.org/officeDocument/2006/relationships/image" Target="../media/image127.png"/><Relationship Id="rId31" Type="http://schemas.openxmlformats.org/officeDocument/2006/relationships/image" Target="../media/image139.png"/><Relationship Id="rId44" Type="http://schemas.openxmlformats.org/officeDocument/2006/relationships/image" Target="../media/image152.png"/><Relationship Id="rId4" Type="http://schemas.openxmlformats.org/officeDocument/2006/relationships/image" Target="../media/image112.png"/><Relationship Id="rId9" Type="http://schemas.openxmlformats.org/officeDocument/2006/relationships/image" Target="../media/image117.png"/><Relationship Id="rId14" Type="http://schemas.openxmlformats.org/officeDocument/2006/relationships/image" Target="../media/image122.png"/><Relationship Id="rId22" Type="http://schemas.openxmlformats.org/officeDocument/2006/relationships/image" Target="../media/image130.png"/><Relationship Id="rId27" Type="http://schemas.openxmlformats.org/officeDocument/2006/relationships/image" Target="../media/image135.png"/><Relationship Id="rId30" Type="http://schemas.openxmlformats.org/officeDocument/2006/relationships/image" Target="../media/image138.png"/><Relationship Id="rId35" Type="http://schemas.openxmlformats.org/officeDocument/2006/relationships/image" Target="../media/image143.png"/><Relationship Id="rId43" Type="http://schemas.openxmlformats.org/officeDocument/2006/relationships/image" Target="../media/image151.pn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3" Type="http://schemas.openxmlformats.org/officeDocument/2006/relationships/image" Target="../media/image165.png"/><Relationship Id="rId18" Type="http://schemas.openxmlformats.org/officeDocument/2006/relationships/image" Target="../media/image170.png"/><Relationship Id="rId26" Type="http://schemas.openxmlformats.org/officeDocument/2006/relationships/image" Target="../media/image178.png"/><Relationship Id="rId39" Type="http://schemas.openxmlformats.org/officeDocument/2006/relationships/image" Target="../media/image191.png"/><Relationship Id="rId21" Type="http://schemas.openxmlformats.org/officeDocument/2006/relationships/image" Target="../media/image173.png"/><Relationship Id="rId34" Type="http://schemas.openxmlformats.org/officeDocument/2006/relationships/image" Target="../media/image186.png"/><Relationship Id="rId42" Type="http://schemas.openxmlformats.org/officeDocument/2006/relationships/image" Target="../media/image194.png"/><Relationship Id="rId47" Type="http://schemas.openxmlformats.org/officeDocument/2006/relationships/image" Target="../media/image199.png"/><Relationship Id="rId50" Type="http://schemas.openxmlformats.org/officeDocument/2006/relationships/image" Target="../media/image202.png"/><Relationship Id="rId55" Type="http://schemas.openxmlformats.org/officeDocument/2006/relationships/image" Target="../media/image207.png"/><Relationship Id="rId7" Type="http://schemas.openxmlformats.org/officeDocument/2006/relationships/image" Target="../media/image159.png"/><Relationship Id="rId12" Type="http://schemas.openxmlformats.org/officeDocument/2006/relationships/image" Target="../media/image164.png"/><Relationship Id="rId17" Type="http://schemas.openxmlformats.org/officeDocument/2006/relationships/image" Target="../media/image169.png"/><Relationship Id="rId25" Type="http://schemas.openxmlformats.org/officeDocument/2006/relationships/image" Target="../media/image177.png"/><Relationship Id="rId33" Type="http://schemas.openxmlformats.org/officeDocument/2006/relationships/image" Target="../media/image185.png"/><Relationship Id="rId38" Type="http://schemas.openxmlformats.org/officeDocument/2006/relationships/image" Target="../media/image190.png"/><Relationship Id="rId46" Type="http://schemas.openxmlformats.org/officeDocument/2006/relationships/image" Target="../media/image198.png"/><Relationship Id="rId59" Type="http://schemas.openxmlformats.org/officeDocument/2006/relationships/image" Target="../media/image211.png"/><Relationship Id="rId2" Type="http://schemas.openxmlformats.org/officeDocument/2006/relationships/image" Target="../media/image154.png"/><Relationship Id="rId16" Type="http://schemas.openxmlformats.org/officeDocument/2006/relationships/image" Target="../media/image168.png"/><Relationship Id="rId20" Type="http://schemas.openxmlformats.org/officeDocument/2006/relationships/image" Target="../media/image172.png"/><Relationship Id="rId29" Type="http://schemas.openxmlformats.org/officeDocument/2006/relationships/image" Target="../media/image181.png"/><Relationship Id="rId41" Type="http://schemas.openxmlformats.org/officeDocument/2006/relationships/image" Target="../media/image193.png"/><Relationship Id="rId54" Type="http://schemas.openxmlformats.org/officeDocument/2006/relationships/image" Target="../media/image206.png"/><Relationship Id="rId1" Type="http://schemas.openxmlformats.org/officeDocument/2006/relationships/slideLayout" Target="../slideLayouts/slideLayout4.xml"/><Relationship Id="rId6" Type="http://schemas.openxmlformats.org/officeDocument/2006/relationships/image" Target="../media/image158.png"/><Relationship Id="rId11" Type="http://schemas.openxmlformats.org/officeDocument/2006/relationships/image" Target="../media/image163.png"/><Relationship Id="rId24" Type="http://schemas.openxmlformats.org/officeDocument/2006/relationships/image" Target="../media/image176.png"/><Relationship Id="rId32" Type="http://schemas.openxmlformats.org/officeDocument/2006/relationships/image" Target="../media/image184.png"/><Relationship Id="rId37" Type="http://schemas.openxmlformats.org/officeDocument/2006/relationships/image" Target="../media/image189.png"/><Relationship Id="rId40" Type="http://schemas.openxmlformats.org/officeDocument/2006/relationships/image" Target="../media/image192.png"/><Relationship Id="rId45" Type="http://schemas.openxmlformats.org/officeDocument/2006/relationships/image" Target="../media/image197.png"/><Relationship Id="rId53" Type="http://schemas.openxmlformats.org/officeDocument/2006/relationships/image" Target="../media/image205.png"/><Relationship Id="rId58" Type="http://schemas.openxmlformats.org/officeDocument/2006/relationships/image" Target="../media/image210.png"/><Relationship Id="rId5" Type="http://schemas.openxmlformats.org/officeDocument/2006/relationships/image" Target="../media/image157.png"/><Relationship Id="rId15" Type="http://schemas.openxmlformats.org/officeDocument/2006/relationships/image" Target="../media/image167.png"/><Relationship Id="rId23" Type="http://schemas.openxmlformats.org/officeDocument/2006/relationships/image" Target="../media/image175.png"/><Relationship Id="rId28" Type="http://schemas.openxmlformats.org/officeDocument/2006/relationships/image" Target="../media/image180.png"/><Relationship Id="rId36" Type="http://schemas.openxmlformats.org/officeDocument/2006/relationships/image" Target="../media/image188.png"/><Relationship Id="rId49" Type="http://schemas.openxmlformats.org/officeDocument/2006/relationships/image" Target="../media/image201.png"/><Relationship Id="rId57" Type="http://schemas.openxmlformats.org/officeDocument/2006/relationships/image" Target="../media/image209.png"/><Relationship Id="rId10" Type="http://schemas.openxmlformats.org/officeDocument/2006/relationships/image" Target="../media/image162.png"/><Relationship Id="rId19" Type="http://schemas.openxmlformats.org/officeDocument/2006/relationships/image" Target="../media/image171.png"/><Relationship Id="rId31" Type="http://schemas.openxmlformats.org/officeDocument/2006/relationships/image" Target="../media/image183.png"/><Relationship Id="rId44" Type="http://schemas.openxmlformats.org/officeDocument/2006/relationships/image" Target="../media/image196.png"/><Relationship Id="rId52" Type="http://schemas.openxmlformats.org/officeDocument/2006/relationships/image" Target="../media/image204.png"/><Relationship Id="rId4" Type="http://schemas.openxmlformats.org/officeDocument/2006/relationships/image" Target="../media/image156.png"/><Relationship Id="rId9" Type="http://schemas.openxmlformats.org/officeDocument/2006/relationships/image" Target="../media/image161.png"/><Relationship Id="rId14" Type="http://schemas.openxmlformats.org/officeDocument/2006/relationships/image" Target="../media/image166.png"/><Relationship Id="rId22" Type="http://schemas.openxmlformats.org/officeDocument/2006/relationships/image" Target="../media/image174.png"/><Relationship Id="rId27" Type="http://schemas.openxmlformats.org/officeDocument/2006/relationships/image" Target="../media/image179.png"/><Relationship Id="rId30" Type="http://schemas.openxmlformats.org/officeDocument/2006/relationships/image" Target="../media/image182.png"/><Relationship Id="rId35" Type="http://schemas.openxmlformats.org/officeDocument/2006/relationships/image" Target="../media/image187.png"/><Relationship Id="rId43" Type="http://schemas.openxmlformats.org/officeDocument/2006/relationships/image" Target="../media/image195.png"/><Relationship Id="rId48" Type="http://schemas.openxmlformats.org/officeDocument/2006/relationships/image" Target="../media/image200.png"/><Relationship Id="rId56" Type="http://schemas.openxmlformats.org/officeDocument/2006/relationships/image" Target="../media/image208.png"/><Relationship Id="rId8" Type="http://schemas.openxmlformats.org/officeDocument/2006/relationships/image" Target="../media/image160.png"/><Relationship Id="rId51" Type="http://schemas.openxmlformats.org/officeDocument/2006/relationships/image" Target="../media/image203.png"/><Relationship Id="rId3" Type="http://schemas.openxmlformats.org/officeDocument/2006/relationships/image" Target="../media/image155.pn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8.xml.rels><?xml version="1.0" encoding="UTF-8" standalone="yes"?>
<Relationships xmlns="http://schemas.openxmlformats.org/package/2006/relationships"><Relationship Id="rId2" Type="http://schemas.openxmlformats.org/officeDocument/2006/relationships/image" Target="../media/image212.jpg"/><Relationship Id="rId1" Type="http://schemas.openxmlformats.org/officeDocument/2006/relationships/slideLayout" Target="../slideLayouts/slideLayout4.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image" Target="../media/image213.jpg"/><Relationship Id="rId1" Type="http://schemas.openxmlformats.org/officeDocument/2006/relationships/slideLayout" Target="../slideLayouts/slideLayout1.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image" Target="../media/image214.jpg"/><Relationship Id="rId1" Type="http://schemas.openxmlformats.org/officeDocument/2006/relationships/slideLayout" Target="../slideLayouts/slideLayout5.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8" Type="http://schemas.openxmlformats.org/officeDocument/2006/relationships/image" Target="../media/image221.png"/><Relationship Id="rId13" Type="http://schemas.openxmlformats.org/officeDocument/2006/relationships/image" Target="../media/image226.png"/><Relationship Id="rId18" Type="http://schemas.openxmlformats.org/officeDocument/2006/relationships/image" Target="../media/image231.png"/><Relationship Id="rId26" Type="http://schemas.openxmlformats.org/officeDocument/2006/relationships/image" Target="../media/image239.png"/><Relationship Id="rId3" Type="http://schemas.openxmlformats.org/officeDocument/2006/relationships/image" Target="../media/image216.png"/><Relationship Id="rId21" Type="http://schemas.openxmlformats.org/officeDocument/2006/relationships/image" Target="../media/image234.png"/><Relationship Id="rId34" Type="http://schemas.openxmlformats.org/officeDocument/2006/relationships/image" Target="../media/image247.png"/><Relationship Id="rId7" Type="http://schemas.openxmlformats.org/officeDocument/2006/relationships/image" Target="../media/image220.png"/><Relationship Id="rId12" Type="http://schemas.openxmlformats.org/officeDocument/2006/relationships/image" Target="../media/image225.png"/><Relationship Id="rId17" Type="http://schemas.openxmlformats.org/officeDocument/2006/relationships/image" Target="../media/image230.png"/><Relationship Id="rId25" Type="http://schemas.openxmlformats.org/officeDocument/2006/relationships/image" Target="../media/image238.png"/><Relationship Id="rId33" Type="http://schemas.openxmlformats.org/officeDocument/2006/relationships/image" Target="../media/image246.png"/><Relationship Id="rId2" Type="http://schemas.openxmlformats.org/officeDocument/2006/relationships/image" Target="../media/image215.png"/><Relationship Id="rId16" Type="http://schemas.openxmlformats.org/officeDocument/2006/relationships/image" Target="../media/image229.png"/><Relationship Id="rId20" Type="http://schemas.openxmlformats.org/officeDocument/2006/relationships/image" Target="../media/image233.png"/><Relationship Id="rId29" Type="http://schemas.openxmlformats.org/officeDocument/2006/relationships/image" Target="../media/image242.png"/><Relationship Id="rId1" Type="http://schemas.openxmlformats.org/officeDocument/2006/relationships/slideLayout" Target="../slideLayouts/slideLayout4.xml"/><Relationship Id="rId6" Type="http://schemas.openxmlformats.org/officeDocument/2006/relationships/image" Target="../media/image219.png"/><Relationship Id="rId11" Type="http://schemas.openxmlformats.org/officeDocument/2006/relationships/image" Target="../media/image224.png"/><Relationship Id="rId24" Type="http://schemas.openxmlformats.org/officeDocument/2006/relationships/image" Target="../media/image237.png"/><Relationship Id="rId32" Type="http://schemas.openxmlformats.org/officeDocument/2006/relationships/image" Target="../media/image245.png"/><Relationship Id="rId5" Type="http://schemas.openxmlformats.org/officeDocument/2006/relationships/image" Target="../media/image218.png"/><Relationship Id="rId15" Type="http://schemas.openxmlformats.org/officeDocument/2006/relationships/image" Target="../media/image228.png"/><Relationship Id="rId23" Type="http://schemas.openxmlformats.org/officeDocument/2006/relationships/image" Target="../media/image236.png"/><Relationship Id="rId28" Type="http://schemas.openxmlformats.org/officeDocument/2006/relationships/image" Target="../media/image241.png"/><Relationship Id="rId10" Type="http://schemas.openxmlformats.org/officeDocument/2006/relationships/image" Target="../media/image223.png"/><Relationship Id="rId19" Type="http://schemas.openxmlformats.org/officeDocument/2006/relationships/image" Target="../media/image232.png"/><Relationship Id="rId31" Type="http://schemas.openxmlformats.org/officeDocument/2006/relationships/image" Target="../media/image244.png"/><Relationship Id="rId4" Type="http://schemas.openxmlformats.org/officeDocument/2006/relationships/image" Target="../media/image217.png"/><Relationship Id="rId9" Type="http://schemas.openxmlformats.org/officeDocument/2006/relationships/image" Target="../media/image222.png"/><Relationship Id="rId14" Type="http://schemas.openxmlformats.org/officeDocument/2006/relationships/image" Target="../media/image227.png"/><Relationship Id="rId22" Type="http://schemas.openxmlformats.org/officeDocument/2006/relationships/image" Target="../media/image235.png"/><Relationship Id="rId27" Type="http://schemas.openxmlformats.org/officeDocument/2006/relationships/image" Target="../media/image240.png"/><Relationship Id="rId30" Type="http://schemas.openxmlformats.org/officeDocument/2006/relationships/image" Target="../media/image243.png"/><Relationship Id="rId35" Type="http://schemas.openxmlformats.org/officeDocument/2006/relationships/image" Target="../media/image248.png"/></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5.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27.jpg"/><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5.xml"/></Relationships>
</file>

<file path=ppt/slides/_rels/slide81.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5.xml"/></Relationships>
</file>

<file path=ppt/slides/_rels/slide82.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5.xml"/></Relationships>
</file>

<file path=ppt/slides/_rels/slide83.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5.xml"/></Relationships>
</file>

<file path=ppt/slides/_rels/slide84.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057400" y="20777"/>
            <a:ext cx="4724400" cy="444994"/>
          </a:xfrm>
          <a:prstGeom prst="rect">
            <a:avLst/>
          </a:prstGeom>
        </p:spPr>
        <p:txBody>
          <a:bodyPr vert="horz" wrap="square" lIns="0" tIns="13970" rIns="0" bIns="0" rtlCol="0">
            <a:spAutoFit/>
          </a:bodyPr>
          <a:lstStyle/>
          <a:p>
            <a:pPr marL="12700">
              <a:lnSpc>
                <a:spcPct val="100000"/>
              </a:lnSpc>
              <a:spcBef>
                <a:spcPts val="110"/>
              </a:spcBef>
            </a:pPr>
            <a:r>
              <a:rPr lang="en-IN" sz="2800" b="1" spc="-10" dirty="0">
                <a:solidFill>
                  <a:srgbClr val="0000FF"/>
                </a:solidFill>
                <a:latin typeface="Arial"/>
                <a:cs typeface="Arial"/>
              </a:rPr>
              <a:t>Memory</a:t>
            </a:r>
            <a:r>
              <a:rPr lang="en-IN" sz="2800" b="1" spc="-25" dirty="0">
                <a:solidFill>
                  <a:srgbClr val="0000FF"/>
                </a:solidFill>
                <a:latin typeface="Arial"/>
                <a:cs typeface="Arial"/>
              </a:rPr>
              <a:t> </a:t>
            </a:r>
            <a:r>
              <a:rPr lang="en-IN" sz="2800" b="1" spc="-10" dirty="0">
                <a:solidFill>
                  <a:srgbClr val="0000FF"/>
                </a:solidFill>
                <a:latin typeface="Arial"/>
                <a:cs typeface="Arial"/>
              </a:rPr>
              <a:t>Management</a:t>
            </a:r>
            <a:endParaRPr sz="2800" dirty="0">
              <a:latin typeface="Times New Roman"/>
              <a:cs typeface="Times New Roman"/>
            </a:endParaRPr>
          </a:p>
        </p:txBody>
      </p:sp>
      <p:sp>
        <p:nvSpPr>
          <p:cNvPr id="3" name="object 3"/>
          <p:cNvSpPr txBox="1"/>
          <p:nvPr/>
        </p:nvSpPr>
        <p:spPr>
          <a:xfrm>
            <a:off x="78739" y="400303"/>
            <a:ext cx="5227320" cy="757555"/>
          </a:xfrm>
          <a:prstGeom prst="rect">
            <a:avLst/>
          </a:prstGeom>
        </p:spPr>
        <p:txBody>
          <a:bodyPr vert="horz" wrap="square" lIns="0" tIns="12700" rIns="0" bIns="0" rtlCol="0">
            <a:spAutoFit/>
          </a:bodyPr>
          <a:lstStyle/>
          <a:p>
            <a:pPr marL="356870" marR="5080" indent="-344805">
              <a:lnSpc>
                <a:spcPct val="100000"/>
              </a:lnSpc>
              <a:spcBef>
                <a:spcPts val="100"/>
              </a:spcBef>
              <a:buClr>
                <a:srgbClr val="993300"/>
              </a:buClr>
              <a:buSzPct val="110416"/>
              <a:buFont typeface="Wingdings"/>
              <a:buChar char=""/>
              <a:tabLst>
                <a:tab pos="356870" algn="l"/>
                <a:tab pos="357505" algn="l"/>
                <a:tab pos="1539875" algn="l"/>
                <a:tab pos="2268855" algn="l"/>
                <a:tab pos="2689225" algn="l"/>
                <a:tab pos="3777615" algn="l"/>
                <a:tab pos="4604385" algn="l"/>
              </a:tabLst>
            </a:pPr>
            <a:r>
              <a:rPr sz="2400" dirty="0">
                <a:latin typeface="Times New Roman"/>
                <a:cs typeface="Times New Roman"/>
              </a:rPr>
              <a:t>Pro</a:t>
            </a:r>
            <a:r>
              <a:rPr sz="2400" spc="-35" dirty="0">
                <a:latin typeface="Times New Roman"/>
                <a:cs typeface="Times New Roman"/>
              </a:rPr>
              <a:t>g</a:t>
            </a:r>
            <a:r>
              <a:rPr sz="2400" spc="10" dirty="0">
                <a:latin typeface="Times New Roman"/>
                <a:cs typeface="Times New Roman"/>
              </a:rPr>
              <a:t>r</a:t>
            </a:r>
            <a:r>
              <a:rPr sz="2400" spc="-10" dirty="0">
                <a:latin typeface="Times New Roman"/>
                <a:cs typeface="Times New Roman"/>
              </a:rPr>
              <a:t>a</a:t>
            </a:r>
            <a:r>
              <a:rPr sz="2400" dirty="0">
                <a:latin typeface="Times New Roman"/>
                <a:cs typeface="Times New Roman"/>
              </a:rPr>
              <a:t>m	must	be	</a:t>
            </a:r>
            <a:r>
              <a:rPr sz="2400" spc="20" dirty="0">
                <a:latin typeface="Times New Roman"/>
                <a:cs typeface="Times New Roman"/>
              </a:rPr>
              <a:t>b</a:t>
            </a:r>
            <a:r>
              <a:rPr sz="2400" dirty="0">
                <a:latin typeface="Times New Roman"/>
                <a:cs typeface="Times New Roman"/>
              </a:rPr>
              <a:t>ro</a:t>
            </a:r>
            <a:r>
              <a:rPr sz="2400" spc="10" dirty="0">
                <a:latin typeface="Times New Roman"/>
                <a:cs typeface="Times New Roman"/>
              </a:rPr>
              <a:t>u</a:t>
            </a:r>
            <a:r>
              <a:rPr sz="2400" dirty="0">
                <a:latin typeface="Times New Roman"/>
                <a:cs typeface="Times New Roman"/>
              </a:rPr>
              <a:t>ght	(</a:t>
            </a:r>
            <a:r>
              <a:rPr sz="2400" spc="-15" dirty="0">
                <a:latin typeface="Times New Roman"/>
                <a:cs typeface="Times New Roman"/>
              </a:rPr>
              <a:t>f</a:t>
            </a:r>
            <a:r>
              <a:rPr sz="2400" dirty="0">
                <a:latin typeface="Times New Roman"/>
                <a:cs typeface="Times New Roman"/>
              </a:rPr>
              <a:t>rom	disk)  within a </a:t>
            </a:r>
            <a:r>
              <a:rPr sz="2400" spc="-5" dirty="0">
                <a:latin typeface="Times New Roman"/>
                <a:cs typeface="Times New Roman"/>
              </a:rPr>
              <a:t>process </a:t>
            </a:r>
            <a:r>
              <a:rPr sz="2400" dirty="0">
                <a:latin typeface="Times New Roman"/>
                <a:cs typeface="Times New Roman"/>
              </a:rPr>
              <a:t>for it to be</a:t>
            </a:r>
            <a:r>
              <a:rPr sz="2400" spc="-75" dirty="0">
                <a:latin typeface="Times New Roman"/>
                <a:cs typeface="Times New Roman"/>
              </a:rPr>
              <a:t> </a:t>
            </a:r>
            <a:r>
              <a:rPr sz="2400" dirty="0">
                <a:latin typeface="Times New Roman"/>
                <a:cs typeface="Times New Roman"/>
              </a:rPr>
              <a:t>run</a:t>
            </a:r>
            <a:endParaRPr sz="2400">
              <a:latin typeface="Times New Roman"/>
              <a:cs typeface="Times New Roman"/>
            </a:endParaRPr>
          </a:p>
        </p:txBody>
      </p:sp>
      <p:sp>
        <p:nvSpPr>
          <p:cNvPr id="4" name="object 4"/>
          <p:cNvSpPr txBox="1"/>
          <p:nvPr/>
        </p:nvSpPr>
        <p:spPr>
          <a:xfrm>
            <a:off x="5554726" y="400303"/>
            <a:ext cx="3154045" cy="391160"/>
          </a:xfrm>
          <a:prstGeom prst="rect">
            <a:avLst/>
          </a:prstGeom>
        </p:spPr>
        <p:txBody>
          <a:bodyPr vert="horz" wrap="square" lIns="0" tIns="12700" rIns="0" bIns="0" rtlCol="0">
            <a:spAutoFit/>
          </a:bodyPr>
          <a:lstStyle/>
          <a:p>
            <a:pPr marL="12700">
              <a:lnSpc>
                <a:spcPct val="100000"/>
              </a:lnSpc>
              <a:spcBef>
                <a:spcPts val="100"/>
              </a:spcBef>
              <a:tabLst>
                <a:tab pos="622300" algn="l"/>
                <a:tab pos="1771650" algn="l"/>
                <a:tab pos="2348230" algn="l"/>
              </a:tabLst>
            </a:pPr>
            <a:r>
              <a:rPr sz="2400" dirty="0">
                <a:latin typeface="Times New Roman"/>
                <a:cs typeface="Times New Roman"/>
              </a:rPr>
              <a:t>in</a:t>
            </a:r>
            <a:r>
              <a:rPr sz="2400" spc="5" dirty="0">
                <a:latin typeface="Times New Roman"/>
                <a:cs typeface="Times New Roman"/>
              </a:rPr>
              <a:t>t</a:t>
            </a:r>
            <a:r>
              <a:rPr sz="2400" dirty="0">
                <a:latin typeface="Times New Roman"/>
                <a:cs typeface="Times New Roman"/>
              </a:rPr>
              <a:t>o	memo</a:t>
            </a:r>
            <a:r>
              <a:rPr sz="2400" spc="10" dirty="0">
                <a:latin typeface="Times New Roman"/>
                <a:cs typeface="Times New Roman"/>
              </a:rPr>
              <a:t>r</a:t>
            </a:r>
            <a:r>
              <a:rPr sz="2400" dirty="0">
                <a:latin typeface="Times New Roman"/>
                <a:cs typeface="Times New Roman"/>
              </a:rPr>
              <a:t>y	</a:t>
            </a:r>
            <a:r>
              <a:rPr sz="2400" spc="-10" dirty="0">
                <a:latin typeface="Times New Roman"/>
                <a:cs typeface="Times New Roman"/>
              </a:rPr>
              <a:t>a</a:t>
            </a:r>
            <a:r>
              <a:rPr sz="2400" dirty="0">
                <a:latin typeface="Times New Roman"/>
                <a:cs typeface="Times New Roman"/>
              </a:rPr>
              <a:t>nd	pla</a:t>
            </a:r>
            <a:r>
              <a:rPr sz="2400" spc="-15" dirty="0">
                <a:latin typeface="Times New Roman"/>
                <a:cs typeface="Times New Roman"/>
              </a:rPr>
              <a:t>c</a:t>
            </a:r>
            <a:r>
              <a:rPr sz="2400" spc="-10" dirty="0">
                <a:latin typeface="Times New Roman"/>
                <a:cs typeface="Times New Roman"/>
              </a:rPr>
              <a:t>e</a:t>
            </a:r>
            <a:r>
              <a:rPr sz="2400" dirty="0">
                <a:latin typeface="Times New Roman"/>
                <a:cs typeface="Times New Roman"/>
              </a:rPr>
              <a:t>d</a:t>
            </a:r>
            <a:endParaRPr sz="2400">
              <a:latin typeface="Times New Roman"/>
              <a:cs typeface="Times New Roman"/>
            </a:endParaRPr>
          </a:p>
        </p:txBody>
      </p:sp>
      <p:sp>
        <p:nvSpPr>
          <p:cNvPr id="5" name="object 5"/>
          <p:cNvSpPr txBox="1"/>
          <p:nvPr/>
        </p:nvSpPr>
        <p:spPr>
          <a:xfrm>
            <a:off x="78739" y="1260170"/>
            <a:ext cx="8629650" cy="5679440"/>
          </a:xfrm>
          <a:prstGeom prst="rect">
            <a:avLst/>
          </a:prstGeom>
        </p:spPr>
        <p:txBody>
          <a:bodyPr vert="horz" wrap="square" lIns="0" tIns="12700" rIns="0" bIns="0" rtlCol="0">
            <a:spAutoFit/>
          </a:bodyPr>
          <a:lstStyle/>
          <a:p>
            <a:pPr marL="356870" indent="-344805">
              <a:lnSpc>
                <a:spcPct val="100000"/>
              </a:lnSpc>
              <a:spcBef>
                <a:spcPts val="100"/>
              </a:spcBef>
              <a:buClr>
                <a:srgbClr val="993300"/>
              </a:buClr>
              <a:buSzPct val="110416"/>
              <a:buFont typeface="Wingdings"/>
              <a:buChar char=""/>
              <a:tabLst>
                <a:tab pos="356870" algn="l"/>
                <a:tab pos="357505" algn="l"/>
              </a:tabLst>
            </a:pPr>
            <a:r>
              <a:rPr sz="2400" spc="-5" dirty="0">
                <a:latin typeface="Times New Roman"/>
                <a:cs typeface="Times New Roman"/>
              </a:rPr>
              <a:t>Main</a:t>
            </a:r>
            <a:r>
              <a:rPr sz="2400" spc="170" dirty="0">
                <a:latin typeface="Times New Roman"/>
                <a:cs typeface="Times New Roman"/>
              </a:rPr>
              <a:t> </a:t>
            </a:r>
            <a:r>
              <a:rPr sz="2400" dirty="0">
                <a:latin typeface="Times New Roman"/>
                <a:cs typeface="Times New Roman"/>
              </a:rPr>
              <a:t>memory</a:t>
            </a:r>
            <a:r>
              <a:rPr sz="2400" spc="125" dirty="0">
                <a:latin typeface="Times New Roman"/>
                <a:cs typeface="Times New Roman"/>
              </a:rPr>
              <a:t> </a:t>
            </a:r>
            <a:r>
              <a:rPr sz="2400" spc="-5" dirty="0">
                <a:latin typeface="Times New Roman"/>
                <a:cs typeface="Times New Roman"/>
              </a:rPr>
              <a:t>and</a:t>
            </a:r>
            <a:r>
              <a:rPr sz="2400" spc="165" dirty="0">
                <a:latin typeface="Times New Roman"/>
                <a:cs typeface="Times New Roman"/>
              </a:rPr>
              <a:t> </a:t>
            </a:r>
            <a:r>
              <a:rPr sz="2400" dirty="0">
                <a:latin typeface="Times New Roman"/>
                <a:cs typeface="Times New Roman"/>
              </a:rPr>
              <a:t>the</a:t>
            </a:r>
            <a:r>
              <a:rPr sz="2400" spc="160" dirty="0">
                <a:latin typeface="Times New Roman"/>
                <a:cs typeface="Times New Roman"/>
              </a:rPr>
              <a:t> </a:t>
            </a:r>
            <a:r>
              <a:rPr sz="2400" spc="-5" dirty="0">
                <a:latin typeface="Times New Roman"/>
                <a:cs typeface="Times New Roman"/>
              </a:rPr>
              <a:t>registers</a:t>
            </a:r>
            <a:r>
              <a:rPr sz="2400" spc="170" dirty="0">
                <a:latin typeface="Times New Roman"/>
                <a:cs typeface="Times New Roman"/>
              </a:rPr>
              <a:t> </a:t>
            </a:r>
            <a:r>
              <a:rPr sz="2400" dirty="0">
                <a:latin typeface="Times New Roman"/>
                <a:cs typeface="Times New Roman"/>
              </a:rPr>
              <a:t>built</a:t>
            </a:r>
            <a:r>
              <a:rPr sz="2400" spc="185" dirty="0">
                <a:latin typeface="Times New Roman"/>
                <a:cs typeface="Times New Roman"/>
              </a:rPr>
              <a:t> </a:t>
            </a:r>
            <a:r>
              <a:rPr sz="2400" dirty="0">
                <a:latin typeface="Times New Roman"/>
                <a:cs typeface="Times New Roman"/>
              </a:rPr>
              <a:t>into</a:t>
            </a:r>
            <a:r>
              <a:rPr sz="2400" spc="150" dirty="0">
                <a:latin typeface="Times New Roman"/>
                <a:cs typeface="Times New Roman"/>
              </a:rPr>
              <a:t> </a:t>
            </a:r>
            <a:r>
              <a:rPr sz="2400" spc="-15" dirty="0">
                <a:latin typeface="Times New Roman"/>
                <a:cs typeface="Times New Roman"/>
              </a:rPr>
              <a:t>each</a:t>
            </a:r>
            <a:r>
              <a:rPr sz="2400" spc="175" dirty="0">
                <a:latin typeface="Times New Roman"/>
                <a:cs typeface="Times New Roman"/>
              </a:rPr>
              <a:t> </a:t>
            </a:r>
            <a:r>
              <a:rPr sz="2400" spc="-5" dirty="0">
                <a:latin typeface="Times New Roman"/>
                <a:cs typeface="Times New Roman"/>
              </a:rPr>
              <a:t>processing</a:t>
            </a:r>
            <a:r>
              <a:rPr sz="2400" spc="150" dirty="0">
                <a:latin typeface="Times New Roman"/>
                <a:cs typeface="Times New Roman"/>
              </a:rPr>
              <a:t> </a:t>
            </a:r>
            <a:r>
              <a:rPr sz="2400" spc="-5" dirty="0">
                <a:latin typeface="Times New Roman"/>
                <a:cs typeface="Times New Roman"/>
              </a:rPr>
              <a:t>core</a:t>
            </a:r>
            <a:r>
              <a:rPr sz="2400" spc="155" dirty="0">
                <a:latin typeface="Times New Roman"/>
                <a:cs typeface="Times New Roman"/>
              </a:rPr>
              <a:t> </a:t>
            </a:r>
            <a:r>
              <a:rPr sz="2400" dirty="0">
                <a:latin typeface="Times New Roman"/>
                <a:cs typeface="Times New Roman"/>
              </a:rPr>
              <a:t>are</a:t>
            </a:r>
            <a:endParaRPr sz="2400">
              <a:latin typeface="Times New Roman"/>
              <a:cs typeface="Times New Roman"/>
            </a:endParaRPr>
          </a:p>
          <a:p>
            <a:pPr marL="356870">
              <a:lnSpc>
                <a:spcPct val="100000"/>
              </a:lnSpc>
            </a:pPr>
            <a:r>
              <a:rPr sz="2400" dirty="0">
                <a:latin typeface="Times New Roman"/>
                <a:cs typeface="Times New Roman"/>
              </a:rPr>
              <a:t>the only </a:t>
            </a:r>
            <a:r>
              <a:rPr sz="2400" spc="-10" dirty="0">
                <a:latin typeface="Times New Roman"/>
                <a:cs typeface="Times New Roman"/>
              </a:rPr>
              <a:t>general-purpose </a:t>
            </a:r>
            <a:r>
              <a:rPr sz="2400" spc="-5" dirty="0">
                <a:latin typeface="Times New Roman"/>
                <a:cs typeface="Times New Roman"/>
              </a:rPr>
              <a:t>storage </a:t>
            </a:r>
            <a:r>
              <a:rPr sz="2400" dirty="0">
                <a:latin typeface="Times New Roman"/>
                <a:cs typeface="Times New Roman"/>
              </a:rPr>
              <a:t>that the CPU </a:t>
            </a:r>
            <a:r>
              <a:rPr sz="2400" spc="-10" dirty="0">
                <a:latin typeface="Times New Roman"/>
                <a:cs typeface="Times New Roman"/>
              </a:rPr>
              <a:t>can access</a:t>
            </a:r>
            <a:r>
              <a:rPr sz="2400" spc="105" dirty="0">
                <a:latin typeface="Times New Roman"/>
                <a:cs typeface="Times New Roman"/>
              </a:rPr>
              <a:t> </a:t>
            </a:r>
            <a:r>
              <a:rPr sz="2400" spc="-10" dirty="0">
                <a:latin typeface="Times New Roman"/>
                <a:cs typeface="Times New Roman"/>
              </a:rPr>
              <a:t>directly.</a:t>
            </a:r>
            <a:endParaRPr sz="2400">
              <a:latin typeface="Times New Roman"/>
              <a:cs typeface="Times New Roman"/>
            </a:endParaRPr>
          </a:p>
          <a:p>
            <a:pPr marL="356870" indent="-344805">
              <a:lnSpc>
                <a:spcPct val="100000"/>
              </a:lnSpc>
              <a:spcBef>
                <a:spcPts val="1010"/>
              </a:spcBef>
              <a:buClr>
                <a:srgbClr val="993300"/>
              </a:buClr>
              <a:buSzPct val="110416"/>
              <a:buFont typeface="Wingdings"/>
              <a:buChar char=""/>
              <a:tabLst>
                <a:tab pos="356870" algn="l"/>
                <a:tab pos="357505" algn="l"/>
              </a:tabLst>
            </a:pPr>
            <a:r>
              <a:rPr sz="2400" spc="-5" dirty="0">
                <a:latin typeface="Times New Roman"/>
                <a:cs typeface="Times New Roman"/>
              </a:rPr>
              <a:t>Memory </a:t>
            </a:r>
            <a:r>
              <a:rPr sz="2400" dirty="0">
                <a:latin typeface="Times New Roman"/>
                <a:cs typeface="Times New Roman"/>
              </a:rPr>
              <a:t>unit only </a:t>
            </a:r>
            <a:r>
              <a:rPr sz="2400" spc="-5" dirty="0">
                <a:latin typeface="Times New Roman"/>
                <a:cs typeface="Times New Roman"/>
              </a:rPr>
              <a:t>sees </a:t>
            </a:r>
            <a:r>
              <a:rPr sz="2400" dirty="0">
                <a:latin typeface="Times New Roman"/>
                <a:cs typeface="Times New Roman"/>
              </a:rPr>
              <a:t>a </a:t>
            </a:r>
            <a:r>
              <a:rPr sz="2400" spc="-5" dirty="0">
                <a:latin typeface="Times New Roman"/>
                <a:cs typeface="Times New Roman"/>
              </a:rPr>
              <a:t>stream</a:t>
            </a:r>
            <a:r>
              <a:rPr sz="2400" spc="-80" dirty="0">
                <a:latin typeface="Times New Roman"/>
                <a:cs typeface="Times New Roman"/>
              </a:rPr>
              <a:t> </a:t>
            </a:r>
            <a:r>
              <a:rPr sz="2400" spc="-5" dirty="0">
                <a:latin typeface="Times New Roman"/>
                <a:cs typeface="Times New Roman"/>
              </a:rPr>
              <a:t>of:</a:t>
            </a:r>
            <a:endParaRPr sz="2400">
              <a:latin typeface="Times New Roman"/>
              <a:cs typeface="Times New Roman"/>
            </a:endParaRPr>
          </a:p>
          <a:p>
            <a:pPr marL="756285" lvl="1" indent="-287020">
              <a:lnSpc>
                <a:spcPct val="100000"/>
              </a:lnSpc>
              <a:spcBef>
                <a:spcPts val="1010"/>
              </a:spcBef>
              <a:buClr>
                <a:srgbClr val="CC6600"/>
              </a:buClr>
              <a:buSzPct val="110416"/>
              <a:buFont typeface="Arial"/>
              <a:buChar char="•"/>
              <a:tabLst>
                <a:tab pos="756285" algn="l"/>
                <a:tab pos="756920" algn="l"/>
              </a:tabLst>
            </a:pPr>
            <a:r>
              <a:rPr sz="2400" spc="-5" dirty="0">
                <a:latin typeface="Times New Roman"/>
                <a:cs typeface="Times New Roman"/>
              </a:rPr>
              <a:t>addresses </a:t>
            </a:r>
            <a:r>
              <a:rPr sz="2400" dirty="0">
                <a:latin typeface="Times New Roman"/>
                <a:cs typeface="Times New Roman"/>
              </a:rPr>
              <a:t>+ </a:t>
            </a:r>
            <a:r>
              <a:rPr sz="2400" spc="-10" dirty="0">
                <a:latin typeface="Times New Roman"/>
                <a:cs typeface="Times New Roman"/>
              </a:rPr>
              <a:t>read </a:t>
            </a:r>
            <a:r>
              <a:rPr sz="2400" spc="-5" dirty="0">
                <a:latin typeface="Times New Roman"/>
                <a:cs typeface="Times New Roman"/>
              </a:rPr>
              <a:t>requests,</a:t>
            </a:r>
            <a:r>
              <a:rPr sz="2400" dirty="0">
                <a:latin typeface="Times New Roman"/>
                <a:cs typeface="Times New Roman"/>
              </a:rPr>
              <a:t> </a:t>
            </a:r>
            <a:r>
              <a:rPr sz="2400" spc="-5" dirty="0">
                <a:latin typeface="Times New Roman"/>
                <a:cs typeface="Times New Roman"/>
              </a:rPr>
              <a:t>or</a:t>
            </a:r>
            <a:endParaRPr sz="2400">
              <a:latin typeface="Times New Roman"/>
              <a:cs typeface="Times New Roman"/>
            </a:endParaRPr>
          </a:p>
          <a:p>
            <a:pPr marL="756285" lvl="1" indent="-287020">
              <a:lnSpc>
                <a:spcPct val="100000"/>
              </a:lnSpc>
              <a:spcBef>
                <a:spcPts val="1010"/>
              </a:spcBef>
              <a:buClr>
                <a:srgbClr val="CC6600"/>
              </a:buClr>
              <a:buSzPct val="110416"/>
              <a:buFont typeface="Arial"/>
              <a:buChar char="•"/>
              <a:tabLst>
                <a:tab pos="756285" algn="l"/>
                <a:tab pos="756920" algn="l"/>
              </a:tabLst>
            </a:pPr>
            <a:r>
              <a:rPr sz="2400" spc="-5" dirty="0">
                <a:latin typeface="Times New Roman"/>
                <a:cs typeface="Times New Roman"/>
              </a:rPr>
              <a:t>address </a:t>
            </a:r>
            <a:r>
              <a:rPr sz="2400" dirty="0">
                <a:latin typeface="Times New Roman"/>
                <a:cs typeface="Times New Roman"/>
              </a:rPr>
              <a:t>+ </a:t>
            </a:r>
            <a:r>
              <a:rPr sz="2400" spc="-5" dirty="0">
                <a:latin typeface="Times New Roman"/>
                <a:cs typeface="Times New Roman"/>
              </a:rPr>
              <a:t>data and write</a:t>
            </a:r>
            <a:r>
              <a:rPr sz="2400" spc="10" dirty="0">
                <a:latin typeface="Times New Roman"/>
                <a:cs typeface="Times New Roman"/>
              </a:rPr>
              <a:t> </a:t>
            </a:r>
            <a:r>
              <a:rPr sz="2400" spc="-5" dirty="0">
                <a:latin typeface="Times New Roman"/>
                <a:cs typeface="Times New Roman"/>
              </a:rPr>
              <a:t>requests</a:t>
            </a:r>
            <a:endParaRPr sz="2400">
              <a:latin typeface="Times New Roman"/>
              <a:cs typeface="Times New Roman"/>
            </a:endParaRPr>
          </a:p>
          <a:p>
            <a:pPr marL="356870" indent="-344805">
              <a:lnSpc>
                <a:spcPct val="100000"/>
              </a:lnSpc>
              <a:spcBef>
                <a:spcPts val="1010"/>
              </a:spcBef>
              <a:buClr>
                <a:srgbClr val="993300"/>
              </a:buClr>
              <a:buSzPct val="110416"/>
              <a:buFont typeface="Wingdings"/>
              <a:buChar char=""/>
              <a:tabLst>
                <a:tab pos="356870" algn="l"/>
                <a:tab pos="357505" algn="l"/>
              </a:tabLst>
            </a:pPr>
            <a:r>
              <a:rPr sz="2400" spc="-5" dirty="0">
                <a:latin typeface="Times New Roman"/>
                <a:cs typeface="Times New Roman"/>
              </a:rPr>
              <a:t>Register </a:t>
            </a:r>
            <a:r>
              <a:rPr sz="2400" spc="-10" dirty="0">
                <a:latin typeface="Times New Roman"/>
                <a:cs typeface="Times New Roman"/>
              </a:rPr>
              <a:t>access </a:t>
            </a:r>
            <a:r>
              <a:rPr sz="2400" dirty="0">
                <a:latin typeface="Times New Roman"/>
                <a:cs typeface="Times New Roman"/>
              </a:rPr>
              <a:t>is done in one CPU </a:t>
            </a:r>
            <a:r>
              <a:rPr sz="2400" spc="-5" dirty="0">
                <a:latin typeface="Times New Roman"/>
                <a:cs typeface="Times New Roman"/>
              </a:rPr>
              <a:t>clock </a:t>
            </a:r>
            <a:r>
              <a:rPr sz="2400" dirty="0">
                <a:latin typeface="Times New Roman"/>
                <a:cs typeface="Times New Roman"/>
              </a:rPr>
              <a:t>(or </a:t>
            </a:r>
            <a:r>
              <a:rPr sz="2400" spc="-5" dirty="0">
                <a:latin typeface="Times New Roman"/>
                <a:cs typeface="Times New Roman"/>
              </a:rPr>
              <a:t>less)</a:t>
            </a:r>
            <a:endParaRPr sz="2400">
              <a:latin typeface="Times New Roman"/>
              <a:cs typeface="Times New Roman"/>
            </a:endParaRPr>
          </a:p>
          <a:p>
            <a:pPr marL="356870" indent="-344805">
              <a:lnSpc>
                <a:spcPct val="100000"/>
              </a:lnSpc>
              <a:spcBef>
                <a:spcPts val="1010"/>
              </a:spcBef>
              <a:buClr>
                <a:srgbClr val="993300"/>
              </a:buClr>
              <a:buSzPct val="110416"/>
              <a:buFont typeface="Wingdings"/>
              <a:buChar char=""/>
              <a:tabLst>
                <a:tab pos="356870" algn="l"/>
                <a:tab pos="357505" algn="l"/>
              </a:tabLst>
            </a:pPr>
            <a:r>
              <a:rPr sz="2400" spc="-5" dirty="0">
                <a:latin typeface="Times New Roman"/>
                <a:cs typeface="Times New Roman"/>
              </a:rPr>
              <a:t>Main memory </a:t>
            </a:r>
            <a:r>
              <a:rPr sz="2400" spc="-10" dirty="0">
                <a:latin typeface="Times New Roman"/>
                <a:cs typeface="Times New Roman"/>
              </a:rPr>
              <a:t>can </a:t>
            </a:r>
            <a:r>
              <a:rPr sz="2400" spc="-5" dirty="0">
                <a:latin typeface="Times New Roman"/>
                <a:cs typeface="Times New Roman"/>
              </a:rPr>
              <a:t>take many </a:t>
            </a:r>
            <a:r>
              <a:rPr sz="2400" spc="-15" dirty="0">
                <a:latin typeface="Times New Roman"/>
                <a:cs typeface="Times New Roman"/>
              </a:rPr>
              <a:t>cycles, </a:t>
            </a:r>
            <a:r>
              <a:rPr sz="2400" spc="-5" dirty="0">
                <a:latin typeface="Times New Roman"/>
                <a:cs typeface="Times New Roman"/>
              </a:rPr>
              <a:t>causing </a:t>
            </a:r>
            <a:r>
              <a:rPr sz="2400" dirty="0">
                <a:latin typeface="Times New Roman"/>
                <a:cs typeface="Times New Roman"/>
              </a:rPr>
              <a:t>a</a:t>
            </a:r>
            <a:r>
              <a:rPr sz="2400" spc="75" dirty="0">
                <a:latin typeface="Times New Roman"/>
                <a:cs typeface="Times New Roman"/>
              </a:rPr>
              <a:t> </a:t>
            </a:r>
            <a:r>
              <a:rPr sz="2400" b="1" spc="-5" dirty="0">
                <a:solidFill>
                  <a:srgbClr val="0033CC"/>
                </a:solidFill>
                <a:latin typeface="Times New Roman"/>
                <a:cs typeface="Times New Roman"/>
              </a:rPr>
              <a:t>stall</a:t>
            </a:r>
            <a:endParaRPr sz="2400">
              <a:latin typeface="Times New Roman"/>
              <a:cs typeface="Times New Roman"/>
            </a:endParaRPr>
          </a:p>
          <a:p>
            <a:pPr marL="356870" indent="-344805">
              <a:lnSpc>
                <a:spcPct val="100000"/>
              </a:lnSpc>
              <a:spcBef>
                <a:spcPts val="1010"/>
              </a:spcBef>
              <a:buClr>
                <a:srgbClr val="993300"/>
              </a:buClr>
              <a:buSzPct val="110416"/>
              <a:buFont typeface="Wingdings"/>
              <a:buChar char=""/>
              <a:tabLst>
                <a:tab pos="356870" algn="l"/>
                <a:tab pos="357505" algn="l"/>
              </a:tabLst>
            </a:pPr>
            <a:r>
              <a:rPr sz="2400" b="1" spc="-5" dirty="0">
                <a:solidFill>
                  <a:srgbClr val="0033CC"/>
                </a:solidFill>
                <a:latin typeface="Times New Roman"/>
                <a:cs typeface="Times New Roman"/>
              </a:rPr>
              <a:t>Cache </a:t>
            </a:r>
            <a:r>
              <a:rPr sz="2400" dirty="0">
                <a:latin typeface="Times New Roman"/>
                <a:cs typeface="Times New Roman"/>
              </a:rPr>
              <a:t>sits </a:t>
            </a:r>
            <a:r>
              <a:rPr sz="2400" spc="-5" dirty="0">
                <a:latin typeface="Times New Roman"/>
                <a:cs typeface="Times New Roman"/>
              </a:rPr>
              <a:t>between main memory and </a:t>
            </a:r>
            <a:r>
              <a:rPr sz="2400" dirty="0">
                <a:latin typeface="Times New Roman"/>
                <a:cs typeface="Times New Roman"/>
              </a:rPr>
              <a:t>CPU</a:t>
            </a:r>
            <a:r>
              <a:rPr sz="2400" spc="-20" dirty="0">
                <a:latin typeface="Times New Roman"/>
                <a:cs typeface="Times New Roman"/>
              </a:rPr>
              <a:t> </a:t>
            </a:r>
            <a:r>
              <a:rPr sz="2400" spc="-10" dirty="0">
                <a:latin typeface="Times New Roman"/>
                <a:cs typeface="Times New Roman"/>
              </a:rPr>
              <a:t>registers</a:t>
            </a:r>
            <a:endParaRPr sz="2400">
              <a:latin typeface="Times New Roman"/>
              <a:cs typeface="Times New Roman"/>
            </a:endParaRPr>
          </a:p>
          <a:p>
            <a:pPr marL="356870" marR="5080" indent="-344805" algn="just">
              <a:lnSpc>
                <a:spcPct val="100000"/>
              </a:lnSpc>
              <a:spcBef>
                <a:spcPts val="1010"/>
              </a:spcBef>
              <a:buClr>
                <a:srgbClr val="993300"/>
              </a:buClr>
              <a:buSzPct val="110416"/>
              <a:buFont typeface="Wingdings"/>
              <a:buChar char=""/>
              <a:tabLst>
                <a:tab pos="357505" algn="l"/>
              </a:tabLst>
            </a:pPr>
            <a:r>
              <a:rPr sz="2400" spc="-10" dirty="0">
                <a:latin typeface="Times New Roman"/>
                <a:cs typeface="Times New Roman"/>
              </a:rPr>
              <a:t>For </a:t>
            </a:r>
            <a:r>
              <a:rPr sz="2400" dirty="0">
                <a:latin typeface="Times New Roman"/>
                <a:cs typeface="Times New Roman"/>
              </a:rPr>
              <a:t>proper </a:t>
            </a:r>
            <a:r>
              <a:rPr sz="2400" spc="-5" dirty="0">
                <a:latin typeface="Times New Roman"/>
                <a:cs typeface="Times New Roman"/>
              </a:rPr>
              <a:t>system operation, </a:t>
            </a:r>
            <a:r>
              <a:rPr sz="2400" dirty="0">
                <a:latin typeface="Times New Roman"/>
                <a:cs typeface="Times New Roman"/>
              </a:rPr>
              <a:t>to </a:t>
            </a:r>
            <a:r>
              <a:rPr sz="2400" spc="-5" dirty="0">
                <a:latin typeface="Times New Roman"/>
                <a:cs typeface="Times New Roman"/>
              </a:rPr>
              <a:t>protect </a:t>
            </a:r>
            <a:r>
              <a:rPr sz="2400" dirty="0">
                <a:latin typeface="Times New Roman"/>
                <a:cs typeface="Times New Roman"/>
              </a:rPr>
              <a:t>the </a:t>
            </a:r>
            <a:r>
              <a:rPr sz="2400" spc="-5" dirty="0">
                <a:latin typeface="Times New Roman"/>
                <a:cs typeface="Times New Roman"/>
              </a:rPr>
              <a:t>operating </a:t>
            </a:r>
            <a:r>
              <a:rPr sz="2400" spc="-10" dirty="0">
                <a:latin typeface="Times New Roman"/>
                <a:cs typeface="Times New Roman"/>
              </a:rPr>
              <a:t>system </a:t>
            </a:r>
            <a:r>
              <a:rPr sz="2400" spc="-5" dirty="0">
                <a:latin typeface="Times New Roman"/>
                <a:cs typeface="Times New Roman"/>
              </a:rPr>
              <a:t>from  </a:t>
            </a:r>
            <a:r>
              <a:rPr sz="2400" spc="-10" dirty="0">
                <a:latin typeface="Times New Roman"/>
                <a:cs typeface="Times New Roman"/>
              </a:rPr>
              <a:t>access </a:t>
            </a:r>
            <a:r>
              <a:rPr sz="2400" spc="20" dirty="0">
                <a:latin typeface="Times New Roman"/>
                <a:cs typeface="Times New Roman"/>
              </a:rPr>
              <a:t>by </a:t>
            </a:r>
            <a:r>
              <a:rPr sz="2400" dirty="0">
                <a:latin typeface="Times New Roman"/>
                <a:cs typeface="Times New Roman"/>
              </a:rPr>
              <a:t>user </a:t>
            </a:r>
            <a:r>
              <a:rPr sz="2400" spc="-5" dirty="0">
                <a:latin typeface="Times New Roman"/>
                <a:cs typeface="Times New Roman"/>
              </a:rPr>
              <a:t>processes, </a:t>
            </a:r>
            <a:r>
              <a:rPr sz="2400" spc="-10" dirty="0">
                <a:latin typeface="Times New Roman"/>
                <a:cs typeface="Times New Roman"/>
              </a:rPr>
              <a:t>as </a:t>
            </a:r>
            <a:r>
              <a:rPr sz="2400" spc="-5" dirty="0">
                <a:latin typeface="Times New Roman"/>
                <a:cs typeface="Times New Roman"/>
              </a:rPr>
              <a:t>well </a:t>
            </a:r>
            <a:r>
              <a:rPr sz="2400" spc="-10" dirty="0">
                <a:latin typeface="Times New Roman"/>
                <a:cs typeface="Times New Roman"/>
              </a:rPr>
              <a:t>as </a:t>
            </a:r>
            <a:r>
              <a:rPr sz="2400" spc="-5" dirty="0">
                <a:latin typeface="Times New Roman"/>
                <a:cs typeface="Times New Roman"/>
              </a:rPr>
              <a:t>protect user processes from  one another. </a:t>
            </a:r>
            <a:r>
              <a:rPr sz="2400" dirty="0">
                <a:latin typeface="Times New Roman"/>
                <a:cs typeface="Times New Roman"/>
              </a:rPr>
              <a:t>This </a:t>
            </a:r>
            <a:r>
              <a:rPr sz="2400" spc="-5" dirty="0">
                <a:latin typeface="Times New Roman"/>
                <a:cs typeface="Times New Roman"/>
              </a:rPr>
              <a:t>protection </a:t>
            </a:r>
            <a:r>
              <a:rPr sz="2400" dirty="0">
                <a:latin typeface="Times New Roman"/>
                <a:cs typeface="Times New Roman"/>
              </a:rPr>
              <a:t>must </a:t>
            </a:r>
            <a:r>
              <a:rPr sz="2400" spc="-5" dirty="0">
                <a:latin typeface="Times New Roman"/>
                <a:cs typeface="Times New Roman"/>
              </a:rPr>
              <a:t>be provided </a:t>
            </a:r>
            <a:r>
              <a:rPr sz="2400" spc="10" dirty="0">
                <a:latin typeface="Times New Roman"/>
                <a:cs typeface="Times New Roman"/>
              </a:rPr>
              <a:t>by </a:t>
            </a:r>
            <a:r>
              <a:rPr sz="2400" dirty="0">
                <a:latin typeface="Times New Roman"/>
                <a:cs typeface="Times New Roman"/>
              </a:rPr>
              <a:t>the </a:t>
            </a:r>
            <a:r>
              <a:rPr sz="2400" spc="-5" dirty="0">
                <a:latin typeface="Times New Roman"/>
                <a:cs typeface="Times New Roman"/>
              </a:rPr>
              <a:t>hardware,  because </a:t>
            </a:r>
            <a:r>
              <a:rPr sz="2400" dirty="0">
                <a:latin typeface="Times New Roman"/>
                <a:cs typeface="Times New Roman"/>
              </a:rPr>
              <a:t>the </a:t>
            </a:r>
            <a:r>
              <a:rPr sz="2400" spc="-5" dirty="0">
                <a:latin typeface="Times New Roman"/>
                <a:cs typeface="Times New Roman"/>
              </a:rPr>
              <a:t>operating </a:t>
            </a:r>
            <a:r>
              <a:rPr sz="2400" dirty="0">
                <a:latin typeface="Times New Roman"/>
                <a:cs typeface="Times New Roman"/>
              </a:rPr>
              <a:t>system </a:t>
            </a:r>
            <a:r>
              <a:rPr sz="2400" spc="-5" dirty="0">
                <a:latin typeface="Times New Roman"/>
                <a:cs typeface="Times New Roman"/>
              </a:rPr>
              <a:t>doesn‘t intervene between </a:t>
            </a:r>
            <a:r>
              <a:rPr sz="2400" dirty="0">
                <a:latin typeface="Times New Roman"/>
                <a:cs typeface="Times New Roman"/>
              </a:rPr>
              <a:t>the CPU  </a:t>
            </a:r>
            <a:r>
              <a:rPr sz="2400" spc="-5" dirty="0">
                <a:latin typeface="Times New Roman"/>
                <a:cs typeface="Times New Roman"/>
              </a:rPr>
              <a:t>and </a:t>
            </a:r>
            <a:r>
              <a:rPr sz="2400" dirty="0">
                <a:latin typeface="Times New Roman"/>
                <a:cs typeface="Times New Roman"/>
              </a:rPr>
              <a:t>its </a:t>
            </a:r>
            <a:r>
              <a:rPr sz="2400" spc="-5" dirty="0">
                <a:latin typeface="Times New Roman"/>
                <a:cs typeface="Times New Roman"/>
              </a:rPr>
              <a:t>memory</a:t>
            </a:r>
            <a:r>
              <a:rPr sz="2400" spc="-60" dirty="0">
                <a:latin typeface="Times New Roman"/>
                <a:cs typeface="Times New Roman"/>
              </a:rPr>
              <a:t> </a:t>
            </a:r>
            <a:r>
              <a:rPr sz="2400" spc="-10" dirty="0">
                <a:latin typeface="Times New Roman"/>
                <a:cs typeface="Times New Roman"/>
              </a:rPr>
              <a:t>accesses</a:t>
            </a:r>
            <a:endParaRPr sz="2400">
              <a:latin typeface="Times New Roman"/>
              <a:cs typeface="Times New Roman"/>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27175" y="23825"/>
            <a:ext cx="6513195" cy="512445"/>
          </a:xfrm>
          <a:prstGeom prst="rect">
            <a:avLst/>
          </a:prstGeom>
        </p:spPr>
        <p:txBody>
          <a:bodyPr vert="horz" wrap="square" lIns="0" tIns="12065" rIns="0" bIns="0" rtlCol="0">
            <a:spAutoFit/>
          </a:bodyPr>
          <a:lstStyle/>
          <a:p>
            <a:pPr marL="12700">
              <a:lnSpc>
                <a:spcPct val="100000"/>
              </a:lnSpc>
              <a:spcBef>
                <a:spcPts val="95"/>
              </a:spcBef>
            </a:pPr>
            <a:r>
              <a:rPr sz="3200" b="1" spc="-10" dirty="0">
                <a:solidFill>
                  <a:srgbClr val="0033CC"/>
                </a:solidFill>
                <a:latin typeface="Arial"/>
                <a:cs typeface="Arial"/>
              </a:rPr>
              <a:t>Memory-Management Unit</a:t>
            </a:r>
            <a:r>
              <a:rPr sz="3200" b="1" spc="55" dirty="0">
                <a:solidFill>
                  <a:srgbClr val="0033CC"/>
                </a:solidFill>
                <a:latin typeface="Arial"/>
                <a:cs typeface="Arial"/>
              </a:rPr>
              <a:t> </a:t>
            </a:r>
            <a:r>
              <a:rPr sz="3200" b="1" spc="-10" dirty="0">
                <a:solidFill>
                  <a:srgbClr val="0033CC"/>
                </a:solidFill>
                <a:latin typeface="Arial"/>
                <a:cs typeface="Arial"/>
              </a:rPr>
              <a:t>(Cont.)</a:t>
            </a:r>
            <a:endParaRPr sz="3200">
              <a:latin typeface="Arial"/>
              <a:cs typeface="Arial"/>
            </a:endParaRPr>
          </a:p>
        </p:txBody>
      </p:sp>
      <p:sp>
        <p:nvSpPr>
          <p:cNvPr id="3" name="object 3"/>
          <p:cNvSpPr txBox="1"/>
          <p:nvPr/>
        </p:nvSpPr>
        <p:spPr>
          <a:xfrm>
            <a:off x="78739" y="578358"/>
            <a:ext cx="8824595" cy="1854835"/>
          </a:xfrm>
          <a:prstGeom prst="rect">
            <a:avLst/>
          </a:prstGeom>
        </p:spPr>
        <p:txBody>
          <a:bodyPr vert="horz" wrap="square" lIns="0" tIns="12700" rIns="0" bIns="0" rtlCol="0">
            <a:spAutoFit/>
          </a:bodyPr>
          <a:lstStyle/>
          <a:p>
            <a:pPr marL="299085" indent="-287020">
              <a:lnSpc>
                <a:spcPct val="100000"/>
              </a:lnSpc>
              <a:spcBef>
                <a:spcPts val="100"/>
              </a:spcBef>
              <a:buClr>
                <a:srgbClr val="993300"/>
              </a:buClr>
              <a:buSzPct val="110416"/>
              <a:buFont typeface="Wingdings"/>
              <a:buChar char=""/>
              <a:tabLst>
                <a:tab pos="299085" algn="l"/>
                <a:tab pos="299720" algn="l"/>
              </a:tabLst>
            </a:pPr>
            <a:r>
              <a:rPr sz="2400" b="1" dirty="0">
                <a:solidFill>
                  <a:srgbClr val="0033CC"/>
                </a:solidFill>
                <a:latin typeface="Times New Roman"/>
                <a:cs typeface="Times New Roman"/>
              </a:rPr>
              <a:t>The base </a:t>
            </a:r>
            <a:r>
              <a:rPr sz="2400" b="1" spc="-5" dirty="0">
                <a:solidFill>
                  <a:srgbClr val="0033CC"/>
                </a:solidFill>
                <a:latin typeface="Times New Roman"/>
                <a:cs typeface="Times New Roman"/>
              </a:rPr>
              <a:t>register </a:t>
            </a:r>
            <a:r>
              <a:rPr sz="2400" b="1" dirty="0">
                <a:solidFill>
                  <a:srgbClr val="0033CC"/>
                </a:solidFill>
                <a:latin typeface="Times New Roman"/>
                <a:cs typeface="Times New Roman"/>
              </a:rPr>
              <a:t>now </a:t>
            </a:r>
            <a:r>
              <a:rPr sz="2400" b="1" spc="-5" dirty="0">
                <a:solidFill>
                  <a:srgbClr val="0033CC"/>
                </a:solidFill>
                <a:latin typeface="Times New Roman"/>
                <a:cs typeface="Times New Roman"/>
              </a:rPr>
              <a:t>called relocation</a:t>
            </a:r>
            <a:r>
              <a:rPr sz="2400" b="1" spc="10" dirty="0">
                <a:solidFill>
                  <a:srgbClr val="0033CC"/>
                </a:solidFill>
                <a:latin typeface="Times New Roman"/>
                <a:cs typeface="Times New Roman"/>
              </a:rPr>
              <a:t> </a:t>
            </a:r>
            <a:r>
              <a:rPr sz="2400" b="1" spc="-5" dirty="0">
                <a:solidFill>
                  <a:srgbClr val="0033CC"/>
                </a:solidFill>
                <a:latin typeface="Times New Roman"/>
                <a:cs typeface="Times New Roman"/>
              </a:rPr>
              <a:t>register</a:t>
            </a:r>
            <a:endParaRPr sz="2400">
              <a:latin typeface="Times New Roman"/>
              <a:cs typeface="Times New Roman"/>
            </a:endParaRPr>
          </a:p>
          <a:p>
            <a:pPr marL="356870" indent="-344805">
              <a:lnSpc>
                <a:spcPct val="100000"/>
              </a:lnSpc>
              <a:buClr>
                <a:srgbClr val="993300"/>
              </a:buClr>
              <a:buSzPct val="110416"/>
              <a:buFont typeface="Wingdings"/>
              <a:buChar char=""/>
              <a:tabLst>
                <a:tab pos="356870" algn="l"/>
                <a:tab pos="357505" algn="l"/>
                <a:tab pos="1012190" algn="l"/>
                <a:tab pos="1854200" algn="l"/>
                <a:tab pos="2274570" algn="l"/>
                <a:tab pos="2829560" algn="l"/>
                <a:tab pos="4229100" algn="l"/>
                <a:tab pos="5320665" algn="l"/>
                <a:tab pos="5708015" algn="l"/>
                <a:tab pos="6619875" algn="l"/>
                <a:tab pos="7040245" algn="l"/>
                <a:tab pos="7894320" algn="l"/>
              </a:tabLst>
            </a:pPr>
            <a:r>
              <a:rPr sz="2400" dirty="0">
                <a:solidFill>
                  <a:srgbClr val="0033CC"/>
                </a:solidFill>
                <a:latin typeface="Times New Roman"/>
                <a:cs typeface="Times New Roman"/>
              </a:rPr>
              <a:t>The	</a:t>
            </a:r>
            <a:r>
              <a:rPr sz="2400" spc="-5" dirty="0">
                <a:solidFill>
                  <a:srgbClr val="0033CC"/>
                </a:solidFill>
                <a:latin typeface="Times New Roman"/>
                <a:cs typeface="Times New Roman"/>
              </a:rPr>
              <a:t>value	</a:t>
            </a:r>
            <a:r>
              <a:rPr sz="2400" dirty="0">
                <a:solidFill>
                  <a:srgbClr val="0033CC"/>
                </a:solidFill>
                <a:latin typeface="Times New Roman"/>
                <a:cs typeface="Times New Roman"/>
              </a:rPr>
              <a:t>in	the	</a:t>
            </a:r>
            <a:r>
              <a:rPr sz="2400" spc="-5" dirty="0">
                <a:solidFill>
                  <a:srgbClr val="0033CC"/>
                </a:solidFill>
                <a:latin typeface="Times New Roman"/>
                <a:cs typeface="Times New Roman"/>
              </a:rPr>
              <a:t>relocation	</a:t>
            </a:r>
            <a:r>
              <a:rPr sz="2400" spc="-10" dirty="0">
                <a:solidFill>
                  <a:srgbClr val="0033CC"/>
                </a:solidFill>
                <a:latin typeface="Times New Roman"/>
                <a:cs typeface="Times New Roman"/>
              </a:rPr>
              <a:t>register	</a:t>
            </a:r>
            <a:r>
              <a:rPr sz="2400" dirty="0">
                <a:solidFill>
                  <a:srgbClr val="0033CC"/>
                </a:solidFill>
                <a:latin typeface="Times New Roman"/>
                <a:cs typeface="Times New Roman"/>
              </a:rPr>
              <a:t>is	</a:t>
            </a:r>
            <a:r>
              <a:rPr sz="2400" spc="-5" dirty="0">
                <a:solidFill>
                  <a:srgbClr val="0033CC"/>
                </a:solidFill>
                <a:latin typeface="Times New Roman"/>
                <a:cs typeface="Times New Roman"/>
              </a:rPr>
              <a:t>added	</a:t>
            </a:r>
            <a:r>
              <a:rPr sz="2400" dirty="0">
                <a:solidFill>
                  <a:srgbClr val="0033CC"/>
                </a:solidFill>
                <a:latin typeface="Times New Roman"/>
                <a:cs typeface="Times New Roman"/>
              </a:rPr>
              <a:t>to	</a:t>
            </a:r>
            <a:r>
              <a:rPr sz="2400" spc="-5" dirty="0">
                <a:latin typeface="Times New Roman"/>
                <a:cs typeface="Times New Roman"/>
              </a:rPr>
              <a:t>every	address</a:t>
            </a:r>
            <a:endParaRPr sz="2400">
              <a:latin typeface="Times New Roman"/>
              <a:cs typeface="Times New Roman"/>
            </a:endParaRPr>
          </a:p>
          <a:p>
            <a:pPr marL="356870">
              <a:lnSpc>
                <a:spcPct val="100000"/>
              </a:lnSpc>
            </a:pPr>
            <a:r>
              <a:rPr sz="2400" spc="-10" dirty="0">
                <a:latin typeface="Times New Roman"/>
                <a:cs typeface="Times New Roman"/>
              </a:rPr>
              <a:t>generated </a:t>
            </a:r>
            <a:r>
              <a:rPr sz="2400" dirty="0">
                <a:latin typeface="Times New Roman"/>
                <a:cs typeface="Times New Roman"/>
              </a:rPr>
              <a:t>by a </a:t>
            </a:r>
            <a:r>
              <a:rPr sz="2400" spc="-5" dirty="0">
                <a:latin typeface="Times New Roman"/>
                <a:cs typeface="Times New Roman"/>
              </a:rPr>
              <a:t>user process at </a:t>
            </a:r>
            <a:r>
              <a:rPr sz="2400" dirty="0">
                <a:latin typeface="Times New Roman"/>
                <a:cs typeface="Times New Roman"/>
              </a:rPr>
              <a:t>the time it is </a:t>
            </a:r>
            <a:r>
              <a:rPr sz="2400" spc="-5" dirty="0">
                <a:latin typeface="Times New Roman"/>
                <a:cs typeface="Times New Roman"/>
              </a:rPr>
              <a:t>sent </a:t>
            </a:r>
            <a:r>
              <a:rPr sz="2400" dirty="0">
                <a:latin typeface="Times New Roman"/>
                <a:cs typeface="Times New Roman"/>
              </a:rPr>
              <a:t>to</a:t>
            </a:r>
            <a:r>
              <a:rPr sz="2400" spc="10" dirty="0">
                <a:latin typeface="Times New Roman"/>
                <a:cs typeface="Times New Roman"/>
              </a:rPr>
              <a:t> </a:t>
            </a:r>
            <a:r>
              <a:rPr sz="2400" spc="-5" dirty="0">
                <a:latin typeface="Times New Roman"/>
                <a:cs typeface="Times New Roman"/>
              </a:rPr>
              <a:t>memory</a:t>
            </a:r>
            <a:endParaRPr sz="2400">
              <a:latin typeface="Times New Roman"/>
              <a:cs typeface="Times New Roman"/>
            </a:endParaRPr>
          </a:p>
          <a:p>
            <a:pPr marL="356870" indent="-344805">
              <a:lnSpc>
                <a:spcPct val="100000"/>
              </a:lnSpc>
              <a:spcBef>
                <a:spcPts val="5"/>
              </a:spcBef>
              <a:buClr>
                <a:srgbClr val="993300"/>
              </a:buClr>
              <a:buSzPct val="110416"/>
              <a:buFont typeface="Wingdings"/>
              <a:buChar char=""/>
              <a:tabLst>
                <a:tab pos="356870" algn="l"/>
                <a:tab pos="357505" algn="l"/>
              </a:tabLst>
            </a:pPr>
            <a:r>
              <a:rPr sz="2400" dirty="0">
                <a:latin typeface="Times New Roman"/>
                <a:cs typeface="Times New Roman"/>
              </a:rPr>
              <a:t>The</a:t>
            </a:r>
            <a:r>
              <a:rPr sz="2400" spc="75" dirty="0">
                <a:latin typeface="Times New Roman"/>
                <a:cs typeface="Times New Roman"/>
              </a:rPr>
              <a:t> </a:t>
            </a:r>
            <a:r>
              <a:rPr sz="2400" spc="-5" dirty="0">
                <a:latin typeface="Times New Roman"/>
                <a:cs typeface="Times New Roman"/>
              </a:rPr>
              <a:t>user</a:t>
            </a:r>
            <a:r>
              <a:rPr sz="2400" spc="90" dirty="0">
                <a:latin typeface="Times New Roman"/>
                <a:cs typeface="Times New Roman"/>
              </a:rPr>
              <a:t> </a:t>
            </a:r>
            <a:r>
              <a:rPr sz="2400" spc="-5" dirty="0">
                <a:latin typeface="Times New Roman"/>
                <a:cs typeface="Times New Roman"/>
              </a:rPr>
              <a:t>program</a:t>
            </a:r>
            <a:r>
              <a:rPr sz="2400" spc="100" dirty="0">
                <a:latin typeface="Times New Roman"/>
                <a:cs typeface="Times New Roman"/>
              </a:rPr>
              <a:t> </a:t>
            </a:r>
            <a:r>
              <a:rPr sz="2400" spc="-5" dirty="0">
                <a:latin typeface="Times New Roman"/>
                <a:cs typeface="Times New Roman"/>
              </a:rPr>
              <a:t>deals</a:t>
            </a:r>
            <a:r>
              <a:rPr sz="2400" spc="95" dirty="0">
                <a:latin typeface="Times New Roman"/>
                <a:cs typeface="Times New Roman"/>
              </a:rPr>
              <a:t> </a:t>
            </a:r>
            <a:r>
              <a:rPr sz="2400" dirty="0">
                <a:latin typeface="Times New Roman"/>
                <a:cs typeface="Times New Roman"/>
              </a:rPr>
              <a:t>with</a:t>
            </a:r>
            <a:r>
              <a:rPr sz="2400" spc="95" dirty="0">
                <a:latin typeface="Times New Roman"/>
                <a:cs typeface="Times New Roman"/>
              </a:rPr>
              <a:t> </a:t>
            </a:r>
            <a:r>
              <a:rPr sz="2400" i="1" spc="-5" dirty="0">
                <a:latin typeface="Times New Roman"/>
                <a:cs typeface="Times New Roman"/>
              </a:rPr>
              <a:t>logical</a:t>
            </a:r>
            <a:r>
              <a:rPr sz="2400" i="1" spc="100" dirty="0">
                <a:latin typeface="Times New Roman"/>
                <a:cs typeface="Times New Roman"/>
              </a:rPr>
              <a:t> </a:t>
            </a:r>
            <a:r>
              <a:rPr sz="2400" spc="-5" dirty="0">
                <a:latin typeface="Times New Roman"/>
                <a:cs typeface="Times New Roman"/>
              </a:rPr>
              <a:t>addresses;</a:t>
            </a:r>
            <a:r>
              <a:rPr sz="2400" spc="100" dirty="0">
                <a:latin typeface="Times New Roman"/>
                <a:cs typeface="Times New Roman"/>
              </a:rPr>
              <a:t> </a:t>
            </a:r>
            <a:r>
              <a:rPr sz="2400" dirty="0">
                <a:latin typeface="Times New Roman"/>
                <a:cs typeface="Times New Roman"/>
              </a:rPr>
              <a:t>it</a:t>
            </a:r>
            <a:r>
              <a:rPr sz="2400" spc="70" dirty="0">
                <a:latin typeface="Times New Roman"/>
                <a:cs typeface="Times New Roman"/>
              </a:rPr>
              <a:t> </a:t>
            </a:r>
            <a:r>
              <a:rPr sz="2400" spc="-5" dirty="0">
                <a:latin typeface="Times New Roman"/>
                <a:cs typeface="Times New Roman"/>
              </a:rPr>
              <a:t>never</a:t>
            </a:r>
            <a:r>
              <a:rPr sz="2400" spc="90" dirty="0">
                <a:latin typeface="Times New Roman"/>
                <a:cs typeface="Times New Roman"/>
              </a:rPr>
              <a:t> </a:t>
            </a:r>
            <a:r>
              <a:rPr sz="2400" spc="-5" dirty="0">
                <a:latin typeface="Times New Roman"/>
                <a:cs typeface="Times New Roman"/>
              </a:rPr>
              <a:t>sees</a:t>
            </a:r>
            <a:r>
              <a:rPr sz="2400" spc="100" dirty="0">
                <a:latin typeface="Times New Roman"/>
                <a:cs typeface="Times New Roman"/>
              </a:rPr>
              <a:t> </a:t>
            </a:r>
            <a:r>
              <a:rPr sz="2400" dirty="0">
                <a:latin typeface="Times New Roman"/>
                <a:cs typeface="Times New Roman"/>
              </a:rPr>
              <a:t>the</a:t>
            </a:r>
            <a:r>
              <a:rPr sz="2400" spc="90" dirty="0">
                <a:latin typeface="Times New Roman"/>
                <a:cs typeface="Times New Roman"/>
              </a:rPr>
              <a:t> </a:t>
            </a:r>
            <a:r>
              <a:rPr sz="2400" i="1" spc="-5" dirty="0">
                <a:latin typeface="Times New Roman"/>
                <a:cs typeface="Times New Roman"/>
              </a:rPr>
              <a:t>real</a:t>
            </a:r>
            <a:endParaRPr sz="2400">
              <a:latin typeface="Times New Roman"/>
              <a:cs typeface="Times New Roman"/>
            </a:endParaRPr>
          </a:p>
          <a:p>
            <a:pPr marL="356870">
              <a:lnSpc>
                <a:spcPct val="100000"/>
              </a:lnSpc>
            </a:pPr>
            <a:r>
              <a:rPr sz="2400" spc="-15" dirty="0">
                <a:latin typeface="Times New Roman"/>
                <a:cs typeface="Times New Roman"/>
              </a:rPr>
              <a:t>physical</a:t>
            </a:r>
            <a:r>
              <a:rPr sz="2400" spc="50" dirty="0">
                <a:latin typeface="Times New Roman"/>
                <a:cs typeface="Times New Roman"/>
              </a:rPr>
              <a:t> </a:t>
            </a:r>
            <a:r>
              <a:rPr sz="2400" spc="-5" dirty="0">
                <a:latin typeface="Times New Roman"/>
                <a:cs typeface="Times New Roman"/>
              </a:rPr>
              <a:t>addresses</a:t>
            </a:r>
            <a:endParaRPr sz="2400">
              <a:latin typeface="Times New Roman"/>
              <a:cs typeface="Times New Roman"/>
            </a:endParaRPr>
          </a:p>
        </p:txBody>
      </p:sp>
      <p:sp>
        <p:nvSpPr>
          <p:cNvPr id="4" name="object 4"/>
          <p:cNvSpPr txBox="1"/>
          <p:nvPr/>
        </p:nvSpPr>
        <p:spPr>
          <a:xfrm>
            <a:off x="7329296" y="2407741"/>
            <a:ext cx="1572260" cy="391795"/>
          </a:xfrm>
          <a:prstGeom prst="rect">
            <a:avLst/>
          </a:prstGeom>
        </p:spPr>
        <p:txBody>
          <a:bodyPr vert="horz" wrap="square" lIns="0" tIns="12700" rIns="0" bIns="0" rtlCol="0">
            <a:spAutoFit/>
          </a:bodyPr>
          <a:lstStyle/>
          <a:p>
            <a:pPr marL="12700">
              <a:lnSpc>
                <a:spcPct val="100000"/>
              </a:lnSpc>
              <a:spcBef>
                <a:spcPts val="100"/>
              </a:spcBef>
              <a:tabLst>
                <a:tab pos="439420" algn="l"/>
                <a:tab pos="1320800" algn="l"/>
              </a:tabLst>
            </a:pPr>
            <a:r>
              <a:rPr sz="2400" dirty="0">
                <a:latin typeface="Times New Roman"/>
                <a:cs typeface="Times New Roman"/>
              </a:rPr>
              <a:t>is	m</a:t>
            </a:r>
            <a:r>
              <a:rPr sz="2400" spc="-10" dirty="0">
                <a:latin typeface="Times New Roman"/>
                <a:cs typeface="Times New Roman"/>
              </a:rPr>
              <a:t>a</a:t>
            </a:r>
            <a:r>
              <a:rPr sz="2400" dirty="0">
                <a:latin typeface="Times New Roman"/>
                <a:cs typeface="Times New Roman"/>
              </a:rPr>
              <a:t>de	to</a:t>
            </a:r>
            <a:endParaRPr sz="2400">
              <a:latin typeface="Times New Roman"/>
              <a:cs typeface="Times New Roman"/>
            </a:endParaRPr>
          </a:p>
        </p:txBody>
      </p:sp>
      <p:sp>
        <p:nvSpPr>
          <p:cNvPr id="5" name="object 5"/>
          <p:cNvSpPr txBox="1"/>
          <p:nvPr/>
        </p:nvSpPr>
        <p:spPr>
          <a:xfrm>
            <a:off x="536244" y="2407741"/>
            <a:ext cx="6597015" cy="1257935"/>
          </a:xfrm>
          <a:prstGeom prst="rect">
            <a:avLst/>
          </a:prstGeom>
        </p:spPr>
        <p:txBody>
          <a:bodyPr vert="horz" wrap="square" lIns="0" tIns="12700" rIns="0" bIns="0" rtlCol="0">
            <a:spAutoFit/>
          </a:bodyPr>
          <a:lstStyle/>
          <a:p>
            <a:pPr marL="299085" indent="-287020">
              <a:lnSpc>
                <a:spcPct val="100000"/>
              </a:lnSpc>
              <a:spcBef>
                <a:spcPts val="100"/>
              </a:spcBef>
              <a:buClr>
                <a:srgbClr val="CC6600"/>
              </a:buClr>
              <a:buSzPct val="110416"/>
              <a:buFont typeface="Arial"/>
              <a:buChar char="•"/>
              <a:tabLst>
                <a:tab pos="299085" algn="l"/>
                <a:tab pos="299720" algn="l"/>
                <a:tab pos="2399665" algn="l"/>
                <a:tab pos="3549015" algn="l"/>
                <a:tab pos="4567555" algn="l"/>
                <a:tab pos="5448935" algn="l"/>
              </a:tabLst>
            </a:pPr>
            <a:r>
              <a:rPr sz="2400" spc="-5" dirty="0">
                <a:latin typeface="Times New Roman"/>
                <a:cs typeface="Times New Roman"/>
              </a:rPr>
              <a:t>Execution-time	binding	occurs	when	reference</a:t>
            </a:r>
            <a:endParaRPr sz="2400">
              <a:latin typeface="Times New Roman"/>
              <a:cs typeface="Times New Roman"/>
            </a:endParaRPr>
          </a:p>
          <a:p>
            <a:pPr marL="299085">
              <a:lnSpc>
                <a:spcPct val="100000"/>
              </a:lnSpc>
            </a:pPr>
            <a:r>
              <a:rPr sz="2400" spc="-5" dirty="0">
                <a:latin typeface="Times New Roman"/>
                <a:cs typeface="Times New Roman"/>
              </a:rPr>
              <a:t>location </a:t>
            </a:r>
            <a:r>
              <a:rPr sz="2400" dirty="0">
                <a:latin typeface="Times New Roman"/>
                <a:cs typeface="Times New Roman"/>
              </a:rPr>
              <a:t>in</a:t>
            </a:r>
            <a:r>
              <a:rPr sz="2400" spc="-45" dirty="0">
                <a:latin typeface="Times New Roman"/>
                <a:cs typeface="Times New Roman"/>
              </a:rPr>
              <a:t> </a:t>
            </a:r>
            <a:r>
              <a:rPr sz="2400" spc="-5" dirty="0">
                <a:latin typeface="Times New Roman"/>
                <a:cs typeface="Times New Roman"/>
              </a:rPr>
              <a:t>memory</a:t>
            </a:r>
            <a:endParaRPr sz="2400">
              <a:latin typeface="Times New Roman"/>
              <a:cs typeface="Times New Roman"/>
            </a:endParaRPr>
          </a:p>
          <a:p>
            <a:pPr marL="299085" indent="-287020">
              <a:lnSpc>
                <a:spcPct val="100000"/>
              </a:lnSpc>
              <a:spcBef>
                <a:spcPts val="1010"/>
              </a:spcBef>
              <a:buClr>
                <a:srgbClr val="CC6600"/>
              </a:buClr>
              <a:buSzPct val="110416"/>
              <a:buFont typeface="Arial"/>
              <a:buChar char="•"/>
              <a:tabLst>
                <a:tab pos="299085" algn="l"/>
                <a:tab pos="299720" algn="l"/>
              </a:tabLst>
            </a:pPr>
            <a:r>
              <a:rPr sz="2400" spc="-15" dirty="0">
                <a:latin typeface="Times New Roman"/>
                <a:cs typeface="Times New Roman"/>
              </a:rPr>
              <a:t>Logical </a:t>
            </a:r>
            <a:r>
              <a:rPr sz="2400" spc="-5" dirty="0">
                <a:latin typeface="Times New Roman"/>
                <a:cs typeface="Times New Roman"/>
              </a:rPr>
              <a:t>address </a:t>
            </a:r>
            <a:r>
              <a:rPr sz="2400" dirty="0">
                <a:latin typeface="Times New Roman"/>
                <a:cs typeface="Times New Roman"/>
              </a:rPr>
              <a:t>bound to </a:t>
            </a:r>
            <a:r>
              <a:rPr sz="2400" spc="-15" dirty="0">
                <a:latin typeface="Times New Roman"/>
                <a:cs typeface="Times New Roman"/>
              </a:rPr>
              <a:t>physical</a:t>
            </a:r>
            <a:r>
              <a:rPr sz="2400" spc="145" dirty="0">
                <a:latin typeface="Times New Roman"/>
                <a:cs typeface="Times New Roman"/>
              </a:rPr>
              <a:t> </a:t>
            </a:r>
            <a:r>
              <a:rPr sz="2400" spc="-5" dirty="0">
                <a:latin typeface="Times New Roman"/>
                <a:cs typeface="Times New Roman"/>
              </a:rPr>
              <a:t>addresses</a:t>
            </a:r>
            <a:endParaRPr sz="2400">
              <a:latin typeface="Times New Roman"/>
              <a:cs typeface="Times New Roman"/>
            </a:endParaRPr>
          </a:p>
        </p:txBody>
      </p:sp>
      <p:sp>
        <p:nvSpPr>
          <p:cNvPr id="6" name="object 6"/>
          <p:cNvSpPr/>
          <p:nvPr/>
        </p:nvSpPr>
        <p:spPr>
          <a:xfrm>
            <a:off x="207962" y="3630612"/>
            <a:ext cx="8423275" cy="2949575"/>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943226" y="20777"/>
            <a:ext cx="5892165" cy="454025"/>
          </a:xfrm>
          <a:prstGeom prst="rect">
            <a:avLst/>
          </a:prstGeom>
        </p:spPr>
        <p:txBody>
          <a:bodyPr vert="horz" wrap="square" lIns="0" tIns="13970" rIns="0" bIns="0" rtlCol="0">
            <a:spAutoFit/>
          </a:bodyPr>
          <a:lstStyle/>
          <a:p>
            <a:pPr marL="12700">
              <a:lnSpc>
                <a:spcPct val="100000"/>
              </a:lnSpc>
              <a:spcBef>
                <a:spcPts val="110"/>
              </a:spcBef>
            </a:pPr>
            <a:r>
              <a:rPr sz="2800" b="1" dirty="0">
                <a:solidFill>
                  <a:srgbClr val="0000FF"/>
                </a:solidFill>
                <a:latin typeface="Times New Roman"/>
                <a:cs typeface="Times New Roman"/>
              </a:rPr>
              <a:t>Steps </a:t>
            </a:r>
            <a:r>
              <a:rPr sz="2800" b="1" spc="5" dirty="0">
                <a:solidFill>
                  <a:srgbClr val="0000FF"/>
                </a:solidFill>
                <a:latin typeface="Times New Roman"/>
                <a:cs typeface="Times New Roman"/>
              </a:rPr>
              <a:t>in Handling a Page </a:t>
            </a:r>
            <a:r>
              <a:rPr sz="2800" b="1" dirty="0">
                <a:solidFill>
                  <a:srgbClr val="0000FF"/>
                </a:solidFill>
                <a:latin typeface="Times New Roman"/>
                <a:cs typeface="Times New Roman"/>
              </a:rPr>
              <a:t>Fault</a:t>
            </a:r>
            <a:r>
              <a:rPr sz="2800" b="1" spc="-180" dirty="0">
                <a:solidFill>
                  <a:srgbClr val="0000FF"/>
                </a:solidFill>
                <a:latin typeface="Times New Roman"/>
                <a:cs typeface="Times New Roman"/>
              </a:rPr>
              <a:t> </a:t>
            </a:r>
            <a:r>
              <a:rPr sz="2800" b="1" dirty="0">
                <a:solidFill>
                  <a:srgbClr val="0000FF"/>
                </a:solidFill>
                <a:latin typeface="Times New Roman"/>
                <a:cs typeface="Times New Roman"/>
              </a:rPr>
              <a:t>(Cont.)</a:t>
            </a:r>
            <a:endParaRPr sz="2800">
              <a:latin typeface="Times New Roman"/>
              <a:cs typeface="Times New Roman"/>
            </a:endParaRPr>
          </a:p>
        </p:txBody>
      </p:sp>
      <p:sp>
        <p:nvSpPr>
          <p:cNvPr id="3" name="object 3"/>
          <p:cNvSpPr/>
          <p:nvPr/>
        </p:nvSpPr>
        <p:spPr>
          <a:xfrm>
            <a:off x="533400" y="762000"/>
            <a:ext cx="8305800" cy="5943600"/>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235198" y="20777"/>
            <a:ext cx="2521585" cy="454025"/>
          </a:xfrm>
          <a:prstGeom prst="rect">
            <a:avLst/>
          </a:prstGeom>
        </p:spPr>
        <p:txBody>
          <a:bodyPr vert="horz" wrap="square" lIns="0" tIns="13970" rIns="0" bIns="0" rtlCol="0">
            <a:spAutoFit/>
          </a:bodyPr>
          <a:lstStyle/>
          <a:p>
            <a:pPr marL="12700">
              <a:lnSpc>
                <a:spcPct val="100000"/>
              </a:lnSpc>
              <a:spcBef>
                <a:spcPts val="110"/>
              </a:spcBef>
            </a:pPr>
            <a:r>
              <a:rPr sz="2800" b="1" spc="-5" dirty="0">
                <a:solidFill>
                  <a:srgbClr val="0000FF"/>
                </a:solidFill>
                <a:latin typeface="Times New Roman"/>
                <a:cs typeface="Times New Roman"/>
              </a:rPr>
              <a:t>Free-Frame</a:t>
            </a:r>
            <a:r>
              <a:rPr sz="2800" b="1" spc="-95" dirty="0">
                <a:solidFill>
                  <a:srgbClr val="0000FF"/>
                </a:solidFill>
                <a:latin typeface="Times New Roman"/>
                <a:cs typeface="Times New Roman"/>
              </a:rPr>
              <a:t> </a:t>
            </a:r>
            <a:r>
              <a:rPr sz="2800" b="1" spc="5" dirty="0">
                <a:solidFill>
                  <a:srgbClr val="0000FF"/>
                </a:solidFill>
                <a:latin typeface="Times New Roman"/>
                <a:cs typeface="Times New Roman"/>
              </a:rPr>
              <a:t>List</a:t>
            </a:r>
            <a:endParaRPr sz="2800">
              <a:latin typeface="Times New Roman"/>
              <a:cs typeface="Times New Roman"/>
            </a:endParaRPr>
          </a:p>
        </p:txBody>
      </p:sp>
      <p:sp>
        <p:nvSpPr>
          <p:cNvPr id="3" name="object 3"/>
          <p:cNvSpPr txBox="1"/>
          <p:nvPr/>
        </p:nvSpPr>
        <p:spPr>
          <a:xfrm>
            <a:off x="78739" y="481329"/>
            <a:ext cx="8835390" cy="1617345"/>
          </a:xfrm>
          <a:prstGeom prst="rect">
            <a:avLst/>
          </a:prstGeom>
        </p:spPr>
        <p:txBody>
          <a:bodyPr vert="horz" wrap="square" lIns="0" tIns="12700" rIns="0" bIns="0" rtlCol="0">
            <a:spAutoFit/>
          </a:bodyPr>
          <a:lstStyle/>
          <a:p>
            <a:pPr marL="356870" marR="5080" indent="-344805">
              <a:lnSpc>
                <a:spcPct val="100000"/>
              </a:lnSpc>
              <a:spcBef>
                <a:spcPts val="100"/>
              </a:spcBef>
              <a:buClr>
                <a:srgbClr val="993300"/>
              </a:buClr>
              <a:buSzPct val="110416"/>
              <a:buFont typeface="Wingdings"/>
              <a:buChar char=""/>
              <a:tabLst>
                <a:tab pos="356870" algn="l"/>
                <a:tab pos="357505" algn="l"/>
                <a:tab pos="1247140" algn="l"/>
                <a:tab pos="1543050" algn="l"/>
                <a:tab pos="2280920" algn="l"/>
                <a:tab pos="3000375" algn="l"/>
                <a:tab pos="4034154" algn="l"/>
                <a:tab pos="4567555" algn="l"/>
                <a:tab pos="5878830" algn="l"/>
                <a:tab pos="6891020" algn="l"/>
                <a:tab pos="7647305" algn="l"/>
                <a:tab pos="8449310" algn="l"/>
              </a:tabLst>
            </a:pPr>
            <a:r>
              <a:rPr sz="2400" spc="10" dirty="0">
                <a:latin typeface="Times New Roman"/>
                <a:cs typeface="Times New Roman"/>
              </a:rPr>
              <a:t>W</a:t>
            </a:r>
            <a:r>
              <a:rPr sz="2400" dirty="0">
                <a:latin typeface="Times New Roman"/>
                <a:cs typeface="Times New Roman"/>
              </a:rPr>
              <a:t>h</a:t>
            </a:r>
            <a:r>
              <a:rPr sz="2400" spc="-10" dirty="0">
                <a:latin typeface="Times New Roman"/>
                <a:cs typeface="Times New Roman"/>
              </a:rPr>
              <a:t>e</a:t>
            </a:r>
            <a:r>
              <a:rPr sz="2400" dirty="0">
                <a:latin typeface="Times New Roman"/>
                <a:cs typeface="Times New Roman"/>
              </a:rPr>
              <a:t>n	a	p</a:t>
            </a:r>
            <a:r>
              <a:rPr sz="2400" spc="10" dirty="0">
                <a:latin typeface="Times New Roman"/>
                <a:cs typeface="Times New Roman"/>
              </a:rPr>
              <a:t>a</a:t>
            </a:r>
            <a:r>
              <a:rPr sz="2400" spc="-25" dirty="0">
                <a:latin typeface="Times New Roman"/>
                <a:cs typeface="Times New Roman"/>
              </a:rPr>
              <a:t>g</a:t>
            </a:r>
            <a:r>
              <a:rPr sz="2400" dirty="0">
                <a:latin typeface="Times New Roman"/>
                <a:cs typeface="Times New Roman"/>
              </a:rPr>
              <a:t>e	f</a:t>
            </a:r>
            <a:r>
              <a:rPr sz="2400" spc="-20" dirty="0">
                <a:latin typeface="Times New Roman"/>
                <a:cs typeface="Times New Roman"/>
              </a:rPr>
              <a:t>a</a:t>
            </a:r>
            <a:r>
              <a:rPr sz="2400" dirty="0">
                <a:latin typeface="Times New Roman"/>
                <a:cs typeface="Times New Roman"/>
              </a:rPr>
              <a:t>ult	o</a:t>
            </a:r>
            <a:r>
              <a:rPr sz="2400" spc="-10" dirty="0">
                <a:latin typeface="Times New Roman"/>
                <a:cs typeface="Times New Roman"/>
              </a:rPr>
              <a:t>c</a:t>
            </a:r>
            <a:r>
              <a:rPr sz="2400" spc="10" dirty="0">
                <a:latin typeface="Times New Roman"/>
                <a:cs typeface="Times New Roman"/>
              </a:rPr>
              <a:t>c</a:t>
            </a:r>
            <a:r>
              <a:rPr sz="2400" dirty="0">
                <a:latin typeface="Times New Roman"/>
                <a:cs typeface="Times New Roman"/>
              </a:rPr>
              <a:t>u</a:t>
            </a:r>
            <a:r>
              <a:rPr sz="2400" spc="-10" dirty="0">
                <a:latin typeface="Times New Roman"/>
                <a:cs typeface="Times New Roman"/>
              </a:rPr>
              <a:t>r</a:t>
            </a:r>
            <a:r>
              <a:rPr sz="2400" spc="-5" dirty="0">
                <a:latin typeface="Times New Roman"/>
                <a:cs typeface="Times New Roman"/>
              </a:rPr>
              <a:t>s,</a:t>
            </a:r>
            <a:r>
              <a:rPr sz="2400" dirty="0">
                <a:latin typeface="Times New Roman"/>
                <a:cs typeface="Times New Roman"/>
              </a:rPr>
              <a:t>	the	op</a:t>
            </a:r>
            <a:r>
              <a:rPr sz="2400" spc="10" dirty="0">
                <a:latin typeface="Times New Roman"/>
                <a:cs typeface="Times New Roman"/>
              </a:rPr>
              <a:t>e</a:t>
            </a:r>
            <a:r>
              <a:rPr sz="2400" dirty="0">
                <a:latin typeface="Times New Roman"/>
                <a:cs typeface="Times New Roman"/>
              </a:rPr>
              <a:t>r</a:t>
            </a:r>
            <a:r>
              <a:rPr sz="2400" spc="-20" dirty="0">
                <a:latin typeface="Times New Roman"/>
                <a:cs typeface="Times New Roman"/>
              </a:rPr>
              <a:t>a</a:t>
            </a:r>
            <a:r>
              <a:rPr sz="2400" dirty="0">
                <a:latin typeface="Times New Roman"/>
                <a:cs typeface="Times New Roman"/>
              </a:rPr>
              <a:t>t</a:t>
            </a:r>
            <a:r>
              <a:rPr sz="2400" spc="5" dirty="0">
                <a:latin typeface="Times New Roman"/>
                <a:cs typeface="Times New Roman"/>
              </a:rPr>
              <a:t>i</a:t>
            </a:r>
            <a:r>
              <a:rPr sz="2400" dirty="0">
                <a:latin typeface="Times New Roman"/>
                <a:cs typeface="Times New Roman"/>
              </a:rPr>
              <a:t>ng	</a:t>
            </a:r>
            <a:r>
              <a:rPr sz="2400" spc="40" dirty="0">
                <a:latin typeface="Times New Roman"/>
                <a:cs typeface="Times New Roman"/>
              </a:rPr>
              <a:t>s</a:t>
            </a:r>
            <a:r>
              <a:rPr sz="2400" spc="-50" dirty="0">
                <a:latin typeface="Times New Roman"/>
                <a:cs typeface="Times New Roman"/>
              </a:rPr>
              <a:t>y</a:t>
            </a:r>
            <a:r>
              <a:rPr sz="2400" spc="-5" dirty="0">
                <a:latin typeface="Times New Roman"/>
                <a:cs typeface="Times New Roman"/>
              </a:rPr>
              <a:t>st</a:t>
            </a:r>
            <a:r>
              <a:rPr sz="2400" spc="10" dirty="0">
                <a:latin typeface="Times New Roman"/>
                <a:cs typeface="Times New Roman"/>
              </a:rPr>
              <a:t>e</a:t>
            </a:r>
            <a:r>
              <a:rPr sz="2400" dirty="0">
                <a:latin typeface="Times New Roman"/>
                <a:cs typeface="Times New Roman"/>
              </a:rPr>
              <a:t>m	must	b</a:t>
            </a:r>
            <a:r>
              <a:rPr sz="2400" spc="-10" dirty="0">
                <a:latin typeface="Times New Roman"/>
                <a:cs typeface="Times New Roman"/>
              </a:rPr>
              <a:t>r</a:t>
            </a:r>
            <a:r>
              <a:rPr sz="2400" dirty="0">
                <a:latin typeface="Times New Roman"/>
                <a:cs typeface="Times New Roman"/>
              </a:rPr>
              <a:t>ing	the  </a:t>
            </a:r>
            <a:r>
              <a:rPr sz="2400" spc="-5" dirty="0">
                <a:latin typeface="Times New Roman"/>
                <a:cs typeface="Times New Roman"/>
              </a:rPr>
              <a:t>desired </a:t>
            </a:r>
            <a:r>
              <a:rPr sz="2400" spc="-10" dirty="0">
                <a:latin typeface="Times New Roman"/>
                <a:cs typeface="Times New Roman"/>
              </a:rPr>
              <a:t>page </a:t>
            </a:r>
            <a:r>
              <a:rPr sz="2400" spc="-5" dirty="0">
                <a:latin typeface="Times New Roman"/>
                <a:cs typeface="Times New Roman"/>
              </a:rPr>
              <a:t>from secondary storage </a:t>
            </a:r>
            <a:r>
              <a:rPr sz="2400" dirty="0">
                <a:latin typeface="Times New Roman"/>
                <a:cs typeface="Times New Roman"/>
              </a:rPr>
              <a:t>into </a:t>
            </a:r>
            <a:r>
              <a:rPr sz="2400" spc="-5" dirty="0">
                <a:latin typeface="Times New Roman"/>
                <a:cs typeface="Times New Roman"/>
              </a:rPr>
              <a:t>main</a:t>
            </a:r>
            <a:r>
              <a:rPr sz="2400" spc="60" dirty="0">
                <a:latin typeface="Times New Roman"/>
                <a:cs typeface="Times New Roman"/>
              </a:rPr>
              <a:t> </a:t>
            </a:r>
            <a:r>
              <a:rPr sz="2400" spc="-15" dirty="0">
                <a:latin typeface="Times New Roman"/>
                <a:cs typeface="Times New Roman"/>
              </a:rPr>
              <a:t>memory.</a:t>
            </a:r>
            <a:endParaRPr sz="2400">
              <a:latin typeface="Times New Roman"/>
              <a:cs typeface="Times New Roman"/>
            </a:endParaRPr>
          </a:p>
          <a:p>
            <a:pPr marL="356870" marR="5080" indent="-344805">
              <a:lnSpc>
                <a:spcPct val="100000"/>
              </a:lnSpc>
              <a:spcBef>
                <a:spcPts val="1010"/>
              </a:spcBef>
              <a:buClr>
                <a:srgbClr val="993300"/>
              </a:buClr>
              <a:buSzPct val="110416"/>
              <a:buFont typeface="Wingdings"/>
              <a:buChar char=""/>
              <a:tabLst>
                <a:tab pos="356870" algn="l"/>
                <a:tab pos="357505" algn="l"/>
                <a:tab pos="4869815" algn="l"/>
              </a:tabLst>
            </a:pPr>
            <a:r>
              <a:rPr sz="2400" spc="-5" dirty="0">
                <a:latin typeface="Times New Roman"/>
                <a:cs typeface="Times New Roman"/>
              </a:rPr>
              <a:t>Most operating systems</a:t>
            </a:r>
            <a:r>
              <a:rPr sz="2400" spc="495" dirty="0">
                <a:latin typeface="Times New Roman"/>
                <a:cs typeface="Times New Roman"/>
              </a:rPr>
              <a:t> </a:t>
            </a:r>
            <a:r>
              <a:rPr sz="2400" dirty="0">
                <a:latin typeface="Times New Roman"/>
                <a:cs typeface="Times New Roman"/>
              </a:rPr>
              <a:t>maintain</a:t>
            </a:r>
            <a:r>
              <a:rPr sz="2400" spc="160" dirty="0">
                <a:latin typeface="Times New Roman"/>
                <a:cs typeface="Times New Roman"/>
              </a:rPr>
              <a:t> </a:t>
            </a:r>
            <a:r>
              <a:rPr sz="2400" dirty="0">
                <a:latin typeface="Times New Roman"/>
                <a:cs typeface="Times New Roman"/>
              </a:rPr>
              <a:t>a	</a:t>
            </a:r>
            <a:r>
              <a:rPr sz="2400" b="1" spc="-5" dirty="0">
                <a:solidFill>
                  <a:srgbClr val="0000FF"/>
                </a:solidFill>
                <a:latin typeface="Times New Roman"/>
                <a:cs typeface="Times New Roman"/>
              </a:rPr>
              <a:t>free-frame </a:t>
            </a:r>
            <a:r>
              <a:rPr sz="2400" b="1" spc="5" dirty="0">
                <a:solidFill>
                  <a:srgbClr val="0000FF"/>
                </a:solidFill>
                <a:latin typeface="Times New Roman"/>
                <a:cs typeface="Times New Roman"/>
              </a:rPr>
              <a:t>list </a:t>
            </a:r>
            <a:r>
              <a:rPr sz="2400" spc="-5" dirty="0">
                <a:latin typeface="Times New Roman"/>
                <a:cs typeface="Times New Roman"/>
              </a:rPr>
              <a:t>-- </a:t>
            </a:r>
            <a:r>
              <a:rPr sz="2400" dirty="0">
                <a:latin typeface="Times New Roman"/>
                <a:cs typeface="Times New Roman"/>
              </a:rPr>
              <a:t>a pool of </a:t>
            </a:r>
            <a:r>
              <a:rPr sz="2400" spc="-5" dirty="0">
                <a:latin typeface="Times New Roman"/>
                <a:cs typeface="Times New Roman"/>
              </a:rPr>
              <a:t>free  frames </a:t>
            </a:r>
            <a:r>
              <a:rPr sz="2400" dirty="0">
                <a:latin typeface="Times New Roman"/>
                <a:cs typeface="Times New Roman"/>
              </a:rPr>
              <a:t>for </a:t>
            </a:r>
            <a:r>
              <a:rPr sz="2400" spc="-10" dirty="0">
                <a:latin typeface="Times New Roman"/>
                <a:cs typeface="Times New Roman"/>
              </a:rPr>
              <a:t>satisfying </a:t>
            </a:r>
            <a:r>
              <a:rPr sz="2400" dirty="0">
                <a:latin typeface="Times New Roman"/>
                <a:cs typeface="Times New Roman"/>
              </a:rPr>
              <a:t>such</a:t>
            </a:r>
            <a:r>
              <a:rPr sz="2400" spc="65" dirty="0">
                <a:latin typeface="Times New Roman"/>
                <a:cs typeface="Times New Roman"/>
              </a:rPr>
              <a:t> </a:t>
            </a:r>
            <a:r>
              <a:rPr sz="2400" spc="-5" dirty="0">
                <a:latin typeface="Times New Roman"/>
                <a:cs typeface="Times New Roman"/>
              </a:rPr>
              <a:t>requests.</a:t>
            </a:r>
            <a:endParaRPr sz="2400">
              <a:latin typeface="Times New Roman"/>
              <a:cs typeface="Times New Roman"/>
            </a:endParaRPr>
          </a:p>
        </p:txBody>
      </p:sp>
      <p:sp>
        <p:nvSpPr>
          <p:cNvPr id="4" name="object 4"/>
          <p:cNvSpPr txBox="1"/>
          <p:nvPr/>
        </p:nvSpPr>
        <p:spPr>
          <a:xfrm>
            <a:off x="78739" y="3189223"/>
            <a:ext cx="8837930" cy="1983739"/>
          </a:xfrm>
          <a:prstGeom prst="rect">
            <a:avLst/>
          </a:prstGeom>
        </p:spPr>
        <p:txBody>
          <a:bodyPr vert="horz" wrap="square" lIns="0" tIns="12700" rIns="0" bIns="0" rtlCol="0">
            <a:spAutoFit/>
          </a:bodyPr>
          <a:lstStyle/>
          <a:p>
            <a:pPr marL="356870" marR="5080" indent="-344805" algn="just">
              <a:lnSpc>
                <a:spcPct val="100000"/>
              </a:lnSpc>
              <a:spcBef>
                <a:spcPts val="100"/>
              </a:spcBef>
              <a:buClr>
                <a:srgbClr val="993300"/>
              </a:buClr>
              <a:buSzPct val="110416"/>
              <a:buFont typeface="Wingdings"/>
              <a:buChar char=""/>
              <a:tabLst>
                <a:tab pos="357505" algn="l"/>
              </a:tabLst>
            </a:pPr>
            <a:r>
              <a:rPr sz="2400" spc="-5" dirty="0">
                <a:latin typeface="Times New Roman"/>
                <a:cs typeface="Times New Roman"/>
              </a:rPr>
              <a:t>Operating system </a:t>
            </a:r>
            <a:r>
              <a:rPr sz="2400" dirty="0">
                <a:latin typeface="Times New Roman"/>
                <a:cs typeface="Times New Roman"/>
              </a:rPr>
              <a:t>typically </a:t>
            </a:r>
            <a:r>
              <a:rPr sz="2400" spc="-5" dirty="0">
                <a:latin typeface="Times New Roman"/>
                <a:cs typeface="Times New Roman"/>
              </a:rPr>
              <a:t>allocate free frames </a:t>
            </a:r>
            <a:r>
              <a:rPr sz="2400" dirty="0">
                <a:latin typeface="Times New Roman"/>
                <a:cs typeface="Times New Roman"/>
              </a:rPr>
              <a:t>using a </a:t>
            </a:r>
            <a:r>
              <a:rPr sz="2400" spc="-5" dirty="0">
                <a:latin typeface="Times New Roman"/>
                <a:cs typeface="Times New Roman"/>
              </a:rPr>
              <a:t>technique  known </a:t>
            </a:r>
            <a:r>
              <a:rPr sz="2400" spc="-10" dirty="0">
                <a:latin typeface="Times New Roman"/>
                <a:cs typeface="Times New Roman"/>
              </a:rPr>
              <a:t>as </a:t>
            </a:r>
            <a:r>
              <a:rPr sz="2400" b="1" spc="-5" dirty="0">
                <a:solidFill>
                  <a:srgbClr val="0000FF"/>
                </a:solidFill>
                <a:latin typeface="Times New Roman"/>
                <a:cs typeface="Times New Roman"/>
              </a:rPr>
              <a:t>zero-fill-on-demand </a:t>
            </a:r>
            <a:r>
              <a:rPr sz="2400" spc="5" dirty="0">
                <a:latin typeface="Times New Roman"/>
                <a:cs typeface="Times New Roman"/>
              </a:rPr>
              <a:t>-- </a:t>
            </a:r>
            <a:r>
              <a:rPr sz="2400" dirty="0">
                <a:latin typeface="Times New Roman"/>
                <a:cs typeface="Times New Roman"/>
              </a:rPr>
              <a:t>the </a:t>
            </a:r>
            <a:r>
              <a:rPr sz="2400" spc="-5" dirty="0">
                <a:latin typeface="Times New Roman"/>
                <a:cs typeface="Times New Roman"/>
              </a:rPr>
              <a:t>content of </a:t>
            </a:r>
            <a:r>
              <a:rPr sz="2400" dirty="0">
                <a:latin typeface="Times New Roman"/>
                <a:cs typeface="Times New Roman"/>
              </a:rPr>
              <a:t>the </a:t>
            </a:r>
            <a:r>
              <a:rPr sz="2400" spc="-10" dirty="0">
                <a:latin typeface="Times New Roman"/>
                <a:cs typeface="Times New Roman"/>
              </a:rPr>
              <a:t>frames </a:t>
            </a:r>
            <a:r>
              <a:rPr sz="2400" dirty="0">
                <a:latin typeface="Times New Roman"/>
                <a:cs typeface="Times New Roman"/>
              </a:rPr>
              <a:t>zeroed-  out </a:t>
            </a:r>
            <a:r>
              <a:rPr sz="2400" spc="-5" dirty="0">
                <a:latin typeface="Times New Roman"/>
                <a:cs typeface="Times New Roman"/>
              </a:rPr>
              <a:t>before being</a:t>
            </a:r>
            <a:r>
              <a:rPr sz="2400" dirty="0">
                <a:latin typeface="Times New Roman"/>
                <a:cs typeface="Times New Roman"/>
              </a:rPr>
              <a:t> </a:t>
            </a:r>
            <a:r>
              <a:rPr sz="2400" spc="-5" dirty="0">
                <a:latin typeface="Times New Roman"/>
                <a:cs typeface="Times New Roman"/>
              </a:rPr>
              <a:t>allocated.</a:t>
            </a:r>
            <a:endParaRPr sz="2400">
              <a:latin typeface="Times New Roman"/>
              <a:cs typeface="Times New Roman"/>
            </a:endParaRPr>
          </a:p>
          <a:p>
            <a:pPr marL="356870" marR="6985" indent="-344805" algn="just">
              <a:lnSpc>
                <a:spcPct val="100000"/>
              </a:lnSpc>
              <a:spcBef>
                <a:spcPts val="1010"/>
              </a:spcBef>
              <a:buClr>
                <a:srgbClr val="993300"/>
              </a:buClr>
              <a:buSzPct val="110416"/>
              <a:buFont typeface="Wingdings"/>
              <a:buChar char=""/>
              <a:tabLst>
                <a:tab pos="357505" algn="l"/>
              </a:tabLst>
            </a:pPr>
            <a:r>
              <a:rPr sz="2400" dirty="0">
                <a:latin typeface="Times New Roman"/>
                <a:cs typeface="Times New Roman"/>
              </a:rPr>
              <a:t>When a </a:t>
            </a:r>
            <a:r>
              <a:rPr sz="2400" spc="-10" dirty="0">
                <a:latin typeface="Times New Roman"/>
                <a:cs typeface="Times New Roman"/>
              </a:rPr>
              <a:t>system </a:t>
            </a:r>
            <a:r>
              <a:rPr sz="2400" spc="-5" dirty="0">
                <a:latin typeface="Times New Roman"/>
                <a:cs typeface="Times New Roman"/>
              </a:rPr>
              <a:t>starts </a:t>
            </a:r>
            <a:r>
              <a:rPr sz="2400" dirty="0">
                <a:latin typeface="Times New Roman"/>
                <a:cs typeface="Times New Roman"/>
              </a:rPr>
              <a:t>up, </a:t>
            </a:r>
            <a:r>
              <a:rPr sz="2400" spc="-5" dirty="0">
                <a:latin typeface="Times New Roman"/>
                <a:cs typeface="Times New Roman"/>
              </a:rPr>
              <a:t>all available </a:t>
            </a:r>
            <a:r>
              <a:rPr sz="2400" dirty="0">
                <a:latin typeface="Times New Roman"/>
                <a:cs typeface="Times New Roman"/>
              </a:rPr>
              <a:t>memory is </a:t>
            </a:r>
            <a:r>
              <a:rPr sz="2400" spc="-5" dirty="0">
                <a:latin typeface="Times New Roman"/>
                <a:cs typeface="Times New Roman"/>
              </a:rPr>
              <a:t>placed </a:t>
            </a:r>
            <a:r>
              <a:rPr sz="2400" dirty="0">
                <a:latin typeface="Times New Roman"/>
                <a:cs typeface="Times New Roman"/>
              </a:rPr>
              <a:t>on the free-  </a:t>
            </a:r>
            <a:r>
              <a:rPr sz="2400" spc="-5" dirty="0">
                <a:latin typeface="Times New Roman"/>
                <a:cs typeface="Times New Roman"/>
              </a:rPr>
              <a:t>frame</a:t>
            </a:r>
            <a:r>
              <a:rPr sz="2400" spc="-15" dirty="0">
                <a:latin typeface="Times New Roman"/>
                <a:cs typeface="Times New Roman"/>
              </a:rPr>
              <a:t> </a:t>
            </a:r>
            <a:r>
              <a:rPr sz="2400" dirty="0">
                <a:latin typeface="Times New Roman"/>
                <a:cs typeface="Times New Roman"/>
              </a:rPr>
              <a:t>list.</a:t>
            </a:r>
            <a:endParaRPr sz="2400">
              <a:latin typeface="Times New Roman"/>
              <a:cs typeface="Times New Roman"/>
            </a:endParaRPr>
          </a:p>
        </p:txBody>
      </p:sp>
      <p:sp>
        <p:nvSpPr>
          <p:cNvPr id="5" name="object 5"/>
          <p:cNvSpPr/>
          <p:nvPr/>
        </p:nvSpPr>
        <p:spPr>
          <a:xfrm>
            <a:off x="1600200" y="2336800"/>
            <a:ext cx="6705600" cy="558800"/>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253233" y="20777"/>
            <a:ext cx="4895215" cy="454025"/>
          </a:xfrm>
          <a:prstGeom prst="rect">
            <a:avLst/>
          </a:prstGeom>
        </p:spPr>
        <p:txBody>
          <a:bodyPr vert="horz" wrap="square" lIns="0" tIns="13970" rIns="0" bIns="0" rtlCol="0">
            <a:spAutoFit/>
          </a:bodyPr>
          <a:lstStyle/>
          <a:p>
            <a:pPr marL="12700">
              <a:lnSpc>
                <a:spcPct val="100000"/>
              </a:lnSpc>
              <a:spcBef>
                <a:spcPts val="110"/>
              </a:spcBef>
            </a:pPr>
            <a:r>
              <a:rPr sz="2800" b="1" dirty="0">
                <a:solidFill>
                  <a:srgbClr val="0000FF"/>
                </a:solidFill>
                <a:latin typeface="Times New Roman"/>
                <a:cs typeface="Times New Roman"/>
              </a:rPr>
              <a:t>Performance </a:t>
            </a:r>
            <a:r>
              <a:rPr sz="2800" b="1" spc="5" dirty="0">
                <a:solidFill>
                  <a:srgbClr val="0000FF"/>
                </a:solidFill>
                <a:latin typeface="Times New Roman"/>
                <a:cs typeface="Times New Roman"/>
              </a:rPr>
              <a:t>of </a:t>
            </a:r>
            <a:r>
              <a:rPr sz="2800" b="1" spc="-5" dirty="0">
                <a:solidFill>
                  <a:srgbClr val="0000FF"/>
                </a:solidFill>
                <a:latin typeface="Times New Roman"/>
                <a:cs typeface="Times New Roman"/>
              </a:rPr>
              <a:t>Demand</a:t>
            </a:r>
            <a:r>
              <a:rPr sz="2800" b="1" spc="-145" dirty="0">
                <a:solidFill>
                  <a:srgbClr val="0000FF"/>
                </a:solidFill>
                <a:latin typeface="Times New Roman"/>
                <a:cs typeface="Times New Roman"/>
              </a:rPr>
              <a:t> </a:t>
            </a:r>
            <a:r>
              <a:rPr sz="2800" b="1" spc="5" dirty="0">
                <a:solidFill>
                  <a:srgbClr val="0000FF"/>
                </a:solidFill>
                <a:latin typeface="Times New Roman"/>
                <a:cs typeface="Times New Roman"/>
              </a:rPr>
              <a:t>Paging</a:t>
            </a:r>
            <a:endParaRPr sz="2800">
              <a:latin typeface="Times New Roman"/>
              <a:cs typeface="Times New Roman"/>
            </a:endParaRPr>
          </a:p>
        </p:txBody>
      </p:sp>
      <p:sp>
        <p:nvSpPr>
          <p:cNvPr id="3" name="object 3"/>
          <p:cNvSpPr txBox="1"/>
          <p:nvPr/>
        </p:nvSpPr>
        <p:spPr>
          <a:xfrm>
            <a:off x="78739" y="468872"/>
            <a:ext cx="8889365" cy="4304030"/>
          </a:xfrm>
          <a:prstGeom prst="rect">
            <a:avLst/>
          </a:prstGeom>
        </p:spPr>
        <p:txBody>
          <a:bodyPr vert="horz" wrap="square" lIns="0" tIns="100965" rIns="0" bIns="0" rtlCol="0">
            <a:spAutoFit/>
          </a:bodyPr>
          <a:lstStyle/>
          <a:p>
            <a:pPr marL="356870" indent="-344805">
              <a:lnSpc>
                <a:spcPct val="100000"/>
              </a:lnSpc>
              <a:spcBef>
                <a:spcPts val="795"/>
              </a:spcBef>
              <a:buClr>
                <a:srgbClr val="993300"/>
              </a:buClr>
              <a:buSzPct val="110416"/>
              <a:buFont typeface="Wingdings"/>
              <a:buChar char=""/>
              <a:tabLst>
                <a:tab pos="356870" algn="l"/>
                <a:tab pos="357505" algn="l"/>
              </a:tabLst>
            </a:pPr>
            <a:r>
              <a:rPr sz="2400" spc="-5" dirty="0">
                <a:latin typeface="Times New Roman"/>
                <a:cs typeface="Times New Roman"/>
              </a:rPr>
              <a:t>A computer </a:t>
            </a:r>
            <a:r>
              <a:rPr sz="2400" spc="-15" dirty="0">
                <a:latin typeface="Times New Roman"/>
                <a:cs typeface="Times New Roman"/>
              </a:rPr>
              <a:t>system </a:t>
            </a:r>
            <a:r>
              <a:rPr sz="2400" spc="-5" dirty="0">
                <a:latin typeface="Times New Roman"/>
                <a:cs typeface="Times New Roman"/>
              </a:rPr>
              <a:t>performance is </a:t>
            </a:r>
            <a:r>
              <a:rPr sz="2400" spc="-10" dirty="0">
                <a:latin typeface="Times New Roman"/>
                <a:cs typeface="Times New Roman"/>
              </a:rPr>
              <a:t>affected </a:t>
            </a:r>
            <a:r>
              <a:rPr sz="2400" dirty="0">
                <a:latin typeface="Times New Roman"/>
                <a:cs typeface="Times New Roman"/>
              </a:rPr>
              <a:t>by </a:t>
            </a:r>
            <a:r>
              <a:rPr sz="2400" spc="-5" dirty="0">
                <a:latin typeface="Times New Roman"/>
                <a:cs typeface="Times New Roman"/>
              </a:rPr>
              <a:t>Demand</a:t>
            </a:r>
            <a:r>
              <a:rPr sz="2400" spc="140" dirty="0">
                <a:latin typeface="Times New Roman"/>
                <a:cs typeface="Times New Roman"/>
              </a:rPr>
              <a:t> </a:t>
            </a:r>
            <a:r>
              <a:rPr sz="2400" spc="-10" dirty="0">
                <a:latin typeface="Times New Roman"/>
                <a:cs typeface="Times New Roman"/>
              </a:rPr>
              <a:t>paging</a:t>
            </a:r>
            <a:endParaRPr sz="2400">
              <a:latin typeface="Times New Roman"/>
              <a:cs typeface="Times New Roman"/>
            </a:endParaRPr>
          </a:p>
          <a:p>
            <a:pPr marL="356870" indent="-344805">
              <a:lnSpc>
                <a:spcPct val="100000"/>
              </a:lnSpc>
              <a:spcBef>
                <a:spcPts val="1015"/>
              </a:spcBef>
              <a:buClr>
                <a:srgbClr val="993300"/>
              </a:buClr>
              <a:buSzPct val="110416"/>
              <a:buFont typeface="Wingdings"/>
              <a:buChar char=""/>
              <a:tabLst>
                <a:tab pos="356870" algn="l"/>
                <a:tab pos="357505" algn="l"/>
              </a:tabLst>
            </a:pPr>
            <a:r>
              <a:rPr sz="2400" spc="-5" dirty="0">
                <a:latin typeface="Times New Roman"/>
                <a:cs typeface="Times New Roman"/>
              </a:rPr>
              <a:t>Memory </a:t>
            </a:r>
            <a:r>
              <a:rPr sz="2400" spc="-10" dirty="0">
                <a:latin typeface="Times New Roman"/>
                <a:cs typeface="Times New Roman"/>
              </a:rPr>
              <a:t>Access </a:t>
            </a:r>
            <a:r>
              <a:rPr sz="2400" dirty="0">
                <a:latin typeface="Times New Roman"/>
                <a:cs typeface="Times New Roman"/>
              </a:rPr>
              <a:t>Time </a:t>
            </a:r>
            <a:r>
              <a:rPr sz="2400" spc="-5" dirty="0">
                <a:latin typeface="Times New Roman"/>
                <a:cs typeface="Times New Roman"/>
              </a:rPr>
              <a:t>(ma) </a:t>
            </a:r>
            <a:r>
              <a:rPr sz="2400" spc="-10" dirty="0">
                <a:latin typeface="Times New Roman"/>
                <a:cs typeface="Times New Roman"/>
              </a:rPr>
              <a:t>ranges </a:t>
            </a:r>
            <a:r>
              <a:rPr sz="2400" spc="-5" dirty="0">
                <a:latin typeface="Times New Roman"/>
                <a:cs typeface="Times New Roman"/>
              </a:rPr>
              <a:t>from </a:t>
            </a:r>
            <a:r>
              <a:rPr sz="2400" dirty="0">
                <a:latin typeface="Times New Roman"/>
                <a:cs typeface="Times New Roman"/>
              </a:rPr>
              <a:t>10 to</a:t>
            </a:r>
            <a:r>
              <a:rPr sz="2400" spc="40" dirty="0">
                <a:latin typeface="Times New Roman"/>
                <a:cs typeface="Times New Roman"/>
              </a:rPr>
              <a:t> </a:t>
            </a:r>
            <a:r>
              <a:rPr sz="2400" dirty="0">
                <a:latin typeface="Times New Roman"/>
                <a:cs typeface="Times New Roman"/>
              </a:rPr>
              <a:t>200ns</a:t>
            </a:r>
            <a:endParaRPr sz="2400">
              <a:latin typeface="Times New Roman"/>
              <a:cs typeface="Times New Roman"/>
            </a:endParaRPr>
          </a:p>
          <a:p>
            <a:pPr marL="356870" indent="-344805">
              <a:lnSpc>
                <a:spcPct val="100000"/>
              </a:lnSpc>
              <a:spcBef>
                <a:spcPts val="1010"/>
              </a:spcBef>
              <a:buClr>
                <a:srgbClr val="993300"/>
              </a:buClr>
              <a:buSzPct val="110416"/>
              <a:buFont typeface="Wingdings"/>
              <a:buChar char=""/>
              <a:tabLst>
                <a:tab pos="356870" algn="l"/>
                <a:tab pos="357505" algn="l"/>
              </a:tabLst>
            </a:pPr>
            <a:r>
              <a:rPr sz="2400" spc="-30" dirty="0">
                <a:latin typeface="Times New Roman"/>
                <a:cs typeface="Times New Roman"/>
              </a:rPr>
              <a:t>If </a:t>
            </a:r>
            <a:r>
              <a:rPr sz="2400" spc="-5" dirty="0">
                <a:latin typeface="Times New Roman"/>
                <a:cs typeface="Times New Roman"/>
              </a:rPr>
              <a:t>there </a:t>
            </a:r>
            <a:r>
              <a:rPr sz="2400" spc="-10" dirty="0">
                <a:latin typeface="Times New Roman"/>
                <a:cs typeface="Times New Roman"/>
              </a:rPr>
              <a:t>are </a:t>
            </a:r>
            <a:r>
              <a:rPr sz="2400" dirty="0">
                <a:latin typeface="Times New Roman"/>
                <a:cs typeface="Times New Roman"/>
              </a:rPr>
              <a:t>no </a:t>
            </a:r>
            <a:r>
              <a:rPr sz="2400" spc="-10" dirty="0">
                <a:latin typeface="Times New Roman"/>
                <a:cs typeface="Times New Roman"/>
              </a:rPr>
              <a:t>page </a:t>
            </a:r>
            <a:r>
              <a:rPr sz="2400" spc="-5" dirty="0">
                <a:latin typeface="Times New Roman"/>
                <a:cs typeface="Times New Roman"/>
              </a:rPr>
              <a:t>faults, </a:t>
            </a:r>
            <a:r>
              <a:rPr sz="2400" dirty="0">
                <a:latin typeface="Times New Roman"/>
                <a:cs typeface="Times New Roman"/>
              </a:rPr>
              <a:t>the </a:t>
            </a:r>
            <a:r>
              <a:rPr sz="2400" spc="-5" dirty="0">
                <a:latin typeface="Times New Roman"/>
                <a:cs typeface="Times New Roman"/>
              </a:rPr>
              <a:t>Effective </a:t>
            </a:r>
            <a:r>
              <a:rPr sz="2400" spc="-10" dirty="0">
                <a:latin typeface="Times New Roman"/>
                <a:cs typeface="Times New Roman"/>
              </a:rPr>
              <a:t>Access </a:t>
            </a:r>
            <a:r>
              <a:rPr sz="2400" dirty="0">
                <a:latin typeface="Times New Roman"/>
                <a:cs typeface="Times New Roman"/>
              </a:rPr>
              <a:t>Time will be </a:t>
            </a:r>
            <a:r>
              <a:rPr sz="2400" spc="-5" dirty="0">
                <a:latin typeface="Times New Roman"/>
                <a:cs typeface="Times New Roman"/>
              </a:rPr>
              <a:t>equal</a:t>
            </a:r>
            <a:r>
              <a:rPr sz="2400" spc="105" dirty="0">
                <a:latin typeface="Times New Roman"/>
                <a:cs typeface="Times New Roman"/>
              </a:rPr>
              <a:t> </a:t>
            </a:r>
            <a:r>
              <a:rPr sz="2400" dirty="0">
                <a:latin typeface="Times New Roman"/>
                <a:cs typeface="Times New Roman"/>
              </a:rPr>
              <a:t>to</a:t>
            </a:r>
            <a:endParaRPr sz="2400">
              <a:latin typeface="Times New Roman"/>
              <a:cs typeface="Times New Roman"/>
            </a:endParaRPr>
          </a:p>
          <a:p>
            <a:pPr marL="356870">
              <a:lnSpc>
                <a:spcPct val="100000"/>
              </a:lnSpc>
            </a:pPr>
            <a:r>
              <a:rPr sz="2400" dirty="0">
                <a:latin typeface="Times New Roman"/>
                <a:cs typeface="Times New Roman"/>
              </a:rPr>
              <a:t>the </a:t>
            </a:r>
            <a:r>
              <a:rPr sz="2400" spc="-5" dirty="0">
                <a:latin typeface="Times New Roman"/>
                <a:cs typeface="Times New Roman"/>
              </a:rPr>
              <a:t>Memory </a:t>
            </a:r>
            <a:r>
              <a:rPr sz="2400" spc="-10" dirty="0">
                <a:latin typeface="Times New Roman"/>
                <a:cs typeface="Times New Roman"/>
              </a:rPr>
              <a:t>Access </a:t>
            </a:r>
            <a:r>
              <a:rPr sz="2400" dirty="0">
                <a:latin typeface="Times New Roman"/>
                <a:cs typeface="Times New Roman"/>
              </a:rPr>
              <a:t>Time</a:t>
            </a:r>
            <a:endParaRPr sz="2400">
              <a:latin typeface="Times New Roman"/>
              <a:cs typeface="Times New Roman"/>
            </a:endParaRPr>
          </a:p>
          <a:p>
            <a:pPr marL="356870" indent="-344805">
              <a:lnSpc>
                <a:spcPct val="100000"/>
              </a:lnSpc>
              <a:spcBef>
                <a:spcPts val="1010"/>
              </a:spcBef>
              <a:buClr>
                <a:srgbClr val="993300"/>
              </a:buClr>
              <a:buSzPct val="110416"/>
              <a:buFont typeface="Wingdings"/>
              <a:buChar char=""/>
              <a:tabLst>
                <a:tab pos="356870" algn="l"/>
                <a:tab pos="357505" algn="l"/>
                <a:tab pos="7773034" algn="l"/>
              </a:tabLst>
            </a:pPr>
            <a:r>
              <a:rPr sz="2400" spc="-30" dirty="0">
                <a:latin typeface="Times New Roman"/>
                <a:cs typeface="Times New Roman"/>
              </a:rPr>
              <a:t>If </a:t>
            </a:r>
            <a:r>
              <a:rPr sz="2400" spc="-10" dirty="0">
                <a:latin typeface="Times New Roman"/>
                <a:cs typeface="Times New Roman"/>
              </a:rPr>
              <a:t>page </a:t>
            </a:r>
            <a:r>
              <a:rPr sz="2400" spc="-5" dirty="0">
                <a:latin typeface="Times New Roman"/>
                <a:cs typeface="Times New Roman"/>
              </a:rPr>
              <a:t>fault occurs, </a:t>
            </a:r>
            <a:r>
              <a:rPr sz="2400" spc="-25" dirty="0">
                <a:latin typeface="Times New Roman"/>
                <a:cs typeface="Times New Roman"/>
              </a:rPr>
              <a:t>Let </a:t>
            </a:r>
            <a:r>
              <a:rPr sz="2400" spc="-140" dirty="0">
                <a:latin typeface="Times New Roman"/>
                <a:cs typeface="Times New Roman"/>
              </a:rPr>
              <a:t>‗p‘ </a:t>
            </a:r>
            <a:r>
              <a:rPr sz="2400" dirty="0">
                <a:latin typeface="Times New Roman"/>
                <a:cs typeface="Times New Roman"/>
              </a:rPr>
              <a:t>be the </a:t>
            </a:r>
            <a:r>
              <a:rPr sz="2400" spc="-5" dirty="0">
                <a:latin typeface="Times New Roman"/>
                <a:cs typeface="Times New Roman"/>
              </a:rPr>
              <a:t>probability </a:t>
            </a:r>
            <a:r>
              <a:rPr sz="2400" dirty="0">
                <a:latin typeface="Times New Roman"/>
                <a:cs typeface="Times New Roman"/>
              </a:rPr>
              <a:t>of</a:t>
            </a:r>
            <a:r>
              <a:rPr sz="2400" spc="375" dirty="0">
                <a:latin typeface="Times New Roman"/>
                <a:cs typeface="Times New Roman"/>
              </a:rPr>
              <a:t> </a:t>
            </a:r>
            <a:r>
              <a:rPr sz="2400" spc="-10" dirty="0">
                <a:latin typeface="Times New Roman"/>
                <a:cs typeface="Times New Roman"/>
              </a:rPr>
              <a:t>Page</a:t>
            </a:r>
            <a:r>
              <a:rPr sz="2400" spc="20" dirty="0">
                <a:latin typeface="Times New Roman"/>
                <a:cs typeface="Times New Roman"/>
              </a:rPr>
              <a:t> </a:t>
            </a:r>
            <a:r>
              <a:rPr sz="2400" spc="-5" dirty="0">
                <a:latin typeface="Times New Roman"/>
                <a:cs typeface="Times New Roman"/>
              </a:rPr>
              <a:t>Fault	</a:t>
            </a:r>
            <a:r>
              <a:rPr sz="2400" dirty="0">
                <a:latin typeface="Times New Roman"/>
                <a:cs typeface="Times New Roman"/>
              </a:rPr>
              <a:t>0 </a:t>
            </a:r>
            <a:r>
              <a:rPr sz="2400" dirty="0">
                <a:latin typeface="Symbol"/>
                <a:cs typeface="Symbol"/>
              </a:rPr>
              <a:t></a:t>
            </a:r>
            <a:r>
              <a:rPr sz="2400" dirty="0">
                <a:latin typeface="Times New Roman"/>
                <a:cs typeface="Times New Roman"/>
              </a:rPr>
              <a:t> </a:t>
            </a:r>
            <a:r>
              <a:rPr sz="2400" i="1" dirty="0">
                <a:latin typeface="Times New Roman"/>
                <a:cs typeface="Times New Roman"/>
              </a:rPr>
              <a:t>p </a:t>
            </a:r>
            <a:r>
              <a:rPr sz="2400" dirty="0">
                <a:latin typeface="Symbol"/>
                <a:cs typeface="Symbol"/>
              </a:rPr>
              <a:t></a:t>
            </a:r>
            <a:r>
              <a:rPr sz="2400" spc="-55" dirty="0">
                <a:latin typeface="Times New Roman"/>
                <a:cs typeface="Times New Roman"/>
              </a:rPr>
              <a:t> </a:t>
            </a:r>
            <a:r>
              <a:rPr sz="2400" dirty="0">
                <a:latin typeface="Times New Roman"/>
                <a:cs typeface="Times New Roman"/>
              </a:rPr>
              <a:t>1</a:t>
            </a:r>
            <a:endParaRPr sz="2400">
              <a:latin typeface="Times New Roman"/>
              <a:cs typeface="Times New Roman"/>
            </a:endParaRPr>
          </a:p>
          <a:p>
            <a:pPr marL="756285" lvl="1" indent="-287020">
              <a:lnSpc>
                <a:spcPct val="100000"/>
              </a:lnSpc>
              <a:spcBef>
                <a:spcPts val="1010"/>
              </a:spcBef>
              <a:buClr>
                <a:srgbClr val="CC6600"/>
              </a:buClr>
              <a:buSzPct val="110416"/>
              <a:buFont typeface="Arial"/>
              <a:buChar char="•"/>
              <a:tabLst>
                <a:tab pos="756285" algn="l"/>
                <a:tab pos="756920" algn="l"/>
              </a:tabLst>
            </a:pPr>
            <a:r>
              <a:rPr sz="2400" dirty="0">
                <a:latin typeface="Times New Roman"/>
                <a:cs typeface="Times New Roman"/>
              </a:rPr>
              <a:t>if </a:t>
            </a:r>
            <a:r>
              <a:rPr sz="2400" i="1" dirty="0">
                <a:latin typeface="Times New Roman"/>
                <a:cs typeface="Times New Roman"/>
              </a:rPr>
              <a:t>p </a:t>
            </a:r>
            <a:r>
              <a:rPr sz="2400" dirty="0">
                <a:latin typeface="Times New Roman"/>
                <a:cs typeface="Times New Roman"/>
              </a:rPr>
              <a:t>= 0 no </a:t>
            </a:r>
            <a:r>
              <a:rPr sz="2400" spc="-15" dirty="0">
                <a:latin typeface="Times New Roman"/>
                <a:cs typeface="Times New Roman"/>
              </a:rPr>
              <a:t>page </a:t>
            </a:r>
            <a:r>
              <a:rPr sz="2400" spc="-5" dirty="0">
                <a:latin typeface="Times New Roman"/>
                <a:cs typeface="Times New Roman"/>
              </a:rPr>
              <a:t>faults</a:t>
            </a:r>
            <a:endParaRPr sz="2400">
              <a:latin typeface="Times New Roman"/>
              <a:cs typeface="Times New Roman"/>
            </a:endParaRPr>
          </a:p>
          <a:p>
            <a:pPr marL="756285" lvl="1" indent="-287020">
              <a:lnSpc>
                <a:spcPct val="100000"/>
              </a:lnSpc>
              <a:spcBef>
                <a:spcPts val="1010"/>
              </a:spcBef>
              <a:buClr>
                <a:srgbClr val="CC6600"/>
              </a:buClr>
              <a:buSzPct val="110416"/>
              <a:buFont typeface="Arial"/>
              <a:buChar char="•"/>
              <a:tabLst>
                <a:tab pos="756285" algn="l"/>
                <a:tab pos="756920" algn="l"/>
              </a:tabLst>
            </a:pPr>
            <a:r>
              <a:rPr sz="2400" dirty="0">
                <a:latin typeface="Times New Roman"/>
                <a:cs typeface="Times New Roman"/>
              </a:rPr>
              <a:t>if </a:t>
            </a:r>
            <a:r>
              <a:rPr sz="2400" i="1" dirty="0">
                <a:latin typeface="Times New Roman"/>
                <a:cs typeface="Times New Roman"/>
              </a:rPr>
              <a:t>p </a:t>
            </a:r>
            <a:r>
              <a:rPr sz="2400" dirty="0">
                <a:latin typeface="Times New Roman"/>
                <a:cs typeface="Times New Roman"/>
              </a:rPr>
              <a:t>= 1, </a:t>
            </a:r>
            <a:r>
              <a:rPr sz="2400" spc="-5" dirty="0">
                <a:latin typeface="Times New Roman"/>
                <a:cs typeface="Times New Roman"/>
              </a:rPr>
              <a:t>every </a:t>
            </a:r>
            <a:r>
              <a:rPr sz="2400" spc="-10" dirty="0">
                <a:latin typeface="Times New Roman"/>
                <a:cs typeface="Times New Roman"/>
              </a:rPr>
              <a:t>reference </a:t>
            </a:r>
            <a:r>
              <a:rPr sz="2400" spc="-5" dirty="0">
                <a:latin typeface="Times New Roman"/>
                <a:cs typeface="Times New Roman"/>
              </a:rPr>
              <a:t>is </a:t>
            </a:r>
            <a:r>
              <a:rPr sz="2400" dirty="0">
                <a:latin typeface="Times New Roman"/>
                <a:cs typeface="Times New Roman"/>
              </a:rPr>
              <a:t>a</a:t>
            </a:r>
            <a:r>
              <a:rPr sz="2400" spc="15" dirty="0">
                <a:latin typeface="Times New Roman"/>
                <a:cs typeface="Times New Roman"/>
              </a:rPr>
              <a:t> </a:t>
            </a:r>
            <a:r>
              <a:rPr sz="2400" spc="-5" dirty="0">
                <a:latin typeface="Times New Roman"/>
                <a:cs typeface="Times New Roman"/>
              </a:rPr>
              <a:t>fault</a:t>
            </a:r>
            <a:endParaRPr sz="2400">
              <a:latin typeface="Times New Roman"/>
              <a:cs typeface="Times New Roman"/>
            </a:endParaRPr>
          </a:p>
          <a:p>
            <a:pPr marL="356870" indent="-344805">
              <a:lnSpc>
                <a:spcPct val="100000"/>
              </a:lnSpc>
              <a:spcBef>
                <a:spcPts val="1005"/>
              </a:spcBef>
              <a:buClr>
                <a:srgbClr val="993300"/>
              </a:buClr>
              <a:buSzPct val="110416"/>
              <a:buFont typeface="Wingdings"/>
              <a:buChar char=""/>
              <a:tabLst>
                <a:tab pos="356870" algn="l"/>
                <a:tab pos="357505" algn="l"/>
              </a:tabLst>
            </a:pPr>
            <a:r>
              <a:rPr sz="2400" spc="-5" dirty="0">
                <a:latin typeface="Times New Roman"/>
                <a:cs typeface="Times New Roman"/>
              </a:rPr>
              <a:t>Effective </a:t>
            </a:r>
            <a:r>
              <a:rPr sz="2400" spc="-10" dirty="0">
                <a:latin typeface="Times New Roman"/>
                <a:cs typeface="Times New Roman"/>
              </a:rPr>
              <a:t>Access </a:t>
            </a:r>
            <a:r>
              <a:rPr sz="2400" dirty="0">
                <a:latin typeface="Times New Roman"/>
                <a:cs typeface="Times New Roman"/>
              </a:rPr>
              <a:t>Time</a:t>
            </a:r>
            <a:r>
              <a:rPr sz="2400" spc="-5" dirty="0">
                <a:latin typeface="Times New Roman"/>
                <a:cs typeface="Times New Roman"/>
              </a:rPr>
              <a:t> (EAT)</a:t>
            </a:r>
            <a:endParaRPr sz="2400">
              <a:latin typeface="Times New Roman"/>
              <a:cs typeface="Times New Roman"/>
            </a:endParaRPr>
          </a:p>
          <a:p>
            <a:pPr marL="811530">
              <a:lnSpc>
                <a:spcPct val="100000"/>
              </a:lnSpc>
              <a:spcBef>
                <a:spcPts val="1015"/>
              </a:spcBef>
            </a:pPr>
            <a:r>
              <a:rPr sz="2400" spc="-5" dirty="0">
                <a:latin typeface="Times New Roman"/>
                <a:cs typeface="Times New Roman"/>
              </a:rPr>
              <a:t>EAT </a:t>
            </a:r>
            <a:r>
              <a:rPr sz="2400" dirty="0">
                <a:latin typeface="Times New Roman"/>
                <a:cs typeface="Times New Roman"/>
              </a:rPr>
              <a:t>= </a:t>
            </a:r>
            <a:r>
              <a:rPr sz="2400" spc="-5" dirty="0">
                <a:latin typeface="Times New Roman"/>
                <a:cs typeface="Times New Roman"/>
              </a:rPr>
              <a:t>(1 </a:t>
            </a:r>
            <a:r>
              <a:rPr sz="2400" dirty="0">
                <a:latin typeface="Times New Roman"/>
                <a:cs typeface="Times New Roman"/>
              </a:rPr>
              <a:t>– </a:t>
            </a:r>
            <a:r>
              <a:rPr sz="2400" i="1" spc="-5" dirty="0">
                <a:latin typeface="Times New Roman"/>
                <a:cs typeface="Times New Roman"/>
              </a:rPr>
              <a:t>p</a:t>
            </a:r>
            <a:r>
              <a:rPr sz="2400" spc="-5" dirty="0">
                <a:latin typeface="Times New Roman"/>
                <a:cs typeface="Times New Roman"/>
              </a:rPr>
              <a:t>) </a:t>
            </a:r>
            <a:r>
              <a:rPr sz="2400" dirty="0">
                <a:latin typeface="Times New Roman"/>
                <a:cs typeface="Times New Roman"/>
              </a:rPr>
              <a:t>x </a:t>
            </a:r>
            <a:r>
              <a:rPr sz="2400" spc="-5" dirty="0">
                <a:latin typeface="Times New Roman"/>
                <a:cs typeface="Times New Roman"/>
              </a:rPr>
              <a:t>memory </a:t>
            </a:r>
            <a:r>
              <a:rPr sz="2400" spc="-10" dirty="0">
                <a:latin typeface="Times New Roman"/>
                <a:cs typeface="Times New Roman"/>
              </a:rPr>
              <a:t>access </a:t>
            </a:r>
            <a:r>
              <a:rPr sz="2400" dirty="0">
                <a:latin typeface="Times New Roman"/>
                <a:cs typeface="Times New Roman"/>
              </a:rPr>
              <a:t>time + </a:t>
            </a:r>
            <a:r>
              <a:rPr sz="2400" i="1" dirty="0">
                <a:latin typeface="Times New Roman"/>
                <a:cs typeface="Times New Roman"/>
              </a:rPr>
              <a:t>p </a:t>
            </a:r>
            <a:r>
              <a:rPr sz="2400" dirty="0">
                <a:latin typeface="Times New Roman"/>
                <a:cs typeface="Times New Roman"/>
              </a:rPr>
              <a:t>x </a:t>
            </a:r>
            <a:r>
              <a:rPr sz="2400" spc="-10" dirty="0">
                <a:latin typeface="Times New Roman"/>
                <a:cs typeface="Times New Roman"/>
              </a:rPr>
              <a:t>page </a:t>
            </a:r>
            <a:r>
              <a:rPr sz="2400" spc="-5" dirty="0">
                <a:latin typeface="Times New Roman"/>
                <a:cs typeface="Times New Roman"/>
              </a:rPr>
              <a:t>fault</a:t>
            </a:r>
            <a:r>
              <a:rPr sz="2400" spc="35" dirty="0">
                <a:latin typeface="Times New Roman"/>
                <a:cs typeface="Times New Roman"/>
              </a:rPr>
              <a:t> </a:t>
            </a:r>
            <a:r>
              <a:rPr sz="2400" dirty="0">
                <a:latin typeface="Times New Roman"/>
                <a:cs typeface="Times New Roman"/>
              </a:rPr>
              <a:t>time</a:t>
            </a:r>
            <a:endParaRPr sz="2400">
              <a:latin typeface="Times New Roman"/>
              <a:cs typeface="Times New Roman"/>
            </a:endParaRPr>
          </a:p>
        </p:txBody>
      </p:sp>
      <p:grpSp>
        <p:nvGrpSpPr>
          <p:cNvPr id="4" name="object 4"/>
          <p:cNvGrpSpPr/>
          <p:nvPr/>
        </p:nvGrpSpPr>
        <p:grpSpPr>
          <a:xfrm>
            <a:off x="1733550" y="4400550"/>
            <a:ext cx="3619500" cy="705485"/>
            <a:chOff x="1733550" y="4400550"/>
            <a:chExt cx="3619500" cy="705485"/>
          </a:xfrm>
        </p:grpSpPr>
        <p:sp>
          <p:nvSpPr>
            <p:cNvPr id="5" name="object 5"/>
            <p:cNvSpPr/>
            <p:nvPr/>
          </p:nvSpPr>
          <p:spPr>
            <a:xfrm>
              <a:off x="1752600" y="4419600"/>
              <a:ext cx="3581400" cy="1905"/>
            </a:xfrm>
            <a:custGeom>
              <a:avLst/>
              <a:gdLst/>
              <a:ahLst/>
              <a:cxnLst/>
              <a:rect l="l" t="t" r="r" b="b"/>
              <a:pathLst>
                <a:path w="3581400" h="1904">
                  <a:moveTo>
                    <a:pt x="0" y="0"/>
                  </a:moveTo>
                  <a:lnTo>
                    <a:pt x="3581400" y="1524"/>
                  </a:lnTo>
                </a:path>
              </a:pathLst>
            </a:custGeom>
            <a:ln w="38100">
              <a:solidFill>
                <a:srgbClr val="0000FF"/>
              </a:solidFill>
            </a:ln>
          </p:spPr>
          <p:txBody>
            <a:bodyPr wrap="square" lIns="0" tIns="0" rIns="0" bIns="0" rtlCol="0"/>
            <a:lstStyle/>
            <a:p>
              <a:endParaRPr/>
            </a:p>
          </p:txBody>
        </p:sp>
        <p:sp>
          <p:nvSpPr>
            <p:cNvPr id="6" name="object 6"/>
            <p:cNvSpPr/>
            <p:nvPr/>
          </p:nvSpPr>
          <p:spPr>
            <a:xfrm>
              <a:off x="3379470" y="4932933"/>
              <a:ext cx="103250" cy="97917"/>
            </a:xfrm>
            <a:prstGeom prst="rect">
              <a:avLst/>
            </a:prstGeom>
            <a:blipFill>
              <a:blip r:embed="rId2" cstate="print"/>
              <a:stretch>
                <a:fillRect/>
              </a:stretch>
            </a:blipFill>
          </p:spPr>
          <p:txBody>
            <a:bodyPr wrap="square" lIns="0" tIns="0" rIns="0" bIns="0" rtlCol="0"/>
            <a:lstStyle/>
            <a:p>
              <a:endParaRPr/>
            </a:p>
          </p:txBody>
        </p:sp>
        <p:sp>
          <p:nvSpPr>
            <p:cNvPr id="7" name="object 7"/>
            <p:cNvSpPr/>
            <p:nvPr/>
          </p:nvSpPr>
          <p:spPr>
            <a:xfrm>
              <a:off x="3327098" y="4417441"/>
              <a:ext cx="170815" cy="688340"/>
            </a:xfrm>
            <a:custGeom>
              <a:avLst/>
              <a:gdLst/>
              <a:ahLst/>
              <a:cxnLst/>
              <a:rect l="l" t="t" r="r" b="b"/>
              <a:pathLst>
                <a:path w="170814" h="688339">
                  <a:moveTo>
                    <a:pt x="21621" y="525351"/>
                  </a:moveTo>
                  <a:lnTo>
                    <a:pt x="14349" y="525694"/>
                  </a:lnTo>
                  <a:lnTo>
                    <a:pt x="7540" y="528954"/>
                  </a:lnTo>
                  <a:lnTo>
                    <a:pt x="2442" y="534550"/>
                  </a:lnTo>
                  <a:lnTo>
                    <a:pt x="0" y="541432"/>
                  </a:lnTo>
                  <a:lnTo>
                    <a:pt x="343" y="548743"/>
                  </a:lnTo>
                  <a:lnTo>
                    <a:pt x="3603" y="555624"/>
                  </a:lnTo>
                  <a:lnTo>
                    <a:pt x="101901" y="688085"/>
                  </a:lnTo>
                  <a:lnTo>
                    <a:pt x="117676" y="652525"/>
                  </a:lnTo>
                  <a:lnTo>
                    <a:pt x="78787" y="652525"/>
                  </a:lnTo>
                  <a:lnTo>
                    <a:pt x="71011" y="582524"/>
                  </a:lnTo>
                  <a:lnTo>
                    <a:pt x="34083" y="532891"/>
                  </a:lnTo>
                  <a:lnTo>
                    <a:pt x="28489" y="527794"/>
                  </a:lnTo>
                  <a:lnTo>
                    <a:pt x="21621" y="525351"/>
                  </a:lnTo>
                  <a:close/>
                </a:path>
                <a:path w="170814" h="688339">
                  <a:moveTo>
                    <a:pt x="71011" y="582524"/>
                  </a:moveTo>
                  <a:lnTo>
                    <a:pt x="78787" y="652525"/>
                  </a:lnTo>
                  <a:lnTo>
                    <a:pt x="116633" y="648334"/>
                  </a:lnTo>
                  <a:lnTo>
                    <a:pt x="116012" y="642746"/>
                  </a:lnTo>
                  <a:lnTo>
                    <a:pt x="80311" y="642746"/>
                  </a:lnTo>
                  <a:lnTo>
                    <a:pt x="93567" y="612841"/>
                  </a:lnTo>
                  <a:lnTo>
                    <a:pt x="71011" y="582524"/>
                  </a:lnTo>
                  <a:close/>
                </a:path>
                <a:path w="170814" h="688339">
                  <a:moveTo>
                    <a:pt x="151711" y="510466"/>
                  </a:moveTo>
                  <a:lnTo>
                    <a:pt x="144525" y="511762"/>
                  </a:lnTo>
                  <a:lnTo>
                    <a:pt x="138316" y="515653"/>
                  </a:lnTo>
                  <a:lnTo>
                    <a:pt x="133905" y="521842"/>
                  </a:lnTo>
                  <a:lnTo>
                    <a:pt x="108859" y="578344"/>
                  </a:lnTo>
                  <a:lnTo>
                    <a:pt x="116633" y="648334"/>
                  </a:lnTo>
                  <a:lnTo>
                    <a:pt x="78787" y="652525"/>
                  </a:lnTo>
                  <a:lnTo>
                    <a:pt x="117676" y="652525"/>
                  </a:lnTo>
                  <a:lnTo>
                    <a:pt x="168830" y="537209"/>
                  </a:lnTo>
                  <a:lnTo>
                    <a:pt x="170428" y="529816"/>
                  </a:lnTo>
                  <a:lnTo>
                    <a:pt x="169132" y="522636"/>
                  </a:lnTo>
                  <a:lnTo>
                    <a:pt x="165240" y="516457"/>
                  </a:lnTo>
                  <a:lnTo>
                    <a:pt x="159051" y="512063"/>
                  </a:lnTo>
                  <a:lnTo>
                    <a:pt x="151711" y="510466"/>
                  </a:lnTo>
                  <a:close/>
                </a:path>
                <a:path w="170814" h="688339">
                  <a:moveTo>
                    <a:pt x="93567" y="612841"/>
                  </a:moveTo>
                  <a:lnTo>
                    <a:pt x="80311" y="642746"/>
                  </a:lnTo>
                  <a:lnTo>
                    <a:pt x="113077" y="639063"/>
                  </a:lnTo>
                  <a:lnTo>
                    <a:pt x="93567" y="612841"/>
                  </a:lnTo>
                  <a:close/>
                </a:path>
                <a:path w="170814" h="688339">
                  <a:moveTo>
                    <a:pt x="108859" y="578344"/>
                  </a:moveTo>
                  <a:lnTo>
                    <a:pt x="93567" y="612841"/>
                  </a:lnTo>
                  <a:lnTo>
                    <a:pt x="113077" y="639063"/>
                  </a:lnTo>
                  <a:lnTo>
                    <a:pt x="80311" y="642746"/>
                  </a:lnTo>
                  <a:lnTo>
                    <a:pt x="116012" y="642746"/>
                  </a:lnTo>
                  <a:lnTo>
                    <a:pt x="108859" y="578344"/>
                  </a:lnTo>
                  <a:close/>
                </a:path>
                <a:path w="170814" h="688339">
                  <a:moveTo>
                    <a:pt x="44624" y="0"/>
                  </a:moveTo>
                  <a:lnTo>
                    <a:pt x="6778" y="4317"/>
                  </a:lnTo>
                  <a:lnTo>
                    <a:pt x="71011" y="582524"/>
                  </a:lnTo>
                  <a:lnTo>
                    <a:pt x="93567" y="612841"/>
                  </a:lnTo>
                  <a:lnTo>
                    <a:pt x="108859" y="578344"/>
                  </a:lnTo>
                  <a:lnTo>
                    <a:pt x="44624" y="0"/>
                  </a:lnTo>
                  <a:close/>
                </a:path>
              </a:pathLst>
            </a:custGeom>
            <a:solidFill>
              <a:srgbClr val="0000FF"/>
            </a:solidFill>
          </p:spPr>
          <p:txBody>
            <a:bodyPr wrap="square" lIns="0" tIns="0" rIns="0" bIns="0" rtlCol="0"/>
            <a:lstStyle/>
            <a:p>
              <a:endParaRPr/>
            </a:p>
          </p:txBody>
        </p:sp>
      </p:grpSp>
      <p:grpSp>
        <p:nvGrpSpPr>
          <p:cNvPr id="8" name="object 8"/>
          <p:cNvGrpSpPr/>
          <p:nvPr/>
        </p:nvGrpSpPr>
        <p:grpSpPr>
          <a:xfrm>
            <a:off x="5543550" y="4400550"/>
            <a:ext cx="2476500" cy="705485"/>
            <a:chOff x="5543550" y="4400550"/>
            <a:chExt cx="2476500" cy="705485"/>
          </a:xfrm>
        </p:grpSpPr>
        <p:sp>
          <p:nvSpPr>
            <p:cNvPr id="9" name="object 9"/>
            <p:cNvSpPr/>
            <p:nvPr/>
          </p:nvSpPr>
          <p:spPr>
            <a:xfrm>
              <a:off x="5562600" y="4419600"/>
              <a:ext cx="2438400" cy="1905"/>
            </a:xfrm>
            <a:custGeom>
              <a:avLst/>
              <a:gdLst/>
              <a:ahLst/>
              <a:cxnLst/>
              <a:rect l="l" t="t" r="r" b="b"/>
              <a:pathLst>
                <a:path w="2438400" h="1904">
                  <a:moveTo>
                    <a:pt x="0" y="0"/>
                  </a:moveTo>
                  <a:lnTo>
                    <a:pt x="2438400" y="1524"/>
                  </a:lnTo>
                </a:path>
              </a:pathLst>
            </a:custGeom>
            <a:ln w="38100">
              <a:solidFill>
                <a:srgbClr val="0000FF"/>
              </a:solidFill>
            </a:ln>
          </p:spPr>
          <p:txBody>
            <a:bodyPr wrap="square" lIns="0" tIns="0" rIns="0" bIns="0" rtlCol="0"/>
            <a:lstStyle/>
            <a:p>
              <a:endParaRPr/>
            </a:p>
          </p:txBody>
        </p:sp>
        <p:sp>
          <p:nvSpPr>
            <p:cNvPr id="10" name="object 10"/>
            <p:cNvSpPr/>
            <p:nvPr/>
          </p:nvSpPr>
          <p:spPr>
            <a:xfrm>
              <a:off x="6832298" y="4417441"/>
              <a:ext cx="170815" cy="688340"/>
            </a:xfrm>
            <a:custGeom>
              <a:avLst/>
              <a:gdLst/>
              <a:ahLst/>
              <a:cxnLst/>
              <a:rect l="l" t="t" r="r" b="b"/>
              <a:pathLst>
                <a:path w="170815" h="688339">
                  <a:moveTo>
                    <a:pt x="21621" y="525351"/>
                  </a:moveTo>
                  <a:lnTo>
                    <a:pt x="14349" y="525694"/>
                  </a:lnTo>
                  <a:lnTo>
                    <a:pt x="7540" y="528954"/>
                  </a:lnTo>
                  <a:lnTo>
                    <a:pt x="2442" y="534550"/>
                  </a:lnTo>
                  <a:lnTo>
                    <a:pt x="0" y="541432"/>
                  </a:lnTo>
                  <a:lnTo>
                    <a:pt x="343" y="548743"/>
                  </a:lnTo>
                  <a:lnTo>
                    <a:pt x="3603" y="555624"/>
                  </a:lnTo>
                  <a:lnTo>
                    <a:pt x="101901" y="688085"/>
                  </a:lnTo>
                  <a:lnTo>
                    <a:pt x="117676" y="652525"/>
                  </a:lnTo>
                  <a:lnTo>
                    <a:pt x="78787" y="652525"/>
                  </a:lnTo>
                  <a:lnTo>
                    <a:pt x="71011" y="582524"/>
                  </a:lnTo>
                  <a:lnTo>
                    <a:pt x="34083" y="532891"/>
                  </a:lnTo>
                  <a:lnTo>
                    <a:pt x="28489" y="527794"/>
                  </a:lnTo>
                  <a:lnTo>
                    <a:pt x="21621" y="525351"/>
                  </a:lnTo>
                  <a:close/>
                </a:path>
                <a:path w="170815" h="688339">
                  <a:moveTo>
                    <a:pt x="71011" y="582524"/>
                  </a:moveTo>
                  <a:lnTo>
                    <a:pt x="78787" y="652525"/>
                  </a:lnTo>
                  <a:lnTo>
                    <a:pt x="116633" y="648334"/>
                  </a:lnTo>
                  <a:lnTo>
                    <a:pt x="116012" y="642746"/>
                  </a:lnTo>
                  <a:lnTo>
                    <a:pt x="80311" y="642746"/>
                  </a:lnTo>
                  <a:lnTo>
                    <a:pt x="93567" y="612841"/>
                  </a:lnTo>
                  <a:lnTo>
                    <a:pt x="71011" y="582524"/>
                  </a:lnTo>
                  <a:close/>
                </a:path>
                <a:path w="170815" h="688339">
                  <a:moveTo>
                    <a:pt x="151711" y="510466"/>
                  </a:moveTo>
                  <a:lnTo>
                    <a:pt x="144526" y="511762"/>
                  </a:lnTo>
                  <a:lnTo>
                    <a:pt x="138316" y="515653"/>
                  </a:lnTo>
                  <a:lnTo>
                    <a:pt x="133905" y="521842"/>
                  </a:lnTo>
                  <a:lnTo>
                    <a:pt x="108859" y="578344"/>
                  </a:lnTo>
                  <a:lnTo>
                    <a:pt x="116633" y="648334"/>
                  </a:lnTo>
                  <a:lnTo>
                    <a:pt x="78787" y="652525"/>
                  </a:lnTo>
                  <a:lnTo>
                    <a:pt x="117676" y="652525"/>
                  </a:lnTo>
                  <a:lnTo>
                    <a:pt x="168830" y="537209"/>
                  </a:lnTo>
                  <a:lnTo>
                    <a:pt x="170428" y="529816"/>
                  </a:lnTo>
                  <a:lnTo>
                    <a:pt x="169132" y="522636"/>
                  </a:lnTo>
                  <a:lnTo>
                    <a:pt x="165240" y="516457"/>
                  </a:lnTo>
                  <a:lnTo>
                    <a:pt x="159051" y="512063"/>
                  </a:lnTo>
                  <a:lnTo>
                    <a:pt x="151711" y="510466"/>
                  </a:lnTo>
                  <a:close/>
                </a:path>
                <a:path w="170815" h="688339">
                  <a:moveTo>
                    <a:pt x="93567" y="612841"/>
                  </a:moveTo>
                  <a:lnTo>
                    <a:pt x="80311" y="642746"/>
                  </a:lnTo>
                  <a:lnTo>
                    <a:pt x="113077" y="639063"/>
                  </a:lnTo>
                  <a:lnTo>
                    <a:pt x="93567" y="612841"/>
                  </a:lnTo>
                  <a:close/>
                </a:path>
                <a:path w="170815" h="688339">
                  <a:moveTo>
                    <a:pt x="108859" y="578344"/>
                  </a:moveTo>
                  <a:lnTo>
                    <a:pt x="93567" y="612841"/>
                  </a:lnTo>
                  <a:lnTo>
                    <a:pt x="113077" y="639063"/>
                  </a:lnTo>
                  <a:lnTo>
                    <a:pt x="80311" y="642746"/>
                  </a:lnTo>
                  <a:lnTo>
                    <a:pt x="116012" y="642746"/>
                  </a:lnTo>
                  <a:lnTo>
                    <a:pt x="108859" y="578344"/>
                  </a:lnTo>
                  <a:close/>
                </a:path>
                <a:path w="170815" h="688339">
                  <a:moveTo>
                    <a:pt x="44624" y="0"/>
                  </a:moveTo>
                  <a:lnTo>
                    <a:pt x="6778" y="4317"/>
                  </a:lnTo>
                  <a:lnTo>
                    <a:pt x="71011" y="582524"/>
                  </a:lnTo>
                  <a:lnTo>
                    <a:pt x="93567" y="612841"/>
                  </a:lnTo>
                  <a:lnTo>
                    <a:pt x="108859" y="578344"/>
                  </a:lnTo>
                  <a:lnTo>
                    <a:pt x="44624" y="0"/>
                  </a:lnTo>
                  <a:close/>
                </a:path>
              </a:pathLst>
            </a:custGeom>
            <a:solidFill>
              <a:srgbClr val="0000FF"/>
            </a:solidFill>
          </p:spPr>
          <p:txBody>
            <a:bodyPr wrap="square" lIns="0" tIns="0" rIns="0" bIns="0" rtlCol="0"/>
            <a:lstStyle/>
            <a:p>
              <a:endParaRPr/>
            </a:p>
          </p:txBody>
        </p:sp>
      </p:grpSp>
      <p:sp>
        <p:nvSpPr>
          <p:cNvPr id="11" name="object 11"/>
          <p:cNvSpPr txBox="1"/>
          <p:nvPr/>
        </p:nvSpPr>
        <p:spPr>
          <a:xfrm>
            <a:off x="231140" y="5055489"/>
            <a:ext cx="5050155" cy="391160"/>
          </a:xfrm>
          <a:prstGeom prst="rect">
            <a:avLst/>
          </a:prstGeom>
        </p:spPr>
        <p:txBody>
          <a:bodyPr vert="horz" wrap="square" lIns="0" tIns="12700" rIns="0" bIns="0" rtlCol="0">
            <a:spAutoFit/>
          </a:bodyPr>
          <a:lstStyle/>
          <a:p>
            <a:pPr marL="12700">
              <a:lnSpc>
                <a:spcPct val="100000"/>
              </a:lnSpc>
              <a:spcBef>
                <a:spcPts val="100"/>
              </a:spcBef>
              <a:tabLst>
                <a:tab pos="4244975" algn="l"/>
              </a:tabLst>
            </a:pPr>
            <a:r>
              <a:rPr sz="2400" b="1" spc="-20" dirty="0">
                <a:solidFill>
                  <a:srgbClr val="FF0000"/>
                </a:solidFill>
                <a:latin typeface="Times New Roman"/>
                <a:cs typeface="Times New Roman"/>
              </a:rPr>
              <a:t>Time </a:t>
            </a:r>
            <a:r>
              <a:rPr sz="2400" b="1" spc="-5" dirty="0">
                <a:solidFill>
                  <a:srgbClr val="FF0000"/>
                </a:solidFill>
                <a:latin typeface="Times New Roman"/>
                <a:cs typeface="Times New Roman"/>
              </a:rPr>
              <a:t>spent </a:t>
            </a:r>
            <a:r>
              <a:rPr sz="2400" b="1" dirty="0">
                <a:solidFill>
                  <a:srgbClr val="FF0000"/>
                </a:solidFill>
                <a:latin typeface="Times New Roman"/>
                <a:cs typeface="Times New Roman"/>
              </a:rPr>
              <a:t>for</a:t>
            </a:r>
            <a:r>
              <a:rPr sz="2400" b="1" spc="-15" dirty="0">
                <a:solidFill>
                  <a:srgbClr val="FF0000"/>
                </a:solidFill>
                <a:latin typeface="Times New Roman"/>
                <a:cs typeface="Times New Roman"/>
              </a:rPr>
              <a:t> </a:t>
            </a:r>
            <a:r>
              <a:rPr sz="2400" b="1" spc="-10" dirty="0">
                <a:solidFill>
                  <a:srgbClr val="FF0000"/>
                </a:solidFill>
                <a:latin typeface="Times New Roman"/>
                <a:cs typeface="Times New Roman"/>
              </a:rPr>
              <a:t>normal</a:t>
            </a:r>
            <a:r>
              <a:rPr sz="2400" b="1" spc="40" dirty="0">
                <a:solidFill>
                  <a:srgbClr val="FF0000"/>
                </a:solidFill>
                <a:latin typeface="Times New Roman"/>
                <a:cs typeface="Times New Roman"/>
              </a:rPr>
              <a:t> </a:t>
            </a:r>
            <a:r>
              <a:rPr sz="2400" b="1" spc="-15" dirty="0">
                <a:solidFill>
                  <a:srgbClr val="FF0000"/>
                </a:solidFill>
                <a:latin typeface="Times New Roman"/>
                <a:cs typeface="Times New Roman"/>
              </a:rPr>
              <a:t>memory	</a:t>
            </a:r>
            <a:r>
              <a:rPr sz="2400" b="1" spc="-10" dirty="0">
                <a:solidFill>
                  <a:srgbClr val="FF0000"/>
                </a:solidFill>
                <a:latin typeface="Times New Roman"/>
                <a:cs typeface="Times New Roman"/>
              </a:rPr>
              <a:t>access</a:t>
            </a:r>
            <a:endParaRPr sz="2400">
              <a:latin typeface="Times New Roman"/>
              <a:cs typeface="Times New Roman"/>
            </a:endParaRPr>
          </a:p>
        </p:txBody>
      </p:sp>
      <p:sp>
        <p:nvSpPr>
          <p:cNvPr id="12" name="object 12"/>
          <p:cNvSpPr txBox="1"/>
          <p:nvPr/>
        </p:nvSpPr>
        <p:spPr>
          <a:xfrm>
            <a:off x="5490717" y="4902784"/>
            <a:ext cx="3156585" cy="757555"/>
          </a:xfrm>
          <a:prstGeom prst="rect">
            <a:avLst/>
          </a:prstGeom>
        </p:spPr>
        <p:txBody>
          <a:bodyPr vert="horz" wrap="square" lIns="0" tIns="12700" rIns="0" bIns="0" rtlCol="0">
            <a:spAutoFit/>
          </a:bodyPr>
          <a:lstStyle/>
          <a:p>
            <a:pPr marL="12700">
              <a:lnSpc>
                <a:spcPct val="100000"/>
              </a:lnSpc>
              <a:spcBef>
                <a:spcPts val="100"/>
              </a:spcBef>
            </a:pPr>
            <a:r>
              <a:rPr sz="2400" b="1" spc="-20" dirty="0">
                <a:solidFill>
                  <a:srgbClr val="FF0000"/>
                </a:solidFill>
                <a:latin typeface="Times New Roman"/>
                <a:cs typeface="Times New Roman"/>
              </a:rPr>
              <a:t>Time </a:t>
            </a:r>
            <a:r>
              <a:rPr sz="2400" b="1" spc="-5" dirty="0">
                <a:solidFill>
                  <a:srgbClr val="FF0000"/>
                </a:solidFill>
                <a:latin typeface="Times New Roman"/>
                <a:cs typeface="Times New Roman"/>
              </a:rPr>
              <a:t>spent </a:t>
            </a:r>
            <a:r>
              <a:rPr sz="2400" b="1" dirty="0">
                <a:solidFill>
                  <a:srgbClr val="FF0000"/>
                </a:solidFill>
                <a:latin typeface="Times New Roman"/>
                <a:cs typeface="Times New Roman"/>
              </a:rPr>
              <a:t>for</a:t>
            </a:r>
            <a:r>
              <a:rPr sz="2400" b="1" spc="-85" dirty="0">
                <a:solidFill>
                  <a:srgbClr val="FF0000"/>
                </a:solidFill>
                <a:latin typeface="Times New Roman"/>
                <a:cs typeface="Times New Roman"/>
              </a:rPr>
              <a:t> </a:t>
            </a:r>
            <a:r>
              <a:rPr sz="2400" b="1" dirty="0">
                <a:solidFill>
                  <a:srgbClr val="FF0000"/>
                </a:solidFill>
                <a:latin typeface="Times New Roman"/>
                <a:cs typeface="Times New Roman"/>
              </a:rPr>
              <a:t>handling</a:t>
            </a:r>
            <a:endParaRPr sz="2400">
              <a:latin typeface="Times New Roman"/>
              <a:cs typeface="Times New Roman"/>
            </a:endParaRPr>
          </a:p>
          <a:p>
            <a:pPr marL="12700">
              <a:lnSpc>
                <a:spcPct val="100000"/>
              </a:lnSpc>
            </a:pPr>
            <a:r>
              <a:rPr sz="2400" b="1" dirty="0">
                <a:solidFill>
                  <a:srgbClr val="FF0000"/>
                </a:solidFill>
                <a:latin typeface="Times New Roman"/>
                <a:cs typeface="Times New Roman"/>
              </a:rPr>
              <a:t>page</a:t>
            </a:r>
            <a:r>
              <a:rPr sz="2400" b="1" spc="-40" dirty="0">
                <a:solidFill>
                  <a:srgbClr val="FF0000"/>
                </a:solidFill>
                <a:latin typeface="Times New Roman"/>
                <a:cs typeface="Times New Roman"/>
              </a:rPr>
              <a:t> </a:t>
            </a:r>
            <a:r>
              <a:rPr sz="2400" b="1" dirty="0">
                <a:solidFill>
                  <a:srgbClr val="FF0000"/>
                </a:solidFill>
                <a:latin typeface="Times New Roman"/>
                <a:cs typeface="Times New Roman"/>
              </a:rPr>
              <a:t>fault</a:t>
            </a:r>
            <a:endParaRPr sz="2400">
              <a:latin typeface="Times New Roman"/>
              <a:cs typeface="Times New Roman"/>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820417" y="20777"/>
            <a:ext cx="6054725" cy="454025"/>
          </a:xfrm>
          <a:prstGeom prst="rect">
            <a:avLst/>
          </a:prstGeom>
        </p:spPr>
        <p:txBody>
          <a:bodyPr vert="horz" wrap="square" lIns="0" tIns="13970" rIns="0" bIns="0" rtlCol="0">
            <a:spAutoFit/>
          </a:bodyPr>
          <a:lstStyle/>
          <a:p>
            <a:pPr marL="12700">
              <a:lnSpc>
                <a:spcPct val="100000"/>
              </a:lnSpc>
              <a:spcBef>
                <a:spcPts val="110"/>
              </a:spcBef>
            </a:pPr>
            <a:r>
              <a:rPr sz="2800" b="1" spc="5" dirty="0">
                <a:solidFill>
                  <a:srgbClr val="0000FF"/>
                </a:solidFill>
                <a:latin typeface="Times New Roman"/>
                <a:cs typeface="Times New Roman"/>
              </a:rPr>
              <a:t>Stages in </a:t>
            </a:r>
            <a:r>
              <a:rPr sz="2800" b="1" spc="-5" dirty="0">
                <a:solidFill>
                  <a:srgbClr val="0000FF"/>
                </a:solidFill>
                <a:latin typeface="Times New Roman"/>
                <a:cs typeface="Times New Roman"/>
              </a:rPr>
              <a:t>Demand </a:t>
            </a:r>
            <a:r>
              <a:rPr sz="2800" b="1" spc="5" dirty="0">
                <a:solidFill>
                  <a:srgbClr val="0000FF"/>
                </a:solidFill>
                <a:latin typeface="Times New Roman"/>
                <a:cs typeface="Times New Roman"/>
              </a:rPr>
              <a:t>Paging – Worse</a:t>
            </a:r>
            <a:r>
              <a:rPr sz="2800" b="1" spc="-215" dirty="0">
                <a:solidFill>
                  <a:srgbClr val="0000FF"/>
                </a:solidFill>
                <a:latin typeface="Times New Roman"/>
                <a:cs typeface="Times New Roman"/>
              </a:rPr>
              <a:t> </a:t>
            </a:r>
            <a:r>
              <a:rPr sz="2800" b="1" dirty="0">
                <a:solidFill>
                  <a:srgbClr val="0000FF"/>
                </a:solidFill>
                <a:latin typeface="Times New Roman"/>
                <a:cs typeface="Times New Roman"/>
              </a:rPr>
              <a:t>Case</a:t>
            </a:r>
            <a:endParaRPr sz="2800">
              <a:latin typeface="Times New Roman"/>
              <a:cs typeface="Times New Roman"/>
            </a:endParaRPr>
          </a:p>
        </p:txBody>
      </p:sp>
      <p:sp>
        <p:nvSpPr>
          <p:cNvPr id="3" name="object 3"/>
          <p:cNvSpPr txBox="1"/>
          <p:nvPr/>
        </p:nvSpPr>
        <p:spPr>
          <a:xfrm>
            <a:off x="78739" y="341122"/>
            <a:ext cx="3420745" cy="347345"/>
          </a:xfrm>
          <a:prstGeom prst="rect">
            <a:avLst/>
          </a:prstGeom>
        </p:spPr>
        <p:txBody>
          <a:bodyPr vert="horz" wrap="square" lIns="0" tIns="0" rIns="0" bIns="0" rtlCol="0">
            <a:spAutoFit/>
          </a:bodyPr>
          <a:lstStyle/>
          <a:p>
            <a:pPr marL="12700">
              <a:lnSpc>
                <a:spcPts val="2670"/>
              </a:lnSpc>
            </a:pPr>
            <a:r>
              <a:rPr sz="2300" dirty="0">
                <a:solidFill>
                  <a:srgbClr val="993300"/>
                </a:solidFill>
                <a:latin typeface="Times New Roman"/>
                <a:cs typeface="Times New Roman"/>
              </a:rPr>
              <a:t>1. </a:t>
            </a:r>
            <a:r>
              <a:rPr sz="2100" spc="5" dirty="0">
                <a:latin typeface="Times New Roman"/>
                <a:cs typeface="Times New Roman"/>
              </a:rPr>
              <a:t>Trap </a:t>
            </a:r>
            <a:r>
              <a:rPr sz="2100" spc="-5" dirty="0">
                <a:latin typeface="Times New Roman"/>
                <a:cs typeface="Times New Roman"/>
              </a:rPr>
              <a:t>to the </a:t>
            </a:r>
            <a:r>
              <a:rPr sz="2100" dirty="0">
                <a:latin typeface="Times New Roman"/>
                <a:cs typeface="Times New Roman"/>
              </a:rPr>
              <a:t>operating</a:t>
            </a:r>
            <a:r>
              <a:rPr sz="2100" spc="-240" dirty="0">
                <a:latin typeface="Times New Roman"/>
                <a:cs typeface="Times New Roman"/>
              </a:rPr>
              <a:t> </a:t>
            </a:r>
            <a:r>
              <a:rPr sz="2100" spc="-10" dirty="0">
                <a:latin typeface="Times New Roman"/>
                <a:cs typeface="Times New Roman"/>
              </a:rPr>
              <a:t>system</a:t>
            </a:r>
            <a:endParaRPr sz="2100">
              <a:latin typeface="Times New Roman"/>
              <a:cs typeface="Times New Roman"/>
            </a:endParaRPr>
          </a:p>
        </p:txBody>
      </p:sp>
      <p:sp>
        <p:nvSpPr>
          <p:cNvPr id="4" name="object 4"/>
          <p:cNvSpPr txBox="1"/>
          <p:nvPr/>
        </p:nvSpPr>
        <p:spPr>
          <a:xfrm>
            <a:off x="78739" y="685857"/>
            <a:ext cx="8987790" cy="5668645"/>
          </a:xfrm>
          <a:prstGeom prst="rect">
            <a:avLst/>
          </a:prstGeom>
        </p:spPr>
        <p:txBody>
          <a:bodyPr vert="horz" wrap="square" lIns="0" tIns="9525" rIns="0" bIns="0" rtlCol="0">
            <a:spAutoFit/>
          </a:bodyPr>
          <a:lstStyle/>
          <a:p>
            <a:pPr marL="356870" indent="-344805">
              <a:lnSpc>
                <a:spcPct val="100000"/>
              </a:lnSpc>
              <a:spcBef>
                <a:spcPts val="75"/>
              </a:spcBef>
              <a:buClr>
                <a:srgbClr val="993300"/>
              </a:buClr>
              <a:buSzPct val="109523"/>
              <a:buAutoNum type="arabicPeriod" startAt="2"/>
              <a:tabLst>
                <a:tab pos="357505" algn="l"/>
              </a:tabLst>
            </a:pPr>
            <a:r>
              <a:rPr sz="2100" spc="-5" dirty="0">
                <a:latin typeface="Times New Roman"/>
                <a:cs typeface="Times New Roman"/>
              </a:rPr>
              <a:t>Save the </a:t>
            </a:r>
            <a:r>
              <a:rPr sz="2100" dirty="0">
                <a:latin typeface="Times New Roman"/>
                <a:cs typeface="Times New Roman"/>
              </a:rPr>
              <a:t>user </a:t>
            </a:r>
            <a:r>
              <a:rPr sz="2100" spc="-5" dirty="0">
                <a:latin typeface="Times New Roman"/>
                <a:cs typeface="Times New Roman"/>
              </a:rPr>
              <a:t>registers </a:t>
            </a:r>
            <a:r>
              <a:rPr sz="2100" spc="5" dirty="0">
                <a:latin typeface="Times New Roman"/>
                <a:cs typeface="Times New Roman"/>
              </a:rPr>
              <a:t>and </a:t>
            </a:r>
            <a:r>
              <a:rPr sz="2100" dirty="0">
                <a:latin typeface="Times New Roman"/>
                <a:cs typeface="Times New Roman"/>
              </a:rPr>
              <a:t>process</a:t>
            </a:r>
            <a:r>
              <a:rPr sz="2100" spc="-25" dirty="0">
                <a:latin typeface="Times New Roman"/>
                <a:cs typeface="Times New Roman"/>
              </a:rPr>
              <a:t> </a:t>
            </a:r>
            <a:r>
              <a:rPr sz="2100" spc="-5" dirty="0">
                <a:latin typeface="Times New Roman"/>
                <a:cs typeface="Times New Roman"/>
              </a:rPr>
              <a:t>state</a:t>
            </a:r>
            <a:endParaRPr sz="2100">
              <a:latin typeface="Times New Roman"/>
              <a:cs typeface="Times New Roman"/>
            </a:endParaRPr>
          </a:p>
          <a:p>
            <a:pPr marL="356870" indent="-344805">
              <a:lnSpc>
                <a:spcPct val="100000"/>
              </a:lnSpc>
              <a:spcBef>
                <a:spcPts val="150"/>
              </a:spcBef>
              <a:buClr>
                <a:srgbClr val="993300"/>
              </a:buClr>
              <a:buSzPct val="109523"/>
              <a:buAutoNum type="arabicPeriod" startAt="2"/>
              <a:tabLst>
                <a:tab pos="357505" algn="l"/>
              </a:tabLst>
            </a:pPr>
            <a:r>
              <a:rPr sz="2100" spc="-5" dirty="0">
                <a:latin typeface="Times New Roman"/>
                <a:cs typeface="Times New Roman"/>
              </a:rPr>
              <a:t>Determine </a:t>
            </a:r>
            <a:r>
              <a:rPr sz="2100" dirty="0">
                <a:latin typeface="Times New Roman"/>
                <a:cs typeface="Times New Roman"/>
              </a:rPr>
              <a:t>that </a:t>
            </a:r>
            <a:r>
              <a:rPr sz="2100" spc="-5" dirty="0">
                <a:latin typeface="Times New Roman"/>
                <a:cs typeface="Times New Roman"/>
              </a:rPr>
              <a:t>the interrupt </a:t>
            </a:r>
            <a:r>
              <a:rPr sz="2100" dirty="0">
                <a:latin typeface="Times New Roman"/>
                <a:cs typeface="Times New Roman"/>
              </a:rPr>
              <a:t>was </a:t>
            </a:r>
            <a:r>
              <a:rPr sz="2100" spc="5" dirty="0">
                <a:latin typeface="Times New Roman"/>
                <a:cs typeface="Times New Roman"/>
              </a:rPr>
              <a:t>a page</a:t>
            </a:r>
            <a:r>
              <a:rPr sz="2100" spc="10" dirty="0">
                <a:latin typeface="Times New Roman"/>
                <a:cs typeface="Times New Roman"/>
              </a:rPr>
              <a:t> </a:t>
            </a:r>
            <a:r>
              <a:rPr sz="2100" spc="-5" dirty="0">
                <a:latin typeface="Times New Roman"/>
                <a:cs typeface="Times New Roman"/>
              </a:rPr>
              <a:t>fault</a:t>
            </a:r>
            <a:endParaRPr sz="2100">
              <a:latin typeface="Times New Roman"/>
              <a:cs typeface="Times New Roman"/>
            </a:endParaRPr>
          </a:p>
          <a:p>
            <a:pPr marL="356870" indent="-344805">
              <a:lnSpc>
                <a:spcPts val="2490"/>
              </a:lnSpc>
              <a:spcBef>
                <a:spcPts val="145"/>
              </a:spcBef>
              <a:buClr>
                <a:srgbClr val="993300"/>
              </a:buClr>
              <a:buSzPct val="109523"/>
              <a:buAutoNum type="arabicPeriod" startAt="2"/>
              <a:tabLst>
                <a:tab pos="357505" algn="l"/>
              </a:tabLst>
            </a:pPr>
            <a:r>
              <a:rPr sz="2100" spc="5" dirty="0">
                <a:latin typeface="Times New Roman"/>
                <a:cs typeface="Times New Roman"/>
              </a:rPr>
              <a:t>Check</a:t>
            </a:r>
            <a:r>
              <a:rPr sz="2100" spc="120" dirty="0">
                <a:latin typeface="Times New Roman"/>
                <a:cs typeface="Times New Roman"/>
              </a:rPr>
              <a:t> </a:t>
            </a:r>
            <a:r>
              <a:rPr sz="2100" dirty="0">
                <a:latin typeface="Times New Roman"/>
                <a:cs typeface="Times New Roman"/>
              </a:rPr>
              <a:t>that</a:t>
            </a:r>
            <a:r>
              <a:rPr sz="2100" spc="110" dirty="0">
                <a:latin typeface="Times New Roman"/>
                <a:cs typeface="Times New Roman"/>
              </a:rPr>
              <a:t> </a:t>
            </a:r>
            <a:r>
              <a:rPr sz="2100" dirty="0">
                <a:latin typeface="Times New Roman"/>
                <a:cs typeface="Times New Roman"/>
              </a:rPr>
              <a:t>the</a:t>
            </a:r>
            <a:r>
              <a:rPr sz="2100" spc="125" dirty="0">
                <a:latin typeface="Times New Roman"/>
                <a:cs typeface="Times New Roman"/>
              </a:rPr>
              <a:t> </a:t>
            </a:r>
            <a:r>
              <a:rPr sz="2100" spc="5" dirty="0">
                <a:latin typeface="Times New Roman"/>
                <a:cs typeface="Times New Roman"/>
              </a:rPr>
              <a:t>page</a:t>
            </a:r>
            <a:r>
              <a:rPr sz="2100" spc="114" dirty="0">
                <a:latin typeface="Times New Roman"/>
                <a:cs typeface="Times New Roman"/>
              </a:rPr>
              <a:t> </a:t>
            </a:r>
            <a:r>
              <a:rPr sz="2100" dirty="0">
                <a:latin typeface="Times New Roman"/>
                <a:cs typeface="Times New Roman"/>
              </a:rPr>
              <a:t>reference</a:t>
            </a:r>
            <a:r>
              <a:rPr sz="2100" spc="125" dirty="0">
                <a:latin typeface="Times New Roman"/>
                <a:cs typeface="Times New Roman"/>
              </a:rPr>
              <a:t> </a:t>
            </a:r>
            <a:r>
              <a:rPr sz="2100" dirty="0">
                <a:latin typeface="Times New Roman"/>
                <a:cs typeface="Times New Roman"/>
              </a:rPr>
              <a:t>was</a:t>
            </a:r>
            <a:r>
              <a:rPr sz="2100" spc="114" dirty="0">
                <a:latin typeface="Times New Roman"/>
                <a:cs typeface="Times New Roman"/>
              </a:rPr>
              <a:t> </a:t>
            </a:r>
            <a:r>
              <a:rPr sz="2100" dirty="0">
                <a:latin typeface="Times New Roman"/>
                <a:cs typeface="Times New Roman"/>
              </a:rPr>
              <a:t>legal</a:t>
            </a:r>
            <a:r>
              <a:rPr sz="2100" spc="114" dirty="0">
                <a:latin typeface="Times New Roman"/>
                <a:cs typeface="Times New Roman"/>
              </a:rPr>
              <a:t> </a:t>
            </a:r>
            <a:r>
              <a:rPr sz="2100" spc="5" dirty="0">
                <a:latin typeface="Times New Roman"/>
                <a:cs typeface="Times New Roman"/>
              </a:rPr>
              <a:t>and</a:t>
            </a:r>
            <a:r>
              <a:rPr sz="2100" spc="114" dirty="0">
                <a:latin typeface="Times New Roman"/>
                <a:cs typeface="Times New Roman"/>
              </a:rPr>
              <a:t> </a:t>
            </a:r>
            <a:r>
              <a:rPr sz="2100" dirty="0">
                <a:latin typeface="Times New Roman"/>
                <a:cs typeface="Times New Roman"/>
              </a:rPr>
              <a:t>determine</a:t>
            </a:r>
            <a:r>
              <a:rPr sz="2100" spc="130" dirty="0">
                <a:latin typeface="Times New Roman"/>
                <a:cs typeface="Times New Roman"/>
              </a:rPr>
              <a:t> </a:t>
            </a:r>
            <a:r>
              <a:rPr sz="2100" spc="5" dirty="0">
                <a:latin typeface="Times New Roman"/>
                <a:cs typeface="Times New Roman"/>
              </a:rPr>
              <a:t>the</a:t>
            </a:r>
            <a:r>
              <a:rPr sz="2100" spc="120" dirty="0">
                <a:latin typeface="Times New Roman"/>
                <a:cs typeface="Times New Roman"/>
              </a:rPr>
              <a:t> </a:t>
            </a:r>
            <a:r>
              <a:rPr sz="2100" spc="-5" dirty="0">
                <a:latin typeface="Times New Roman"/>
                <a:cs typeface="Times New Roman"/>
              </a:rPr>
              <a:t>location</a:t>
            </a:r>
            <a:r>
              <a:rPr sz="2100" spc="130" dirty="0">
                <a:latin typeface="Times New Roman"/>
                <a:cs typeface="Times New Roman"/>
              </a:rPr>
              <a:t> </a:t>
            </a:r>
            <a:r>
              <a:rPr sz="2100" dirty="0">
                <a:latin typeface="Times New Roman"/>
                <a:cs typeface="Times New Roman"/>
              </a:rPr>
              <a:t>of</a:t>
            </a:r>
            <a:r>
              <a:rPr sz="2100" spc="110" dirty="0">
                <a:latin typeface="Times New Roman"/>
                <a:cs typeface="Times New Roman"/>
              </a:rPr>
              <a:t> </a:t>
            </a:r>
            <a:r>
              <a:rPr sz="2100" dirty="0">
                <a:latin typeface="Times New Roman"/>
                <a:cs typeface="Times New Roman"/>
              </a:rPr>
              <a:t>the</a:t>
            </a:r>
            <a:r>
              <a:rPr sz="2100" spc="120" dirty="0">
                <a:latin typeface="Times New Roman"/>
                <a:cs typeface="Times New Roman"/>
              </a:rPr>
              <a:t> </a:t>
            </a:r>
            <a:r>
              <a:rPr sz="2100" spc="5" dirty="0">
                <a:latin typeface="Times New Roman"/>
                <a:cs typeface="Times New Roman"/>
              </a:rPr>
              <a:t>page</a:t>
            </a:r>
            <a:endParaRPr sz="2100">
              <a:latin typeface="Times New Roman"/>
              <a:cs typeface="Times New Roman"/>
            </a:endParaRPr>
          </a:p>
          <a:p>
            <a:pPr marL="356870">
              <a:lnSpc>
                <a:spcPts val="2250"/>
              </a:lnSpc>
            </a:pPr>
            <a:r>
              <a:rPr sz="2100" spc="5" dirty="0">
                <a:latin typeface="Times New Roman"/>
                <a:cs typeface="Times New Roman"/>
              </a:rPr>
              <a:t>on </a:t>
            </a:r>
            <a:r>
              <a:rPr sz="2100" spc="-5" dirty="0">
                <a:latin typeface="Times New Roman"/>
                <a:cs typeface="Times New Roman"/>
              </a:rPr>
              <a:t>the</a:t>
            </a:r>
            <a:r>
              <a:rPr sz="2100" spc="-30" dirty="0">
                <a:latin typeface="Times New Roman"/>
                <a:cs typeface="Times New Roman"/>
              </a:rPr>
              <a:t> </a:t>
            </a:r>
            <a:r>
              <a:rPr sz="2100" dirty="0">
                <a:latin typeface="Times New Roman"/>
                <a:cs typeface="Times New Roman"/>
              </a:rPr>
              <a:t>disk</a:t>
            </a:r>
            <a:endParaRPr sz="2100">
              <a:latin typeface="Times New Roman"/>
              <a:cs typeface="Times New Roman"/>
            </a:endParaRPr>
          </a:p>
          <a:p>
            <a:pPr marL="356870" indent="-344805">
              <a:lnSpc>
                <a:spcPct val="100000"/>
              </a:lnSpc>
              <a:spcBef>
                <a:spcPts val="185"/>
              </a:spcBef>
              <a:buClr>
                <a:srgbClr val="993300"/>
              </a:buClr>
              <a:buSzPct val="109523"/>
              <a:buAutoNum type="arabicPeriod" startAt="5"/>
              <a:tabLst>
                <a:tab pos="357505" algn="l"/>
              </a:tabLst>
            </a:pPr>
            <a:r>
              <a:rPr sz="2100" spc="-10" dirty="0">
                <a:latin typeface="Times New Roman"/>
                <a:cs typeface="Times New Roman"/>
              </a:rPr>
              <a:t>Issue </a:t>
            </a:r>
            <a:r>
              <a:rPr sz="2100" spc="5" dirty="0">
                <a:latin typeface="Times New Roman"/>
                <a:cs typeface="Times New Roman"/>
              </a:rPr>
              <a:t>a </a:t>
            </a:r>
            <a:r>
              <a:rPr sz="2100" dirty="0">
                <a:latin typeface="Times New Roman"/>
                <a:cs typeface="Times New Roman"/>
              </a:rPr>
              <a:t>read from </a:t>
            </a:r>
            <a:r>
              <a:rPr sz="2100" spc="-5" dirty="0">
                <a:latin typeface="Times New Roman"/>
                <a:cs typeface="Times New Roman"/>
              </a:rPr>
              <a:t>the </a:t>
            </a:r>
            <a:r>
              <a:rPr sz="2100" dirty="0">
                <a:latin typeface="Times New Roman"/>
                <a:cs typeface="Times New Roman"/>
              </a:rPr>
              <a:t>disk </a:t>
            </a:r>
            <a:r>
              <a:rPr sz="2100" spc="-5" dirty="0">
                <a:latin typeface="Times New Roman"/>
                <a:cs typeface="Times New Roman"/>
              </a:rPr>
              <a:t>to </a:t>
            </a:r>
            <a:r>
              <a:rPr sz="2100" spc="5" dirty="0">
                <a:latin typeface="Times New Roman"/>
                <a:cs typeface="Times New Roman"/>
              </a:rPr>
              <a:t>a </a:t>
            </a:r>
            <a:r>
              <a:rPr sz="2100" spc="-5" dirty="0">
                <a:latin typeface="Times New Roman"/>
                <a:cs typeface="Times New Roman"/>
              </a:rPr>
              <a:t>free</a:t>
            </a:r>
            <a:r>
              <a:rPr sz="2100" dirty="0">
                <a:latin typeface="Times New Roman"/>
                <a:cs typeface="Times New Roman"/>
              </a:rPr>
              <a:t> </a:t>
            </a:r>
            <a:r>
              <a:rPr sz="2100" spc="-10" dirty="0">
                <a:latin typeface="Times New Roman"/>
                <a:cs typeface="Times New Roman"/>
              </a:rPr>
              <a:t>frame:</a:t>
            </a:r>
            <a:endParaRPr sz="2100">
              <a:latin typeface="Times New Roman"/>
              <a:cs typeface="Times New Roman"/>
            </a:endParaRPr>
          </a:p>
          <a:p>
            <a:pPr marL="814069" lvl="1" indent="-344805">
              <a:lnSpc>
                <a:spcPct val="100000"/>
              </a:lnSpc>
              <a:spcBef>
                <a:spcPts val="120"/>
              </a:spcBef>
              <a:buClr>
                <a:srgbClr val="CC6600"/>
              </a:buClr>
              <a:buSzPct val="109523"/>
              <a:buAutoNum type="alphaLcParenR"/>
              <a:tabLst>
                <a:tab pos="814705" algn="l"/>
              </a:tabLst>
            </a:pPr>
            <a:r>
              <a:rPr sz="2100" dirty="0">
                <a:latin typeface="Times New Roman"/>
                <a:cs typeface="Times New Roman"/>
              </a:rPr>
              <a:t>Wait </a:t>
            </a:r>
            <a:r>
              <a:rPr sz="2100" spc="-5" dirty="0">
                <a:latin typeface="Times New Roman"/>
                <a:cs typeface="Times New Roman"/>
              </a:rPr>
              <a:t>in </a:t>
            </a:r>
            <a:r>
              <a:rPr sz="2100" spc="5" dirty="0">
                <a:latin typeface="Times New Roman"/>
                <a:cs typeface="Times New Roman"/>
              </a:rPr>
              <a:t>a queue </a:t>
            </a:r>
            <a:r>
              <a:rPr sz="2100" dirty="0">
                <a:latin typeface="Times New Roman"/>
                <a:cs typeface="Times New Roman"/>
              </a:rPr>
              <a:t>for </a:t>
            </a:r>
            <a:r>
              <a:rPr sz="2100" spc="-5" dirty="0">
                <a:latin typeface="Times New Roman"/>
                <a:cs typeface="Times New Roman"/>
              </a:rPr>
              <a:t>this device until the </a:t>
            </a:r>
            <a:r>
              <a:rPr sz="2100" dirty="0">
                <a:latin typeface="Times New Roman"/>
                <a:cs typeface="Times New Roman"/>
              </a:rPr>
              <a:t>read request </a:t>
            </a:r>
            <a:r>
              <a:rPr sz="2100" spc="-5" dirty="0">
                <a:latin typeface="Times New Roman"/>
                <a:cs typeface="Times New Roman"/>
              </a:rPr>
              <a:t>is</a:t>
            </a:r>
            <a:r>
              <a:rPr sz="2100" spc="20" dirty="0">
                <a:latin typeface="Times New Roman"/>
                <a:cs typeface="Times New Roman"/>
              </a:rPr>
              <a:t> </a:t>
            </a:r>
            <a:r>
              <a:rPr sz="2100" spc="-5" dirty="0">
                <a:latin typeface="Times New Roman"/>
                <a:cs typeface="Times New Roman"/>
              </a:rPr>
              <a:t>serviced</a:t>
            </a:r>
            <a:endParaRPr sz="2100">
              <a:latin typeface="Times New Roman"/>
              <a:cs typeface="Times New Roman"/>
            </a:endParaRPr>
          </a:p>
          <a:p>
            <a:pPr marL="811530" lvl="1" indent="-342265">
              <a:lnSpc>
                <a:spcPct val="100000"/>
              </a:lnSpc>
              <a:spcBef>
                <a:spcPts val="145"/>
              </a:spcBef>
              <a:buClr>
                <a:srgbClr val="CC6600"/>
              </a:buClr>
              <a:buSzPct val="109523"/>
              <a:buAutoNum type="alphaLcParenR"/>
              <a:tabLst>
                <a:tab pos="812165" algn="l"/>
              </a:tabLst>
            </a:pPr>
            <a:r>
              <a:rPr sz="2100" dirty="0">
                <a:latin typeface="Times New Roman"/>
                <a:cs typeface="Times New Roman"/>
              </a:rPr>
              <a:t>Wait for the </a:t>
            </a:r>
            <a:r>
              <a:rPr sz="2100" spc="-5" dirty="0">
                <a:latin typeface="Times New Roman"/>
                <a:cs typeface="Times New Roman"/>
              </a:rPr>
              <a:t>device </a:t>
            </a:r>
            <a:r>
              <a:rPr sz="2100" dirty="0">
                <a:latin typeface="Times New Roman"/>
                <a:cs typeface="Times New Roman"/>
              </a:rPr>
              <a:t>seek and/or latency </a:t>
            </a:r>
            <a:r>
              <a:rPr sz="2100" spc="-15" dirty="0">
                <a:latin typeface="Times New Roman"/>
                <a:cs typeface="Times New Roman"/>
              </a:rPr>
              <a:t>time</a:t>
            </a:r>
            <a:endParaRPr sz="2100">
              <a:latin typeface="Times New Roman"/>
              <a:cs typeface="Times New Roman"/>
            </a:endParaRPr>
          </a:p>
          <a:p>
            <a:pPr marL="811530" lvl="1" indent="-342265">
              <a:lnSpc>
                <a:spcPct val="100000"/>
              </a:lnSpc>
              <a:spcBef>
                <a:spcPts val="145"/>
              </a:spcBef>
              <a:buClr>
                <a:srgbClr val="CC6600"/>
              </a:buClr>
              <a:buSzPct val="109523"/>
              <a:buAutoNum type="alphaLcParenR"/>
              <a:tabLst>
                <a:tab pos="812165" algn="l"/>
              </a:tabLst>
            </a:pPr>
            <a:r>
              <a:rPr sz="2100" dirty="0">
                <a:latin typeface="Times New Roman"/>
                <a:cs typeface="Times New Roman"/>
              </a:rPr>
              <a:t>Begin </a:t>
            </a:r>
            <a:r>
              <a:rPr sz="2100" spc="-5" dirty="0">
                <a:latin typeface="Times New Roman"/>
                <a:cs typeface="Times New Roman"/>
              </a:rPr>
              <a:t>the transfer </a:t>
            </a:r>
            <a:r>
              <a:rPr sz="2100" spc="5" dirty="0">
                <a:latin typeface="Times New Roman"/>
                <a:cs typeface="Times New Roman"/>
              </a:rPr>
              <a:t>of </a:t>
            </a:r>
            <a:r>
              <a:rPr sz="2100" spc="-5" dirty="0">
                <a:latin typeface="Times New Roman"/>
                <a:cs typeface="Times New Roman"/>
              </a:rPr>
              <a:t>the </a:t>
            </a:r>
            <a:r>
              <a:rPr sz="2100" spc="5" dirty="0">
                <a:latin typeface="Times New Roman"/>
                <a:cs typeface="Times New Roman"/>
              </a:rPr>
              <a:t>page </a:t>
            </a:r>
            <a:r>
              <a:rPr sz="2100" spc="-5" dirty="0">
                <a:latin typeface="Times New Roman"/>
                <a:cs typeface="Times New Roman"/>
              </a:rPr>
              <a:t>to </a:t>
            </a:r>
            <a:r>
              <a:rPr sz="2100" spc="5" dirty="0">
                <a:latin typeface="Times New Roman"/>
                <a:cs typeface="Times New Roman"/>
              </a:rPr>
              <a:t>a </a:t>
            </a:r>
            <a:r>
              <a:rPr sz="2100" spc="-5" dirty="0">
                <a:latin typeface="Times New Roman"/>
                <a:cs typeface="Times New Roman"/>
              </a:rPr>
              <a:t>free</a:t>
            </a:r>
            <a:r>
              <a:rPr sz="2100" spc="-25" dirty="0">
                <a:latin typeface="Times New Roman"/>
                <a:cs typeface="Times New Roman"/>
              </a:rPr>
              <a:t> </a:t>
            </a:r>
            <a:r>
              <a:rPr sz="2100" spc="-10" dirty="0">
                <a:latin typeface="Times New Roman"/>
                <a:cs typeface="Times New Roman"/>
              </a:rPr>
              <a:t>frame</a:t>
            </a:r>
            <a:endParaRPr sz="2100">
              <a:latin typeface="Times New Roman"/>
              <a:cs typeface="Times New Roman"/>
            </a:endParaRPr>
          </a:p>
          <a:p>
            <a:pPr marL="421005" indent="-408940">
              <a:lnSpc>
                <a:spcPct val="100000"/>
              </a:lnSpc>
              <a:spcBef>
                <a:spcPts val="145"/>
              </a:spcBef>
              <a:buClr>
                <a:srgbClr val="993300"/>
              </a:buClr>
              <a:buSzPct val="109523"/>
              <a:buAutoNum type="arabicPeriod" startAt="5"/>
              <a:tabLst>
                <a:tab pos="421005" algn="l"/>
                <a:tab pos="421640" algn="l"/>
              </a:tabLst>
            </a:pPr>
            <a:r>
              <a:rPr sz="2100" dirty="0">
                <a:latin typeface="Times New Roman"/>
                <a:cs typeface="Times New Roman"/>
              </a:rPr>
              <a:t>While </a:t>
            </a:r>
            <a:r>
              <a:rPr sz="2100" spc="-5" dirty="0">
                <a:latin typeface="Times New Roman"/>
                <a:cs typeface="Times New Roman"/>
              </a:rPr>
              <a:t>waiting, allocate </a:t>
            </a:r>
            <a:r>
              <a:rPr sz="2100" dirty="0">
                <a:latin typeface="Times New Roman"/>
                <a:cs typeface="Times New Roman"/>
              </a:rPr>
              <a:t>the </a:t>
            </a:r>
            <a:r>
              <a:rPr sz="2100" spc="15" dirty="0">
                <a:latin typeface="Times New Roman"/>
                <a:cs typeface="Times New Roman"/>
              </a:rPr>
              <a:t>CPU </a:t>
            </a:r>
            <a:r>
              <a:rPr sz="2100" spc="-5" dirty="0">
                <a:latin typeface="Times New Roman"/>
                <a:cs typeface="Times New Roman"/>
              </a:rPr>
              <a:t>to some </a:t>
            </a:r>
            <a:r>
              <a:rPr sz="2100" dirty="0">
                <a:latin typeface="Times New Roman"/>
                <a:cs typeface="Times New Roman"/>
              </a:rPr>
              <a:t>other</a:t>
            </a:r>
            <a:r>
              <a:rPr sz="2100" spc="15" dirty="0">
                <a:latin typeface="Times New Roman"/>
                <a:cs typeface="Times New Roman"/>
              </a:rPr>
              <a:t> </a:t>
            </a:r>
            <a:r>
              <a:rPr sz="2100" dirty="0">
                <a:latin typeface="Times New Roman"/>
                <a:cs typeface="Times New Roman"/>
              </a:rPr>
              <a:t>user</a:t>
            </a:r>
            <a:endParaRPr sz="2100">
              <a:latin typeface="Times New Roman"/>
              <a:cs typeface="Times New Roman"/>
            </a:endParaRPr>
          </a:p>
          <a:p>
            <a:pPr marL="488315" indent="-476250">
              <a:lnSpc>
                <a:spcPct val="100000"/>
              </a:lnSpc>
              <a:spcBef>
                <a:spcPts val="120"/>
              </a:spcBef>
              <a:buClr>
                <a:srgbClr val="993300"/>
              </a:buClr>
              <a:buSzPct val="109523"/>
              <a:buAutoNum type="arabicPeriod" startAt="5"/>
              <a:tabLst>
                <a:tab pos="488315" algn="l"/>
                <a:tab pos="488950" algn="l"/>
                <a:tab pos="6461125" algn="l"/>
              </a:tabLst>
            </a:pPr>
            <a:r>
              <a:rPr sz="2100" spc="-5" dirty="0">
                <a:latin typeface="Times New Roman"/>
                <a:cs typeface="Times New Roman"/>
              </a:rPr>
              <a:t>Receive </a:t>
            </a:r>
            <a:r>
              <a:rPr sz="2100" dirty="0">
                <a:latin typeface="Times New Roman"/>
                <a:cs typeface="Times New Roman"/>
              </a:rPr>
              <a:t>an </a:t>
            </a:r>
            <a:r>
              <a:rPr sz="2100" spc="-5" dirty="0">
                <a:latin typeface="Times New Roman"/>
                <a:cs typeface="Times New Roman"/>
              </a:rPr>
              <a:t>interrupt </a:t>
            </a:r>
            <a:r>
              <a:rPr sz="2100" dirty="0">
                <a:latin typeface="Times New Roman"/>
                <a:cs typeface="Times New Roman"/>
              </a:rPr>
              <a:t>from </a:t>
            </a:r>
            <a:r>
              <a:rPr sz="2100" spc="-5" dirty="0">
                <a:latin typeface="Times New Roman"/>
                <a:cs typeface="Times New Roman"/>
              </a:rPr>
              <a:t>the </a:t>
            </a:r>
            <a:r>
              <a:rPr sz="2100" dirty="0">
                <a:latin typeface="Times New Roman"/>
                <a:cs typeface="Times New Roman"/>
              </a:rPr>
              <a:t>disk </a:t>
            </a:r>
            <a:r>
              <a:rPr sz="2100" spc="-15" dirty="0">
                <a:latin typeface="Times New Roman"/>
                <a:cs typeface="Times New Roman"/>
              </a:rPr>
              <a:t>I/O</a:t>
            </a:r>
            <a:r>
              <a:rPr sz="2100" spc="150" dirty="0">
                <a:latin typeface="Times New Roman"/>
                <a:cs typeface="Times New Roman"/>
              </a:rPr>
              <a:t> </a:t>
            </a:r>
            <a:r>
              <a:rPr sz="2100" spc="-5" dirty="0">
                <a:latin typeface="Times New Roman"/>
                <a:cs typeface="Times New Roman"/>
              </a:rPr>
              <a:t>subsystem</a:t>
            </a:r>
            <a:r>
              <a:rPr sz="2100" spc="35" dirty="0">
                <a:latin typeface="Times New Roman"/>
                <a:cs typeface="Times New Roman"/>
              </a:rPr>
              <a:t> </a:t>
            </a:r>
            <a:r>
              <a:rPr sz="2100" spc="-15" dirty="0">
                <a:latin typeface="Times New Roman"/>
                <a:cs typeface="Times New Roman"/>
              </a:rPr>
              <a:t>(I/O	</a:t>
            </a:r>
            <a:r>
              <a:rPr sz="2100" spc="-5" dirty="0">
                <a:latin typeface="Times New Roman"/>
                <a:cs typeface="Times New Roman"/>
              </a:rPr>
              <a:t>completed)</a:t>
            </a:r>
            <a:endParaRPr sz="2100">
              <a:latin typeface="Times New Roman"/>
              <a:cs typeface="Times New Roman"/>
            </a:endParaRPr>
          </a:p>
          <a:p>
            <a:pPr marL="488315" indent="-476250">
              <a:lnSpc>
                <a:spcPct val="100000"/>
              </a:lnSpc>
              <a:spcBef>
                <a:spcPts val="150"/>
              </a:spcBef>
              <a:buClr>
                <a:srgbClr val="993300"/>
              </a:buClr>
              <a:buSzPct val="109523"/>
              <a:buAutoNum type="arabicPeriod" startAt="5"/>
              <a:tabLst>
                <a:tab pos="488315" algn="l"/>
                <a:tab pos="488950" algn="l"/>
              </a:tabLst>
            </a:pPr>
            <a:r>
              <a:rPr sz="2100" spc="-5" dirty="0">
                <a:latin typeface="Times New Roman"/>
                <a:cs typeface="Times New Roman"/>
              </a:rPr>
              <a:t>Save </a:t>
            </a:r>
            <a:r>
              <a:rPr sz="2100" dirty="0">
                <a:latin typeface="Times New Roman"/>
                <a:cs typeface="Times New Roman"/>
              </a:rPr>
              <a:t>the </a:t>
            </a:r>
            <a:r>
              <a:rPr sz="2100" spc="-5" dirty="0">
                <a:latin typeface="Times New Roman"/>
                <a:cs typeface="Times New Roman"/>
              </a:rPr>
              <a:t>registers </a:t>
            </a:r>
            <a:r>
              <a:rPr sz="2100" spc="5" dirty="0">
                <a:latin typeface="Times New Roman"/>
                <a:cs typeface="Times New Roman"/>
              </a:rPr>
              <a:t>and </a:t>
            </a:r>
            <a:r>
              <a:rPr sz="2100" dirty="0">
                <a:latin typeface="Times New Roman"/>
                <a:cs typeface="Times New Roman"/>
              </a:rPr>
              <a:t>process </a:t>
            </a:r>
            <a:r>
              <a:rPr sz="2100" spc="-5" dirty="0">
                <a:latin typeface="Times New Roman"/>
                <a:cs typeface="Times New Roman"/>
              </a:rPr>
              <a:t>state </a:t>
            </a:r>
            <a:r>
              <a:rPr sz="2100" dirty="0">
                <a:latin typeface="Times New Roman"/>
                <a:cs typeface="Times New Roman"/>
              </a:rPr>
              <a:t>for the other </a:t>
            </a:r>
            <a:r>
              <a:rPr sz="2100" spc="-5" dirty="0">
                <a:latin typeface="Times New Roman"/>
                <a:cs typeface="Times New Roman"/>
              </a:rPr>
              <a:t>user(If step </a:t>
            </a:r>
            <a:r>
              <a:rPr sz="2100" spc="5" dirty="0">
                <a:latin typeface="Times New Roman"/>
                <a:cs typeface="Times New Roman"/>
              </a:rPr>
              <a:t>6 </a:t>
            </a:r>
            <a:r>
              <a:rPr sz="2100" spc="-5" dirty="0">
                <a:latin typeface="Times New Roman"/>
                <a:cs typeface="Times New Roman"/>
              </a:rPr>
              <a:t>is</a:t>
            </a:r>
            <a:r>
              <a:rPr sz="2100" spc="50" dirty="0">
                <a:latin typeface="Times New Roman"/>
                <a:cs typeface="Times New Roman"/>
              </a:rPr>
              <a:t> </a:t>
            </a:r>
            <a:r>
              <a:rPr sz="2100" dirty="0">
                <a:latin typeface="Times New Roman"/>
                <a:cs typeface="Times New Roman"/>
              </a:rPr>
              <a:t>executed)</a:t>
            </a:r>
            <a:endParaRPr sz="2100">
              <a:latin typeface="Times New Roman"/>
              <a:cs typeface="Times New Roman"/>
            </a:endParaRPr>
          </a:p>
          <a:p>
            <a:pPr marL="488315" indent="-476250">
              <a:lnSpc>
                <a:spcPct val="100000"/>
              </a:lnSpc>
              <a:spcBef>
                <a:spcPts val="145"/>
              </a:spcBef>
              <a:buClr>
                <a:srgbClr val="993300"/>
              </a:buClr>
              <a:buSzPct val="109523"/>
              <a:buAutoNum type="arabicPeriod" startAt="5"/>
              <a:tabLst>
                <a:tab pos="488315" algn="l"/>
                <a:tab pos="488950" algn="l"/>
              </a:tabLst>
            </a:pPr>
            <a:r>
              <a:rPr sz="2100" spc="-5" dirty="0">
                <a:latin typeface="Times New Roman"/>
                <a:cs typeface="Times New Roman"/>
              </a:rPr>
              <a:t>Determine </a:t>
            </a:r>
            <a:r>
              <a:rPr sz="2100" dirty="0">
                <a:latin typeface="Times New Roman"/>
                <a:cs typeface="Times New Roman"/>
              </a:rPr>
              <a:t>that </a:t>
            </a:r>
            <a:r>
              <a:rPr sz="2100" spc="-5" dirty="0">
                <a:latin typeface="Times New Roman"/>
                <a:cs typeface="Times New Roman"/>
              </a:rPr>
              <a:t>the interrupt </a:t>
            </a:r>
            <a:r>
              <a:rPr sz="2100" dirty="0">
                <a:latin typeface="Times New Roman"/>
                <a:cs typeface="Times New Roman"/>
              </a:rPr>
              <a:t>was from </a:t>
            </a:r>
            <a:r>
              <a:rPr sz="2100" spc="-5" dirty="0">
                <a:latin typeface="Times New Roman"/>
                <a:cs typeface="Times New Roman"/>
              </a:rPr>
              <a:t>the</a:t>
            </a:r>
            <a:r>
              <a:rPr sz="2100" spc="60" dirty="0">
                <a:latin typeface="Times New Roman"/>
                <a:cs typeface="Times New Roman"/>
              </a:rPr>
              <a:t> </a:t>
            </a:r>
            <a:r>
              <a:rPr sz="2100" dirty="0">
                <a:latin typeface="Times New Roman"/>
                <a:cs typeface="Times New Roman"/>
              </a:rPr>
              <a:t>disk</a:t>
            </a:r>
            <a:endParaRPr sz="2100">
              <a:latin typeface="Times New Roman"/>
              <a:cs typeface="Times New Roman"/>
            </a:endParaRPr>
          </a:p>
          <a:p>
            <a:pPr marL="509270" indent="-497205">
              <a:lnSpc>
                <a:spcPct val="100000"/>
              </a:lnSpc>
              <a:spcBef>
                <a:spcPts val="145"/>
              </a:spcBef>
              <a:buClr>
                <a:srgbClr val="993300"/>
              </a:buClr>
              <a:buSzPct val="109523"/>
              <a:buAutoNum type="arabicPeriod" startAt="5"/>
              <a:tabLst>
                <a:tab pos="509270" algn="l"/>
                <a:tab pos="509905" algn="l"/>
              </a:tabLst>
            </a:pPr>
            <a:r>
              <a:rPr sz="2100" dirty="0">
                <a:latin typeface="Times New Roman"/>
                <a:cs typeface="Times New Roman"/>
              </a:rPr>
              <a:t>Correct </a:t>
            </a:r>
            <a:r>
              <a:rPr sz="2100" spc="-5" dirty="0">
                <a:latin typeface="Times New Roman"/>
                <a:cs typeface="Times New Roman"/>
              </a:rPr>
              <a:t>the </a:t>
            </a:r>
            <a:r>
              <a:rPr sz="2100" spc="5" dirty="0">
                <a:latin typeface="Times New Roman"/>
                <a:cs typeface="Times New Roman"/>
              </a:rPr>
              <a:t>page </a:t>
            </a:r>
            <a:r>
              <a:rPr sz="2100" spc="-5" dirty="0">
                <a:latin typeface="Times New Roman"/>
                <a:cs typeface="Times New Roman"/>
              </a:rPr>
              <a:t>table </a:t>
            </a:r>
            <a:r>
              <a:rPr sz="2100" spc="5" dirty="0">
                <a:latin typeface="Times New Roman"/>
                <a:cs typeface="Times New Roman"/>
              </a:rPr>
              <a:t>and </a:t>
            </a:r>
            <a:r>
              <a:rPr sz="2100" dirty="0">
                <a:latin typeface="Times New Roman"/>
                <a:cs typeface="Times New Roman"/>
              </a:rPr>
              <a:t>other </a:t>
            </a:r>
            <a:r>
              <a:rPr sz="2100" spc="-5" dirty="0">
                <a:latin typeface="Times New Roman"/>
                <a:cs typeface="Times New Roman"/>
              </a:rPr>
              <a:t>tables to </a:t>
            </a:r>
            <a:r>
              <a:rPr sz="2100" spc="5" dirty="0">
                <a:latin typeface="Times New Roman"/>
                <a:cs typeface="Times New Roman"/>
              </a:rPr>
              <a:t>show page </a:t>
            </a:r>
            <a:r>
              <a:rPr sz="2100" spc="-5" dirty="0">
                <a:latin typeface="Times New Roman"/>
                <a:cs typeface="Times New Roman"/>
              </a:rPr>
              <a:t>is </a:t>
            </a:r>
            <a:r>
              <a:rPr sz="2100" spc="5" dirty="0">
                <a:latin typeface="Times New Roman"/>
                <a:cs typeface="Times New Roman"/>
              </a:rPr>
              <a:t>now </a:t>
            </a:r>
            <a:r>
              <a:rPr sz="2100" spc="-5" dirty="0">
                <a:latin typeface="Times New Roman"/>
                <a:cs typeface="Times New Roman"/>
              </a:rPr>
              <a:t>in</a:t>
            </a:r>
            <a:r>
              <a:rPr sz="2100" spc="-55" dirty="0">
                <a:latin typeface="Times New Roman"/>
                <a:cs typeface="Times New Roman"/>
              </a:rPr>
              <a:t> </a:t>
            </a:r>
            <a:r>
              <a:rPr sz="2100" spc="-10" dirty="0">
                <a:latin typeface="Times New Roman"/>
                <a:cs typeface="Times New Roman"/>
              </a:rPr>
              <a:t>memory</a:t>
            </a:r>
            <a:endParaRPr sz="2100">
              <a:latin typeface="Times New Roman"/>
              <a:cs typeface="Times New Roman"/>
            </a:endParaRPr>
          </a:p>
          <a:p>
            <a:pPr marL="509270" indent="-497205">
              <a:lnSpc>
                <a:spcPct val="100000"/>
              </a:lnSpc>
              <a:spcBef>
                <a:spcPts val="120"/>
              </a:spcBef>
              <a:buClr>
                <a:srgbClr val="993300"/>
              </a:buClr>
              <a:buSzPct val="109523"/>
              <a:buAutoNum type="arabicPeriod" startAt="5"/>
              <a:tabLst>
                <a:tab pos="509270" algn="l"/>
                <a:tab pos="509905" algn="l"/>
              </a:tabLst>
            </a:pPr>
            <a:r>
              <a:rPr sz="2100" dirty="0">
                <a:latin typeface="Times New Roman"/>
                <a:cs typeface="Times New Roman"/>
              </a:rPr>
              <a:t>Wait for </a:t>
            </a:r>
            <a:r>
              <a:rPr sz="2100" spc="-5" dirty="0">
                <a:latin typeface="Times New Roman"/>
                <a:cs typeface="Times New Roman"/>
              </a:rPr>
              <a:t>the </a:t>
            </a:r>
            <a:r>
              <a:rPr sz="2100" spc="10" dirty="0">
                <a:latin typeface="Times New Roman"/>
                <a:cs typeface="Times New Roman"/>
              </a:rPr>
              <a:t>CPU </a:t>
            </a:r>
            <a:r>
              <a:rPr sz="2100" spc="-5" dirty="0">
                <a:latin typeface="Times New Roman"/>
                <a:cs typeface="Times New Roman"/>
              </a:rPr>
              <a:t>to </a:t>
            </a:r>
            <a:r>
              <a:rPr sz="2100" spc="5" dirty="0">
                <a:latin typeface="Times New Roman"/>
                <a:cs typeface="Times New Roman"/>
              </a:rPr>
              <a:t>be </a:t>
            </a:r>
            <a:r>
              <a:rPr sz="2100" spc="-5" dirty="0">
                <a:latin typeface="Times New Roman"/>
                <a:cs typeface="Times New Roman"/>
              </a:rPr>
              <a:t>allocated to this </a:t>
            </a:r>
            <a:r>
              <a:rPr sz="2100" dirty="0">
                <a:latin typeface="Times New Roman"/>
                <a:cs typeface="Times New Roman"/>
              </a:rPr>
              <a:t>process</a:t>
            </a:r>
            <a:r>
              <a:rPr sz="2100" spc="-30" dirty="0">
                <a:latin typeface="Times New Roman"/>
                <a:cs typeface="Times New Roman"/>
              </a:rPr>
              <a:t> </a:t>
            </a:r>
            <a:r>
              <a:rPr sz="2100" dirty="0">
                <a:latin typeface="Times New Roman"/>
                <a:cs typeface="Times New Roman"/>
              </a:rPr>
              <a:t>again</a:t>
            </a:r>
            <a:endParaRPr sz="2100">
              <a:latin typeface="Times New Roman"/>
              <a:cs typeface="Times New Roman"/>
            </a:endParaRPr>
          </a:p>
          <a:p>
            <a:pPr marL="509270" indent="-497205">
              <a:lnSpc>
                <a:spcPts val="2490"/>
              </a:lnSpc>
              <a:spcBef>
                <a:spcPts val="145"/>
              </a:spcBef>
              <a:buClr>
                <a:srgbClr val="993300"/>
              </a:buClr>
              <a:buSzPct val="109523"/>
              <a:buAutoNum type="arabicPeriod" startAt="5"/>
              <a:tabLst>
                <a:tab pos="509270" algn="l"/>
                <a:tab pos="509905" algn="l"/>
              </a:tabLst>
            </a:pPr>
            <a:r>
              <a:rPr sz="2100" dirty="0">
                <a:latin typeface="Times New Roman"/>
                <a:cs typeface="Times New Roman"/>
              </a:rPr>
              <a:t>Restore </a:t>
            </a:r>
            <a:r>
              <a:rPr sz="2100" spc="-5" dirty="0">
                <a:latin typeface="Times New Roman"/>
                <a:cs typeface="Times New Roman"/>
              </a:rPr>
              <a:t>the </a:t>
            </a:r>
            <a:r>
              <a:rPr sz="2100" dirty="0">
                <a:latin typeface="Times New Roman"/>
                <a:cs typeface="Times New Roman"/>
              </a:rPr>
              <a:t>user </a:t>
            </a:r>
            <a:r>
              <a:rPr sz="2100" spc="-5" dirty="0">
                <a:latin typeface="Times New Roman"/>
                <a:cs typeface="Times New Roman"/>
              </a:rPr>
              <a:t>registers, </a:t>
            </a:r>
            <a:r>
              <a:rPr sz="2100" dirty="0">
                <a:latin typeface="Times New Roman"/>
                <a:cs typeface="Times New Roman"/>
              </a:rPr>
              <a:t>process </a:t>
            </a:r>
            <a:r>
              <a:rPr sz="2100" spc="-5" dirty="0">
                <a:latin typeface="Times New Roman"/>
                <a:cs typeface="Times New Roman"/>
              </a:rPr>
              <a:t>state, </a:t>
            </a:r>
            <a:r>
              <a:rPr sz="2100" spc="5" dirty="0">
                <a:latin typeface="Times New Roman"/>
                <a:cs typeface="Times New Roman"/>
              </a:rPr>
              <a:t>and new page </a:t>
            </a:r>
            <a:r>
              <a:rPr sz="2100" spc="-5" dirty="0">
                <a:latin typeface="Times New Roman"/>
                <a:cs typeface="Times New Roman"/>
              </a:rPr>
              <a:t>table, </a:t>
            </a:r>
            <a:r>
              <a:rPr sz="2100" spc="5" dirty="0">
                <a:latin typeface="Times New Roman"/>
                <a:cs typeface="Times New Roman"/>
              </a:rPr>
              <a:t>and</a:t>
            </a:r>
            <a:r>
              <a:rPr sz="2100" spc="-25" dirty="0">
                <a:latin typeface="Times New Roman"/>
                <a:cs typeface="Times New Roman"/>
              </a:rPr>
              <a:t> </a:t>
            </a:r>
            <a:r>
              <a:rPr sz="2100" dirty="0">
                <a:latin typeface="Times New Roman"/>
                <a:cs typeface="Times New Roman"/>
              </a:rPr>
              <a:t>then</a:t>
            </a:r>
            <a:endParaRPr sz="2100">
              <a:latin typeface="Times New Roman"/>
              <a:cs typeface="Times New Roman"/>
            </a:endParaRPr>
          </a:p>
          <a:p>
            <a:pPr marL="542925">
              <a:lnSpc>
                <a:spcPts val="2250"/>
              </a:lnSpc>
            </a:pPr>
            <a:r>
              <a:rPr sz="2100" spc="-5" dirty="0">
                <a:latin typeface="Times New Roman"/>
                <a:cs typeface="Times New Roman"/>
              </a:rPr>
              <a:t>resume </a:t>
            </a:r>
            <a:r>
              <a:rPr sz="2100" dirty="0">
                <a:latin typeface="Times New Roman"/>
                <a:cs typeface="Times New Roman"/>
              </a:rPr>
              <a:t>the </a:t>
            </a:r>
            <a:r>
              <a:rPr sz="2100" spc="-5" dirty="0">
                <a:latin typeface="Times New Roman"/>
                <a:cs typeface="Times New Roman"/>
              </a:rPr>
              <a:t>interrupted</a:t>
            </a:r>
            <a:r>
              <a:rPr sz="2100" spc="55" dirty="0">
                <a:latin typeface="Times New Roman"/>
                <a:cs typeface="Times New Roman"/>
              </a:rPr>
              <a:t> </a:t>
            </a:r>
            <a:r>
              <a:rPr sz="2100" spc="-5" dirty="0">
                <a:latin typeface="Times New Roman"/>
                <a:cs typeface="Times New Roman"/>
              </a:rPr>
              <a:t>instruction</a:t>
            </a:r>
            <a:endParaRPr sz="2100">
              <a:latin typeface="Times New Roman"/>
              <a:cs typeface="Times New Roman"/>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78739" y="176225"/>
            <a:ext cx="8877935" cy="5880735"/>
          </a:xfrm>
          <a:prstGeom prst="rect">
            <a:avLst/>
          </a:prstGeom>
        </p:spPr>
        <p:txBody>
          <a:bodyPr vert="horz" wrap="square" lIns="0" tIns="12700" rIns="0" bIns="0" rtlCol="0">
            <a:spAutoFit/>
          </a:bodyPr>
          <a:lstStyle/>
          <a:p>
            <a:pPr marL="12700">
              <a:lnSpc>
                <a:spcPct val="100000"/>
              </a:lnSpc>
              <a:spcBef>
                <a:spcPts val="100"/>
              </a:spcBef>
            </a:pPr>
            <a:r>
              <a:rPr sz="2400" b="1" spc="-5" dirty="0">
                <a:solidFill>
                  <a:srgbClr val="FF0000"/>
                </a:solidFill>
                <a:latin typeface="Times New Roman"/>
                <a:cs typeface="Times New Roman"/>
              </a:rPr>
              <a:t>Not </a:t>
            </a:r>
            <a:r>
              <a:rPr sz="2400" b="1" dirty="0">
                <a:solidFill>
                  <a:srgbClr val="FF0000"/>
                </a:solidFill>
                <a:latin typeface="Times New Roman"/>
                <a:cs typeface="Times New Roman"/>
              </a:rPr>
              <a:t>all </a:t>
            </a:r>
            <a:r>
              <a:rPr sz="2400" b="1" spc="-5" dirty="0">
                <a:solidFill>
                  <a:srgbClr val="FF0000"/>
                </a:solidFill>
                <a:latin typeface="Times New Roman"/>
                <a:cs typeface="Times New Roman"/>
              </a:rPr>
              <a:t>the steps </a:t>
            </a:r>
            <a:r>
              <a:rPr sz="2400" b="1" spc="-25" dirty="0">
                <a:solidFill>
                  <a:srgbClr val="FF0000"/>
                </a:solidFill>
                <a:latin typeface="Times New Roman"/>
                <a:cs typeface="Times New Roman"/>
              </a:rPr>
              <a:t>are </a:t>
            </a:r>
            <a:r>
              <a:rPr sz="2400" b="1" spc="-5" dirty="0">
                <a:solidFill>
                  <a:srgbClr val="FF0000"/>
                </a:solidFill>
                <a:latin typeface="Times New Roman"/>
                <a:cs typeface="Times New Roman"/>
              </a:rPr>
              <a:t>necessary </a:t>
            </a:r>
            <a:r>
              <a:rPr sz="2400" b="1" dirty="0">
                <a:solidFill>
                  <a:srgbClr val="FF0000"/>
                </a:solidFill>
                <a:latin typeface="Times New Roman"/>
                <a:cs typeface="Times New Roman"/>
              </a:rPr>
              <a:t>in </a:t>
            </a:r>
            <a:r>
              <a:rPr sz="2400" b="1" spc="-10" dirty="0">
                <a:solidFill>
                  <a:srgbClr val="FF0000"/>
                </a:solidFill>
                <a:latin typeface="Times New Roman"/>
                <a:cs typeface="Times New Roman"/>
              </a:rPr>
              <a:t>every </a:t>
            </a:r>
            <a:r>
              <a:rPr sz="2400" b="1" dirty="0">
                <a:solidFill>
                  <a:srgbClr val="FF0000"/>
                </a:solidFill>
                <a:latin typeface="Times New Roman"/>
                <a:cs typeface="Times New Roman"/>
              </a:rPr>
              <a:t>case</a:t>
            </a:r>
            <a:r>
              <a:rPr sz="2400" dirty="0">
                <a:latin typeface="Times New Roman"/>
                <a:cs typeface="Times New Roman"/>
              </a:rPr>
              <a:t>. </a:t>
            </a:r>
            <a:r>
              <a:rPr sz="2400" spc="-10" dirty="0">
                <a:latin typeface="Times New Roman"/>
                <a:cs typeface="Times New Roman"/>
              </a:rPr>
              <a:t>But </a:t>
            </a:r>
            <a:r>
              <a:rPr sz="2400" dirty="0">
                <a:latin typeface="Times New Roman"/>
                <a:cs typeface="Times New Roman"/>
              </a:rPr>
              <a:t>in all </a:t>
            </a:r>
            <a:r>
              <a:rPr sz="2400" spc="-10" dirty="0">
                <a:latin typeface="Times New Roman"/>
                <a:cs typeface="Times New Roman"/>
              </a:rPr>
              <a:t>cases </a:t>
            </a:r>
            <a:r>
              <a:rPr sz="2400" dirty="0">
                <a:latin typeface="Times New Roman"/>
                <a:cs typeface="Times New Roman"/>
              </a:rPr>
              <a:t>the</a:t>
            </a:r>
            <a:r>
              <a:rPr sz="2400" spc="110" dirty="0">
                <a:latin typeface="Times New Roman"/>
                <a:cs typeface="Times New Roman"/>
              </a:rPr>
              <a:t> </a:t>
            </a:r>
            <a:r>
              <a:rPr sz="2400" b="1" spc="-15" dirty="0">
                <a:solidFill>
                  <a:srgbClr val="0000FF"/>
                </a:solidFill>
                <a:latin typeface="Times New Roman"/>
                <a:cs typeface="Times New Roman"/>
              </a:rPr>
              <a:t>three</a:t>
            </a:r>
            <a:endParaRPr sz="2400">
              <a:latin typeface="Times New Roman"/>
              <a:cs typeface="Times New Roman"/>
            </a:endParaRPr>
          </a:p>
          <a:p>
            <a:pPr marL="12700">
              <a:lnSpc>
                <a:spcPct val="100000"/>
              </a:lnSpc>
            </a:pPr>
            <a:r>
              <a:rPr sz="2400" b="1" spc="-10" dirty="0">
                <a:solidFill>
                  <a:srgbClr val="0000FF"/>
                </a:solidFill>
                <a:latin typeface="Times New Roman"/>
                <a:cs typeface="Times New Roman"/>
              </a:rPr>
              <a:t>major </a:t>
            </a:r>
            <a:r>
              <a:rPr sz="2400" b="1" spc="-5" dirty="0">
                <a:solidFill>
                  <a:srgbClr val="0000FF"/>
                </a:solidFill>
                <a:latin typeface="Times New Roman"/>
                <a:cs typeface="Times New Roman"/>
              </a:rPr>
              <a:t>activities </a:t>
            </a:r>
            <a:r>
              <a:rPr sz="2400" b="1" spc="5" dirty="0">
                <a:solidFill>
                  <a:srgbClr val="0000FF"/>
                </a:solidFill>
                <a:latin typeface="Times New Roman"/>
                <a:cs typeface="Times New Roman"/>
              </a:rPr>
              <a:t>for </a:t>
            </a:r>
            <a:r>
              <a:rPr sz="2400" b="1" dirty="0">
                <a:solidFill>
                  <a:srgbClr val="0000FF"/>
                </a:solidFill>
                <a:latin typeface="Times New Roman"/>
                <a:cs typeface="Times New Roman"/>
              </a:rPr>
              <a:t>page</a:t>
            </a:r>
            <a:r>
              <a:rPr sz="2400" b="1" spc="-105" dirty="0">
                <a:solidFill>
                  <a:srgbClr val="0000FF"/>
                </a:solidFill>
                <a:latin typeface="Times New Roman"/>
                <a:cs typeface="Times New Roman"/>
              </a:rPr>
              <a:t> </a:t>
            </a:r>
            <a:r>
              <a:rPr sz="2400" b="1" dirty="0">
                <a:solidFill>
                  <a:srgbClr val="0000FF"/>
                </a:solidFill>
                <a:latin typeface="Times New Roman"/>
                <a:cs typeface="Times New Roman"/>
              </a:rPr>
              <a:t>fault</a:t>
            </a:r>
            <a:endParaRPr sz="2400">
              <a:latin typeface="Times New Roman"/>
              <a:cs typeface="Times New Roman"/>
            </a:endParaRPr>
          </a:p>
          <a:p>
            <a:pPr marL="771525" indent="-302260">
              <a:lnSpc>
                <a:spcPct val="100000"/>
              </a:lnSpc>
              <a:spcBef>
                <a:spcPts val="5"/>
              </a:spcBef>
              <a:buAutoNum type="arabicPeriod"/>
              <a:tabLst>
                <a:tab pos="772160" algn="l"/>
                <a:tab pos="4692650" algn="l"/>
              </a:tabLst>
            </a:pPr>
            <a:r>
              <a:rPr sz="2400" spc="-5" dirty="0">
                <a:latin typeface="Times New Roman"/>
                <a:cs typeface="Times New Roman"/>
              </a:rPr>
              <a:t>Service </a:t>
            </a:r>
            <a:r>
              <a:rPr sz="2400" dirty="0">
                <a:latin typeface="Times New Roman"/>
                <a:cs typeface="Times New Roman"/>
              </a:rPr>
              <a:t>the </a:t>
            </a:r>
            <a:r>
              <a:rPr sz="2400" spc="-10" dirty="0">
                <a:latin typeface="Times New Roman"/>
                <a:cs typeface="Times New Roman"/>
              </a:rPr>
              <a:t>page</a:t>
            </a:r>
            <a:r>
              <a:rPr sz="2400" spc="55" dirty="0">
                <a:latin typeface="Times New Roman"/>
                <a:cs typeface="Times New Roman"/>
              </a:rPr>
              <a:t> </a:t>
            </a:r>
            <a:r>
              <a:rPr sz="2400" spc="-5" dirty="0">
                <a:latin typeface="Times New Roman"/>
                <a:cs typeface="Times New Roman"/>
              </a:rPr>
              <a:t>fault</a:t>
            </a:r>
            <a:r>
              <a:rPr sz="2400" spc="10" dirty="0">
                <a:latin typeface="Times New Roman"/>
                <a:cs typeface="Times New Roman"/>
              </a:rPr>
              <a:t> </a:t>
            </a:r>
            <a:r>
              <a:rPr sz="2400" spc="-5" dirty="0">
                <a:latin typeface="Times New Roman"/>
                <a:cs typeface="Times New Roman"/>
              </a:rPr>
              <a:t>interrupt	</a:t>
            </a:r>
            <a:r>
              <a:rPr sz="2400" dirty="0">
                <a:latin typeface="Times New Roman"/>
                <a:cs typeface="Times New Roman"/>
              </a:rPr>
              <a:t>- </a:t>
            </a:r>
            <a:r>
              <a:rPr sz="2400" spc="-5" dirty="0">
                <a:latin typeface="Times New Roman"/>
                <a:cs typeface="Times New Roman"/>
              </a:rPr>
              <a:t>may take </a:t>
            </a:r>
            <a:r>
              <a:rPr sz="2400" dirty="0">
                <a:latin typeface="Times New Roman"/>
                <a:cs typeface="Times New Roman"/>
              </a:rPr>
              <a:t>1 to</a:t>
            </a:r>
            <a:r>
              <a:rPr sz="2400" spc="-30" dirty="0">
                <a:latin typeface="Times New Roman"/>
                <a:cs typeface="Times New Roman"/>
              </a:rPr>
              <a:t> </a:t>
            </a:r>
            <a:r>
              <a:rPr sz="2400" dirty="0">
                <a:latin typeface="Times New Roman"/>
                <a:cs typeface="Times New Roman"/>
              </a:rPr>
              <a:t>100µs</a:t>
            </a:r>
            <a:endParaRPr sz="2400">
              <a:latin typeface="Times New Roman"/>
              <a:cs typeface="Times New Roman"/>
            </a:endParaRPr>
          </a:p>
          <a:p>
            <a:pPr marL="771525" indent="-302260">
              <a:lnSpc>
                <a:spcPct val="100000"/>
              </a:lnSpc>
              <a:buAutoNum type="arabicPeriod"/>
              <a:tabLst>
                <a:tab pos="772160" algn="l"/>
              </a:tabLst>
            </a:pPr>
            <a:r>
              <a:rPr sz="2400" spc="-5" dirty="0">
                <a:latin typeface="Times New Roman"/>
                <a:cs typeface="Times New Roman"/>
              </a:rPr>
              <a:t>Read </a:t>
            </a:r>
            <a:r>
              <a:rPr sz="2400" dirty="0">
                <a:latin typeface="Times New Roman"/>
                <a:cs typeface="Times New Roman"/>
              </a:rPr>
              <a:t>the </a:t>
            </a:r>
            <a:r>
              <a:rPr sz="2400" spc="-10" dirty="0">
                <a:latin typeface="Times New Roman"/>
                <a:cs typeface="Times New Roman"/>
              </a:rPr>
              <a:t>page </a:t>
            </a:r>
            <a:r>
              <a:rPr sz="2400" dirty="0">
                <a:latin typeface="Times New Roman"/>
                <a:cs typeface="Times New Roman"/>
              </a:rPr>
              <a:t>– lots of time – </a:t>
            </a:r>
            <a:r>
              <a:rPr sz="2400" spc="-10" dirty="0">
                <a:latin typeface="Times New Roman"/>
                <a:cs typeface="Times New Roman"/>
              </a:rPr>
              <a:t>can </a:t>
            </a:r>
            <a:r>
              <a:rPr sz="2400" dirty="0">
                <a:latin typeface="Times New Roman"/>
                <a:cs typeface="Times New Roman"/>
              </a:rPr>
              <a:t>take 8ms</a:t>
            </a:r>
            <a:endParaRPr sz="2400">
              <a:latin typeface="Times New Roman"/>
              <a:cs typeface="Times New Roman"/>
            </a:endParaRPr>
          </a:p>
          <a:p>
            <a:pPr marL="771525" indent="-302260">
              <a:lnSpc>
                <a:spcPct val="100000"/>
              </a:lnSpc>
              <a:buAutoNum type="arabicPeriod"/>
              <a:tabLst>
                <a:tab pos="772160" algn="l"/>
              </a:tabLst>
            </a:pPr>
            <a:r>
              <a:rPr sz="2400" spc="-5" dirty="0">
                <a:latin typeface="Times New Roman"/>
                <a:cs typeface="Times New Roman"/>
              </a:rPr>
              <a:t>Restart </a:t>
            </a:r>
            <a:r>
              <a:rPr sz="2400" dirty="0">
                <a:latin typeface="Times New Roman"/>
                <a:cs typeface="Times New Roman"/>
              </a:rPr>
              <a:t>the </a:t>
            </a:r>
            <a:r>
              <a:rPr sz="2400" spc="-5" dirty="0">
                <a:latin typeface="Times New Roman"/>
                <a:cs typeface="Times New Roman"/>
              </a:rPr>
              <a:t>process </a:t>
            </a:r>
            <a:r>
              <a:rPr sz="2400" dirty="0">
                <a:latin typeface="Times New Roman"/>
                <a:cs typeface="Times New Roman"/>
              </a:rPr>
              <a:t>- may take 1 to</a:t>
            </a:r>
            <a:r>
              <a:rPr sz="2400" spc="-10" dirty="0">
                <a:latin typeface="Times New Roman"/>
                <a:cs typeface="Times New Roman"/>
              </a:rPr>
              <a:t> </a:t>
            </a:r>
            <a:r>
              <a:rPr sz="2400" dirty="0">
                <a:latin typeface="Times New Roman"/>
                <a:cs typeface="Times New Roman"/>
              </a:rPr>
              <a:t>100µs</a:t>
            </a:r>
            <a:endParaRPr sz="2400">
              <a:latin typeface="Times New Roman"/>
              <a:cs typeface="Times New Roman"/>
            </a:endParaRPr>
          </a:p>
          <a:p>
            <a:pPr marL="469900">
              <a:lnSpc>
                <a:spcPct val="100000"/>
              </a:lnSpc>
              <a:spcBef>
                <a:spcPts val="5"/>
              </a:spcBef>
            </a:pPr>
            <a:r>
              <a:rPr sz="2400" dirty="0">
                <a:latin typeface="Times New Roman"/>
                <a:cs typeface="Times New Roman"/>
              </a:rPr>
              <a:t>So, </a:t>
            </a:r>
            <a:r>
              <a:rPr sz="2400" spc="-5" dirty="0">
                <a:latin typeface="Times New Roman"/>
                <a:cs typeface="Times New Roman"/>
              </a:rPr>
              <a:t>an </a:t>
            </a:r>
            <a:r>
              <a:rPr sz="2400" spc="-10" dirty="0">
                <a:latin typeface="Times New Roman"/>
                <a:cs typeface="Times New Roman"/>
              </a:rPr>
              <a:t>average page </a:t>
            </a:r>
            <a:r>
              <a:rPr sz="2400" spc="-5" dirty="0">
                <a:latin typeface="Times New Roman"/>
                <a:cs typeface="Times New Roman"/>
              </a:rPr>
              <a:t>fault </a:t>
            </a:r>
            <a:r>
              <a:rPr sz="2400" dirty="0">
                <a:latin typeface="Times New Roman"/>
                <a:cs typeface="Times New Roman"/>
              </a:rPr>
              <a:t>handling time of 8ms </a:t>
            </a:r>
            <a:r>
              <a:rPr sz="2400" spc="-5" dirty="0">
                <a:latin typeface="Times New Roman"/>
                <a:cs typeface="Times New Roman"/>
              </a:rPr>
              <a:t>and memory</a:t>
            </a:r>
            <a:r>
              <a:rPr sz="2400" spc="-25" dirty="0">
                <a:latin typeface="Times New Roman"/>
                <a:cs typeface="Times New Roman"/>
              </a:rPr>
              <a:t> </a:t>
            </a:r>
            <a:r>
              <a:rPr sz="2400" spc="-10" dirty="0">
                <a:latin typeface="Times New Roman"/>
                <a:cs typeface="Times New Roman"/>
              </a:rPr>
              <a:t>access</a:t>
            </a:r>
            <a:endParaRPr sz="2400">
              <a:latin typeface="Times New Roman"/>
              <a:cs typeface="Times New Roman"/>
            </a:endParaRPr>
          </a:p>
          <a:p>
            <a:pPr marL="469900">
              <a:lnSpc>
                <a:spcPct val="100000"/>
              </a:lnSpc>
            </a:pPr>
            <a:r>
              <a:rPr sz="2400" dirty="0">
                <a:latin typeface="Times New Roman"/>
                <a:cs typeface="Times New Roman"/>
              </a:rPr>
              <a:t>time of</a:t>
            </a:r>
            <a:r>
              <a:rPr sz="2400" spc="-70" dirty="0">
                <a:latin typeface="Times New Roman"/>
                <a:cs typeface="Times New Roman"/>
              </a:rPr>
              <a:t> </a:t>
            </a:r>
            <a:r>
              <a:rPr sz="2400" dirty="0">
                <a:latin typeface="Times New Roman"/>
                <a:cs typeface="Times New Roman"/>
              </a:rPr>
              <a:t>200ns.</a:t>
            </a:r>
            <a:endParaRPr sz="2400">
              <a:latin typeface="Times New Roman"/>
              <a:cs typeface="Times New Roman"/>
            </a:endParaRPr>
          </a:p>
          <a:p>
            <a:pPr marL="542925">
              <a:lnSpc>
                <a:spcPct val="100000"/>
              </a:lnSpc>
            </a:pPr>
            <a:r>
              <a:rPr sz="2400" b="1" spc="-60" dirty="0">
                <a:solidFill>
                  <a:srgbClr val="0000FF"/>
                </a:solidFill>
                <a:latin typeface="Times New Roman"/>
                <a:cs typeface="Times New Roman"/>
              </a:rPr>
              <a:t>EAT </a:t>
            </a:r>
            <a:r>
              <a:rPr sz="2400" b="1" dirty="0">
                <a:solidFill>
                  <a:srgbClr val="0000FF"/>
                </a:solidFill>
                <a:latin typeface="Times New Roman"/>
                <a:cs typeface="Times New Roman"/>
              </a:rPr>
              <a:t>= </a:t>
            </a:r>
            <a:r>
              <a:rPr sz="2400" b="1" spc="-5" dirty="0">
                <a:solidFill>
                  <a:srgbClr val="0000FF"/>
                </a:solidFill>
                <a:latin typeface="Times New Roman"/>
                <a:cs typeface="Times New Roman"/>
              </a:rPr>
              <a:t>(1 </a:t>
            </a:r>
            <a:r>
              <a:rPr sz="2400" b="1" dirty="0">
                <a:solidFill>
                  <a:srgbClr val="0000FF"/>
                </a:solidFill>
                <a:latin typeface="Times New Roman"/>
                <a:cs typeface="Times New Roman"/>
              </a:rPr>
              <a:t>– </a:t>
            </a:r>
            <a:r>
              <a:rPr sz="2400" b="1" i="1" dirty="0">
                <a:solidFill>
                  <a:srgbClr val="0000FF"/>
                </a:solidFill>
                <a:latin typeface="Times New Roman"/>
                <a:cs typeface="Times New Roman"/>
              </a:rPr>
              <a:t>p</a:t>
            </a:r>
            <a:r>
              <a:rPr sz="2400" b="1" dirty="0">
                <a:solidFill>
                  <a:srgbClr val="0000FF"/>
                </a:solidFill>
                <a:latin typeface="Times New Roman"/>
                <a:cs typeface="Times New Roman"/>
              </a:rPr>
              <a:t>) x </a:t>
            </a:r>
            <a:r>
              <a:rPr sz="2400" b="1" spc="-20" dirty="0">
                <a:solidFill>
                  <a:srgbClr val="0000FF"/>
                </a:solidFill>
                <a:latin typeface="Times New Roman"/>
                <a:cs typeface="Times New Roman"/>
              </a:rPr>
              <a:t>memory </a:t>
            </a:r>
            <a:r>
              <a:rPr sz="2400" b="1" spc="-5" dirty="0">
                <a:solidFill>
                  <a:srgbClr val="0000FF"/>
                </a:solidFill>
                <a:latin typeface="Times New Roman"/>
                <a:cs typeface="Times New Roman"/>
              </a:rPr>
              <a:t>access </a:t>
            </a:r>
            <a:r>
              <a:rPr sz="2400" b="1" spc="-10" dirty="0">
                <a:solidFill>
                  <a:srgbClr val="0000FF"/>
                </a:solidFill>
                <a:latin typeface="Times New Roman"/>
                <a:cs typeface="Times New Roman"/>
              </a:rPr>
              <a:t>time </a:t>
            </a:r>
            <a:r>
              <a:rPr sz="2400" b="1" dirty="0">
                <a:solidFill>
                  <a:srgbClr val="0000FF"/>
                </a:solidFill>
                <a:latin typeface="Times New Roman"/>
                <a:cs typeface="Times New Roman"/>
              </a:rPr>
              <a:t>+ </a:t>
            </a:r>
            <a:r>
              <a:rPr sz="2400" b="1" i="1" dirty="0">
                <a:solidFill>
                  <a:srgbClr val="0000FF"/>
                </a:solidFill>
                <a:latin typeface="Times New Roman"/>
                <a:cs typeface="Times New Roman"/>
              </a:rPr>
              <a:t>p </a:t>
            </a:r>
            <a:r>
              <a:rPr sz="2400" b="1" dirty="0">
                <a:solidFill>
                  <a:srgbClr val="0000FF"/>
                </a:solidFill>
                <a:latin typeface="Times New Roman"/>
                <a:cs typeface="Times New Roman"/>
              </a:rPr>
              <a:t>x page fault</a:t>
            </a:r>
            <a:r>
              <a:rPr sz="2400" b="1" spc="90" dirty="0">
                <a:solidFill>
                  <a:srgbClr val="0000FF"/>
                </a:solidFill>
                <a:latin typeface="Times New Roman"/>
                <a:cs typeface="Times New Roman"/>
              </a:rPr>
              <a:t> </a:t>
            </a:r>
            <a:r>
              <a:rPr sz="2400" b="1" spc="-10" dirty="0">
                <a:solidFill>
                  <a:srgbClr val="0000FF"/>
                </a:solidFill>
                <a:latin typeface="Times New Roman"/>
                <a:cs typeface="Times New Roman"/>
              </a:rPr>
              <a:t>time</a:t>
            </a:r>
            <a:endParaRPr sz="2400">
              <a:latin typeface="Times New Roman"/>
              <a:cs typeface="Times New Roman"/>
            </a:endParaRPr>
          </a:p>
          <a:p>
            <a:pPr marL="542925">
              <a:lnSpc>
                <a:spcPct val="100000"/>
              </a:lnSpc>
            </a:pPr>
            <a:r>
              <a:rPr sz="2400" dirty="0">
                <a:latin typeface="Times New Roman"/>
                <a:cs typeface="Times New Roman"/>
              </a:rPr>
              <a:t>= </a:t>
            </a:r>
            <a:r>
              <a:rPr sz="2400" spc="-5" dirty="0">
                <a:latin typeface="Times New Roman"/>
                <a:cs typeface="Times New Roman"/>
              </a:rPr>
              <a:t>(1-p) </a:t>
            </a:r>
            <a:r>
              <a:rPr sz="2400" dirty="0">
                <a:latin typeface="Times New Roman"/>
                <a:cs typeface="Times New Roman"/>
              </a:rPr>
              <a:t>x 200ns + p x</a:t>
            </a:r>
            <a:r>
              <a:rPr sz="2400" spc="-5" dirty="0">
                <a:latin typeface="Times New Roman"/>
                <a:cs typeface="Times New Roman"/>
              </a:rPr>
              <a:t> </a:t>
            </a:r>
            <a:r>
              <a:rPr sz="2400" dirty="0">
                <a:latin typeface="Times New Roman"/>
                <a:cs typeface="Times New Roman"/>
              </a:rPr>
              <a:t>8ms</a:t>
            </a:r>
            <a:endParaRPr sz="2400">
              <a:latin typeface="Times New Roman"/>
              <a:cs typeface="Times New Roman"/>
            </a:endParaRPr>
          </a:p>
          <a:p>
            <a:pPr marL="469900">
              <a:lnSpc>
                <a:spcPct val="100000"/>
              </a:lnSpc>
              <a:spcBef>
                <a:spcPts val="5"/>
              </a:spcBef>
            </a:pPr>
            <a:r>
              <a:rPr sz="2400" dirty="0">
                <a:latin typeface="Times New Roman"/>
                <a:cs typeface="Times New Roman"/>
              </a:rPr>
              <a:t>= 200ns – </a:t>
            </a:r>
            <a:r>
              <a:rPr sz="2400" spc="-5" dirty="0">
                <a:latin typeface="Times New Roman"/>
                <a:cs typeface="Times New Roman"/>
              </a:rPr>
              <a:t>200p(ns) </a:t>
            </a:r>
            <a:r>
              <a:rPr sz="2400" dirty="0">
                <a:latin typeface="Times New Roman"/>
                <a:cs typeface="Times New Roman"/>
              </a:rPr>
              <a:t>+ </a:t>
            </a:r>
            <a:r>
              <a:rPr sz="2400" spc="-5" dirty="0">
                <a:latin typeface="Times New Roman"/>
                <a:cs typeface="Times New Roman"/>
              </a:rPr>
              <a:t>8000000p(ns) </a:t>
            </a:r>
            <a:r>
              <a:rPr sz="2400" dirty="0">
                <a:latin typeface="Times New Roman"/>
                <a:cs typeface="Times New Roman"/>
              </a:rPr>
              <a:t>= 200ns +</a:t>
            </a:r>
            <a:r>
              <a:rPr sz="2400" spc="-15" dirty="0">
                <a:latin typeface="Times New Roman"/>
                <a:cs typeface="Times New Roman"/>
              </a:rPr>
              <a:t> </a:t>
            </a:r>
            <a:r>
              <a:rPr sz="2400" spc="-5" dirty="0">
                <a:latin typeface="Times New Roman"/>
                <a:cs typeface="Times New Roman"/>
              </a:rPr>
              <a:t>7999800p(ns)</a:t>
            </a:r>
            <a:endParaRPr sz="2400">
              <a:latin typeface="Times New Roman"/>
              <a:cs typeface="Times New Roman"/>
            </a:endParaRPr>
          </a:p>
          <a:p>
            <a:pPr marL="12700" marR="358775">
              <a:lnSpc>
                <a:spcPct val="100000"/>
              </a:lnSpc>
            </a:pPr>
            <a:r>
              <a:rPr sz="2400" dirty="0">
                <a:latin typeface="Times New Roman"/>
                <a:cs typeface="Times New Roman"/>
              </a:rPr>
              <a:t>The </a:t>
            </a:r>
            <a:r>
              <a:rPr sz="2400" spc="-15" dirty="0">
                <a:latin typeface="Times New Roman"/>
                <a:cs typeface="Times New Roman"/>
              </a:rPr>
              <a:t>effective </a:t>
            </a:r>
            <a:r>
              <a:rPr sz="2400" spc="-10" dirty="0">
                <a:latin typeface="Times New Roman"/>
                <a:cs typeface="Times New Roman"/>
              </a:rPr>
              <a:t>access </a:t>
            </a:r>
            <a:r>
              <a:rPr sz="2400" dirty="0">
                <a:latin typeface="Times New Roman"/>
                <a:cs typeface="Times New Roman"/>
              </a:rPr>
              <a:t>time </a:t>
            </a:r>
            <a:r>
              <a:rPr sz="2400" spc="-5" dirty="0">
                <a:latin typeface="Times New Roman"/>
                <a:cs typeface="Times New Roman"/>
              </a:rPr>
              <a:t>is directly proportional </a:t>
            </a:r>
            <a:r>
              <a:rPr sz="2400" dirty="0">
                <a:latin typeface="Times New Roman"/>
                <a:cs typeface="Times New Roman"/>
              </a:rPr>
              <a:t>to </a:t>
            </a:r>
            <a:r>
              <a:rPr sz="2400" spc="-10" dirty="0">
                <a:latin typeface="Times New Roman"/>
                <a:cs typeface="Times New Roman"/>
              </a:rPr>
              <a:t>page </a:t>
            </a:r>
            <a:r>
              <a:rPr sz="2400" spc="-5" dirty="0">
                <a:latin typeface="Times New Roman"/>
                <a:cs typeface="Times New Roman"/>
              </a:rPr>
              <a:t>fault </a:t>
            </a:r>
            <a:r>
              <a:rPr sz="2400" dirty="0">
                <a:latin typeface="Times New Roman"/>
                <a:cs typeface="Times New Roman"/>
              </a:rPr>
              <a:t>time. </a:t>
            </a:r>
            <a:r>
              <a:rPr sz="2400" spc="-30" dirty="0">
                <a:latin typeface="Times New Roman"/>
                <a:cs typeface="Times New Roman"/>
              </a:rPr>
              <a:t>If  </a:t>
            </a:r>
            <a:r>
              <a:rPr sz="2400" dirty="0">
                <a:latin typeface="Times New Roman"/>
                <a:cs typeface="Times New Roman"/>
              </a:rPr>
              <a:t>one </a:t>
            </a:r>
            <a:r>
              <a:rPr sz="2400" spc="-10" dirty="0">
                <a:latin typeface="Times New Roman"/>
                <a:cs typeface="Times New Roman"/>
              </a:rPr>
              <a:t>access </a:t>
            </a:r>
            <a:r>
              <a:rPr sz="2400" dirty="0">
                <a:latin typeface="Times New Roman"/>
                <a:cs typeface="Times New Roman"/>
              </a:rPr>
              <a:t>out of 1,000 </a:t>
            </a:r>
            <a:r>
              <a:rPr sz="2400" spc="-10" dirty="0">
                <a:latin typeface="Times New Roman"/>
                <a:cs typeface="Times New Roman"/>
              </a:rPr>
              <a:t>causes </a:t>
            </a:r>
            <a:r>
              <a:rPr sz="2400" dirty="0">
                <a:latin typeface="Times New Roman"/>
                <a:cs typeface="Times New Roman"/>
              </a:rPr>
              <a:t>a </a:t>
            </a:r>
            <a:r>
              <a:rPr sz="2400" spc="-10" dirty="0">
                <a:latin typeface="Times New Roman"/>
                <a:cs typeface="Times New Roman"/>
              </a:rPr>
              <a:t>page </a:t>
            </a:r>
            <a:r>
              <a:rPr sz="2400" spc="-5" dirty="0">
                <a:latin typeface="Times New Roman"/>
                <a:cs typeface="Times New Roman"/>
              </a:rPr>
              <a:t>fault,</a:t>
            </a:r>
            <a:r>
              <a:rPr sz="2400" spc="35" dirty="0">
                <a:latin typeface="Times New Roman"/>
                <a:cs typeface="Times New Roman"/>
              </a:rPr>
              <a:t> </a:t>
            </a:r>
            <a:r>
              <a:rPr sz="2400" spc="-5" dirty="0">
                <a:latin typeface="Times New Roman"/>
                <a:cs typeface="Times New Roman"/>
              </a:rPr>
              <a:t>then</a:t>
            </a:r>
            <a:endParaRPr sz="2400">
              <a:latin typeface="Times New Roman"/>
              <a:cs typeface="Times New Roman"/>
            </a:endParaRPr>
          </a:p>
          <a:p>
            <a:pPr marL="12700" marR="5080">
              <a:lnSpc>
                <a:spcPct val="100000"/>
              </a:lnSpc>
            </a:pPr>
            <a:r>
              <a:rPr sz="2400" spc="-10" dirty="0">
                <a:latin typeface="Times New Roman"/>
                <a:cs typeface="Times New Roman"/>
              </a:rPr>
              <a:t>Effective access </a:t>
            </a:r>
            <a:r>
              <a:rPr sz="2400" dirty="0">
                <a:latin typeface="Times New Roman"/>
                <a:cs typeface="Times New Roman"/>
              </a:rPr>
              <a:t>time = 200ns + </a:t>
            </a:r>
            <a:r>
              <a:rPr sz="2400" spc="-5" dirty="0">
                <a:latin typeface="Times New Roman"/>
                <a:cs typeface="Times New Roman"/>
              </a:rPr>
              <a:t>(7999800 </a:t>
            </a:r>
            <a:r>
              <a:rPr sz="2400" dirty="0">
                <a:latin typeface="Times New Roman"/>
                <a:cs typeface="Times New Roman"/>
              </a:rPr>
              <a:t>x 1/1000) </a:t>
            </a:r>
            <a:r>
              <a:rPr sz="2400" spc="-5" dirty="0">
                <a:latin typeface="Times New Roman"/>
                <a:cs typeface="Times New Roman"/>
              </a:rPr>
              <a:t>ns </a:t>
            </a:r>
            <a:r>
              <a:rPr sz="2400" dirty="0">
                <a:latin typeface="Times New Roman"/>
                <a:cs typeface="Times New Roman"/>
              </a:rPr>
              <a:t>= 199.8ns=8.2µs  This is a </a:t>
            </a:r>
            <a:r>
              <a:rPr sz="2400" spc="-5" dirty="0">
                <a:latin typeface="Times New Roman"/>
                <a:cs typeface="Times New Roman"/>
              </a:rPr>
              <a:t>slowdown </a:t>
            </a:r>
            <a:r>
              <a:rPr sz="2400" dirty="0">
                <a:latin typeface="Times New Roman"/>
                <a:cs typeface="Times New Roman"/>
              </a:rPr>
              <a:t>by a </a:t>
            </a:r>
            <a:r>
              <a:rPr sz="2400" spc="-5" dirty="0">
                <a:latin typeface="Times New Roman"/>
                <a:cs typeface="Times New Roman"/>
              </a:rPr>
              <a:t>factor </a:t>
            </a:r>
            <a:r>
              <a:rPr sz="2400" dirty="0">
                <a:latin typeface="Times New Roman"/>
                <a:cs typeface="Times New Roman"/>
              </a:rPr>
              <a:t>of 40</a:t>
            </a:r>
            <a:r>
              <a:rPr sz="2400" spc="-45" dirty="0">
                <a:latin typeface="Times New Roman"/>
                <a:cs typeface="Times New Roman"/>
              </a:rPr>
              <a:t> </a:t>
            </a:r>
            <a:r>
              <a:rPr sz="2400" spc="-10" dirty="0">
                <a:latin typeface="Times New Roman"/>
                <a:cs typeface="Times New Roman"/>
              </a:rPr>
              <a:t>percent</a:t>
            </a:r>
            <a:endParaRPr sz="2400">
              <a:latin typeface="Times New Roman"/>
              <a:cs typeface="Times New Roman"/>
            </a:endParaRPr>
          </a:p>
          <a:p>
            <a:pPr marL="12700">
              <a:lnSpc>
                <a:spcPct val="100000"/>
              </a:lnSpc>
              <a:spcBef>
                <a:spcPts val="5"/>
              </a:spcBef>
            </a:pPr>
            <a:r>
              <a:rPr sz="2400" spc="-30" dirty="0">
                <a:latin typeface="Times New Roman"/>
                <a:cs typeface="Times New Roman"/>
              </a:rPr>
              <a:t>If </a:t>
            </a:r>
            <a:r>
              <a:rPr sz="2400" spc="-5" dirty="0">
                <a:latin typeface="Times New Roman"/>
                <a:cs typeface="Times New Roman"/>
              </a:rPr>
              <a:t>want performance </a:t>
            </a:r>
            <a:r>
              <a:rPr sz="2400" spc="-10" dirty="0">
                <a:latin typeface="Times New Roman"/>
                <a:cs typeface="Times New Roman"/>
              </a:rPr>
              <a:t>degradation </a:t>
            </a:r>
            <a:r>
              <a:rPr sz="2400" dirty="0">
                <a:latin typeface="Times New Roman"/>
                <a:cs typeface="Times New Roman"/>
              </a:rPr>
              <a:t>&lt; 10</a:t>
            </a:r>
            <a:r>
              <a:rPr sz="2400" spc="125" dirty="0">
                <a:latin typeface="Times New Roman"/>
                <a:cs typeface="Times New Roman"/>
              </a:rPr>
              <a:t> </a:t>
            </a:r>
            <a:r>
              <a:rPr sz="2400" spc="-10" dirty="0">
                <a:latin typeface="Times New Roman"/>
                <a:cs typeface="Times New Roman"/>
              </a:rPr>
              <a:t>percent</a:t>
            </a:r>
            <a:endParaRPr sz="2400">
              <a:latin typeface="Times New Roman"/>
              <a:cs typeface="Times New Roman"/>
            </a:endParaRPr>
          </a:p>
          <a:p>
            <a:pPr marL="469900">
              <a:lnSpc>
                <a:spcPct val="100000"/>
              </a:lnSpc>
            </a:pPr>
            <a:r>
              <a:rPr sz="2400" spc="-5" dirty="0">
                <a:latin typeface="Times New Roman"/>
                <a:cs typeface="Times New Roman"/>
              </a:rPr>
              <a:t>One </a:t>
            </a:r>
            <a:r>
              <a:rPr sz="2400" spc="-10" dirty="0">
                <a:latin typeface="Times New Roman"/>
                <a:cs typeface="Times New Roman"/>
              </a:rPr>
              <a:t>page </a:t>
            </a:r>
            <a:r>
              <a:rPr sz="2400" spc="-5" dirty="0">
                <a:latin typeface="Times New Roman"/>
                <a:cs typeface="Times New Roman"/>
              </a:rPr>
              <a:t>fault </a:t>
            </a:r>
            <a:r>
              <a:rPr sz="2400" dirty="0">
                <a:latin typeface="Times New Roman"/>
                <a:cs typeface="Times New Roman"/>
              </a:rPr>
              <a:t>in </a:t>
            </a:r>
            <a:r>
              <a:rPr sz="2400" spc="-5" dirty="0">
                <a:latin typeface="Times New Roman"/>
                <a:cs typeface="Times New Roman"/>
              </a:rPr>
              <a:t>every </a:t>
            </a:r>
            <a:r>
              <a:rPr sz="2400" dirty="0">
                <a:latin typeface="Times New Roman"/>
                <a:cs typeface="Times New Roman"/>
              </a:rPr>
              <a:t>400,000 </a:t>
            </a:r>
            <a:r>
              <a:rPr sz="2400" spc="-5" dirty="0">
                <a:latin typeface="Times New Roman"/>
                <a:cs typeface="Times New Roman"/>
              </a:rPr>
              <a:t>memory</a:t>
            </a:r>
            <a:r>
              <a:rPr sz="2400" dirty="0">
                <a:latin typeface="Times New Roman"/>
                <a:cs typeface="Times New Roman"/>
              </a:rPr>
              <a:t> </a:t>
            </a:r>
            <a:r>
              <a:rPr sz="2400" spc="-10" dirty="0">
                <a:latin typeface="Times New Roman"/>
                <a:cs typeface="Times New Roman"/>
              </a:rPr>
              <a:t>accesses</a:t>
            </a:r>
            <a:endParaRPr sz="2400">
              <a:latin typeface="Times New Roman"/>
              <a:cs typeface="Times New Roman"/>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451605" y="23825"/>
            <a:ext cx="2092960" cy="406400"/>
          </a:xfrm>
          <a:prstGeom prst="rect">
            <a:avLst/>
          </a:prstGeom>
        </p:spPr>
        <p:txBody>
          <a:bodyPr vert="horz" wrap="square" lIns="0" tIns="12065" rIns="0" bIns="0" rtlCol="0">
            <a:spAutoFit/>
          </a:bodyPr>
          <a:lstStyle/>
          <a:p>
            <a:pPr marL="12700">
              <a:lnSpc>
                <a:spcPct val="100000"/>
              </a:lnSpc>
              <a:spcBef>
                <a:spcPts val="95"/>
              </a:spcBef>
            </a:pPr>
            <a:r>
              <a:rPr sz="2500" b="1" spc="-5" dirty="0">
                <a:solidFill>
                  <a:srgbClr val="0000FF"/>
                </a:solidFill>
                <a:latin typeface="Times New Roman"/>
                <a:cs typeface="Times New Roman"/>
              </a:rPr>
              <a:t>Cop</a:t>
            </a:r>
            <a:r>
              <a:rPr sz="2500" b="1" spc="15" dirty="0">
                <a:solidFill>
                  <a:srgbClr val="0000FF"/>
                </a:solidFill>
                <a:latin typeface="Times New Roman"/>
                <a:cs typeface="Times New Roman"/>
              </a:rPr>
              <a:t>y</a:t>
            </a:r>
            <a:r>
              <a:rPr sz="2500" b="1" dirty="0">
                <a:solidFill>
                  <a:srgbClr val="0000FF"/>
                </a:solidFill>
                <a:latin typeface="Times New Roman"/>
                <a:cs typeface="Times New Roman"/>
              </a:rPr>
              <a:t>-</a:t>
            </a:r>
            <a:r>
              <a:rPr sz="2500" b="1" spc="-10" dirty="0">
                <a:solidFill>
                  <a:srgbClr val="0000FF"/>
                </a:solidFill>
                <a:latin typeface="Times New Roman"/>
                <a:cs typeface="Times New Roman"/>
              </a:rPr>
              <a:t>o</a:t>
            </a:r>
            <a:r>
              <a:rPr sz="2500" b="1" spc="-5" dirty="0">
                <a:solidFill>
                  <a:srgbClr val="0000FF"/>
                </a:solidFill>
                <a:latin typeface="Times New Roman"/>
                <a:cs typeface="Times New Roman"/>
              </a:rPr>
              <a:t>n</a:t>
            </a:r>
            <a:r>
              <a:rPr sz="2500" b="1" spc="5" dirty="0">
                <a:solidFill>
                  <a:srgbClr val="0000FF"/>
                </a:solidFill>
                <a:latin typeface="Times New Roman"/>
                <a:cs typeface="Times New Roman"/>
              </a:rPr>
              <a:t>-</a:t>
            </a:r>
            <a:r>
              <a:rPr sz="2500" b="1" spc="-5" dirty="0">
                <a:solidFill>
                  <a:srgbClr val="0000FF"/>
                </a:solidFill>
                <a:latin typeface="Times New Roman"/>
                <a:cs typeface="Times New Roman"/>
              </a:rPr>
              <a:t>W</a:t>
            </a:r>
            <a:r>
              <a:rPr sz="2500" b="1" spc="-15" dirty="0">
                <a:solidFill>
                  <a:srgbClr val="0000FF"/>
                </a:solidFill>
                <a:latin typeface="Times New Roman"/>
                <a:cs typeface="Times New Roman"/>
              </a:rPr>
              <a:t>r</a:t>
            </a:r>
            <a:r>
              <a:rPr sz="2500" b="1" spc="-5" dirty="0">
                <a:solidFill>
                  <a:srgbClr val="0000FF"/>
                </a:solidFill>
                <a:latin typeface="Times New Roman"/>
                <a:cs typeface="Times New Roman"/>
              </a:rPr>
              <a:t>i</a:t>
            </a:r>
            <a:r>
              <a:rPr sz="2500" b="1" dirty="0">
                <a:solidFill>
                  <a:srgbClr val="0000FF"/>
                </a:solidFill>
                <a:latin typeface="Times New Roman"/>
                <a:cs typeface="Times New Roman"/>
              </a:rPr>
              <a:t>t</a:t>
            </a:r>
            <a:r>
              <a:rPr sz="2500" b="1" spc="-5" dirty="0">
                <a:solidFill>
                  <a:srgbClr val="0000FF"/>
                </a:solidFill>
                <a:latin typeface="Times New Roman"/>
                <a:cs typeface="Times New Roman"/>
              </a:rPr>
              <a:t>e</a:t>
            </a:r>
            <a:endParaRPr sz="2500">
              <a:latin typeface="Times New Roman"/>
              <a:cs typeface="Times New Roman"/>
            </a:endParaRPr>
          </a:p>
        </p:txBody>
      </p:sp>
      <p:sp>
        <p:nvSpPr>
          <p:cNvPr id="3" name="object 3"/>
          <p:cNvSpPr txBox="1"/>
          <p:nvPr/>
        </p:nvSpPr>
        <p:spPr>
          <a:xfrm>
            <a:off x="307340" y="405129"/>
            <a:ext cx="8765540" cy="6289040"/>
          </a:xfrm>
          <a:prstGeom prst="rect">
            <a:avLst/>
          </a:prstGeom>
        </p:spPr>
        <p:txBody>
          <a:bodyPr vert="horz" wrap="square" lIns="0" tIns="12700" rIns="0" bIns="0" rtlCol="0">
            <a:spAutoFit/>
          </a:bodyPr>
          <a:lstStyle/>
          <a:p>
            <a:pPr marL="356870" marR="5080" indent="-344805" algn="just">
              <a:lnSpc>
                <a:spcPct val="100000"/>
              </a:lnSpc>
              <a:spcBef>
                <a:spcPts val="100"/>
              </a:spcBef>
              <a:buClr>
                <a:srgbClr val="993300"/>
              </a:buClr>
              <a:buSzPct val="110416"/>
              <a:buFont typeface="Wingdings"/>
              <a:buChar char=""/>
              <a:tabLst>
                <a:tab pos="357505" algn="l"/>
              </a:tabLst>
            </a:pPr>
            <a:r>
              <a:rPr sz="2400" b="1" spc="-5" dirty="0">
                <a:solidFill>
                  <a:srgbClr val="0000FF"/>
                </a:solidFill>
                <a:latin typeface="Times New Roman"/>
                <a:cs typeface="Times New Roman"/>
              </a:rPr>
              <a:t>Copy-on-Write </a:t>
            </a:r>
            <a:r>
              <a:rPr sz="2400" dirty="0">
                <a:solidFill>
                  <a:srgbClr val="0000FF"/>
                </a:solidFill>
                <a:latin typeface="Times New Roman"/>
                <a:cs typeface="Times New Roman"/>
              </a:rPr>
              <a:t>(COW) is a </a:t>
            </a:r>
            <a:r>
              <a:rPr sz="2400" spc="-5" dirty="0">
                <a:solidFill>
                  <a:srgbClr val="0000FF"/>
                </a:solidFill>
                <a:latin typeface="Times New Roman"/>
                <a:cs typeface="Times New Roman"/>
              </a:rPr>
              <a:t>technique that </a:t>
            </a:r>
            <a:r>
              <a:rPr sz="2400" spc="-10" dirty="0">
                <a:latin typeface="Times New Roman"/>
                <a:cs typeface="Times New Roman"/>
              </a:rPr>
              <a:t>allows </a:t>
            </a:r>
            <a:r>
              <a:rPr sz="2400" dirty="0">
                <a:latin typeface="Times New Roman"/>
                <a:cs typeface="Times New Roman"/>
              </a:rPr>
              <a:t>both </a:t>
            </a:r>
            <a:r>
              <a:rPr sz="2400" spc="-5" dirty="0">
                <a:latin typeface="Times New Roman"/>
                <a:cs typeface="Times New Roman"/>
              </a:rPr>
              <a:t>parent and  </a:t>
            </a:r>
            <a:r>
              <a:rPr sz="2400" dirty="0">
                <a:latin typeface="Times New Roman"/>
                <a:cs typeface="Times New Roman"/>
              </a:rPr>
              <a:t>child </a:t>
            </a:r>
            <a:r>
              <a:rPr sz="2400" spc="-5" dirty="0">
                <a:latin typeface="Times New Roman"/>
                <a:cs typeface="Times New Roman"/>
              </a:rPr>
              <a:t>processes </a:t>
            </a:r>
            <a:r>
              <a:rPr sz="2400" spc="5" dirty="0">
                <a:latin typeface="Times New Roman"/>
                <a:cs typeface="Times New Roman"/>
              </a:rPr>
              <a:t>sharing </a:t>
            </a:r>
            <a:r>
              <a:rPr sz="2400" dirty="0">
                <a:latin typeface="Times New Roman"/>
                <a:cs typeface="Times New Roman"/>
              </a:rPr>
              <a:t>virtual memory or </a:t>
            </a:r>
            <a:r>
              <a:rPr sz="2400" spc="-5" dirty="0">
                <a:latin typeface="Times New Roman"/>
                <a:cs typeface="Times New Roman"/>
              </a:rPr>
              <a:t>pages. Fork() </a:t>
            </a:r>
            <a:r>
              <a:rPr sz="2400" dirty="0">
                <a:latin typeface="Times New Roman"/>
                <a:cs typeface="Times New Roman"/>
              </a:rPr>
              <a:t>will </a:t>
            </a:r>
            <a:r>
              <a:rPr sz="2400" spc="-5" dirty="0">
                <a:latin typeface="Times New Roman"/>
                <a:cs typeface="Times New Roman"/>
              </a:rPr>
              <a:t>create </a:t>
            </a:r>
            <a:r>
              <a:rPr sz="2400" dirty="0">
                <a:latin typeface="Times New Roman"/>
                <a:cs typeface="Times New Roman"/>
              </a:rPr>
              <a:t>a  copy of the </a:t>
            </a:r>
            <a:r>
              <a:rPr sz="2400" spc="-5" dirty="0">
                <a:latin typeface="Times New Roman"/>
                <a:cs typeface="Times New Roman"/>
              </a:rPr>
              <a:t>parent‘s address space </a:t>
            </a:r>
            <a:r>
              <a:rPr sz="2400" dirty="0">
                <a:latin typeface="Times New Roman"/>
                <a:cs typeface="Times New Roman"/>
              </a:rPr>
              <a:t>for the </a:t>
            </a:r>
            <a:r>
              <a:rPr sz="2400" spc="-5" dirty="0">
                <a:latin typeface="Times New Roman"/>
                <a:cs typeface="Times New Roman"/>
              </a:rPr>
              <a:t>child </a:t>
            </a:r>
            <a:r>
              <a:rPr sz="2400" dirty="0">
                <a:latin typeface="Times New Roman"/>
                <a:cs typeface="Times New Roman"/>
              </a:rPr>
              <a:t>, </a:t>
            </a:r>
            <a:r>
              <a:rPr sz="2400" spc="-5" dirty="0">
                <a:latin typeface="Times New Roman"/>
                <a:cs typeface="Times New Roman"/>
              </a:rPr>
              <a:t>duplicating </a:t>
            </a:r>
            <a:r>
              <a:rPr sz="2400" dirty="0">
                <a:latin typeface="Times New Roman"/>
                <a:cs typeface="Times New Roman"/>
              </a:rPr>
              <a:t>the  </a:t>
            </a:r>
            <a:r>
              <a:rPr sz="2400" spc="-10" dirty="0">
                <a:latin typeface="Times New Roman"/>
                <a:cs typeface="Times New Roman"/>
              </a:rPr>
              <a:t>pages </a:t>
            </a:r>
            <a:r>
              <a:rPr sz="2400" spc="-5" dirty="0">
                <a:latin typeface="Times New Roman"/>
                <a:cs typeface="Times New Roman"/>
              </a:rPr>
              <a:t>belonging </a:t>
            </a:r>
            <a:r>
              <a:rPr sz="2400" dirty="0">
                <a:latin typeface="Times New Roman"/>
                <a:cs typeface="Times New Roman"/>
              </a:rPr>
              <a:t>to the</a:t>
            </a:r>
            <a:r>
              <a:rPr sz="2400" spc="5" dirty="0">
                <a:latin typeface="Times New Roman"/>
                <a:cs typeface="Times New Roman"/>
              </a:rPr>
              <a:t> </a:t>
            </a:r>
            <a:r>
              <a:rPr sz="2400" spc="-5" dirty="0">
                <a:latin typeface="Times New Roman"/>
                <a:cs typeface="Times New Roman"/>
              </a:rPr>
              <a:t>parent.</a:t>
            </a:r>
            <a:endParaRPr sz="2400">
              <a:latin typeface="Times New Roman"/>
              <a:cs typeface="Times New Roman"/>
            </a:endParaRPr>
          </a:p>
          <a:p>
            <a:pPr marL="356870" marR="5715" indent="-344805" algn="just">
              <a:lnSpc>
                <a:spcPct val="100000"/>
              </a:lnSpc>
              <a:spcBef>
                <a:spcPts val="1015"/>
              </a:spcBef>
              <a:buClr>
                <a:srgbClr val="993300"/>
              </a:buClr>
              <a:buSzPct val="110416"/>
              <a:buFont typeface="Wingdings"/>
              <a:buChar char=""/>
              <a:tabLst>
                <a:tab pos="357505" algn="l"/>
              </a:tabLst>
            </a:pPr>
            <a:r>
              <a:rPr sz="2400" spc="-5" dirty="0">
                <a:latin typeface="Times New Roman"/>
                <a:cs typeface="Times New Roman"/>
              </a:rPr>
              <a:t>Instead </a:t>
            </a:r>
            <a:r>
              <a:rPr sz="2400" dirty="0">
                <a:latin typeface="Times New Roman"/>
                <a:cs typeface="Times New Roman"/>
              </a:rPr>
              <a:t>of </a:t>
            </a:r>
            <a:r>
              <a:rPr sz="2400" spc="-5" dirty="0">
                <a:latin typeface="Times New Roman"/>
                <a:cs typeface="Times New Roman"/>
              </a:rPr>
              <a:t>creating duplicate pages, </a:t>
            </a:r>
            <a:r>
              <a:rPr sz="2400" dirty="0">
                <a:latin typeface="Times New Roman"/>
                <a:cs typeface="Times New Roman"/>
              </a:rPr>
              <a:t>COW make </a:t>
            </a:r>
            <a:r>
              <a:rPr sz="2400" spc="-10" dirty="0">
                <a:latin typeface="Times New Roman"/>
                <a:cs typeface="Times New Roman"/>
              </a:rPr>
              <a:t>the </a:t>
            </a:r>
            <a:r>
              <a:rPr sz="2400" spc="-5" dirty="0">
                <a:latin typeface="Times New Roman"/>
                <a:cs typeface="Times New Roman"/>
              </a:rPr>
              <a:t>parent and child  </a:t>
            </a:r>
            <a:r>
              <a:rPr sz="2400" dirty="0">
                <a:latin typeface="Times New Roman"/>
                <a:cs typeface="Times New Roman"/>
              </a:rPr>
              <a:t>to </a:t>
            </a:r>
            <a:r>
              <a:rPr sz="2400" spc="-5" dirty="0">
                <a:latin typeface="Times New Roman"/>
                <a:cs typeface="Times New Roman"/>
              </a:rPr>
              <a:t>share </a:t>
            </a:r>
            <a:r>
              <a:rPr sz="2400" dirty="0">
                <a:latin typeface="Times New Roman"/>
                <a:cs typeface="Times New Roman"/>
              </a:rPr>
              <a:t>the common </a:t>
            </a:r>
            <a:r>
              <a:rPr sz="2400" spc="-10" dirty="0">
                <a:latin typeface="Times New Roman"/>
                <a:cs typeface="Times New Roman"/>
              </a:rPr>
              <a:t>pages </a:t>
            </a:r>
            <a:r>
              <a:rPr sz="2400" spc="-5" dirty="0">
                <a:latin typeface="Times New Roman"/>
                <a:cs typeface="Times New Roman"/>
              </a:rPr>
              <a:t>and </a:t>
            </a:r>
            <a:r>
              <a:rPr sz="2400" dirty="0">
                <a:latin typeface="Times New Roman"/>
                <a:cs typeface="Times New Roman"/>
              </a:rPr>
              <a:t>if </a:t>
            </a:r>
            <a:r>
              <a:rPr sz="2400" spc="-5" dirty="0">
                <a:latin typeface="Times New Roman"/>
                <a:cs typeface="Times New Roman"/>
              </a:rPr>
              <a:t>either process </a:t>
            </a:r>
            <a:r>
              <a:rPr sz="2400" dirty="0">
                <a:latin typeface="Times New Roman"/>
                <a:cs typeface="Times New Roman"/>
              </a:rPr>
              <a:t>modifies a </a:t>
            </a:r>
            <a:r>
              <a:rPr sz="2400" spc="-5" dirty="0">
                <a:latin typeface="Times New Roman"/>
                <a:cs typeface="Times New Roman"/>
              </a:rPr>
              <a:t>shared  </a:t>
            </a:r>
            <a:r>
              <a:rPr sz="2400" spc="-10" dirty="0">
                <a:latin typeface="Times New Roman"/>
                <a:cs typeface="Times New Roman"/>
              </a:rPr>
              <a:t>page, </a:t>
            </a:r>
            <a:r>
              <a:rPr sz="2400" dirty="0">
                <a:latin typeface="Times New Roman"/>
                <a:cs typeface="Times New Roman"/>
              </a:rPr>
              <a:t>only that </a:t>
            </a:r>
            <a:r>
              <a:rPr sz="2400" spc="-10" dirty="0">
                <a:latin typeface="Times New Roman"/>
                <a:cs typeface="Times New Roman"/>
              </a:rPr>
              <a:t>page </a:t>
            </a:r>
            <a:r>
              <a:rPr sz="2400" dirty="0">
                <a:latin typeface="Times New Roman"/>
                <a:cs typeface="Times New Roman"/>
              </a:rPr>
              <a:t>is </a:t>
            </a:r>
            <a:r>
              <a:rPr sz="2400" spc="-5" dirty="0">
                <a:latin typeface="Times New Roman"/>
                <a:cs typeface="Times New Roman"/>
              </a:rPr>
              <a:t>copied</a:t>
            </a:r>
            <a:endParaRPr sz="2400">
              <a:latin typeface="Times New Roman"/>
              <a:cs typeface="Times New Roman"/>
            </a:endParaRPr>
          </a:p>
          <a:p>
            <a:pPr marL="356870" marR="8255" indent="-344805" algn="just">
              <a:lnSpc>
                <a:spcPct val="100000"/>
              </a:lnSpc>
              <a:spcBef>
                <a:spcPts val="1010"/>
              </a:spcBef>
              <a:buClr>
                <a:srgbClr val="993300"/>
              </a:buClr>
              <a:buSzPct val="110416"/>
              <a:buFont typeface="Wingdings"/>
              <a:buChar char=""/>
              <a:tabLst>
                <a:tab pos="357505" algn="l"/>
              </a:tabLst>
            </a:pPr>
            <a:r>
              <a:rPr sz="2400" spc="-20" dirty="0">
                <a:latin typeface="Times New Roman"/>
                <a:cs typeface="Times New Roman"/>
              </a:rPr>
              <a:t>In </a:t>
            </a:r>
            <a:r>
              <a:rPr sz="2400" spc="-5" dirty="0">
                <a:latin typeface="Times New Roman"/>
                <a:cs typeface="Times New Roman"/>
              </a:rPr>
              <a:t>general, </a:t>
            </a:r>
            <a:r>
              <a:rPr sz="2400" spc="-10" dirty="0">
                <a:latin typeface="Times New Roman"/>
                <a:cs typeface="Times New Roman"/>
              </a:rPr>
              <a:t>free </a:t>
            </a:r>
            <a:r>
              <a:rPr sz="2400" spc="-5" dirty="0">
                <a:latin typeface="Times New Roman"/>
                <a:cs typeface="Times New Roman"/>
              </a:rPr>
              <a:t>pages </a:t>
            </a:r>
            <a:r>
              <a:rPr sz="2400" spc="-10" dirty="0">
                <a:latin typeface="Times New Roman"/>
                <a:cs typeface="Times New Roman"/>
              </a:rPr>
              <a:t>are </a:t>
            </a:r>
            <a:r>
              <a:rPr sz="2400" spc="-5" dirty="0">
                <a:latin typeface="Times New Roman"/>
                <a:cs typeface="Times New Roman"/>
              </a:rPr>
              <a:t>allocated from </a:t>
            </a:r>
            <a:r>
              <a:rPr sz="2400" dirty="0">
                <a:latin typeface="Times New Roman"/>
                <a:cs typeface="Times New Roman"/>
              </a:rPr>
              <a:t>a </a:t>
            </a:r>
            <a:r>
              <a:rPr sz="2400" b="1" spc="-5" dirty="0">
                <a:solidFill>
                  <a:srgbClr val="0000FF"/>
                </a:solidFill>
                <a:latin typeface="Times New Roman"/>
                <a:cs typeface="Times New Roman"/>
              </a:rPr>
              <a:t>pool </a:t>
            </a:r>
            <a:r>
              <a:rPr sz="2400" dirty="0">
                <a:solidFill>
                  <a:srgbClr val="0000FF"/>
                </a:solidFill>
                <a:latin typeface="Times New Roman"/>
                <a:cs typeface="Times New Roman"/>
              </a:rPr>
              <a:t>of </a:t>
            </a:r>
            <a:r>
              <a:rPr sz="2400" b="1" spc="-5" dirty="0">
                <a:solidFill>
                  <a:srgbClr val="0000FF"/>
                </a:solidFill>
                <a:latin typeface="Times New Roman"/>
                <a:cs typeface="Times New Roman"/>
              </a:rPr>
              <a:t>zero-fill-on-  demand </a:t>
            </a:r>
            <a:r>
              <a:rPr sz="2400" spc="-10" dirty="0">
                <a:latin typeface="Times New Roman"/>
                <a:cs typeface="Times New Roman"/>
              </a:rPr>
              <a:t>pages</a:t>
            </a:r>
            <a:endParaRPr sz="2400">
              <a:latin typeface="Times New Roman"/>
              <a:cs typeface="Times New Roman"/>
            </a:endParaRPr>
          </a:p>
          <a:p>
            <a:pPr marL="756285" marR="10160" lvl="1" indent="-287020" algn="just">
              <a:lnSpc>
                <a:spcPct val="100000"/>
              </a:lnSpc>
              <a:spcBef>
                <a:spcPts val="1015"/>
              </a:spcBef>
              <a:buClr>
                <a:srgbClr val="CC6600"/>
              </a:buClr>
              <a:buSzPct val="110416"/>
              <a:buFont typeface="Arial"/>
              <a:buChar char="•"/>
              <a:tabLst>
                <a:tab pos="756920" algn="l"/>
              </a:tabLst>
            </a:pPr>
            <a:r>
              <a:rPr sz="2400" dirty="0">
                <a:latin typeface="Times New Roman"/>
                <a:cs typeface="Times New Roman"/>
              </a:rPr>
              <a:t>Pool should </a:t>
            </a:r>
            <a:r>
              <a:rPr sz="2400" spc="-15" dirty="0">
                <a:latin typeface="Times New Roman"/>
                <a:cs typeface="Times New Roman"/>
              </a:rPr>
              <a:t>always </a:t>
            </a:r>
            <a:r>
              <a:rPr sz="2400" spc="5" dirty="0">
                <a:latin typeface="Times New Roman"/>
                <a:cs typeface="Times New Roman"/>
              </a:rPr>
              <a:t>have </a:t>
            </a:r>
            <a:r>
              <a:rPr sz="2400" spc="-10" dirty="0">
                <a:latin typeface="Times New Roman"/>
                <a:cs typeface="Times New Roman"/>
              </a:rPr>
              <a:t>free </a:t>
            </a:r>
            <a:r>
              <a:rPr sz="2400" spc="-5" dirty="0">
                <a:latin typeface="Times New Roman"/>
                <a:cs typeface="Times New Roman"/>
              </a:rPr>
              <a:t>frames </a:t>
            </a:r>
            <a:r>
              <a:rPr sz="2400" spc="5" dirty="0">
                <a:latin typeface="Times New Roman"/>
                <a:cs typeface="Times New Roman"/>
              </a:rPr>
              <a:t>for </a:t>
            </a:r>
            <a:r>
              <a:rPr sz="2400" spc="-5" dirty="0">
                <a:latin typeface="Times New Roman"/>
                <a:cs typeface="Times New Roman"/>
              </a:rPr>
              <a:t>fast </a:t>
            </a:r>
            <a:r>
              <a:rPr sz="2400" dirty="0">
                <a:latin typeface="Times New Roman"/>
                <a:cs typeface="Times New Roman"/>
              </a:rPr>
              <a:t>demand </a:t>
            </a:r>
            <a:r>
              <a:rPr sz="2400" spc="-10" dirty="0">
                <a:latin typeface="Times New Roman"/>
                <a:cs typeface="Times New Roman"/>
              </a:rPr>
              <a:t>page  </a:t>
            </a:r>
            <a:r>
              <a:rPr sz="2400" spc="-5" dirty="0">
                <a:latin typeface="Times New Roman"/>
                <a:cs typeface="Times New Roman"/>
              </a:rPr>
              <a:t>execution</a:t>
            </a:r>
            <a:endParaRPr sz="2400">
              <a:latin typeface="Times New Roman"/>
              <a:cs typeface="Times New Roman"/>
            </a:endParaRPr>
          </a:p>
          <a:p>
            <a:pPr marL="356870" indent="-344805" algn="just">
              <a:lnSpc>
                <a:spcPct val="100000"/>
              </a:lnSpc>
              <a:spcBef>
                <a:spcPts val="1010"/>
              </a:spcBef>
              <a:buClr>
                <a:srgbClr val="993300"/>
              </a:buClr>
              <a:buSzPct val="110416"/>
              <a:buFont typeface="Wingdings"/>
              <a:buChar char=""/>
              <a:tabLst>
                <a:tab pos="357505" algn="l"/>
              </a:tabLst>
            </a:pPr>
            <a:r>
              <a:rPr sz="2400" spc="-5" dirty="0">
                <a:latin typeface="Times New Roman"/>
                <a:cs typeface="Times New Roman"/>
              </a:rPr>
              <a:t>vfork()</a:t>
            </a:r>
            <a:r>
              <a:rPr sz="2400" spc="125" dirty="0">
                <a:latin typeface="Times New Roman"/>
                <a:cs typeface="Times New Roman"/>
              </a:rPr>
              <a:t> </a:t>
            </a:r>
            <a:r>
              <a:rPr sz="2400" dirty="0">
                <a:latin typeface="Times New Roman"/>
                <a:cs typeface="Times New Roman"/>
              </a:rPr>
              <a:t>variation</a:t>
            </a:r>
            <a:r>
              <a:rPr sz="2400" spc="140" dirty="0">
                <a:latin typeface="Times New Roman"/>
                <a:cs typeface="Times New Roman"/>
              </a:rPr>
              <a:t> </a:t>
            </a:r>
            <a:r>
              <a:rPr sz="2400" dirty="0">
                <a:latin typeface="Times New Roman"/>
                <a:cs typeface="Times New Roman"/>
              </a:rPr>
              <a:t>on</a:t>
            </a:r>
            <a:r>
              <a:rPr sz="2400" spc="140" dirty="0">
                <a:latin typeface="Times New Roman"/>
                <a:cs typeface="Times New Roman"/>
              </a:rPr>
              <a:t> </a:t>
            </a:r>
            <a:r>
              <a:rPr sz="2400" dirty="0">
                <a:latin typeface="Times New Roman"/>
                <a:cs typeface="Times New Roman"/>
              </a:rPr>
              <a:t>fork()</a:t>
            </a:r>
            <a:r>
              <a:rPr sz="2400" spc="130" dirty="0">
                <a:latin typeface="Times New Roman"/>
                <a:cs typeface="Times New Roman"/>
              </a:rPr>
              <a:t> </a:t>
            </a:r>
            <a:r>
              <a:rPr sz="2400" spc="-5" dirty="0">
                <a:latin typeface="Times New Roman"/>
                <a:cs typeface="Times New Roman"/>
              </a:rPr>
              <a:t>system</a:t>
            </a:r>
            <a:r>
              <a:rPr sz="2400" spc="140" dirty="0">
                <a:latin typeface="Times New Roman"/>
                <a:cs typeface="Times New Roman"/>
              </a:rPr>
              <a:t> </a:t>
            </a:r>
            <a:r>
              <a:rPr sz="2400" spc="-5" dirty="0">
                <a:latin typeface="Times New Roman"/>
                <a:cs typeface="Times New Roman"/>
              </a:rPr>
              <a:t>call</a:t>
            </a:r>
            <a:r>
              <a:rPr sz="2400" spc="145" dirty="0">
                <a:latin typeface="Times New Roman"/>
                <a:cs typeface="Times New Roman"/>
              </a:rPr>
              <a:t> </a:t>
            </a:r>
            <a:r>
              <a:rPr sz="2400" dirty="0">
                <a:latin typeface="Times New Roman"/>
                <a:cs typeface="Times New Roman"/>
              </a:rPr>
              <a:t>has</a:t>
            </a:r>
            <a:r>
              <a:rPr sz="2400" spc="135" dirty="0">
                <a:latin typeface="Times New Roman"/>
                <a:cs typeface="Times New Roman"/>
              </a:rPr>
              <a:t> </a:t>
            </a:r>
            <a:r>
              <a:rPr sz="2400" spc="-5" dirty="0">
                <a:latin typeface="Times New Roman"/>
                <a:cs typeface="Times New Roman"/>
              </a:rPr>
              <a:t>parent</a:t>
            </a:r>
            <a:r>
              <a:rPr sz="2400" spc="165" dirty="0">
                <a:latin typeface="Times New Roman"/>
                <a:cs typeface="Times New Roman"/>
              </a:rPr>
              <a:t> </a:t>
            </a:r>
            <a:r>
              <a:rPr sz="2400" dirty="0">
                <a:latin typeface="Times New Roman"/>
                <a:cs typeface="Times New Roman"/>
              </a:rPr>
              <a:t>suspend</a:t>
            </a:r>
            <a:r>
              <a:rPr sz="2400" spc="125" dirty="0">
                <a:latin typeface="Times New Roman"/>
                <a:cs typeface="Times New Roman"/>
              </a:rPr>
              <a:t> </a:t>
            </a:r>
            <a:r>
              <a:rPr sz="2400" spc="-5" dirty="0">
                <a:latin typeface="Times New Roman"/>
                <a:cs typeface="Times New Roman"/>
              </a:rPr>
              <a:t>and</a:t>
            </a:r>
            <a:r>
              <a:rPr sz="2400" spc="140" dirty="0">
                <a:latin typeface="Times New Roman"/>
                <a:cs typeface="Times New Roman"/>
              </a:rPr>
              <a:t> </a:t>
            </a:r>
            <a:r>
              <a:rPr sz="2400" dirty="0">
                <a:latin typeface="Times New Roman"/>
                <a:cs typeface="Times New Roman"/>
              </a:rPr>
              <a:t>child</a:t>
            </a:r>
            <a:endParaRPr sz="2400">
              <a:latin typeface="Times New Roman"/>
              <a:cs typeface="Times New Roman"/>
            </a:endParaRPr>
          </a:p>
          <a:p>
            <a:pPr marL="356870">
              <a:lnSpc>
                <a:spcPct val="100000"/>
              </a:lnSpc>
            </a:pPr>
            <a:r>
              <a:rPr sz="2400" dirty="0">
                <a:latin typeface="Times New Roman"/>
                <a:cs typeface="Times New Roman"/>
              </a:rPr>
              <a:t>using </a:t>
            </a:r>
            <a:r>
              <a:rPr sz="2400" spc="-10" dirty="0">
                <a:latin typeface="Times New Roman"/>
                <a:cs typeface="Times New Roman"/>
              </a:rPr>
              <a:t>copy-on-write </a:t>
            </a:r>
            <a:r>
              <a:rPr sz="2400" spc="-5" dirty="0">
                <a:latin typeface="Times New Roman"/>
                <a:cs typeface="Times New Roman"/>
              </a:rPr>
              <a:t>address space </a:t>
            </a:r>
            <a:r>
              <a:rPr sz="2400" dirty="0">
                <a:latin typeface="Times New Roman"/>
                <a:cs typeface="Times New Roman"/>
              </a:rPr>
              <a:t>of</a:t>
            </a:r>
            <a:r>
              <a:rPr sz="2400" spc="90" dirty="0">
                <a:latin typeface="Times New Roman"/>
                <a:cs typeface="Times New Roman"/>
              </a:rPr>
              <a:t> </a:t>
            </a:r>
            <a:r>
              <a:rPr sz="2400" spc="-5" dirty="0">
                <a:latin typeface="Times New Roman"/>
                <a:cs typeface="Times New Roman"/>
              </a:rPr>
              <a:t>parent</a:t>
            </a:r>
            <a:endParaRPr sz="2400">
              <a:latin typeface="Times New Roman"/>
              <a:cs typeface="Times New Roman"/>
            </a:endParaRPr>
          </a:p>
          <a:p>
            <a:pPr marL="756285" lvl="1" indent="-287020">
              <a:lnSpc>
                <a:spcPct val="100000"/>
              </a:lnSpc>
              <a:spcBef>
                <a:spcPts val="1010"/>
              </a:spcBef>
              <a:buClr>
                <a:srgbClr val="CC6600"/>
              </a:buClr>
              <a:buSzPct val="110416"/>
              <a:buFont typeface="Arial"/>
              <a:buChar char="•"/>
              <a:tabLst>
                <a:tab pos="756285" algn="l"/>
                <a:tab pos="756920" algn="l"/>
              </a:tabLst>
            </a:pPr>
            <a:r>
              <a:rPr sz="2400" spc="-5" dirty="0">
                <a:latin typeface="Times New Roman"/>
                <a:cs typeface="Times New Roman"/>
              </a:rPr>
              <a:t>Designed </a:t>
            </a:r>
            <a:r>
              <a:rPr sz="2400" dirty="0">
                <a:latin typeface="Times New Roman"/>
                <a:cs typeface="Times New Roman"/>
              </a:rPr>
              <a:t>to have </a:t>
            </a:r>
            <a:r>
              <a:rPr sz="2400" spc="-5" dirty="0">
                <a:latin typeface="Times New Roman"/>
                <a:cs typeface="Times New Roman"/>
              </a:rPr>
              <a:t>child call</a:t>
            </a:r>
            <a:r>
              <a:rPr sz="2400" spc="-30" dirty="0">
                <a:latin typeface="Times New Roman"/>
                <a:cs typeface="Times New Roman"/>
              </a:rPr>
              <a:t> </a:t>
            </a:r>
            <a:r>
              <a:rPr sz="2400" spc="-5" dirty="0">
                <a:latin typeface="Times New Roman"/>
                <a:cs typeface="Times New Roman"/>
              </a:rPr>
              <a:t>exec()</a:t>
            </a:r>
            <a:endParaRPr sz="2400">
              <a:latin typeface="Times New Roman"/>
              <a:cs typeface="Times New Roman"/>
            </a:endParaRPr>
          </a:p>
          <a:p>
            <a:pPr marL="756285" lvl="1" indent="-287020">
              <a:lnSpc>
                <a:spcPct val="100000"/>
              </a:lnSpc>
              <a:spcBef>
                <a:spcPts val="1010"/>
              </a:spcBef>
              <a:buClr>
                <a:srgbClr val="CC6600"/>
              </a:buClr>
              <a:buSzPct val="110416"/>
              <a:buFont typeface="Arial"/>
              <a:buChar char="•"/>
              <a:tabLst>
                <a:tab pos="756285" algn="l"/>
                <a:tab pos="756920" algn="l"/>
              </a:tabLst>
            </a:pPr>
            <a:r>
              <a:rPr sz="2400" spc="-10" dirty="0">
                <a:latin typeface="Times New Roman"/>
                <a:cs typeface="Times New Roman"/>
              </a:rPr>
              <a:t>Very </a:t>
            </a:r>
            <a:r>
              <a:rPr sz="2400" spc="-5" dirty="0">
                <a:latin typeface="Times New Roman"/>
                <a:cs typeface="Times New Roman"/>
              </a:rPr>
              <a:t>efficient</a:t>
            </a:r>
            <a:endParaRPr sz="2400">
              <a:latin typeface="Times New Roman"/>
              <a:cs typeface="Times New Roman"/>
            </a:endParaRP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151379" y="257378"/>
            <a:ext cx="5098415" cy="454025"/>
          </a:xfrm>
          <a:prstGeom prst="rect">
            <a:avLst/>
          </a:prstGeom>
        </p:spPr>
        <p:txBody>
          <a:bodyPr vert="horz" wrap="square" lIns="0" tIns="13970" rIns="0" bIns="0" rtlCol="0">
            <a:spAutoFit/>
          </a:bodyPr>
          <a:lstStyle/>
          <a:p>
            <a:pPr marL="12700">
              <a:lnSpc>
                <a:spcPct val="100000"/>
              </a:lnSpc>
              <a:spcBef>
                <a:spcPts val="110"/>
              </a:spcBef>
            </a:pPr>
            <a:r>
              <a:rPr sz="2800" b="1" spc="5" dirty="0">
                <a:solidFill>
                  <a:srgbClr val="0000FF"/>
                </a:solidFill>
                <a:latin typeface="Times New Roman"/>
                <a:cs typeface="Times New Roman"/>
              </a:rPr>
              <a:t>Before </a:t>
            </a:r>
            <a:r>
              <a:rPr sz="2800" b="1" dirty="0">
                <a:solidFill>
                  <a:srgbClr val="0000FF"/>
                </a:solidFill>
                <a:latin typeface="Times New Roman"/>
                <a:cs typeface="Times New Roman"/>
              </a:rPr>
              <a:t>Process </a:t>
            </a:r>
            <a:r>
              <a:rPr sz="2800" b="1" spc="5" dirty="0">
                <a:solidFill>
                  <a:srgbClr val="0000FF"/>
                </a:solidFill>
                <a:latin typeface="Times New Roman"/>
                <a:cs typeface="Times New Roman"/>
              </a:rPr>
              <a:t>1 </a:t>
            </a:r>
            <a:r>
              <a:rPr sz="2800" b="1" dirty="0">
                <a:solidFill>
                  <a:srgbClr val="0000FF"/>
                </a:solidFill>
                <a:latin typeface="Times New Roman"/>
                <a:cs typeface="Times New Roman"/>
              </a:rPr>
              <a:t>Modifies Page</a:t>
            </a:r>
            <a:r>
              <a:rPr sz="2800" b="1" spc="-290" dirty="0">
                <a:solidFill>
                  <a:srgbClr val="0000FF"/>
                </a:solidFill>
                <a:latin typeface="Times New Roman"/>
                <a:cs typeface="Times New Roman"/>
              </a:rPr>
              <a:t> </a:t>
            </a:r>
            <a:r>
              <a:rPr sz="2800" b="1" spc="5" dirty="0">
                <a:solidFill>
                  <a:srgbClr val="0000FF"/>
                </a:solidFill>
                <a:latin typeface="Times New Roman"/>
                <a:cs typeface="Times New Roman"/>
              </a:rPr>
              <a:t>C</a:t>
            </a:r>
            <a:endParaRPr sz="2800">
              <a:latin typeface="Times New Roman"/>
              <a:cs typeface="Times New Roman"/>
            </a:endParaRPr>
          </a:p>
        </p:txBody>
      </p:sp>
      <p:sp>
        <p:nvSpPr>
          <p:cNvPr id="3" name="object 3"/>
          <p:cNvSpPr/>
          <p:nvPr/>
        </p:nvSpPr>
        <p:spPr>
          <a:xfrm>
            <a:off x="381000" y="838200"/>
            <a:ext cx="8534400" cy="4724400"/>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290064" y="20777"/>
            <a:ext cx="4904105" cy="454025"/>
          </a:xfrm>
          <a:prstGeom prst="rect">
            <a:avLst/>
          </a:prstGeom>
        </p:spPr>
        <p:txBody>
          <a:bodyPr vert="horz" wrap="square" lIns="0" tIns="13970" rIns="0" bIns="0" rtlCol="0">
            <a:spAutoFit/>
          </a:bodyPr>
          <a:lstStyle/>
          <a:p>
            <a:pPr marL="12700">
              <a:lnSpc>
                <a:spcPct val="100000"/>
              </a:lnSpc>
              <a:spcBef>
                <a:spcPts val="110"/>
              </a:spcBef>
            </a:pPr>
            <a:r>
              <a:rPr sz="2800" b="1" dirty="0">
                <a:solidFill>
                  <a:srgbClr val="0000FF"/>
                </a:solidFill>
                <a:latin typeface="Times New Roman"/>
                <a:cs typeface="Times New Roman"/>
              </a:rPr>
              <a:t>After Process </a:t>
            </a:r>
            <a:r>
              <a:rPr sz="2800" b="1" spc="5" dirty="0">
                <a:solidFill>
                  <a:srgbClr val="0000FF"/>
                </a:solidFill>
                <a:latin typeface="Times New Roman"/>
                <a:cs typeface="Times New Roman"/>
              </a:rPr>
              <a:t>1 Modifies </a:t>
            </a:r>
            <a:r>
              <a:rPr sz="2800" b="1" dirty="0">
                <a:solidFill>
                  <a:srgbClr val="0000FF"/>
                </a:solidFill>
                <a:latin typeface="Times New Roman"/>
                <a:cs typeface="Times New Roman"/>
              </a:rPr>
              <a:t>Page</a:t>
            </a:r>
            <a:r>
              <a:rPr sz="2800" b="1" spc="-275" dirty="0">
                <a:solidFill>
                  <a:srgbClr val="0000FF"/>
                </a:solidFill>
                <a:latin typeface="Times New Roman"/>
                <a:cs typeface="Times New Roman"/>
              </a:rPr>
              <a:t> </a:t>
            </a:r>
            <a:r>
              <a:rPr sz="2800" b="1" spc="5" dirty="0">
                <a:solidFill>
                  <a:srgbClr val="0000FF"/>
                </a:solidFill>
                <a:latin typeface="Times New Roman"/>
                <a:cs typeface="Times New Roman"/>
              </a:rPr>
              <a:t>C</a:t>
            </a:r>
            <a:endParaRPr sz="2800">
              <a:latin typeface="Times New Roman"/>
              <a:cs typeface="Times New Roman"/>
            </a:endParaRPr>
          </a:p>
        </p:txBody>
      </p:sp>
      <p:sp>
        <p:nvSpPr>
          <p:cNvPr id="3" name="object 3"/>
          <p:cNvSpPr/>
          <p:nvPr/>
        </p:nvSpPr>
        <p:spPr>
          <a:xfrm>
            <a:off x="381000" y="838200"/>
            <a:ext cx="8382000" cy="4572000"/>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78739" y="23825"/>
            <a:ext cx="8990965" cy="5880735"/>
          </a:xfrm>
          <a:prstGeom prst="rect">
            <a:avLst/>
          </a:prstGeom>
        </p:spPr>
        <p:txBody>
          <a:bodyPr vert="horz" wrap="square" lIns="0" tIns="12700" rIns="0" bIns="0" rtlCol="0">
            <a:spAutoFit/>
          </a:bodyPr>
          <a:lstStyle/>
          <a:p>
            <a:pPr marL="12700" algn="just">
              <a:lnSpc>
                <a:spcPct val="100000"/>
              </a:lnSpc>
              <a:spcBef>
                <a:spcPts val="100"/>
              </a:spcBef>
            </a:pPr>
            <a:r>
              <a:rPr sz="2400" b="1" spc="-5" dirty="0">
                <a:solidFill>
                  <a:srgbClr val="0000FF"/>
                </a:solidFill>
                <a:latin typeface="Times New Roman"/>
                <a:cs typeface="Times New Roman"/>
              </a:rPr>
              <a:t>Copy-on-write </a:t>
            </a:r>
            <a:r>
              <a:rPr sz="2400" b="1" dirty="0">
                <a:solidFill>
                  <a:srgbClr val="0000FF"/>
                </a:solidFill>
                <a:latin typeface="Times New Roman"/>
                <a:cs typeface="Times New Roman"/>
              </a:rPr>
              <a:t>is a </a:t>
            </a:r>
            <a:r>
              <a:rPr sz="2400" b="1" spc="-5" dirty="0">
                <a:solidFill>
                  <a:srgbClr val="0000FF"/>
                </a:solidFill>
                <a:latin typeface="Times New Roman"/>
                <a:cs typeface="Times New Roman"/>
              </a:rPr>
              <a:t>common technique used </a:t>
            </a:r>
            <a:r>
              <a:rPr sz="2400" b="1" dirty="0">
                <a:solidFill>
                  <a:srgbClr val="0000FF"/>
                </a:solidFill>
                <a:latin typeface="Times New Roman"/>
                <a:cs typeface="Times New Roman"/>
              </a:rPr>
              <a:t>by </a:t>
            </a:r>
            <a:r>
              <a:rPr sz="2400" b="1" spc="-5" dirty="0">
                <a:solidFill>
                  <a:srgbClr val="0000FF"/>
                </a:solidFill>
                <a:latin typeface="Times New Roman"/>
                <a:cs typeface="Times New Roman"/>
              </a:rPr>
              <a:t>several</a:t>
            </a:r>
            <a:r>
              <a:rPr sz="2400" b="1" spc="265" dirty="0">
                <a:solidFill>
                  <a:srgbClr val="0000FF"/>
                </a:solidFill>
                <a:latin typeface="Times New Roman"/>
                <a:cs typeface="Times New Roman"/>
              </a:rPr>
              <a:t> </a:t>
            </a:r>
            <a:r>
              <a:rPr sz="2400" b="1" spc="-5" dirty="0">
                <a:solidFill>
                  <a:srgbClr val="0000FF"/>
                </a:solidFill>
                <a:latin typeface="Times New Roman"/>
                <a:cs typeface="Times New Roman"/>
              </a:rPr>
              <a:t>operating</a:t>
            </a:r>
            <a:endParaRPr sz="2400">
              <a:latin typeface="Times New Roman"/>
              <a:cs typeface="Times New Roman"/>
            </a:endParaRPr>
          </a:p>
          <a:p>
            <a:pPr marL="12700" algn="just">
              <a:lnSpc>
                <a:spcPct val="100000"/>
              </a:lnSpc>
            </a:pPr>
            <a:r>
              <a:rPr sz="2400" b="1" spc="-10" dirty="0">
                <a:solidFill>
                  <a:srgbClr val="0000FF"/>
                </a:solidFill>
                <a:latin typeface="Times New Roman"/>
                <a:cs typeface="Times New Roman"/>
              </a:rPr>
              <a:t>systems, </a:t>
            </a:r>
            <a:r>
              <a:rPr sz="2400" b="1" dirty="0">
                <a:solidFill>
                  <a:srgbClr val="0000FF"/>
                </a:solidFill>
                <a:latin typeface="Times New Roman"/>
                <a:cs typeface="Times New Roman"/>
              </a:rPr>
              <a:t>including </a:t>
            </a:r>
            <a:r>
              <a:rPr sz="2400" b="1" spc="-5" dirty="0">
                <a:solidFill>
                  <a:srgbClr val="0000FF"/>
                </a:solidFill>
                <a:latin typeface="Times New Roman"/>
                <a:cs typeface="Times New Roman"/>
              </a:rPr>
              <a:t>Windows, </a:t>
            </a:r>
            <a:r>
              <a:rPr sz="2400" b="1" dirty="0">
                <a:solidFill>
                  <a:srgbClr val="0000FF"/>
                </a:solidFill>
                <a:latin typeface="Times New Roman"/>
                <a:cs typeface="Times New Roman"/>
              </a:rPr>
              <a:t>Linux, and</a:t>
            </a:r>
            <a:r>
              <a:rPr sz="2400" b="1" spc="-85" dirty="0">
                <a:solidFill>
                  <a:srgbClr val="0000FF"/>
                </a:solidFill>
                <a:latin typeface="Times New Roman"/>
                <a:cs typeface="Times New Roman"/>
              </a:rPr>
              <a:t> </a:t>
            </a:r>
            <a:r>
              <a:rPr sz="2400" b="1" spc="-10" dirty="0">
                <a:solidFill>
                  <a:srgbClr val="0000FF"/>
                </a:solidFill>
                <a:latin typeface="Times New Roman"/>
                <a:cs typeface="Times New Roman"/>
              </a:rPr>
              <a:t>macOS.</a:t>
            </a:r>
            <a:endParaRPr sz="2400">
              <a:latin typeface="Times New Roman"/>
              <a:cs typeface="Times New Roman"/>
            </a:endParaRPr>
          </a:p>
          <a:p>
            <a:pPr>
              <a:lnSpc>
                <a:spcPct val="100000"/>
              </a:lnSpc>
              <a:spcBef>
                <a:spcPts val="10"/>
              </a:spcBef>
            </a:pPr>
            <a:endParaRPr sz="2500">
              <a:latin typeface="Times New Roman"/>
              <a:cs typeface="Times New Roman"/>
            </a:endParaRPr>
          </a:p>
          <a:p>
            <a:pPr marL="12700" marR="5080" algn="just">
              <a:lnSpc>
                <a:spcPct val="100000"/>
              </a:lnSpc>
            </a:pPr>
            <a:r>
              <a:rPr sz="2400" spc="-10" dirty="0">
                <a:latin typeface="Times New Roman"/>
                <a:cs typeface="Times New Roman"/>
              </a:rPr>
              <a:t>Several </a:t>
            </a:r>
            <a:r>
              <a:rPr sz="2400" spc="-5" dirty="0">
                <a:latin typeface="Times New Roman"/>
                <a:cs typeface="Times New Roman"/>
              </a:rPr>
              <a:t>versions </a:t>
            </a:r>
            <a:r>
              <a:rPr sz="2400" dirty="0">
                <a:latin typeface="Times New Roman"/>
                <a:cs typeface="Times New Roman"/>
              </a:rPr>
              <a:t>of UNIX </a:t>
            </a:r>
            <a:r>
              <a:rPr sz="2400" spc="-5" dirty="0">
                <a:latin typeface="Times New Roman"/>
                <a:cs typeface="Times New Roman"/>
              </a:rPr>
              <a:t>(including Linux, </a:t>
            </a:r>
            <a:r>
              <a:rPr sz="2400" spc="-10" dirty="0">
                <a:latin typeface="Times New Roman"/>
                <a:cs typeface="Times New Roman"/>
              </a:rPr>
              <a:t>macOS, </a:t>
            </a:r>
            <a:r>
              <a:rPr sz="2400" spc="-5" dirty="0">
                <a:latin typeface="Times New Roman"/>
                <a:cs typeface="Times New Roman"/>
              </a:rPr>
              <a:t>and </a:t>
            </a:r>
            <a:r>
              <a:rPr sz="2400" spc="-10" dirty="0">
                <a:latin typeface="Times New Roman"/>
                <a:cs typeface="Times New Roman"/>
              </a:rPr>
              <a:t>BSD </a:t>
            </a:r>
            <a:r>
              <a:rPr sz="2400" dirty="0">
                <a:latin typeface="Times New Roman"/>
                <a:cs typeface="Times New Roman"/>
              </a:rPr>
              <a:t>UNIX)  </a:t>
            </a:r>
            <a:r>
              <a:rPr sz="2400" spc="-5" dirty="0">
                <a:latin typeface="Times New Roman"/>
                <a:cs typeface="Times New Roman"/>
              </a:rPr>
              <a:t>provide </a:t>
            </a:r>
            <a:r>
              <a:rPr sz="2400" dirty="0">
                <a:latin typeface="Times New Roman"/>
                <a:cs typeface="Times New Roman"/>
              </a:rPr>
              <a:t>a </a:t>
            </a:r>
            <a:r>
              <a:rPr sz="2400" spc="-5" dirty="0">
                <a:latin typeface="Times New Roman"/>
                <a:cs typeface="Times New Roman"/>
              </a:rPr>
              <a:t>variation of </a:t>
            </a:r>
            <a:r>
              <a:rPr sz="2400" dirty="0">
                <a:latin typeface="Times New Roman"/>
                <a:cs typeface="Times New Roman"/>
              </a:rPr>
              <a:t>the </a:t>
            </a:r>
            <a:r>
              <a:rPr sz="2400" spc="-5" dirty="0">
                <a:latin typeface="Times New Roman"/>
                <a:cs typeface="Times New Roman"/>
              </a:rPr>
              <a:t>fork() </a:t>
            </a:r>
            <a:r>
              <a:rPr sz="2400" dirty="0">
                <a:latin typeface="Times New Roman"/>
                <a:cs typeface="Times New Roman"/>
              </a:rPr>
              <a:t>system </a:t>
            </a:r>
            <a:r>
              <a:rPr sz="2400" b="1" spc="-5" dirty="0">
                <a:solidFill>
                  <a:srgbClr val="0000FF"/>
                </a:solidFill>
                <a:latin typeface="Times New Roman"/>
                <a:cs typeface="Times New Roman"/>
              </a:rPr>
              <a:t>call—vfork() </a:t>
            </a:r>
            <a:r>
              <a:rPr sz="2400" b="1" dirty="0">
                <a:solidFill>
                  <a:srgbClr val="0000FF"/>
                </a:solidFill>
                <a:latin typeface="Times New Roman"/>
                <a:cs typeface="Times New Roman"/>
              </a:rPr>
              <a:t>(for </a:t>
            </a:r>
            <a:r>
              <a:rPr sz="2400" b="1" spc="-5" dirty="0">
                <a:solidFill>
                  <a:srgbClr val="0000FF"/>
                </a:solidFill>
                <a:latin typeface="Times New Roman"/>
                <a:cs typeface="Times New Roman"/>
              </a:rPr>
              <a:t>virtual  </a:t>
            </a:r>
            <a:r>
              <a:rPr sz="2400" b="1" spc="-10" dirty="0">
                <a:solidFill>
                  <a:srgbClr val="0000FF"/>
                </a:solidFill>
                <a:latin typeface="Times New Roman"/>
                <a:cs typeface="Times New Roman"/>
              </a:rPr>
              <a:t>memory </a:t>
            </a:r>
            <a:r>
              <a:rPr sz="2400" b="1" spc="-5" dirty="0">
                <a:solidFill>
                  <a:srgbClr val="0000FF"/>
                </a:solidFill>
                <a:latin typeface="Times New Roman"/>
                <a:cs typeface="Times New Roman"/>
              </a:rPr>
              <a:t>fork)— </a:t>
            </a:r>
            <a:r>
              <a:rPr sz="2400" dirty="0">
                <a:latin typeface="Times New Roman"/>
                <a:cs typeface="Times New Roman"/>
              </a:rPr>
              <a:t>that </a:t>
            </a:r>
            <a:r>
              <a:rPr sz="2400" spc="-5" dirty="0">
                <a:latin typeface="Times New Roman"/>
                <a:cs typeface="Times New Roman"/>
              </a:rPr>
              <a:t>operates differently from fork() </a:t>
            </a:r>
            <a:r>
              <a:rPr sz="2400" dirty="0">
                <a:latin typeface="Times New Roman"/>
                <a:cs typeface="Times New Roman"/>
              </a:rPr>
              <a:t>with </a:t>
            </a:r>
            <a:r>
              <a:rPr sz="2400" spc="-5" dirty="0">
                <a:latin typeface="Times New Roman"/>
                <a:cs typeface="Times New Roman"/>
              </a:rPr>
              <a:t>copy-on-  write. </a:t>
            </a:r>
            <a:r>
              <a:rPr sz="2400" spc="-20" dirty="0">
                <a:latin typeface="Times New Roman"/>
                <a:cs typeface="Times New Roman"/>
              </a:rPr>
              <a:t>With </a:t>
            </a:r>
            <a:r>
              <a:rPr sz="2400" spc="-5" dirty="0">
                <a:latin typeface="Times New Roman"/>
                <a:cs typeface="Times New Roman"/>
              </a:rPr>
              <a:t>vfork(), </a:t>
            </a:r>
            <a:r>
              <a:rPr sz="2400" dirty="0">
                <a:latin typeface="Times New Roman"/>
                <a:cs typeface="Times New Roman"/>
              </a:rPr>
              <a:t>the </a:t>
            </a:r>
            <a:r>
              <a:rPr sz="2400" spc="-5" dirty="0">
                <a:latin typeface="Times New Roman"/>
                <a:cs typeface="Times New Roman"/>
              </a:rPr>
              <a:t>parent process </a:t>
            </a:r>
            <a:r>
              <a:rPr sz="2400" dirty="0">
                <a:latin typeface="Times New Roman"/>
                <a:cs typeface="Times New Roman"/>
              </a:rPr>
              <a:t>is suspended, </a:t>
            </a:r>
            <a:r>
              <a:rPr sz="2400" spc="-5" dirty="0">
                <a:latin typeface="Times New Roman"/>
                <a:cs typeface="Times New Roman"/>
              </a:rPr>
              <a:t>and </a:t>
            </a:r>
            <a:r>
              <a:rPr sz="2400" dirty="0">
                <a:latin typeface="Times New Roman"/>
                <a:cs typeface="Times New Roman"/>
              </a:rPr>
              <a:t>the </a:t>
            </a:r>
            <a:r>
              <a:rPr sz="2400" spc="-5" dirty="0">
                <a:latin typeface="Times New Roman"/>
                <a:cs typeface="Times New Roman"/>
              </a:rPr>
              <a:t>child  process uses </a:t>
            </a:r>
            <a:r>
              <a:rPr sz="2400" dirty="0">
                <a:latin typeface="Times New Roman"/>
                <a:cs typeface="Times New Roman"/>
              </a:rPr>
              <a:t>the </a:t>
            </a:r>
            <a:r>
              <a:rPr sz="2400" spc="-5" dirty="0">
                <a:latin typeface="Times New Roman"/>
                <a:cs typeface="Times New Roman"/>
              </a:rPr>
              <a:t>address space </a:t>
            </a:r>
            <a:r>
              <a:rPr sz="2400" dirty="0">
                <a:latin typeface="Times New Roman"/>
                <a:cs typeface="Times New Roman"/>
              </a:rPr>
              <a:t>of the </a:t>
            </a:r>
            <a:r>
              <a:rPr sz="2400" spc="-5" dirty="0">
                <a:latin typeface="Times New Roman"/>
                <a:cs typeface="Times New Roman"/>
              </a:rPr>
              <a:t>parent. </a:t>
            </a:r>
            <a:r>
              <a:rPr sz="2400" b="1" spc="-5" dirty="0">
                <a:solidFill>
                  <a:srgbClr val="0000FF"/>
                </a:solidFill>
                <a:latin typeface="Times New Roman"/>
                <a:cs typeface="Times New Roman"/>
              </a:rPr>
              <a:t>Because </a:t>
            </a:r>
            <a:r>
              <a:rPr sz="2400" b="1" dirty="0">
                <a:solidFill>
                  <a:srgbClr val="0000FF"/>
                </a:solidFill>
                <a:latin typeface="Times New Roman"/>
                <a:cs typeface="Times New Roman"/>
              </a:rPr>
              <a:t>vfork() </a:t>
            </a:r>
            <a:r>
              <a:rPr sz="2400" b="1" spc="-5" dirty="0">
                <a:solidFill>
                  <a:srgbClr val="0000FF"/>
                </a:solidFill>
                <a:latin typeface="Times New Roman"/>
                <a:cs typeface="Times New Roman"/>
              </a:rPr>
              <a:t>does </a:t>
            </a:r>
            <a:r>
              <a:rPr sz="2400" b="1" dirty="0">
                <a:solidFill>
                  <a:srgbClr val="0000FF"/>
                </a:solidFill>
                <a:latin typeface="Times New Roman"/>
                <a:cs typeface="Times New Roman"/>
              </a:rPr>
              <a:t>not  use </a:t>
            </a:r>
            <a:r>
              <a:rPr sz="2400" b="1" spc="-5" dirty="0">
                <a:solidFill>
                  <a:srgbClr val="0000FF"/>
                </a:solidFill>
                <a:latin typeface="Times New Roman"/>
                <a:cs typeface="Times New Roman"/>
              </a:rPr>
              <a:t>copy-on-write</a:t>
            </a:r>
            <a:r>
              <a:rPr sz="2400" spc="-5" dirty="0">
                <a:latin typeface="Times New Roman"/>
                <a:cs typeface="Times New Roman"/>
              </a:rPr>
              <a:t>, </a:t>
            </a:r>
            <a:r>
              <a:rPr sz="2400" b="1" dirty="0">
                <a:solidFill>
                  <a:srgbClr val="FF0000"/>
                </a:solidFill>
                <a:latin typeface="Times New Roman"/>
                <a:cs typeface="Times New Roman"/>
              </a:rPr>
              <a:t>if </a:t>
            </a:r>
            <a:r>
              <a:rPr sz="2400" b="1" spc="-5" dirty="0">
                <a:solidFill>
                  <a:srgbClr val="FF0000"/>
                </a:solidFill>
                <a:latin typeface="Times New Roman"/>
                <a:cs typeface="Times New Roman"/>
              </a:rPr>
              <a:t>the child </a:t>
            </a:r>
            <a:r>
              <a:rPr sz="2400" b="1" spc="-15" dirty="0">
                <a:solidFill>
                  <a:srgbClr val="FF0000"/>
                </a:solidFill>
                <a:latin typeface="Times New Roman"/>
                <a:cs typeface="Times New Roman"/>
              </a:rPr>
              <a:t>process </a:t>
            </a:r>
            <a:r>
              <a:rPr sz="2400" b="1" spc="-5" dirty="0">
                <a:solidFill>
                  <a:srgbClr val="FF0000"/>
                </a:solidFill>
                <a:latin typeface="Times New Roman"/>
                <a:cs typeface="Times New Roman"/>
              </a:rPr>
              <a:t>changes </a:t>
            </a:r>
            <a:r>
              <a:rPr sz="2400" b="1" dirty="0">
                <a:solidFill>
                  <a:srgbClr val="FF0000"/>
                </a:solidFill>
                <a:latin typeface="Times New Roman"/>
                <a:cs typeface="Times New Roman"/>
              </a:rPr>
              <a:t>any </a:t>
            </a:r>
            <a:r>
              <a:rPr sz="2400" b="1" spc="-5" dirty="0">
                <a:solidFill>
                  <a:srgbClr val="FF0000"/>
                </a:solidFill>
                <a:latin typeface="Times New Roman"/>
                <a:cs typeface="Times New Roman"/>
              </a:rPr>
              <a:t>pages </a:t>
            </a:r>
            <a:r>
              <a:rPr sz="2400" b="1" dirty="0">
                <a:solidFill>
                  <a:srgbClr val="FF0000"/>
                </a:solidFill>
                <a:latin typeface="Times New Roman"/>
                <a:cs typeface="Times New Roman"/>
              </a:rPr>
              <a:t>of </a:t>
            </a:r>
            <a:r>
              <a:rPr sz="2400" b="1" spc="-5" dirty="0">
                <a:solidFill>
                  <a:srgbClr val="FF0000"/>
                </a:solidFill>
                <a:latin typeface="Times New Roman"/>
                <a:cs typeface="Times New Roman"/>
              </a:rPr>
              <a:t>the  </a:t>
            </a:r>
            <a:r>
              <a:rPr sz="2400" b="1" spc="-25" dirty="0">
                <a:solidFill>
                  <a:srgbClr val="FF0000"/>
                </a:solidFill>
                <a:latin typeface="Times New Roman"/>
                <a:cs typeface="Times New Roman"/>
              </a:rPr>
              <a:t>parent‘s </a:t>
            </a:r>
            <a:r>
              <a:rPr sz="2400" b="1" spc="-10" dirty="0">
                <a:solidFill>
                  <a:srgbClr val="FF0000"/>
                </a:solidFill>
                <a:latin typeface="Times New Roman"/>
                <a:cs typeface="Times New Roman"/>
              </a:rPr>
              <a:t>address </a:t>
            </a:r>
            <a:r>
              <a:rPr sz="2400" b="1" spc="-5" dirty="0">
                <a:solidFill>
                  <a:srgbClr val="FF0000"/>
                </a:solidFill>
                <a:latin typeface="Times New Roman"/>
                <a:cs typeface="Times New Roman"/>
              </a:rPr>
              <a:t>space, the </a:t>
            </a:r>
            <a:r>
              <a:rPr sz="2400" b="1" spc="-15" dirty="0">
                <a:solidFill>
                  <a:srgbClr val="FF0000"/>
                </a:solidFill>
                <a:latin typeface="Times New Roman"/>
                <a:cs typeface="Times New Roman"/>
              </a:rPr>
              <a:t>altered </a:t>
            </a:r>
            <a:r>
              <a:rPr sz="2400" b="1" spc="-5" dirty="0">
                <a:solidFill>
                  <a:srgbClr val="FF0000"/>
                </a:solidFill>
                <a:latin typeface="Times New Roman"/>
                <a:cs typeface="Times New Roman"/>
              </a:rPr>
              <a:t>pages </a:t>
            </a:r>
            <a:r>
              <a:rPr sz="2400" b="1" dirty="0">
                <a:solidFill>
                  <a:srgbClr val="FF0000"/>
                </a:solidFill>
                <a:latin typeface="Times New Roman"/>
                <a:cs typeface="Times New Roman"/>
              </a:rPr>
              <a:t>will be visible </a:t>
            </a:r>
            <a:r>
              <a:rPr sz="2400" b="1" spc="-5" dirty="0">
                <a:solidFill>
                  <a:srgbClr val="FF0000"/>
                </a:solidFill>
                <a:latin typeface="Times New Roman"/>
                <a:cs typeface="Times New Roman"/>
              </a:rPr>
              <a:t>to the </a:t>
            </a:r>
            <a:r>
              <a:rPr sz="2400" b="1" spc="-15" dirty="0">
                <a:solidFill>
                  <a:srgbClr val="FF0000"/>
                </a:solidFill>
                <a:latin typeface="Times New Roman"/>
                <a:cs typeface="Times New Roman"/>
              </a:rPr>
              <a:t>parent  </a:t>
            </a:r>
            <a:r>
              <a:rPr sz="2400" b="1" spc="-5" dirty="0">
                <a:solidFill>
                  <a:srgbClr val="FF0000"/>
                </a:solidFill>
                <a:latin typeface="Times New Roman"/>
                <a:cs typeface="Times New Roman"/>
              </a:rPr>
              <a:t>once </a:t>
            </a:r>
            <a:r>
              <a:rPr sz="2400" b="1" dirty="0">
                <a:solidFill>
                  <a:srgbClr val="FF0000"/>
                </a:solidFill>
                <a:latin typeface="Times New Roman"/>
                <a:cs typeface="Times New Roman"/>
              </a:rPr>
              <a:t>it</a:t>
            </a:r>
            <a:r>
              <a:rPr sz="2400" b="1" spc="-40" dirty="0">
                <a:solidFill>
                  <a:srgbClr val="FF0000"/>
                </a:solidFill>
                <a:latin typeface="Times New Roman"/>
                <a:cs typeface="Times New Roman"/>
              </a:rPr>
              <a:t> </a:t>
            </a:r>
            <a:r>
              <a:rPr sz="2400" b="1" spc="-15" dirty="0">
                <a:solidFill>
                  <a:srgbClr val="FF0000"/>
                </a:solidFill>
                <a:latin typeface="Times New Roman"/>
                <a:cs typeface="Times New Roman"/>
              </a:rPr>
              <a:t>resumes.</a:t>
            </a:r>
            <a:endParaRPr sz="2400">
              <a:latin typeface="Times New Roman"/>
              <a:cs typeface="Times New Roman"/>
            </a:endParaRPr>
          </a:p>
          <a:p>
            <a:pPr marL="12700" marR="5080" algn="just">
              <a:lnSpc>
                <a:spcPct val="100000"/>
              </a:lnSpc>
              <a:spcBef>
                <a:spcPts val="10"/>
              </a:spcBef>
            </a:pPr>
            <a:r>
              <a:rPr sz="2400" spc="-5" dirty="0">
                <a:latin typeface="Times New Roman"/>
                <a:cs typeface="Times New Roman"/>
              </a:rPr>
              <a:t>Therefore, vfork() </a:t>
            </a:r>
            <a:r>
              <a:rPr sz="2400" dirty="0">
                <a:latin typeface="Times New Roman"/>
                <a:cs typeface="Times New Roman"/>
              </a:rPr>
              <a:t>must </a:t>
            </a:r>
            <a:r>
              <a:rPr sz="2400" spc="-5" dirty="0">
                <a:latin typeface="Times New Roman"/>
                <a:cs typeface="Times New Roman"/>
              </a:rPr>
              <a:t>be used </a:t>
            </a:r>
            <a:r>
              <a:rPr sz="2400" dirty="0">
                <a:latin typeface="Times New Roman"/>
                <a:cs typeface="Times New Roman"/>
              </a:rPr>
              <a:t>with </a:t>
            </a:r>
            <a:r>
              <a:rPr sz="2400" spc="-5" dirty="0">
                <a:latin typeface="Times New Roman"/>
                <a:cs typeface="Times New Roman"/>
              </a:rPr>
              <a:t>caution </a:t>
            </a:r>
            <a:r>
              <a:rPr sz="2400" dirty="0">
                <a:latin typeface="Times New Roman"/>
                <a:cs typeface="Times New Roman"/>
              </a:rPr>
              <a:t>to </a:t>
            </a:r>
            <a:r>
              <a:rPr sz="2400" spc="-5" dirty="0">
                <a:latin typeface="Times New Roman"/>
                <a:cs typeface="Times New Roman"/>
              </a:rPr>
              <a:t>ensure that </a:t>
            </a:r>
            <a:r>
              <a:rPr sz="2400" dirty="0">
                <a:latin typeface="Times New Roman"/>
                <a:cs typeface="Times New Roman"/>
              </a:rPr>
              <a:t>the </a:t>
            </a:r>
            <a:r>
              <a:rPr sz="2400" spc="-5" dirty="0">
                <a:latin typeface="Times New Roman"/>
                <a:cs typeface="Times New Roman"/>
              </a:rPr>
              <a:t>child  process does </a:t>
            </a:r>
            <a:r>
              <a:rPr sz="2400" dirty="0">
                <a:latin typeface="Times New Roman"/>
                <a:cs typeface="Times New Roman"/>
              </a:rPr>
              <a:t>not </a:t>
            </a:r>
            <a:r>
              <a:rPr sz="2400" spc="-5" dirty="0">
                <a:latin typeface="Times New Roman"/>
                <a:cs typeface="Times New Roman"/>
              </a:rPr>
              <a:t>modify </a:t>
            </a:r>
            <a:r>
              <a:rPr sz="2400" dirty="0">
                <a:latin typeface="Times New Roman"/>
                <a:cs typeface="Times New Roman"/>
              </a:rPr>
              <a:t>the </a:t>
            </a:r>
            <a:r>
              <a:rPr sz="2400" spc="-5" dirty="0">
                <a:latin typeface="Times New Roman"/>
                <a:cs typeface="Times New Roman"/>
              </a:rPr>
              <a:t>address space </a:t>
            </a:r>
            <a:r>
              <a:rPr sz="2400" dirty="0">
                <a:latin typeface="Times New Roman"/>
                <a:cs typeface="Times New Roman"/>
              </a:rPr>
              <a:t>of the </a:t>
            </a:r>
            <a:r>
              <a:rPr sz="2400" spc="-5" dirty="0">
                <a:latin typeface="Times New Roman"/>
                <a:cs typeface="Times New Roman"/>
              </a:rPr>
              <a:t>parent. vfork() </a:t>
            </a:r>
            <a:r>
              <a:rPr sz="2400" dirty="0">
                <a:latin typeface="Times New Roman"/>
                <a:cs typeface="Times New Roman"/>
              </a:rPr>
              <a:t>is  </a:t>
            </a:r>
            <a:r>
              <a:rPr sz="2400" spc="-5" dirty="0">
                <a:latin typeface="Times New Roman"/>
                <a:cs typeface="Times New Roman"/>
              </a:rPr>
              <a:t>intended </a:t>
            </a:r>
            <a:r>
              <a:rPr sz="2400" dirty="0">
                <a:latin typeface="Times New Roman"/>
                <a:cs typeface="Times New Roman"/>
              </a:rPr>
              <a:t>to </a:t>
            </a:r>
            <a:r>
              <a:rPr sz="2400" spc="-5" dirty="0">
                <a:latin typeface="Times New Roman"/>
                <a:cs typeface="Times New Roman"/>
              </a:rPr>
              <a:t>be used </a:t>
            </a:r>
            <a:r>
              <a:rPr sz="2400" dirty="0">
                <a:latin typeface="Times New Roman"/>
                <a:cs typeface="Times New Roman"/>
              </a:rPr>
              <a:t>when the </a:t>
            </a:r>
            <a:r>
              <a:rPr sz="2400" spc="-5" dirty="0">
                <a:latin typeface="Times New Roman"/>
                <a:cs typeface="Times New Roman"/>
              </a:rPr>
              <a:t>child process calls </a:t>
            </a:r>
            <a:r>
              <a:rPr sz="2400" dirty="0">
                <a:latin typeface="Times New Roman"/>
                <a:cs typeface="Times New Roman"/>
              </a:rPr>
              <a:t>exec() immediately </a:t>
            </a:r>
            <a:r>
              <a:rPr sz="2400" spc="-5" dirty="0">
                <a:latin typeface="Times New Roman"/>
                <a:cs typeface="Times New Roman"/>
              </a:rPr>
              <a:t>after  creation. Because </a:t>
            </a:r>
            <a:r>
              <a:rPr sz="2400" dirty="0">
                <a:latin typeface="Times New Roman"/>
                <a:cs typeface="Times New Roman"/>
              </a:rPr>
              <a:t>no copying of </a:t>
            </a:r>
            <a:r>
              <a:rPr sz="2400" spc="-5" dirty="0">
                <a:latin typeface="Times New Roman"/>
                <a:cs typeface="Times New Roman"/>
              </a:rPr>
              <a:t>pages </a:t>
            </a:r>
            <a:r>
              <a:rPr sz="2400" dirty="0">
                <a:latin typeface="Times New Roman"/>
                <a:cs typeface="Times New Roman"/>
              </a:rPr>
              <a:t>takes </a:t>
            </a:r>
            <a:r>
              <a:rPr sz="2400" spc="-5" dirty="0">
                <a:latin typeface="Times New Roman"/>
                <a:cs typeface="Times New Roman"/>
              </a:rPr>
              <a:t>place, vfork() </a:t>
            </a:r>
            <a:r>
              <a:rPr sz="2400" dirty="0">
                <a:latin typeface="Times New Roman"/>
                <a:cs typeface="Times New Roman"/>
              </a:rPr>
              <a:t>is </a:t>
            </a:r>
            <a:r>
              <a:rPr sz="2400" spc="-10" dirty="0">
                <a:latin typeface="Times New Roman"/>
                <a:cs typeface="Times New Roman"/>
              </a:rPr>
              <a:t>an  </a:t>
            </a:r>
            <a:r>
              <a:rPr sz="2400" spc="-5" dirty="0">
                <a:latin typeface="Times New Roman"/>
                <a:cs typeface="Times New Roman"/>
              </a:rPr>
              <a:t>extremely </a:t>
            </a:r>
            <a:r>
              <a:rPr sz="2400" spc="-10" dirty="0">
                <a:latin typeface="Times New Roman"/>
                <a:cs typeface="Times New Roman"/>
              </a:rPr>
              <a:t>efficient </a:t>
            </a:r>
            <a:r>
              <a:rPr sz="2400" spc="-5" dirty="0">
                <a:latin typeface="Times New Roman"/>
                <a:cs typeface="Times New Roman"/>
              </a:rPr>
              <a:t>method of process creation.</a:t>
            </a:r>
            <a:endParaRPr sz="2400">
              <a:latin typeface="Times New Roman"/>
              <a:cs typeface="Times New Roman"/>
            </a:endParaR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674111" y="20777"/>
            <a:ext cx="4347210" cy="454025"/>
          </a:xfrm>
          <a:prstGeom prst="rect">
            <a:avLst/>
          </a:prstGeom>
        </p:spPr>
        <p:txBody>
          <a:bodyPr vert="horz" wrap="square" lIns="0" tIns="13970" rIns="0" bIns="0" rtlCol="0">
            <a:spAutoFit/>
          </a:bodyPr>
          <a:lstStyle/>
          <a:p>
            <a:pPr marL="12700">
              <a:lnSpc>
                <a:spcPct val="100000"/>
              </a:lnSpc>
              <a:spcBef>
                <a:spcPts val="110"/>
              </a:spcBef>
            </a:pPr>
            <a:r>
              <a:rPr sz="2800" b="1" dirty="0">
                <a:solidFill>
                  <a:srgbClr val="0000FF"/>
                </a:solidFill>
                <a:latin typeface="Times New Roman"/>
                <a:cs typeface="Times New Roman"/>
              </a:rPr>
              <a:t>Problems </a:t>
            </a:r>
            <a:r>
              <a:rPr sz="2800" b="1" spc="5" dirty="0">
                <a:solidFill>
                  <a:srgbClr val="0000FF"/>
                </a:solidFill>
                <a:latin typeface="Times New Roman"/>
                <a:cs typeface="Times New Roman"/>
              </a:rPr>
              <a:t>of </a:t>
            </a:r>
            <a:r>
              <a:rPr sz="2800" b="1" spc="-5" dirty="0">
                <a:solidFill>
                  <a:srgbClr val="0000FF"/>
                </a:solidFill>
                <a:latin typeface="Times New Roman"/>
                <a:cs typeface="Times New Roman"/>
              </a:rPr>
              <a:t>Demand</a:t>
            </a:r>
            <a:r>
              <a:rPr sz="2800" b="1" spc="-105" dirty="0">
                <a:solidFill>
                  <a:srgbClr val="0000FF"/>
                </a:solidFill>
                <a:latin typeface="Times New Roman"/>
                <a:cs typeface="Times New Roman"/>
              </a:rPr>
              <a:t> </a:t>
            </a:r>
            <a:r>
              <a:rPr sz="2800" b="1" spc="5" dirty="0">
                <a:solidFill>
                  <a:srgbClr val="0000FF"/>
                </a:solidFill>
                <a:latin typeface="Times New Roman"/>
                <a:cs typeface="Times New Roman"/>
              </a:rPr>
              <a:t>paging</a:t>
            </a:r>
            <a:endParaRPr sz="2800">
              <a:latin typeface="Times New Roman"/>
              <a:cs typeface="Times New Roman"/>
            </a:endParaRPr>
          </a:p>
        </p:txBody>
      </p:sp>
      <p:sp>
        <p:nvSpPr>
          <p:cNvPr id="3" name="object 3"/>
          <p:cNvSpPr txBox="1"/>
          <p:nvPr/>
        </p:nvSpPr>
        <p:spPr>
          <a:xfrm>
            <a:off x="78739" y="557529"/>
            <a:ext cx="8999220" cy="3209290"/>
          </a:xfrm>
          <a:prstGeom prst="rect">
            <a:avLst/>
          </a:prstGeom>
        </p:spPr>
        <p:txBody>
          <a:bodyPr vert="horz" wrap="square" lIns="0" tIns="12700" rIns="0" bIns="0" rtlCol="0">
            <a:spAutoFit/>
          </a:bodyPr>
          <a:lstStyle/>
          <a:p>
            <a:pPr marL="356870" marR="5080" indent="-344805" algn="just">
              <a:lnSpc>
                <a:spcPct val="100000"/>
              </a:lnSpc>
              <a:spcBef>
                <a:spcPts val="100"/>
              </a:spcBef>
            </a:pPr>
            <a:r>
              <a:rPr sz="2400" spc="15" dirty="0">
                <a:latin typeface="Times New Roman"/>
                <a:cs typeface="Times New Roman"/>
              </a:rPr>
              <a:t>By </a:t>
            </a:r>
            <a:r>
              <a:rPr sz="2400" spc="5" dirty="0">
                <a:latin typeface="Times New Roman"/>
                <a:cs typeface="Times New Roman"/>
              </a:rPr>
              <a:t>using </a:t>
            </a:r>
            <a:r>
              <a:rPr sz="2400" spc="-5" dirty="0">
                <a:latin typeface="Times New Roman"/>
                <a:cs typeface="Times New Roman"/>
              </a:rPr>
              <a:t>demand paging, </a:t>
            </a:r>
            <a:r>
              <a:rPr sz="2400" dirty="0">
                <a:latin typeface="Times New Roman"/>
                <a:cs typeface="Times New Roman"/>
              </a:rPr>
              <a:t>increasing </a:t>
            </a:r>
            <a:r>
              <a:rPr sz="2400" spc="-5" dirty="0">
                <a:latin typeface="Times New Roman"/>
                <a:cs typeface="Times New Roman"/>
              </a:rPr>
              <a:t>degree </a:t>
            </a:r>
            <a:r>
              <a:rPr sz="2400" dirty="0">
                <a:latin typeface="Times New Roman"/>
                <a:cs typeface="Times New Roman"/>
              </a:rPr>
              <a:t>of </a:t>
            </a:r>
            <a:r>
              <a:rPr sz="2400" spc="-5" dirty="0">
                <a:latin typeface="Times New Roman"/>
                <a:cs typeface="Times New Roman"/>
              </a:rPr>
              <a:t>multiprogramming </a:t>
            </a:r>
            <a:r>
              <a:rPr sz="2400" spc="45" dirty="0">
                <a:latin typeface="Times New Roman"/>
                <a:cs typeface="Times New Roman"/>
              </a:rPr>
              <a:t>by  </a:t>
            </a:r>
            <a:r>
              <a:rPr sz="2400" spc="-5" dirty="0">
                <a:latin typeface="Times New Roman"/>
                <a:cs typeface="Times New Roman"/>
              </a:rPr>
              <a:t>loading </a:t>
            </a:r>
            <a:r>
              <a:rPr sz="2400" spc="5" dirty="0">
                <a:latin typeface="Times New Roman"/>
                <a:cs typeface="Times New Roman"/>
              </a:rPr>
              <a:t>only </a:t>
            </a:r>
            <a:r>
              <a:rPr sz="2400" dirty="0">
                <a:latin typeface="Times New Roman"/>
                <a:cs typeface="Times New Roman"/>
              </a:rPr>
              <a:t>the </a:t>
            </a:r>
            <a:r>
              <a:rPr sz="2400" spc="-5" dirty="0">
                <a:latin typeface="Times New Roman"/>
                <a:cs typeface="Times New Roman"/>
              </a:rPr>
              <a:t>required pages </a:t>
            </a:r>
            <a:r>
              <a:rPr sz="2400" dirty="0">
                <a:latin typeface="Times New Roman"/>
                <a:cs typeface="Times New Roman"/>
              </a:rPr>
              <a:t>into </a:t>
            </a:r>
            <a:r>
              <a:rPr sz="2400" spc="-10" dirty="0">
                <a:latin typeface="Times New Roman"/>
                <a:cs typeface="Times New Roman"/>
              </a:rPr>
              <a:t>memory; </a:t>
            </a:r>
            <a:r>
              <a:rPr sz="2400" dirty="0">
                <a:latin typeface="Times New Roman"/>
                <a:cs typeface="Times New Roman"/>
              </a:rPr>
              <a:t>so, </a:t>
            </a:r>
            <a:r>
              <a:rPr sz="2400" spc="-5" dirty="0">
                <a:latin typeface="Times New Roman"/>
                <a:cs typeface="Times New Roman"/>
              </a:rPr>
              <a:t>that </a:t>
            </a:r>
            <a:r>
              <a:rPr sz="2400" dirty="0">
                <a:latin typeface="Times New Roman"/>
                <a:cs typeface="Times New Roman"/>
              </a:rPr>
              <a:t>more </a:t>
            </a:r>
            <a:r>
              <a:rPr sz="2400" spc="-5" dirty="0">
                <a:latin typeface="Times New Roman"/>
                <a:cs typeface="Times New Roman"/>
              </a:rPr>
              <a:t>processes  are loaded </a:t>
            </a:r>
            <a:r>
              <a:rPr sz="2400" dirty="0">
                <a:latin typeface="Times New Roman"/>
                <a:cs typeface="Times New Roman"/>
              </a:rPr>
              <a:t>into </a:t>
            </a:r>
            <a:r>
              <a:rPr sz="2400" spc="-15" dirty="0">
                <a:latin typeface="Times New Roman"/>
                <a:cs typeface="Times New Roman"/>
              </a:rPr>
              <a:t>memory. </a:t>
            </a:r>
            <a:r>
              <a:rPr sz="2400" b="1" dirty="0">
                <a:solidFill>
                  <a:srgbClr val="FF0000"/>
                </a:solidFill>
                <a:latin typeface="Times New Roman"/>
                <a:cs typeface="Times New Roman"/>
              </a:rPr>
              <a:t>This lead </a:t>
            </a:r>
            <a:r>
              <a:rPr sz="2400" b="1" spc="-5" dirty="0">
                <a:solidFill>
                  <a:srgbClr val="FF0000"/>
                </a:solidFill>
                <a:latin typeface="Times New Roman"/>
                <a:cs typeface="Times New Roman"/>
              </a:rPr>
              <a:t>to over allocation </a:t>
            </a:r>
            <a:r>
              <a:rPr sz="2400" b="1" dirty="0">
                <a:solidFill>
                  <a:srgbClr val="FF0000"/>
                </a:solidFill>
                <a:latin typeface="Times New Roman"/>
                <a:cs typeface="Times New Roman"/>
              </a:rPr>
              <a:t>of</a:t>
            </a:r>
            <a:r>
              <a:rPr sz="2400" b="1" spc="75" dirty="0">
                <a:solidFill>
                  <a:srgbClr val="FF0000"/>
                </a:solidFill>
                <a:latin typeface="Times New Roman"/>
                <a:cs typeface="Times New Roman"/>
              </a:rPr>
              <a:t> </a:t>
            </a:r>
            <a:r>
              <a:rPr sz="2400" b="1" spc="-15" dirty="0">
                <a:solidFill>
                  <a:srgbClr val="FF0000"/>
                </a:solidFill>
                <a:latin typeface="Times New Roman"/>
                <a:cs typeface="Times New Roman"/>
              </a:rPr>
              <a:t>memory.</a:t>
            </a:r>
            <a:endParaRPr sz="2400">
              <a:latin typeface="Times New Roman"/>
              <a:cs typeface="Times New Roman"/>
            </a:endParaRPr>
          </a:p>
          <a:p>
            <a:pPr marL="356870" marR="13970" indent="-344805" algn="just">
              <a:lnSpc>
                <a:spcPct val="100000"/>
              </a:lnSpc>
              <a:spcBef>
                <a:spcPts val="1010"/>
              </a:spcBef>
            </a:pPr>
            <a:r>
              <a:rPr sz="2400" dirty="0">
                <a:latin typeface="Times New Roman"/>
                <a:cs typeface="Times New Roman"/>
              </a:rPr>
              <a:t>[Eg]: </a:t>
            </a:r>
            <a:r>
              <a:rPr sz="2400" dirty="0">
                <a:solidFill>
                  <a:srgbClr val="0000FF"/>
                </a:solidFill>
                <a:latin typeface="Times New Roman"/>
                <a:cs typeface="Times New Roman"/>
              </a:rPr>
              <a:t>Suppose </a:t>
            </a:r>
            <a:r>
              <a:rPr sz="2400" spc="-5" dirty="0">
                <a:solidFill>
                  <a:srgbClr val="0000FF"/>
                </a:solidFill>
                <a:latin typeface="Times New Roman"/>
                <a:cs typeface="Times New Roman"/>
              </a:rPr>
              <a:t>40 frames </a:t>
            </a:r>
            <a:r>
              <a:rPr sz="2400" dirty="0">
                <a:solidFill>
                  <a:srgbClr val="0000FF"/>
                </a:solidFill>
                <a:latin typeface="Times New Roman"/>
                <a:cs typeface="Times New Roman"/>
              </a:rPr>
              <a:t>in memory , </a:t>
            </a:r>
            <a:r>
              <a:rPr sz="2400" spc="-5" dirty="0">
                <a:solidFill>
                  <a:srgbClr val="0000FF"/>
                </a:solidFill>
                <a:latin typeface="Times New Roman"/>
                <a:cs typeface="Times New Roman"/>
              </a:rPr>
              <a:t>6 </a:t>
            </a:r>
            <a:r>
              <a:rPr sz="2400" dirty="0">
                <a:solidFill>
                  <a:srgbClr val="0000FF"/>
                </a:solidFill>
                <a:latin typeface="Times New Roman"/>
                <a:cs typeface="Times New Roman"/>
              </a:rPr>
              <a:t>processes </a:t>
            </a:r>
            <a:r>
              <a:rPr sz="2400" spc="-10" dirty="0">
                <a:solidFill>
                  <a:srgbClr val="0000FF"/>
                </a:solidFill>
                <a:latin typeface="Times New Roman"/>
                <a:cs typeface="Times New Roman"/>
              </a:rPr>
              <a:t>each </a:t>
            </a:r>
            <a:r>
              <a:rPr sz="2400" dirty="0">
                <a:solidFill>
                  <a:srgbClr val="0000FF"/>
                </a:solidFill>
                <a:latin typeface="Times New Roman"/>
                <a:cs typeface="Times New Roman"/>
              </a:rPr>
              <a:t>of </a:t>
            </a:r>
            <a:r>
              <a:rPr sz="2400" spc="-5" dirty="0">
                <a:solidFill>
                  <a:srgbClr val="0000FF"/>
                </a:solidFill>
                <a:latin typeface="Times New Roman"/>
                <a:cs typeface="Times New Roman"/>
              </a:rPr>
              <a:t>which has </a:t>
            </a:r>
            <a:r>
              <a:rPr sz="2400" dirty="0">
                <a:solidFill>
                  <a:srgbClr val="0000FF"/>
                </a:solidFill>
                <a:latin typeface="Times New Roman"/>
                <a:cs typeface="Times New Roman"/>
              </a:rPr>
              <a:t>10  </a:t>
            </a:r>
            <a:r>
              <a:rPr sz="2400" spc="-5" dirty="0">
                <a:solidFill>
                  <a:srgbClr val="0000FF"/>
                </a:solidFill>
                <a:latin typeface="Times New Roman"/>
                <a:cs typeface="Times New Roman"/>
              </a:rPr>
              <a:t>pages but uses </a:t>
            </a:r>
            <a:r>
              <a:rPr sz="2400" spc="5" dirty="0">
                <a:solidFill>
                  <a:srgbClr val="0000FF"/>
                </a:solidFill>
                <a:latin typeface="Times New Roman"/>
                <a:cs typeface="Times New Roman"/>
              </a:rPr>
              <a:t>only </a:t>
            </a:r>
            <a:r>
              <a:rPr sz="2400" dirty="0">
                <a:solidFill>
                  <a:srgbClr val="0000FF"/>
                </a:solidFill>
                <a:latin typeface="Times New Roman"/>
                <a:cs typeface="Times New Roman"/>
              </a:rPr>
              <a:t>5 </a:t>
            </a:r>
            <a:r>
              <a:rPr sz="2400" spc="-10" dirty="0">
                <a:solidFill>
                  <a:srgbClr val="0000FF"/>
                </a:solidFill>
                <a:latin typeface="Times New Roman"/>
                <a:cs typeface="Times New Roman"/>
              </a:rPr>
              <a:t>at </a:t>
            </a:r>
            <a:r>
              <a:rPr sz="2400" dirty="0">
                <a:solidFill>
                  <a:srgbClr val="0000FF"/>
                </a:solidFill>
                <a:latin typeface="Times New Roman"/>
                <a:cs typeface="Times New Roman"/>
              </a:rPr>
              <a:t>the moment. </a:t>
            </a:r>
            <a:r>
              <a:rPr sz="2400" spc="-20" dirty="0">
                <a:latin typeface="Times New Roman"/>
                <a:cs typeface="Times New Roman"/>
              </a:rPr>
              <a:t>Load </a:t>
            </a:r>
            <a:r>
              <a:rPr sz="2400" spc="-5" dirty="0">
                <a:latin typeface="Times New Roman"/>
                <a:cs typeface="Times New Roman"/>
              </a:rPr>
              <a:t>these </a:t>
            </a:r>
            <a:r>
              <a:rPr sz="2400" dirty="0">
                <a:latin typeface="Times New Roman"/>
                <a:cs typeface="Times New Roman"/>
              </a:rPr>
              <a:t>(6*5) = </a:t>
            </a:r>
            <a:r>
              <a:rPr sz="2400" spc="-5" dirty="0">
                <a:latin typeface="Times New Roman"/>
                <a:cs typeface="Times New Roman"/>
              </a:rPr>
              <a:t>30 </a:t>
            </a:r>
            <a:r>
              <a:rPr sz="2400" spc="-10" dirty="0">
                <a:latin typeface="Times New Roman"/>
                <a:cs typeface="Times New Roman"/>
              </a:rPr>
              <a:t>pages </a:t>
            </a:r>
            <a:r>
              <a:rPr sz="2400" dirty="0">
                <a:latin typeface="Times New Roman"/>
                <a:cs typeface="Times New Roman"/>
              </a:rPr>
              <a:t>into  the </a:t>
            </a:r>
            <a:r>
              <a:rPr sz="2400" spc="-5" dirty="0">
                <a:latin typeface="Times New Roman"/>
                <a:cs typeface="Times New Roman"/>
              </a:rPr>
              <a:t>memory. </a:t>
            </a:r>
            <a:r>
              <a:rPr sz="2400" dirty="0">
                <a:latin typeface="Times New Roman"/>
                <a:cs typeface="Times New Roman"/>
              </a:rPr>
              <a:t>So, </a:t>
            </a:r>
            <a:r>
              <a:rPr sz="2400" spc="-5" dirty="0">
                <a:latin typeface="Times New Roman"/>
                <a:cs typeface="Times New Roman"/>
              </a:rPr>
              <a:t>all </a:t>
            </a:r>
            <a:r>
              <a:rPr sz="2400" dirty="0">
                <a:latin typeface="Times New Roman"/>
                <a:cs typeface="Times New Roman"/>
              </a:rPr>
              <a:t>the </a:t>
            </a:r>
            <a:r>
              <a:rPr sz="2400" spc="-5" dirty="0">
                <a:latin typeface="Times New Roman"/>
                <a:cs typeface="Times New Roman"/>
              </a:rPr>
              <a:t>processes </a:t>
            </a:r>
            <a:r>
              <a:rPr sz="2400" dirty="0">
                <a:latin typeface="Times New Roman"/>
                <a:cs typeface="Times New Roman"/>
              </a:rPr>
              <a:t>are </a:t>
            </a:r>
            <a:r>
              <a:rPr sz="2400" spc="-5" dirty="0">
                <a:latin typeface="Times New Roman"/>
                <a:cs typeface="Times New Roman"/>
              </a:rPr>
              <a:t>executing </a:t>
            </a:r>
            <a:r>
              <a:rPr sz="2400" dirty="0">
                <a:latin typeface="Times New Roman"/>
                <a:cs typeface="Times New Roman"/>
              </a:rPr>
              <a:t>simultaneously </a:t>
            </a:r>
            <a:r>
              <a:rPr sz="2400" spc="-5" dirty="0">
                <a:latin typeface="Times New Roman"/>
                <a:cs typeface="Times New Roman"/>
              </a:rPr>
              <a:t>and  </a:t>
            </a:r>
            <a:r>
              <a:rPr sz="2400" dirty="0">
                <a:latin typeface="Times New Roman"/>
                <a:cs typeface="Times New Roman"/>
              </a:rPr>
              <a:t>still </a:t>
            </a:r>
            <a:r>
              <a:rPr sz="2400" spc="-5" dirty="0">
                <a:latin typeface="Times New Roman"/>
                <a:cs typeface="Times New Roman"/>
              </a:rPr>
              <a:t>have 10 </a:t>
            </a:r>
            <a:r>
              <a:rPr sz="2400" spc="-10" dirty="0">
                <a:latin typeface="Times New Roman"/>
                <a:cs typeface="Times New Roman"/>
              </a:rPr>
              <a:t>frames</a:t>
            </a:r>
            <a:r>
              <a:rPr sz="2400" spc="-25" dirty="0">
                <a:latin typeface="Times New Roman"/>
                <a:cs typeface="Times New Roman"/>
              </a:rPr>
              <a:t> </a:t>
            </a:r>
            <a:r>
              <a:rPr sz="2400" spc="-10" dirty="0">
                <a:latin typeface="Times New Roman"/>
                <a:cs typeface="Times New Roman"/>
              </a:rPr>
              <a:t>free.</a:t>
            </a:r>
            <a:endParaRPr sz="2400">
              <a:latin typeface="Times New Roman"/>
              <a:cs typeface="Times New Roman"/>
            </a:endParaRPr>
          </a:p>
          <a:p>
            <a:pPr marL="317500" algn="just">
              <a:lnSpc>
                <a:spcPct val="100000"/>
              </a:lnSpc>
              <a:spcBef>
                <a:spcPts val="1015"/>
              </a:spcBef>
            </a:pPr>
            <a:r>
              <a:rPr sz="2400" spc="-5" dirty="0">
                <a:latin typeface="Times New Roman"/>
                <a:cs typeface="Times New Roman"/>
              </a:rPr>
              <a:t>Now, all </a:t>
            </a:r>
            <a:r>
              <a:rPr sz="2400" dirty="0">
                <a:latin typeface="Times New Roman"/>
                <a:cs typeface="Times New Roman"/>
              </a:rPr>
              <a:t>the 6 processes </a:t>
            </a:r>
            <a:r>
              <a:rPr sz="2400" spc="-5" dirty="0">
                <a:latin typeface="Times New Roman"/>
                <a:cs typeface="Times New Roman"/>
              </a:rPr>
              <a:t>wants </a:t>
            </a:r>
            <a:r>
              <a:rPr sz="2400" dirty="0">
                <a:latin typeface="Times New Roman"/>
                <a:cs typeface="Times New Roman"/>
              </a:rPr>
              <a:t>to </a:t>
            </a:r>
            <a:r>
              <a:rPr sz="2400" spc="-5" dirty="0">
                <a:latin typeface="Times New Roman"/>
                <a:cs typeface="Times New Roman"/>
              </a:rPr>
              <a:t>use all </a:t>
            </a:r>
            <a:r>
              <a:rPr sz="2400" dirty="0">
                <a:latin typeface="Times New Roman"/>
                <a:cs typeface="Times New Roman"/>
              </a:rPr>
              <a:t>their 10 </a:t>
            </a:r>
            <a:r>
              <a:rPr sz="2400" spc="-5" dirty="0">
                <a:latin typeface="Times New Roman"/>
                <a:cs typeface="Times New Roman"/>
              </a:rPr>
              <a:t>pages; </a:t>
            </a:r>
            <a:r>
              <a:rPr sz="2400" dirty="0">
                <a:latin typeface="Times New Roman"/>
                <a:cs typeface="Times New Roman"/>
              </a:rPr>
              <a:t>So, to load</a:t>
            </a:r>
            <a:r>
              <a:rPr sz="2400" spc="120" dirty="0">
                <a:latin typeface="Times New Roman"/>
                <a:cs typeface="Times New Roman"/>
              </a:rPr>
              <a:t> </a:t>
            </a:r>
            <a:r>
              <a:rPr sz="2400" dirty="0">
                <a:latin typeface="Times New Roman"/>
                <a:cs typeface="Times New Roman"/>
              </a:rPr>
              <a:t>the</a:t>
            </a:r>
            <a:endParaRPr sz="2400">
              <a:latin typeface="Times New Roman"/>
              <a:cs typeface="Times New Roman"/>
            </a:endParaRPr>
          </a:p>
        </p:txBody>
      </p:sp>
      <p:sp>
        <p:nvSpPr>
          <p:cNvPr id="4" name="object 4"/>
          <p:cNvSpPr txBox="1"/>
          <p:nvPr/>
        </p:nvSpPr>
        <p:spPr>
          <a:xfrm>
            <a:off x="7280529" y="3741166"/>
            <a:ext cx="1785620" cy="391160"/>
          </a:xfrm>
          <a:prstGeom prst="rect">
            <a:avLst/>
          </a:prstGeom>
        </p:spPr>
        <p:txBody>
          <a:bodyPr vert="horz" wrap="square" lIns="0" tIns="12700" rIns="0" bIns="0" rtlCol="0">
            <a:spAutoFit/>
          </a:bodyPr>
          <a:lstStyle/>
          <a:p>
            <a:pPr marL="12700">
              <a:lnSpc>
                <a:spcPct val="100000"/>
              </a:lnSpc>
              <a:spcBef>
                <a:spcPts val="100"/>
              </a:spcBef>
              <a:tabLst>
                <a:tab pos="698500" algn="l"/>
                <a:tab pos="1299210" algn="l"/>
              </a:tabLst>
            </a:pPr>
            <a:r>
              <a:rPr sz="2400" dirty="0">
                <a:latin typeface="Times New Roman"/>
                <a:cs typeface="Times New Roman"/>
              </a:rPr>
              <a:t>on</a:t>
            </a:r>
            <a:r>
              <a:rPr sz="2400" spc="25" dirty="0">
                <a:latin typeface="Times New Roman"/>
                <a:cs typeface="Times New Roman"/>
              </a:rPr>
              <a:t>l</a:t>
            </a:r>
            <a:r>
              <a:rPr sz="2400" dirty="0">
                <a:latin typeface="Times New Roman"/>
                <a:cs typeface="Times New Roman"/>
              </a:rPr>
              <a:t>y	10	f</a:t>
            </a:r>
            <a:r>
              <a:rPr sz="2400" spc="-15" dirty="0">
                <a:latin typeface="Times New Roman"/>
                <a:cs typeface="Times New Roman"/>
              </a:rPr>
              <a:t>r</a:t>
            </a:r>
            <a:r>
              <a:rPr sz="2400" spc="10" dirty="0">
                <a:latin typeface="Times New Roman"/>
                <a:cs typeface="Times New Roman"/>
              </a:rPr>
              <a:t>e</a:t>
            </a:r>
            <a:r>
              <a:rPr sz="2400" dirty="0">
                <a:latin typeface="Times New Roman"/>
                <a:cs typeface="Times New Roman"/>
              </a:rPr>
              <a:t>e</a:t>
            </a:r>
            <a:endParaRPr sz="2400">
              <a:latin typeface="Times New Roman"/>
              <a:cs typeface="Times New Roman"/>
            </a:endParaRPr>
          </a:p>
        </p:txBody>
      </p:sp>
      <p:sp>
        <p:nvSpPr>
          <p:cNvPr id="5" name="object 5"/>
          <p:cNvSpPr txBox="1"/>
          <p:nvPr/>
        </p:nvSpPr>
        <p:spPr>
          <a:xfrm>
            <a:off x="78739" y="3741166"/>
            <a:ext cx="6934200" cy="1172210"/>
          </a:xfrm>
          <a:prstGeom prst="rect">
            <a:avLst/>
          </a:prstGeom>
        </p:spPr>
        <p:txBody>
          <a:bodyPr vert="horz" wrap="square" lIns="0" tIns="12700" rIns="0" bIns="0" rtlCol="0">
            <a:spAutoFit/>
          </a:bodyPr>
          <a:lstStyle/>
          <a:p>
            <a:pPr marL="356870" marR="5080">
              <a:lnSpc>
                <a:spcPct val="100000"/>
              </a:lnSpc>
              <a:spcBef>
                <a:spcPts val="100"/>
              </a:spcBef>
              <a:tabLst>
                <a:tab pos="1734820" algn="l"/>
                <a:tab pos="2543175" algn="l"/>
                <a:tab pos="2860040" algn="l"/>
                <a:tab pos="3311525" algn="l"/>
                <a:tab pos="4152900" algn="l"/>
                <a:tab pos="4775200" algn="l"/>
                <a:tab pos="5293360" algn="l"/>
                <a:tab pos="6531609" algn="l"/>
              </a:tabLst>
            </a:pPr>
            <a:r>
              <a:rPr sz="2400" dirty="0">
                <a:latin typeface="Times New Roman"/>
                <a:cs typeface="Times New Roman"/>
              </a:rPr>
              <a:t>r</a:t>
            </a:r>
            <a:r>
              <a:rPr sz="2400" spc="-20" dirty="0">
                <a:latin typeface="Times New Roman"/>
                <a:cs typeface="Times New Roman"/>
              </a:rPr>
              <a:t>e</a:t>
            </a:r>
            <a:r>
              <a:rPr sz="2400" dirty="0">
                <a:latin typeface="Times New Roman"/>
                <a:cs typeface="Times New Roman"/>
              </a:rPr>
              <a:t>maining	</a:t>
            </a:r>
            <a:r>
              <a:rPr sz="2400" spc="-10" dirty="0">
                <a:latin typeface="Times New Roman"/>
                <a:cs typeface="Times New Roman"/>
              </a:rPr>
              <a:t>(</a:t>
            </a:r>
            <a:r>
              <a:rPr sz="2400" dirty="0">
                <a:latin typeface="Times New Roman"/>
                <a:cs typeface="Times New Roman"/>
              </a:rPr>
              <a:t>6*</a:t>
            </a:r>
            <a:r>
              <a:rPr sz="2400" spc="20" dirty="0">
                <a:latin typeface="Times New Roman"/>
                <a:cs typeface="Times New Roman"/>
              </a:rPr>
              <a:t>5</a:t>
            </a:r>
            <a:r>
              <a:rPr sz="2400" dirty="0">
                <a:latin typeface="Times New Roman"/>
                <a:cs typeface="Times New Roman"/>
              </a:rPr>
              <a:t>)	=	30	</a:t>
            </a:r>
            <a:r>
              <a:rPr sz="2400" spc="20" dirty="0">
                <a:latin typeface="Times New Roman"/>
                <a:cs typeface="Times New Roman"/>
              </a:rPr>
              <a:t>p</a:t>
            </a:r>
            <a:r>
              <a:rPr sz="2400" spc="-10" dirty="0">
                <a:latin typeface="Times New Roman"/>
                <a:cs typeface="Times New Roman"/>
              </a:rPr>
              <a:t>a</a:t>
            </a:r>
            <a:r>
              <a:rPr sz="2400" dirty="0">
                <a:latin typeface="Times New Roman"/>
                <a:cs typeface="Times New Roman"/>
              </a:rPr>
              <a:t>g</a:t>
            </a:r>
            <a:r>
              <a:rPr sz="2400" spc="-10" dirty="0">
                <a:latin typeface="Times New Roman"/>
                <a:cs typeface="Times New Roman"/>
              </a:rPr>
              <a:t>e</a:t>
            </a:r>
            <a:r>
              <a:rPr sz="2400" spc="-5" dirty="0">
                <a:latin typeface="Times New Roman"/>
                <a:cs typeface="Times New Roman"/>
              </a:rPr>
              <a:t>s</a:t>
            </a:r>
            <a:r>
              <a:rPr sz="2400" dirty="0">
                <a:latin typeface="Times New Roman"/>
                <a:cs typeface="Times New Roman"/>
              </a:rPr>
              <a:t>	in</a:t>
            </a:r>
            <a:r>
              <a:rPr sz="2400" spc="5" dirty="0">
                <a:latin typeface="Times New Roman"/>
                <a:cs typeface="Times New Roman"/>
              </a:rPr>
              <a:t>t</a:t>
            </a:r>
            <a:r>
              <a:rPr sz="2400" dirty="0">
                <a:latin typeface="Times New Roman"/>
                <a:cs typeface="Times New Roman"/>
              </a:rPr>
              <a:t>o	the	memo</a:t>
            </a:r>
            <a:r>
              <a:rPr sz="2400" spc="10" dirty="0">
                <a:latin typeface="Times New Roman"/>
                <a:cs typeface="Times New Roman"/>
              </a:rPr>
              <a:t>r</a:t>
            </a:r>
            <a:r>
              <a:rPr sz="2400" spc="-50" dirty="0">
                <a:latin typeface="Times New Roman"/>
                <a:cs typeface="Times New Roman"/>
              </a:rPr>
              <a:t>y</a:t>
            </a:r>
            <a:r>
              <a:rPr sz="2400" dirty="0">
                <a:latin typeface="Times New Roman"/>
                <a:cs typeface="Times New Roman"/>
              </a:rPr>
              <a:t>,	but  </a:t>
            </a:r>
            <a:r>
              <a:rPr sz="2400" spc="-10" dirty="0">
                <a:latin typeface="Times New Roman"/>
                <a:cs typeface="Times New Roman"/>
              </a:rPr>
              <a:t>frames</a:t>
            </a:r>
            <a:r>
              <a:rPr sz="1800" spc="-10" dirty="0">
                <a:latin typeface="Arial"/>
                <a:cs typeface="Arial"/>
              </a:rPr>
              <a:t>.</a:t>
            </a:r>
            <a:endParaRPr sz="1800">
              <a:latin typeface="Arial"/>
              <a:cs typeface="Arial"/>
            </a:endParaRPr>
          </a:p>
          <a:p>
            <a:pPr marL="12700">
              <a:lnSpc>
                <a:spcPct val="100000"/>
              </a:lnSpc>
              <a:spcBef>
                <a:spcPts val="385"/>
              </a:spcBef>
            </a:pPr>
            <a:r>
              <a:rPr sz="2400" b="1" dirty="0">
                <a:solidFill>
                  <a:srgbClr val="FF0000"/>
                </a:solidFill>
                <a:latin typeface="Times New Roman"/>
                <a:cs typeface="Times New Roman"/>
              </a:rPr>
              <a:t>What </a:t>
            </a:r>
            <a:r>
              <a:rPr sz="2400" b="1" spc="-5" dirty="0">
                <a:solidFill>
                  <a:srgbClr val="FF0000"/>
                </a:solidFill>
                <a:latin typeface="Times New Roman"/>
                <a:cs typeface="Times New Roman"/>
              </a:rPr>
              <a:t>can the OS </a:t>
            </a:r>
            <a:r>
              <a:rPr sz="2400" b="1" dirty="0">
                <a:solidFill>
                  <a:srgbClr val="FF0000"/>
                </a:solidFill>
                <a:latin typeface="Times New Roman"/>
                <a:cs typeface="Times New Roman"/>
              </a:rPr>
              <a:t>do at </a:t>
            </a:r>
            <a:r>
              <a:rPr sz="2400" b="1" spc="-5" dirty="0">
                <a:solidFill>
                  <a:srgbClr val="FF0000"/>
                </a:solidFill>
                <a:latin typeface="Times New Roman"/>
                <a:cs typeface="Times New Roman"/>
              </a:rPr>
              <a:t>this</a:t>
            </a:r>
            <a:r>
              <a:rPr sz="2400" b="1" spc="-35" dirty="0">
                <a:solidFill>
                  <a:srgbClr val="FF0000"/>
                </a:solidFill>
                <a:latin typeface="Times New Roman"/>
                <a:cs typeface="Times New Roman"/>
              </a:rPr>
              <a:t> </a:t>
            </a:r>
            <a:r>
              <a:rPr sz="2400" b="1" dirty="0">
                <a:solidFill>
                  <a:srgbClr val="FF0000"/>
                </a:solidFill>
                <a:latin typeface="Times New Roman"/>
                <a:cs typeface="Times New Roman"/>
              </a:rPr>
              <a:t>point?</a:t>
            </a:r>
            <a:endParaRPr sz="2400">
              <a:latin typeface="Times New Roman"/>
              <a:cs typeface="Times New Roman"/>
            </a:endParaRPr>
          </a:p>
        </p:txBody>
      </p:sp>
      <p:sp>
        <p:nvSpPr>
          <p:cNvPr id="6" name="object 6"/>
          <p:cNvSpPr txBox="1"/>
          <p:nvPr/>
        </p:nvSpPr>
        <p:spPr>
          <a:xfrm>
            <a:off x="78739" y="4887544"/>
            <a:ext cx="8727440" cy="1855470"/>
          </a:xfrm>
          <a:prstGeom prst="rect">
            <a:avLst/>
          </a:prstGeom>
        </p:spPr>
        <p:txBody>
          <a:bodyPr vert="horz" wrap="square" lIns="0" tIns="12700" rIns="0" bIns="0" rtlCol="0">
            <a:spAutoFit/>
          </a:bodyPr>
          <a:lstStyle/>
          <a:p>
            <a:pPr marL="356870" indent="-344805">
              <a:lnSpc>
                <a:spcPct val="100000"/>
              </a:lnSpc>
              <a:spcBef>
                <a:spcPts val="100"/>
              </a:spcBef>
              <a:buAutoNum type="arabicPeriod"/>
              <a:tabLst>
                <a:tab pos="357505" algn="l"/>
              </a:tabLst>
            </a:pPr>
            <a:r>
              <a:rPr sz="2400" spc="-30" dirty="0">
                <a:latin typeface="Times New Roman"/>
                <a:cs typeface="Times New Roman"/>
              </a:rPr>
              <a:t>It </a:t>
            </a:r>
            <a:r>
              <a:rPr sz="2400" spc="-5" dirty="0">
                <a:latin typeface="Times New Roman"/>
                <a:cs typeface="Times New Roman"/>
              </a:rPr>
              <a:t>could terminate </a:t>
            </a:r>
            <a:r>
              <a:rPr sz="2400" dirty="0">
                <a:latin typeface="Times New Roman"/>
                <a:cs typeface="Times New Roman"/>
              </a:rPr>
              <a:t>the </a:t>
            </a:r>
            <a:r>
              <a:rPr sz="2400" spc="-5" dirty="0">
                <a:latin typeface="Times New Roman"/>
                <a:cs typeface="Times New Roman"/>
              </a:rPr>
              <a:t>user process- Not </a:t>
            </a:r>
            <a:r>
              <a:rPr sz="2400" dirty="0">
                <a:latin typeface="Times New Roman"/>
                <a:cs typeface="Times New Roman"/>
              </a:rPr>
              <a:t>the </a:t>
            </a:r>
            <a:r>
              <a:rPr sz="2400" spc="-5" dirty="0">
                <a:latin typeface="Times New Roman"/>
                <a:cs typeface="Times New Roman"/>
              </a:rPr>
              <a:t>best choice </a:t>
            </a:r>
            <a:r>
              <a:rPr sz="2400" spc="-10" dirty="0">
                <a:latin typeface="Times New Roman"/>
                <a:cs typeface="Times New Roman"/>
              </a:rPr>
              <a:t>as </a:t>
            </a:r>
            <a:r>
              <a:rPr sz="2400" dirty="0">
                <a:latin typeface="Times New Roman"/>
                <a:cs typeface="Times New Roman"/>
              </a:rPr>
              <a:t>it</a:t>
            </a:r>
            <a:r>
              <a:rPr sz="2400" spc="130" dirty="0">
                <a:latin typeface="Times New Roman"/>
                <a:cs typeface="Times New Roman"/>
              </a:rPr>
              <a:t> </a:t>
            </a:r>
            <a:r>
              <a:rPr sz="2400" spc="-15" dirty="0">
                <a:latin typeface="Times New Roman"/>
                <a:cs typeface="Times New Roman"/>
              </a:rPr>
              <a:t>destroys</a:t>
            </a:r>
            <a:endParaRPr sz="2400">
              <a:latin typeface="Times New Roman"/>
              <a:cs typeface="Times New Roman"/>
            </a:endParaRPr>
          </a:p>
          <a:p>
            <a:pPr marL="356870">
              <a:lnSpc>
                <a:spcPct val="100000"/>
              </a:lnSpc>
            </a:pPr>
            <a:r>
              <a:rPr sz="2400" dirty="0">
                <a:latin typeface="Times New Roman"/>
                <a:cs typeface="Times New Roman"/>
              </a:rPr>
              <a:t>the </a:t>
            </a:r>
            <a:r>
              <a:rPr sz="2400" spc="-5" dirty="0">
                <a:latin typeface="Times New Roman"/>
                <a:cs typeface="Times New Roman"/>
              </a:rPr>
              <a:t>purpose </a:t>
            </a:r>
            <a:r>
              <a:rPr sz="2400" dirty="0">
                <a:latin typeface="Times New Roman"/>
                <a:cs typeface="Times New Roman"/>
              </a:rPr>
              <a:t>of </a:t>
            </a:r>
            <a:r>
              <a:rPr sz="2400" spc="-5" dirty="0">
                <a:latin typeface="Times New Roman"/>
                <a:cs typeface="Times New Roman"/>
              </a:rPr>
              <a:t>demand</a:t>
            </a:r>
            <a:r>
              <a:rPr sz="2400" spc="-30" dirty="0">
                <a:latin typeface="Times New Roman"/>
                <a:cs typeface="Times New Roman"/>
              </a:rPr>
              <a:t> </a:t>
            </a:r>
            <a:r>
              <a:rPr sz="2400" spc="-10" dirty="0">
                <a:latin typeface="Times New Roman"/>
                <a:cs typeface="Times New Roman"/>
              </a:rPr>
              <a:t>paging</a:t>
            </a:r>
            <a:endParaRPr sz="2400">
              <a:latin typeface="Times New Roman"/>
              <a:cs typeface="Times New Roman"/>
            </a:endParaRPr>
          </a:p>
          <a:p>
            <a:pPr marL="356870" marR="189865" indent="-344805">
              <a:lnSpc>
                <a:spcPct val="100000"/>
              </a:lnSpc>
              <a:spcBef>
                <a:spcPts val="5"/>
              </a:spcBef>
              <a:buAutoNum type="arabicPeriod" startAt="2"/>
              <a:tabLst>
                <a:tab pos="357505" algn="l"/>
              </a:tabLst>
            </a:pPr>
            <a:r>
              <a:rPr sz="2400" dirty="0">
                <a:latin typeface="Times New Roman"/>
                <a:cs typeface="Times New Roman"/>
              </a:rPr>
              <a:t>The </a:t>
            </a:r>
            <a:r>
              <a:rPr sz="2400" spc="-5" dirty="0">
                <a:latin typeface="Times New Roman"/>
                <a:cs typeface="Times New Roman"/>
              </a:rPr>
              <a:t>OS </a:t>
            </a:r>
            <a:r>
              <a:rPr sz="2400" dirty="0">
                <a:latin typeface="Times New Roman"/>
                <a:cs typeface="Times New Roman"/>
              </a:rPr>
              <a:t>could </a:t>
            </a:r>
            <a:r>
              <a:rPr sz="2400" spc="-5" dirty="0">
                <a:latin typeface="Times New Roman"/>
                <a:cs typeface="Times New Roman"/>
              </a:rPr>
              <a:t>instead swap </a:t>
            </a:r>
            <a:r>
              <a:rPr sz="2400" dirty="0">
                <a:latin typeface="Times New Roman"/>
                <a:cs typeface="Times New Roman"/>
              </a:rPr>
              <a:t>out a </a:t>
            </a:r>
            <a:r>
              <a:rPr sz="2400" spc="-5" dirty="0">
                <a:latin typeface="Times New Roman"/>
                <a:cs typeface="Times New Roman"/>
              </a:rPr>
              <a:t>process, freeing all </a:t>
            </a:r>
            <a:r>
              <a:rPr sz="2400" dirty="0">
                <a:latin typeface="Times New Roman"/>
                <a:cs typeface="Times New Roman"/>
              </a:rPr>
              <a:t>its </a:t>
            </a:r>
            <a:r>
              <a:rPr sz="2400" spc="-5" dirty="0">
                <a:latin typeface="Times New Roman"/>
                <a:cs typeface="Times New Roman"/>
              </a:rPr>
              <a:t>frames and  reducing </a:t>
            </a:r>
            <a:r>
              <a:rPr sz="2400" dirty="0">
                <a:latin typeface="Times New Roman"/>
                <a:cs typeface="Times New Roman"/>
              </a:rPr>
              <a:t>the </a:t>
            </a:r>
            <a:r>
              <a:rPr sz="2400" spc="-5" dirty="0">
                <a:latin typeface="Times New Roman"/>
                <a:cs typeface="Times New Roman"/>
              </a:rPr>
              <a:t>level </a:t>
            </a:r>
            <a:r>
              <a:rPr sz="2400" dirty="0">
                <a:latin typeface="Times New Roman"/>
                <a:cs typeface="Times New Roman"/>
              </a:rPr>
              <a:t>of</a:t>
            </a:r>
            <a:r>
              <a:rPr sz="2400" spc="-30" dirty="0">
                <a:latin typeface="Times New Roman"/>
                <a:cs typeface="Times New Roman"/>
              </a:rPr>
              <a:t> </a:t>
            </a:r>
            <a:r>
              <a:rPr sz="2400" spc="-5" dirty="0">
                <a:latin typeface="Times New Roman"/>
                <a:cs typeface="Times New Roman"/>
              </a:rPr>
              <a:t>multiprocessing</a:t>
            </a:r>
            <a:endParaRPr sz="2400">
              <a:latin typeface="Times New Roman"/>
              <a:cs typeface="Times New Roman"/>
            </a:endParaRPr>
          </a:p>
          <a:p>
            <a:pPr marL="356870" indent="-344805">
              <a:lnSpc>
                <a:spcPct val="100000"/>
              </a:lnSpc>
              <a:buAutoNum type="arabicPeriod" startAt="2"/>
              <a:tabLst>
                <a:tab pos="357505" algn="l"/>
              </a:tabLst>
            </a:pPr>
            <a:r>
              <a:rPr sz="2400" spc="-5" dirty="0">
                <a:latin typeface="Times New Roman"/>
                <a:cs typeface="Times New Roman"/>
              </a:rPr>
              <a:t>Use </a:t>
            </a:r>
            <a:r>
              <a:rPr sz="2400" spc="-10" dirty="0">
                <a:latin typeface="Times New Roman"/>
                <a:cs typeface="Times New Roman"/>
              </a:rPr>
              <a:t>Page </a:t>
            </a:r>
            <a:r>
              <a:rPr sz="2400" spc="-5" dirty="0">
                <a:latin typeface="Times New Roman"/>
                <a:cs typeface="Times New Roman"/>
              </a:rPr>
              <a:t>replacement technique </a:t>
            </a:r>
            <a:r>
              <a:rPr sz="2400" dirty="0">
                <a:latin typeface="Times New Roman"/>
                <a:cs typeface="Times New Roman"/>
              </a:rPr>
              <a:t>– most </a:t>
            </a:r>
            <a:r>
              <a:rPr sz="2400" spc="-5" dirty="0">
                <a:latin typeface="Times New Roman"/>
                <a:cs typeface="Times New Roman"/>
              </a:rPr>
              <a:t>common</a:t>
            </a:r>
            <a:r>
              <a:rPr sz="2400" spc="10" dirty="0">
                <a:latin typeface="Times New Roman"/>
                <a:cs typeface="Times New Roman"/>
              </a:rPr>
              <a:t> </a:t>
            </a:r>
            <a:r>
              <a:rPr sz="2400" dirty="0">
                <a:latin typeface="Times New Roman"/>
                <a:cs typeface="Times New Roman"/>
              </a:rPr>
              <a:t>solution</a:t>
            </a:r>
            <a:endParaRPr sz="2400">
              <a:latin typeface="Times New Roman"/>
              <a:cs typeface="Times New Roman"/>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176397" y="20777"/>
            <a:ext cx="2747645" cy="454025"/>
          </a:xfrm>
          <a:prstGeom prst="rect">
            <a:avLst/>
          </a:prstGeom>
        </p:spPr>
        <p:txBody>
          <a:bodyPr vert="horz" wrap="square" lIns="0" tIns="13970" rIns="0" bIns="0" rtlCol="0">
            <a:spAutoFit/>
          </a:bodyPr>
          <a:lstStyle/>
          <a:p>
            <a:pPr marL="12700">
              <a:lnSpc>
                <a:spcPct val="100000"/>
              </a:lnSpc>
              <a:spcBef>
                <a:spcPts val="110"/>
              </a:spcBef>
            </a:pPr>
            <a:r>
              <a:rPr sz="2800" b="1" dirty="0">
                <a:solidFill>
                  <a:srgbClr val="0033CC"/>
                </a:solidFill>
                <a:latin typeface="Times New Roman"/>
                <a:cs typeface="Times New Roman"/>
              </a:rPr>
              <a:t>Dynamic</a:t>
            </a:r>
            <a:r>
              <a:rPr sz="2800" b="1" spc="-100" dirty="0">
                <a:solidFill>
                  <a:srgbClr val="0033CC"/>
                </a:solidFill>
                <a:latin typeface="Times New Roman"/>
                <a:cs typeface="Times New Roman"/>
              </a:rPr>
              <a:t> </a:t>
            </a:r>
            <a:r>
              <a:rPr sz="2800" b="1" spc="5" dirty="0">
                <a:solidFill>
                  <a:srgbClr val="0033CC"/>
                </a:solidFill>
                <a:latin typeface="Times New Roman"/>
                <a:cs typeface="Times New Roman"/>
              </a:rPr>
              <a:t>Loading</a:t>
            </a:r>
            <a:endParaRPr sz="2800">
              <a:latin typeface="Times New Roman"/>
              <a:cs typeface="Times New Roman"/>
            </a:endParaRPr>
          </a:p>
        </p:txBody>
      </p:sp>
      <p:sp>
        <p:nvSpPr>
          <p:cNvPr id="3" name="object 3"/>
          <p:cNvSpPr txBox="1"/>
          <p:nvPr/>
        </p:nvSpPr>
        <p:spPr>
          <a:xfrm>
            <a:off x="245160" y="577037"/>
            <a:ext cx="8688705" cy="6246495"/>
          </a:xfrm>
          <a:prstGeom prst="rect">
            <a:avLst/>
          </a:prstGeom>
        </p:spPr>
        <p:txBody>
          <a:bodyPr vert="horz" wrap="square" lIns="0" tIns="12700" rIns="0" bIns="0" rtlCol="0">
            <a:spAutoFit/>
          </a:bodyPr>
          <a:lstStyle/>
          <a:p>
            <a:pPr marL="12700" marR="5080" algn="just">
              <a:lnSpc>
                <a:spcPct val="100000"/>
              </a:lnSpc>
              <a:spcBef>
                <a:spcPts val="100"/>
              </a:spcBef>
              <a:buClr>
                <a:srgbClr val="C00000"/>
              </a:buClr>
              <a:buSzPct val="95833"/>
              <a:buFont typeface="Wingdings"/>
              <a:buChar char=""/>
              <a:tabLst>
                <a:tab pos="153035" algn="l"/>
              </a:tabLst>
            </a:pPr>
            <a:r>
              <a:rPr sz="2400" dirty="0">
                <a:latin typeface="Times New Roman"/>
                <a:cs typeface="Times New Roman"/>
              </a:rPr>
              <a:t>Entire </a:t>
            </a:r>
            <a:r>
              <a:rPr sz="2400" spc="-5" dirty="0">
                <a:latin typeface="Times New Roman"/>
                <a:cs typeface="Times New Roman"/>
              </a:rPr>
              <a:t>program and all data of </a:t>
            </a:r>
            <a:r>
              <a:rPr sz="2400" dirty="0">
                <a:latin typeface="Times New Roman"/>
                <a:cs typeface="Times New Roman"/>
              </a:rPr>
              <a:t>a </a:t>
            </a:r>
            <a:r>
              <a:rPr sz="2400" spc="-5" dirty="0">
                <a:latin typeface="Times New Roman"/>
                <a:cs typeface="Times New Roman"/>
              </a:rPr>
              <a:t>process </a:t>
            </a:r>
            <a:r>
              <a:rPr sz="2400" dirty="0">
                <a:latin typeface="Times New Roman"/>
                <a:cs typeface="Times New Roman"/>
              </a:rPr>
              <a:t>to </a:t>
            </a:r>
            <a:r>
              <a:rPr sz="2400" spc="-5" dirty="0">
                <a:latin typeface="Times New Roman"/>
                <a:cs typeface="Times New Roman"/>
              </a:rPr>
              <a:t>be </a:t>
            </a:r>
            <a:r>
              <a:rPr sz="2400" dirty="0">
                <a:latin typeface="Times New Roman"/>
                <a:cs typeface="Times New Roman"/>
              </a:rPr>
              <a:t>in </a:t>
            </a:r>
            <a:r>
              <a:rPr sz="2400" spc="-10" dirty="0">
                <a:latin typeface="Times New Roman"/>
                <a:cs typeface="Times New Roman"/>
              </a:rPr>
              <a:t>physical </a:t>
            </a:r>
            <a:r>
              <a:rPr sz="2400" spc="5" dirty="0">
                <a:latin typeface="Times New Roman"/>
                <a:cs typeface="Times New Roman"/>
              </a:rPr>
              <a:t>memory </a:t>
            </a:r>
            <a:r>
              <a:rPr sz="2400" spc="-5" dirty="0">
                <a:latin typeface="Times New Roman"/>
                <a:cs typeface="Times New Roman"/>
              </a:rPr>
              <a:t>for  </a:t>
            </a:r>
            <a:r>
              <a:rPr sz="2400" dirty="0">
                <a:latin typeface="Times New Roman"/>
                <a:cs typeface="Times New Roman"/>
              </a:rPr>
              <a:t>the </a:t>
            </a:r>
            <a:r>
              <a:rPr sz="2400" spc="-5" dirty="0">
                <a:latin typeface="Times New Roman"/>
                <a:cs typeface="Times New Roman"/>
              </a:rPr>
              <a:t>process </a:t>
            </a:r>
            <a:r>
              <a:rPr sz="2400" dirty="0">
                <a:latin typeface="Times New Roman"/>
                <a:cs typeface="Times New Roman"/>
              </a:rPr>
              <a:t>to </a:t>
            </a:r>
            <a:r>
              <a:rPr sz="2400" spc="-5" dirty="0">
                <a:latin typeface="Times New Roman"/>
                <a:cs typeface="Times New Roman"/>
              </a:rPr>
              <a:t>execute. </a:t>
            </a:r>
            <a:r>
              <a:rPr sz="2400" spc="-10" dirty="0">
                <a:latin typeface="Times New Roman"/>
                <a:cs typeface="Times New Roman"/>
              </a:rPr>
              <a:t>The </a:t>
            </a:r>
            <a:r>
              <a:rPr sz="2400" dirty="0">
                <a:latin typeface="Times New Roman"/>
                <a:cs typeface="Times New Roman"/>
              </a:rPr>
              <a:t>size of a </a:t>
            </a:r>
            <a:r>
              <a:rPr sz="2400" spc="-5" dirty="0">
                <a:latin typeface="Times New Roman"/>
                <a:cs typeface="Times New Roman"/>
              </a:rPr>
              <a:t>process has </a:t>
            </a:r>
            <a:r>
              <a:rPr sz="2400" dirty="0">
                <a:latin typeface="Times New Roman"/>
                <a:cs typeface="Times New Roman"/>
              </a:rPr>
              <a:t>thus </a:t>
            </a:r>
            <a:r>
              <a:rPr sz="2400" spc="-5" dirty="0">
                <a:latin typeface="Times New Roman"/>
                <a:cs typeface="Times New Roman"/>
              </a:rPr>
              <a:t>been limited </a:t>
            </a:r>
            <a:r>
              <a:rPr sz="2400" spc="5" dirty="0">
                <a:latin typeface="Times New Roman"/>
                <a:cs typeface="Times New Roman"/>
              </a:rPr>
              <a:t>to  </a:t>
            </a:r>
            <a:r>
              <a:rPr sz="2400" dirty="0">
                <a:latin typeface="Times New Roman"/>
                <a:cs typeface="Times New Roman"/>
              </a:rPr>
              <a:t>the size </a:t>
            </a:r>
            <a:r>
              <a:rPr sz="2400" spc="-5" dirty="0">
                <a:latin typeface="Times New Roman"/>
                <a:cs typeface="Times New Roman"/>
              </a:rPr>
              <a:t>of physical </a:t>
            </a:r>
            <a:r>
              <a:rPr sz="2400" spc="-30" dirty="0">
                <a:latin typeface="Times New Roman"/>
                <a:cs typeface="Times New Roman"/>
              </a:rPr>
              <a:t>memory. </a:t>
            </a:r>
            <a:r>
              <a:rPr sz="2400" spc="-90" dirty="0">
                <a:latin typeface="Times New Roman"/>
                <a:cs typeface="Times New Roman"/>
              </a:rPr>
              <a:t>To </a:t>
            </a:r>
            <a:r>
              <a:rPr sz="2400" spc="-5" dirty="0">
                <a:latin typeface="Times New Roman"/>
                <a:cs typeface="Times New Roman"/>
              </a:rPr>
              <a:t>obtain </a:t>
            </a:r>
            <a:r>
              <a:rPr sz="2400" dirty="0">
                <a:latin typeface="Times New Roman"/>
                <a:cs typeface="Times New Roman"/>
              </a:rPr>
              <a:t>better </a:t>
            </a:r>
            <a:r>
              <a:rPr sz="2400" spc="-5" dirty="0">
                <a:latin typeface="Times New Roman"/>
                <a:cs typeface="Times New Roman"/>
              </a:rPr>
              <a:t>memory-space  </a:t>
            </a:r>
            <a:r>
              <a:rPr sz="2400" dirty="0">
                <a:latin typeface="Times New Roman"/>
                <a:cs typeface="Times New Roman"/>
              </a:rPr>
              <a:t>utilization, </a:t>
            </a:r>
            <a:r>
              <a:rPr sz="2400" spc="-5" dirty="0">
                <a:latin typeface="Times New Roman"/>
                <a:cs typeface="Times New Roman"/>
              </a:rPr>
              <a:t>use </a:t>
            </a:r>
            <a:r>
              <a:rPr sz="2400" b="1" spc="-5" dirty="0">
                <a:latin typeface="Times New Roman"/>
                <a:cs typeface="Times New Roman"/>
              </a:rPr>
              <a:t>dynamic</a:t>
            </a:r>
            <a:r>
              <a:rPr sz="2400" b="1" spc="-70" dirty="0">
                <a:latin typeface="Times New Roman"/>
                <a:cs typeface="Times New Roman"/>
              </a:rPr>
              <a:t> </a:t>
            </a:r>
            <a:r>
              <a:rPr sz="2400" b="1" dirty="0">
                <a:latin typeface="Times New Roman"/>
                <a:cs typeface="Times New Roman"/>
              </a:rPr>
              <a:t>loading.</a:t>
            </a:r>
            <a:endParaRPr sz="2400">
              <a:latin typeface="Times New Roman"/>
              <a:cs typeface="Times New Roman"/>
            </a:endParaRPr>
          </a:p>
          <a:p>
            <a:pPr marL="12700" marR="6350" algn="just">
              <a:lnSpc>
                <a:spcPct val="100000"/>
              </a:lnSpc>
              <a:spcBef>
                <a:spcPts val="5"/>
              </a:spcBef>
              <a:buClr>
                <a:srgbClr val="C00000"/>
              </a:buClr>
              <a:buSzPct val="95833"/>
              <a:buFont typeface="Wingdings"/>
              <a:buChar char=""/>
              <a:tabLst>
                <a:tab pos="153035" algn="l"/>
              </a:tabLst>
            </a:pPr>
            <a:r>
              <a:rPr sz="2400" spc="-20" dirty="0">
                <a:latin typeface="Times New Roman"/>
                <a:cs typeface="Times New Roman"/>
              </a:rPr>
              <a:t>In </a:t>
            </a:r>
            <a:r>
              <a:rPr sz="2400" spc="-5" dirty="0">
                <a:latin typeface="Times New Roman"/>
                <a:cs typeface="Times New Roman"/>
              </a:rPr>
              <a:t>dynamic loading, </a:t>
            </a:r>
            <a:r>
              <a:rPr sz="2400" dirty="0">
                <a:latin typeface="Times New Roman"/>
                <a:cs typeface="Times New Roman"/>
              </a:rPr>
              <a:t>a routine is not </a:t>
            </a:r>
            <a:r>
              <a:rPr sz="2400" spc="-5" dirty="0">
                <a:latin typeface="Times New Roman"/>
                <a:cs typeface="Times New Roman"/>
              </a:rPr>
              <a:t>loaded until </a:t>
            </a:r>
            <a:r>
              <a:rPr sz="2400" dirty="0">
                <a:latin typeface="Times New Roman"/>
                <a:cs typeface="Times New Roman"/>
              </a:rPr>
              <a:t>it is </a:t>
            </a:r>
            <a:r>
              <a:rPr sz="2400" spc="-10" dirty="0">
                <a:latin typeface="Times New Roman"/>
                <a:cs typeface="Times New Roman"/>
              </a:rPr>
              <a:t>called. </a:t>
            </a:r>
            <a:r>
              <a:rPr sz="2400" spc="-5" dirty="0">
                <a:latin typeface="Times New Roman"/>
                <a:cs typeface="Times New Roman"/>
              </a:rPr>
              <a:t>All  routines </a:t>
            </a:r>
            <a:r>
              <a:rPr sz="2400" spc="-10" dirty="0">
                <a:latin typeface="Times New Roman"/>
                <a:cs typeface="Times New Roman"/>
              </a:rPr>
              <a:t>are </a:t>
            </a:r>
            <a:r>
              <a:rPr sz="2400" spc="-5" dirty="0">
                <a:latin typeface="Times New Roman"/>
                <a:cs typeface="Times New Roman"/>
              </a:rPr>
              <a:t>kept on </a:t>
            </a:r>
            <a:r>
              <a:rPr sz="2400" spc="-10" dirty="0">
                <a:latin typeface="Times New Roman"/>
                <a:cs typeface="Times New Roman"/>
              </a:rPr>
              <a:t>disk </a:t>
            </a:r>
            <a:r>
              <a:rPr sz="2400" dirty="0">
                <a:latin typeface="Times New Roman"/>
                <a:cs typeface="Times New Roman"/>
              </a:rPr>
              <a:t>in a </a:t>
            </a:r>
            <a:r>
              <a:rPr sz="2400" spc="-5" dirty="0">
                <a:latin typeface="Times New Roman"/>
                <a:cs typeface="Times New Roman"/>
              </a:rPr>
              <a:t>relocatable </a:t>
            </a:r>
            <a:r>
              <a:rPr sz="2400" spc="-10" dirty="0">
                <a:latin typeface="Times New Roman"/>
                <a:cs typeface="Times New Roman"/>
              </a:rPr>
              <a:t>load </a:t>
            </a:r>
            <a:r>
              <a:rPr sz="2400" spc="-5" dirty="0">
                <a:latin typeface="Times New Roman"/>
                <a:cs typeface="Times New Roman"/>
              </a:rPr>
              <a:t>format. </a:t>
            </a:r>
            <a:r>
              <a:rPr sz="2400" dirty="0">
                <a:latin typeface="Times New Roman"/>
                <a:cs typeface="Times New Roman"/>
              </a:rPr>
              <a:t>The </a:t>
            </a:r>
            <a:r>
              <a:rPr sz="2400" spc="-5" dirty="0">
                <a:latin typeface="Times New Roman"/>
                <a:cs typeface="Times New Roman"/>
              </a:rPr>
              <a:t>main  program </a:t>
            </a:r>
            <a:r>
              <a:rPr sz="2400" dirty="0">
                <a:latin typeface="Times New Roman"/>
                <a:cs typeface="Times New Roman"/>
              </a:rPr>
              <a:t>is </a:t>
            </a:r>
            <a:r>
              <a:rPr sz="2400" spc="-5" dirty="0">
                <a:latin typeface="Times New Roman"/>
                <a:cs typeface="Times New Roman"/>
              </a:rPr>
              <a:t>loaded </a:t>
            </a:r>
            <a:r>
              <a:rPr sz="2400" dirty="0">
                <a:latin typeface="Times New Roman"/>
                <a:cs typeface="Times New Roman"/>
              </a:rPr>
              <a:t>into </a:t>
            </a:r>
            <a:r>
              <a:rPr sz="2400" spc="-5" dirty="0">
                <a:latin typeface="Times New Roman"/>
                <a:cs typeface="Times New Roman"/>
              </a:rPr>
              <a:t>memory and </a:t>
            </a:r>
            <a:r>
              <a:rPr sz="2400" dirty="0">
                <a:latin typeface="Times New Roman"/>
                <a:cs typeface="Times New Roman"/>
              </a:rPr>
              <a:t>is </a:t>
            </a:r>
            <a:r>
              <a:rPr sz="2400" spc="-5" dirty="0">
                <a:latin typeface="Times New Roman"/>
                <a:cs typeface="Times New Roman"/>
              </a:rPr>
              <a:t>executed. </a:t>
            </a:r>
            <a:r>
              <a:rPr sz="2400" dirty="0">
                <a:latin typeface="Times New Roman"/>
                <a:cs typeface="Times New Roman"/>
              </a:rPr>
              <a:t>When a routine </a:t>
            </a:r>
            <a:r>
              <a:rPr sz="2400" spc="-5" dirty="0">
                <a:latin typeface="Times New Roman"/>
                <a:cs typeface="Times New Roman"/>
              </a:rPr>
              <a:t>needs  </a:t>
            </a:r>
            <a:r>
              <a:rPr sz="2400" dirty="0">
                <a:latin typeface="Times New Roman"/>
                <a:cs typeface="Times New Roman"/>
              </a:rPr>
              <a:t>to </a:t>
            </a:r>
            <a:r>
              <a:rPr sz="2400" spc="-5" dirty="0">
                <a:latin typeface="Times New Roman"/>
                <a:cs typeface="Times New Roman"/>
              </a:rPr>
              <a:t>call another routine, </a:t>
            </a:r>
            <a:r>
              <a:rPr sz="2400" dirty="0">
                <a:latin typeface="Times New Roman"/>
                <a:cs typeface="Times New Roman"/>
              </a:rPr>
              <a:t>the </a:t>
            </a:r>
            <a:r>
              <a:rPr sz="2400" spc="-5" dirty="0">
                <a:latin typeface="Times New Roman"/>
                <a:cs typeface="Times New Roman"/>
              </a:rPr>
              <a:t>calling routine first checks </a:t>
            </a:r>
            <a:r>
              <a:rPr sz="2400" dirty="0">
                <a:latin typeface="Times New Roman"/>
                <a:cs typeface="Times New Roman"/>
              </a:rPr>
              <a:t>to </a:t>
            </a:r>
            <a:r>
              <a:rPr sz="2400" spc="-5" dirty="0">
                <a:latin typeface="Times New Roman"/>
                <a:cs typeface="Times New Roman"/>
              </a:rPr>
              <a:t>see whether  </a:t>
            </a:r>
            <a:r>
              <a:rPr sz="2400" dirty="0">
                <a:latin typeface="Times New Roman"/>
                <a:cs typeface="Times New Roman"/>
              </a:rPr>
              <a:t>the other routine </a:t>
            </a:r>
            <a:r>
              <a:rPr sz="2400" spc="-5" dirty="0">
                <a:latin typeface="Times New Roman"/>
                <a:cs typeface="Times New Roman"/>
              </a:rPr>
              <a:t>has been loaded. </a:t>
            </a:r>
            <a:r>
              <a:rPr sz="2400" spc="-30" dirty="0">
                <a:latin typeface="Times New Roman"/>
                <a:cs typeface="Times New Roman"/>
              </a:rPr>
              <a:t>If </a:t>
            </a:r>
            <a:r>
              <a:rPr sz="2400" dirty="0">
                <a:latin typeface="Times New Roman"/>
                <a:cs typeface="Times New Roman"/>
              </a:rPr>
              <a:t>it </a:t>
            </a:r>
            <a:r>
              <a:rPr sz="2400" spc="-5" dirty="0">
                <a:latin typeface="Times New Roman"/>
                <a:cs typeface="Times New Roman"/>
              </a:rPr>
              <a:t>has </a:t>
            </a:r>
            <a:r>
              <a:rPr sz="2400" dirty="0">
                <a:latin typeface="Times New Roman"/>
                <a:cs typeface="Times New Roman"/>
              </a:rPr>
              <a:t>not, </a:t>
            </a:r>
            <a:r>
              <a:rPr sz="2400" spc="-10" dirty="0">
                <a:latin typeface="Times New Roman"/>
                <a:cs typeface="Times New Roman"/>
              </a:rPr>
              <a:t>the </a:t>
            </a:r>
            <a:r>
              <a:rPr sz="2400" spc="-5" dirty="0">
                <a:latin typeface="Times New Roman"/>
                <a:cs typeface="Times New Roman"/>
              </a:rPr>
              <a:t>relocatable </a:t>
            </a:r>
            <a:r>
              <a:rPr sz="2400" dirty="0">
                <a:latin typeface="Times New Roman"/>
                <a:cs typeface="Times New Roman"/>
              </a:rPr>
              <a:t>linking  </a:t>
            </a:r>
            <a:r>
              <a:rPr sz="2400" spc="-5" dirty="0">
                <a:latin typeface="Times New Roman"/>
                <a:cs typeface="Times New Roman"/>
              </a:rPr>
              <a:t>loader </a:t>
            </a:r>
            <a:r>
              <a:rPr sz="2400" dirty="0">
                <a:latin typeface="Times New Roman"/>
                <a:cs typeface="Times New Roman"/>
              </a:rPr>
              <a:t>is called to </a:t>
            </a:r>
            <a:r>
              <a:rPr sz="2400" spc="-5" dirty="0">
                <a:latin typeface="Times New Roman"/>
                <a:cs typeface="Times New Roman"/>
              </a:rPr>
              <a:t>load </a:t>
            </a:r>
            <a:r>
              <a:rPr sz="2400" spc="5" dirty="0">
                <a:latin typeface="Times New Roman"/>
                <a:cs typeface="Times New Roman"/>
              </a:rPr>
              <a:t>the </a:t>
            </a:r>
            <a:r>
              <a:rPr sz="2400" spc="-5" dirty="0">
                <a:latin typeface="Times New Roman"/>
                <a:cs typeface="Times New Roman"/>
              </a:rPr>
              <a:t>desired routine </a:t>
            </a:r>
            <a:r>
              <a:rPr sz="2400" dirty="0">
                <a:latin typeface="Times New Roman"/>
                <a:cs typeface="Times New Roman"/>
              </a:rPr>
              <a:t>into memory . </a:t>
            </a:r>
            <a:r>
              <a:rPr sz="2400" spc="-5" dirty="0">
                <a:latin typeface="Times New Roman"/>
                <a:cs typeface="Times New Roman"/>
              </a:rPr>
              <a:t>Then control  </a:t>
            </a:r>
            <a:r>
              <a:rPr sz="2400" dirty="0">
                <a:latin typeface="Times New Roman"/>
                <a:cs typeface="Times New Roman"/>
              </a:rPr>
              <a:t>is </a:t>
            </a:r>
            <a:r>
              <a:rPr sz="2400" spc="-5" dirty="0">
                <a:latin typeface="Times New Roman"/>
                <a:cs typeface="Times New Roman"/>
              </a:rPr>
              <a:t>passed </a:t>
            </a:r>
            <a:r>
              <a:rPr sz="2400" dirty="0">
                <a:latin typeface="Times New Roman"/>
                <a:cs typeface="Times New Roman"/>
              </a:rPr>
              <a:t>to the </a:t>
            </a:r>
            <a:r>
              <a:rPr sz="2400" spc="-5" dirty="0">
                <a:latin typeface="Times New Roman"/>
                <a:cs typeface="Times New Roman"/>
              </a:rPr>
              <a:t>newly loaded</a:t>
            </a:r>
            <a:r>
              <a:rPr sz="2400" spc="-30" dirty="0">
                <a:latin typeface="Times New Roman"/>
                <a:cs typeface="Times New Roman"/>
              </a:rPr>
              <a:t> </a:t>
            </a:r>
            <a:r>
              <a:rPr sz="2400" spc="-5" dirty="0">
                <a:latin typeface="Times New Roman"/>
                <a:cs typeface="Times New Roman"/>
              </a:rPr>
              <a:t>routine.</a:t>
            </a:r>
            <a:endParaRPr sz="2400">
              <a:latin typeface="Times New Roman"/>
              <a:cs typeface="Times New Roman"/>
            </a:endParaRPr>
          </a:p>
          <a:p>
            <a:pPr marL="12700" marR="8890" algn="just">
              <a:lnSpc>
                <a:spcPct val="100000"/>
              </a:lnSpc>
              <a:spcBef>
                <a:spcPts val="10"/>
              </a:spcBef>
              <a:buClr>
                <a:srgbClr val="C00000"/>
              </a:buClr>
              <a:buSzPct val="95833"/>
              <a:buFont typeface="Wingdings"/>
              <a:buChar char=""/>
              <a:tabLst>
                <a:tab pos="153035" algn="l"/>
              </a:tabLst>
            </a:pPr>
            <a:r>
              <a:rPr sz="2400" dirty="0">
                <a:latin typeface="Times New Roman"/>
                <a:cs typeface="Times New Roman"/>
              </a:rPr>
              <a:t>Routine is </a:t>
            </a:r>
            <a:r>
              <a:rPr sz="2400" spc="-5" dirty="0">
                <a:latin typeface="Times New Roman"/>
                <a:cs typeface="Times New Roman"/>
              </a:rPr>
              <a:t>not loaded until </a:t>
            </a:r>
            <a:r>
              <a:rPr sz="2400" dirty="0">
                <a:latin typeface="Times New Roman"/>
                <a:cs typeface="Times New Roman"/>
              </a:rPr>
              <a:t>it is </a:t>
            </a:r>
            <a:r>
              <a:rPr sz="2400" spc="-5" dirty="0">
                <a:latin typeface="Times New Roman"/>
                <a:cs typeface="Times New Roman"/>
              </a:rPr>
              <a:t>called </a:t>
            </a:r>
            <a:r>
              <a:rPr sz="2400" dirty="0">
                <a:latin typeface="Times New Roman"/>
                <a:cs typeface="Times New Roman"/>
              </a:rPr>
              <a:t>is the </a:t>
            </a:r>
            <a:r>
              <a:rPr sz="2400" spc="-10" dirty="0">
                <a:latin typeface="Times New Roman"/>
                <a:cs typeface="Times New Roman"/>
              </a:rPr>
              <a:t>advantage </a:t>
            </a:r>
            <a:r>
              <a:rPr sz="2400" spc="10" dirty="0">
                <a:latin typeface="Times New Roman"/>
                <a:cs typeface="Times New Roman"/>
              </a:rPr>
              <a:t>of </a:t>
            </a:r>
            <a:r>
              <a:rPr sz="2400" spc="-5" dirty="0">
                <a:latin typeface="Times New Roman"/>
                <a:cs typeface="Times New Roman"/>
              </a:rPr>
              <a:t>dynamic </a:t>
            </a:r>
            <a:r>
              <a:rPr sz="2400" spc="590" dirty="0">
                <a:latin typeface="Times New Roman"/>
                <a:cs typeface="Times New Roman"/>
              </a:rPr>
              <a:t> </a:t>
            </a:r>
            <a:r>
              <a:rPr sz="2400" spc="-5" dirty="0">
                <a:latin typeface="Times New Roman"/>
                <a:cs typeface="Times New Roman"/>
              </a:rPr>
              <a:t>loading; </a:t>
            </a:r>
            <a:r>
              <a:rPr sz="2400" spc="-10" dirty="0">
                <a:latin typeface="Times New Roman"/>
                <a:cs typeface="Times New Roman"/>
              </a:rPr>
              <a:t>Better </a:t>
            </a:r>
            <a:r>
              <a:rPr sz="2400" spc="-5" dirty="0">
                <a:latin typeface="Times New Roman"/>
                <a:cs typeface="Times New Roman"/>
              </a:rPr>
              <a:t>memory-space utilization; unused </a:t>
            </a:r>
            <a:r>
              <a:rPr sz="2400" dirty="0">
                <a:latin typeface="Times New Roman"/>
                <a:cs typeface="Times New Roman"/>
              </a:rPr>
              <a:t>routine is never  </a:t>
            </a:r>
            <a:r>
              <a:rPr sz="2400" spc="-5" dirty="0">
                <a:latin typeface="Times New Roman"/>
                <a:cs typeface="Times New Roman"/>
              </a:rPr>
              <a:t>loaded. Useful when </a:t>
            </a:r>
            <a:r>
              <a:rPr sz="2400" spc="-10" dirty="0">
                <a:latin typeface="Times New Roman"/>
                <a:cs typeface="Times New Roman"/>
              </a:rPr>
              <a:t>large </a:t>
            </a:r>
            <a:r>
              <a:rPr sz="2400" spc="-5" dirty="0">
                <a:latin typeface="Times New Roman"/>
                <a:cs typeface="Times New Roman"/>
              </a:rPr>
              <a:t>amounts of code </a:t>
            </a:r>
            <a:r>
              <a:rPr sz="2400" dirty="0">
                <a:latin typeface="Times New Roman"/>
                <a:cs typeface="Times New Roman"/>
              </a:rPr>
              <a:t>are </a:t>
            </a:r>
            <a:r>
              <a:rPr sz="2400" spc="-10" dirty="0">
                <a:latin typeface="Times New Roman"/>
                <a:cs typeface="Times New Roman"/>
              </a:rPr>
              <a:t>needed </a:t>
            </a:r>
            <a:r>
              <a:rPr sz="2400" dirty="0">
                <a:latin typeface="Times New Roman"/>
                <a:cs typeface="Times New Roman"/>
              </a:rPr>
              <a:t>to </a:t>
            </a:r>
            <a:r>
              <a:rPr sz="2400" spc="-5" dirty="0">
                <a:latin typeface="Times New Roman"/>
                <a:cs typeface="Times New Roman"/>
              </a:rPr>
              <a:t>handle  </a:t>
            </a:r>
            <a:r>
              <a:rPr sz="2400" dirty="0">
                <a:latin typeface="Times New Roman"/>
                <a:cs typeface="Times New Roman"/>
              </a:rPr>
              <a:t>infrequently occurring </a:t>
            </a:r>
            <a:r>
              <a:rPr sz="2400" spc="-5" dirty="0">
                <a:latin typeface="Times New Roman"/>
                <a:cs typeface="Times New Roman"/>
              </a:rPr>
              <a:t>cases; No special </a:t>
            </a:r>
            <a:r>
              <a:rPr sz="2400" dirty="0">
                <a:latin typeface="Times New Roman"/>
                <a:cs typeface="Times New Roman"/>
              </a:rPr>
              <a:t>support </a:t>
            </a:r>
            <a:r>
              <a:rPr sz="2400" spc="-5" dirty="0">
                <a:latin typeface="Times New Roman"/>
                <a:cs typeface="Times New Roman"/>
              </a:rPr>
              <a:t>from </a:t>
            </a:r>
            <a:r>
              <a:rPr sz="2400" dirty="0">
                <a:latin typeface="Times New Roman"/>
                <a:cs typeface="Times New Roman"/>
              </a:rPr>
              <a:t>the operating  </a:t>
            </a:r>
            <a:r>
              <a:rPr sz="2400" spc="-10" dirty="0">
                <a:latin typeface="Times New Roman"/>
                <a:cs typeface="Times New Roman"/>
              </a:rPr>
              <a:t>system </a:t>
            </a:r>
            <a:r>
              <a:rPr sz="2400" dirty="0">
                <a:latin typeface="Times New Roman"/>
                <a:cs typeface="Times New Roman"/>
              </a:rPr>
              <a:t>is </a:t>
            </a:r>
            <a:r>
              <a:rPr sz="2400" spc="-5" dirty="0">
                <a:latin typeface="Times New Roman"/>
                <a:cs typeface="Times New Roman"/>
              </a:rPr>
              <a:t>required- Implemented through program </a:t>
            </a:r>
            <a:r>
              <a:rPr sz="2400" spc="-10" dirty="0">
                <a:latin typeface="Times New Roman"/>
                <a:cs typeface="Times New Roman"/>
              </a:rPr>
              <a:t>design </a:t>
            </a:r>
            <a:r>
              <a:rPr sz="2400" dirty="0">
                <a:latin typeface="Times New Roman"/>
                <a:cs typeface="Times New Roman"/>
              </a:rPr>
              <a:t>- </a:t>
            </a:r>
            <a:r>
              <a:rPr sz="2400" spc="-5" dirty="0">
                <a:latin typeface="Times New Roman"/>
                <a:cs typeface="Times New Roman"/>
              </a:rPr>
              <a:t>OS </a:t>
            </a:r>
            <a:r>
              <a:rPr sz="2400" spc="-10" dirty="0">
                <a:latin typeface="Times New Roman"/>
                <a:cs typeface="Times New Roman"/>
              </a:rPr>
              <a:t>can  </a:t>
            </a:r>
            <a:r>
              <a:rPr sz="2400" spc="-5" dirty="0">
                <a:latin typeface="Times New Roman"/>
                <a:cs typeface="Times New Roman"/>
              </a:rPr>
              <a:t>help by providing libraries </a:t>
            </a:r>
            <a:r>
              <a:rPr sz="2400" dirty="0">
                <a:latin typeface="Times New Roman"/>
                <a:cs typeface="Times New Roman"/>
              </a:rPr>
              <a:t>to </a:t>
            </a:r>
            <a:r>
              <a:rPr sz="2400" spc="-5" dirty="0">
                <a:latin typeface="Times New Roman"/>
                <a:cs typeface="Times New Roman"/>
              </a:rPr>
              <a:t>implement </a:t>
            </a:r>
            <a:r>
              <a:rPr sz="2400" spc="-15" dirty="0">
                <a:latin typeface="Times New Roman"/>
                <a:cs typeface="Times New Roman"/>
              </a:rPr>
              <a:t>dynamic</a:t>
            </a:r>
            <a:r>
              <a:rPr sz="2400" spc="25" dirty="0">
                <a:latin typeface="Times New Roman"/>
                <a:cs typeface="Times New Roman"/>
              </a:rPr>
              <a:t> </a:t>
            </a:r>
            <a:r>
              <a:rPr sz="2400" spc="-5" dirty="0">
                <a:latin typeface="Times New Roman"/>
                <a:cs typeface="Times New Roman"/>
              </a:rPr>
              <a:t>loading</a:t>
            </a:r>
            <a:endParaRPr sz="2400">
              <a:latin typeface="Times New Roman"/>
              <a:cs typeface="Times New Roman"/>
            </a:endParaRP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600960" y="20777"/>
            <a:ext cx="4322445" cy="454025"/>
          </a:xfrm>
          <a:prstGeom prst="rect">
            <a:avLst/>
          </a:prstGeom>
        </p:spPr>
        <p:txBody>
          <a:bodyPr vert="horz" wrap="square" lIns="0" tIns="13970" rIns="0" bIns="0" rtlCol="0">
            <a:spAutoFit/>
          </a:bodyPr>
          <a:lstStyle/>
          <a:p>
            <a:pPr marL="12700">
              <a:lnSpc>
                <a:spcPct val="100000"/>
              </a:lnSpc>
              <a:spcBef>
                <a:spcPts val="110"/>
              </a:spcBef>
            </a:pPr>
            <a:r>
              <a:rPr sz="2800" b="1" dirty="0">
                <a:solidFill>
                  <a:srgbClr val="0000FF"/>
                </a:solidFill>
                <a:latin typeface="Times New Roman"/>
                <a:cs typeface="Times New Roman"/>
              </a:rPr>
              <a:t>Need For </a:t>
            </a:r>
            <a:r>
              <a:rPr sz="2800" b="1" spc="5" dirty="0">
                <a:solidFill>
                  <a:srgbClr val="0000FF"/>
                </a:solidFill>
                <a:latin typeface="Times New Roman"/>
                <a:cs typeface="Times New Roman"/>
              </a:rPr>
              <a:t>Page</a:t>
            </a:r>
            <a:r>
              <a:rPr sz="2800" b="1" spc="-145" dirty="0">
                <a:solidFill>
                  <a:srgbClr val="0000FF"/>
                </a:solidFill>
                <a:latin typeface="Times New Roman"/>
                <a:cs typeface="Times New Roman"/>
              </a:rPr>
              <a:t> </a:t>
            </a:r>
            <a:r>
              <a:rPr sz="2800" b="1" dirty="0">
                <a:solidFill>
                  <a:srgbClr val="0000FF"/>
                </a:solidFill>
                <a:latin typeface="Times New Roman"/>
                <a:cs typeface="Times New Roman"/>
              </a:rPr>
              <a:t>Replacement</a:t>
            </a:r>
            <a:endParaRPr sz="2800">
              <a:latin typeface="Times New Roman"/>
              <a:cs typeface="Times New Roman"/>
            </a:endParaRPr>
          </a:p>
        </p:txBody>
      </p:sp>
      <p:sp>
        <p:nvSpPr>
          <p:cNvPr id="3" name="object 3"/>
          <p:cNvSpPr/>
          <p:nvPr/>
        </p:nvSpPr>
        <p:spPr>
          <a:xfrm>
            <a:off x="260237" y="994900"/>
            <a:ext cx="8447140" cy="5387189"/>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137661" y="20777"/>
            <a:ext cx="2820035" cy="454025"/>
          </a:xfrm>
          <a:prstGeom prst="rect">
            <a:avLst/>
          </a:prstGeom>
        </p:spPr>
        <p:txBody>
          <a:bodyPr vert="horz" wrap="square" lIns="0" tIns="13970" rIns="0" bIns="0" rtlCol="0">
            <a:spAutoFit/>
          </a:bodyPr>
          <a:lstStyle/>
          <a:p>
            <a:pPr marL="12700">
              <a:lnSpc>
                <a:spcPct val="100000"/>
              </a:lnSpc>
              <a:spcBef>
                <a:spcPts val="110"/>
              </a:spcBef>
            </a:pPr>
            <a:r>
              <a:rPr sz="2800" b="1" dirty="0">
                <a:solidFill>
                  <a:srgbClr val="0000FF"/>
                </a:solidFill>
                <a:latin typeface="Times New Roman"/>
                <a:cs typeface="Times New Roman"/>
              </a:rPr>
              <a:t>Page</a:t>
            </a:r>
            <a:r>
              <a:rPr sz="2800" b="1" spc="-114" dirty="0">
                <a:solidFill>
                  <a:srgbClr val="0000FF"/>
                </a:solidFill>
                <a:latin typeface="Times New Roman"/>
                <a:cs typeface="Times New Roman"/>
              </a:rPr>
              <a:t> </a:t>
            </a:r>
            <a:r>
              <a:rPr sz="2800" b="1" dirty="0">
                <a:solidFill>
                  <a:srgbClr val="0000FF"/>
                </a:solidFill>
                <a:latin typeface="Times New Roman"/>
                <a:cs typeface="Times New Roman"/>
              </a:rPr>
              <a:t>Replacement</a:t>
            </a:r>
            <a:endParaRPr sz="2800">
              <a:latin typeface="Times New Roman"/>
              <a:cs typeface="Times New Roman"/>
            </a:endParaRPr>
          </a:p>
        </p:txBody>
      </p:sp>
      <p:sp>
        <p:nvSpPr>
          <p:cNvPr id="3" name="object 3"/>
          <p:cNvSpPr txBox="1"/>
          <p:nvPr/>
        </p:nvSpPr>
        <p:spPr>
          <a:xfrm>
            <a:off x="78739" y="557529"/>
            <a:ext cx="8763635" cy="4069079"/>
          </a:xfrm>
          <a:prstGeom prst="rect">
            <a:avLst/>
          </a:prstGeom>
        </p:spPr>
        <p:txBody>
          <a:bodyPr vert="horz" wrap="square" lIns="0" tIns="12700" rIns="0" bIns="0" rtlCol="0">
            <a:spAutoFit/>
          </a:bodyPr>
          <a:lstStyle/>
          <a:p>
            <a:pPr marL="356870" marR="9525" indent="-344805" algn="just">
              <a:lnSpc>
                <a:spcPct val="100000"/>
              </a:lnSpc>
              <a:spcBef>
                <a:spcPts val="100"/>
              </a:spcBef>
              <a:buClr>
                <a:srgbClr val="993300"/>
              </a:buClr>
              <a:buSzPct val="110416"/>
              <a:buFont typeface="Wingdings"/>
              <a:buChar char=""/>
              <a:tabLst>
                <a:tab pos="357505" algn="l"/>
              </a:tabLst>
            </a:pPr>
            <a:r>
              <a:rPr sz="2400" spc="-5" dirty="0">
                <a:latin typeface="Times New Roman"/>
                <a:cs typeface="Times New Roman"/>
              </a:rPr>
              <a:t>Prevent </a:t>
            </a:r>
            <a:r>
              <a:rPr sz="2400" b="1" spc="-5" dirty="0">
                <a:solidFill>
                  <a:srgbClr val="0000FF"/>
                </a:solidFill>
                <a:latin typeface="Times New Roman"/>
                <a:cs typeface="Times New Roman"/>
              </a:rPr>
              <a:t>over-allocation </a:t>
            </a:r>
            <a:r>
              <a:rPr sz="2400" dirty="0">
                <a:latin typeface="Times New Roman"/>
                <a:cs typeface="Times New Roman"/>
              </a:rPr>
              <a:t>of memory </a:t>
            </a:r>
            <a:r>
              <a:rPr sz="2400" spc="20" dirty="0">
                <a:latin typeface="Times New Roman"/>
                <a:cs typeface="Times New Roman"/>
              </a:rPr>
              <a:t>by </a:t>
            </a:r>
            <a:r>
              <a:rPr sz="2400" spc="-5" dirty="0">
                <a:latin typeface="Times New Roman"/>
                <a:cs typeface="Times New Roman"/>
              </a:rPr>
              <a:t>modifying page-fault service  routine </a:t>
            </a:r>
            <a:r>
              <a:rPr sz="2400" dirty="0">
                <a:latin typeface="Times New Roman"/>
                <a:cs typeface="Times New Roman"/>
              </a:rPr>
              <a:t>to </a:t>
            </a:r>
            <a:r>
              <a:rPr sz="2400" spc="-5" dirty="0">
                <a:latin typeface="Times New Roman"/>
                <a:cs typeface="Times New Roman"/>
              </a:rPr>
              <a:t>include </a:t>
            </a:r>
            <a:r>
              <a:rPr sz="2400" spc="-10" dirty="0">
                <a:latin typeface="Times New Roman"/>
                <a:cs typeface="Times New Roman"/>
              </a:rPr>
              <a:t>page</a:t>
            </a:r>
            <a:r>
              <a:rPr sz="2400" spc="-20" dirty="0">
                <a:latin typeface="Times New Roman"/>
                <a:cs typeface="Times New Roman"/>
              </a:rPr>
              <a:t> </a:t>
            </a:r>
            <a:r>
              <a:rPr sz="2400" spc="-5" dirty="0">
                <a:latin typeface="Times New Roman"/>
                <a:cs typeface="Times New Roman"/>
              </a:rPr>
              <a:t>replacement</a:t>
            </a:r>
            <a:endParaRPr sz="2400">
              <a:latin typeface="Times New Roman"/>
              <a:cs typeface="Times New Roman"/>
            </a:endParaRPr>
          </a:p>
          <a:p>
            <a:pPr marL="356870" marR="5080" indent="-344805" algn="just">
              <a:lnSpc>
                <a:spcPct val="100000"/>
              </a:lnSpc>
              <a:spcBef>
                <a:spcPts val="1010"/>
              </a:spcBef>
              <a:buClr>
                <a:srgbClr val="993300"/>
              </a:buClr>
              <a:buSzPct val="110416"/>
              <a:buFont typeface="Wingdings"/>
              <a:buChar char=""/>
              <a:tabLst>
                <a:tab pos="357505" algn="l"/>
              </a:tabLst>
            </a:pPr>
            <a:r>
              <a:rPr sz="2400" spc="-20" dirty="0">
                <a:latin typeface="Times New Roman"/>
                <a:cs typeface="Times New Roman"/>
              </a:rPr>
              <a:t>It </a:t>
            </a:r>
            <a:r>
              <a:rPr sz="2400" dirty="0">
                <a:latin typeface="Times New Roman"/>
                <a:cs typeface="Times New Roman"/>
              </a:rPr>
              <a:t>is the </a:t>
            </a:r>
            <a:r>
              <a:rPr sz="2400" spc="-5" dirty="0">
                <a:latin typeface="Times New Roman"/>
                <a:cs typeface="Times New Roman"/>
              </a:rPr>
              <a:t>technique </a:t>
            </a:r>
            <a:r>
              <a:rPr sz="2400" dirty="0">
                <a:latin typeface="Times New Roman"/>
                <a:cs typeface="Times New Roman"/>
              </a:rPr>
              <a:t>of swapping out </a:t>
            </a:r>
            <a:r>
              <a:rPr sz="2400" spc="-10" dirty="0">
                <a:latin typeface="Times New Roman"/>
                <a:cs typeface="Times New Roman"/>
              </a:rPr>
              <a:t>pages </a:t>
            </a:r>
            <a:r>
              <a:rPr sz="2400" dirty="0">
                <a:latin typeface="Times New Roman"/>
                <a:cs typeface="Times New Roman"/>
              </a:rPr>
              <a:t>from </a:t>
            </a:r>
            <a:r>
              <a:rPr sz="2400" spc="-10" dirty="0">
                <a:latin typeface="Times New Roman"/>
                <a:cs typeface="Times New Roman"/>
              </a:rPr>
              <a:t>physical </a:t>
            </a:r>
            <a:r>
              <a:rPr sz="2400" spc="5" dirty="0">
                <a:latin typeface="Times New Roman"/>
                <a:cs typeface="Times New Roman"/>
              </a:rPr>
              <a:t>memory  </a:t>
            </a:r>
            <a:r>
              <a:rPr sz="2400" spc="-5" dirty="0">
                <a:latin typeface="Times New Roman"/>
                <a:cs typeface="Times New Roman"/>
              </a:rPr>
              <a:t>when there are </a:t>
            </a:r>
            <a:r>
              <a:rPr sz="2400" dirty="0">
                <a:latin typeface="Times New Roman"/>
                <a:cs typeface="Times New Roman"/>
              </a:rPr>
              <a:t>no </a:t>
            </a:r>
            <a:r>
              <a:rPr sz="2400" spc="-5" dirty="0">
                <a:latin typeface="Times New Roman"/>
                <a:cs typeface="Times New Roman"/>
              </a:rPr>
              <a:t>free frames available, </a:t>
            </a:r>
            <a:r>
              <a:rPr sz="2400" dirty="0">
                <a:latin typeface="Times New Roman"/>
                <a:cs typeface="Times New Roman"/>
              </a:rPr>
              <a:t>in </a:t>
            </a:r>
            <a:r>
              <a:rPr sz="2400" spc="-5" dirty="0">
                <a:latin typeface="Times New Roman"/>
                <a:cs typeface="Times New Roman"/>
              </a:rPr>
              <a:t>order </a:t>
            </a:r>
            <a:r>
              <a:rPr sz="2400" dirty="0">
                <a:latin typeface="Times New Roman"/>
                <a:cs typeface="Times New Roman"/>
              </a:rPr>
              <a:t>to make room for  </a:t>
            </a:r>
            <a:r>
              <a:rPr sz="2400" spc="-5" dirty="0">
                <a:latin typeface="Times New Roman"/>
                <a:cs typeface="Times New Roman"/>
              </a:rPr>
              <a:t>other </a:t>
            </a:r>
            <a:r>
              <a:rPr sz="2400" spc="-10" dirty="0">
                <a:latin typeface="Times New Roman"/>
                <a:cs typeface="Times New Roman"/>
              </a:rPr>
              <a:t>pages </a:t>
            </a:r>
            <a:r>
              <a:rPr sz="2400" spc="-5" dirty="0">
                <a:latin typeface="Times New Roman"/>
                <a:cs typeface="Times New Roman"/>
              </a:rPr>
              <a:t>which has </a:t>
            </a:r>
            <a:r>
              <a:rPr sz="2400" dirty="0">
                <a:latin typeface="Times New Roman"/>
                <a:cs typeface="Times New Roman"/>
              </a:rPr>
              <a:t>to </a:t>
            </a:r>
            <a:r>
              <a:rPr sz="2400" spc="-5" dirty="0">
                <a:latin typeface="Times New Roman"/>
                <a:cs typeface="Times New Roman"/>
              </a:rPr>
              <a:t>be loaded </a:t>
            </a:r>
            <a:r>
              <a:rPr sz="2400" dirty="0">
                <a:latin typeface="Times New Roman"/>
                <a:cs typeface="Times New Roman"/>
              </a:rPr>
              <a:t>to the </a:t>
            </a:r>
            <a:r>
              <a:rPr sz="2400" spc="-15" dirty="0">
                <a:latin typeface="Times New Roman"/>
                <a:cs typeface="Times New Roman"/>
              </a:rPr>
              <a:t>physical</a:t>
            </a:r>
            <a:r>
              <a:rPr sz="2400" spc="105" dirty="0">
                <a:latin typeface="Times New Roman"/>
                <a:cs typeface="Times New Roman"/>
              </a:rPr>
              <a:t> </a:t>
            </a:r>
            <a:r>
              <a:rPr sz="2400" spc="-5" dirty="0">
                <a:latin typeface="Times New Roman"/>
                <a:cs typeface="Times New Roman"/>
              </a:rPr>
              <a:t>memory</a:t>
            </a:r>
            <a:endParaRPr sz="2400">
              <a:latin typeface="Times New Roman"/>
              <a:cs typeface="Times New Roman"/>
            </a:endParaRPr>
          </a:p>
          <a:p>
            <a:pPr marL="356870" marR="5080" indent="-344805" algn="just">
              <a:lnSpc>
                <a:spcPct val="100000"/>
              </a:lnSpc>
              <a:spcBef>
                <a:spcPts val="1015"/>
              </a:spcBef>
              <a:buClr>
                <a:srgbClr val="993300"/>
              </a:buClr>
              <a:buSzPct val="110416"/>
              <a:buFont typeface="Wingdings"/>
              <a:buChar char=""/>
              <a:tabLst>
                <a:tab pos="357505" algn="l"/>
              </a:tabLst>
            </a:pPr>
            <a:r>
              <a:rPr sz="2400" spc="-20" dirty="0">
                <a:latin typeface="Times New Roman"/>
                <a:cs typeface="Times New Roman"/>
              </a:rPr>
              <a:t>If </a:t>
            </a:r>
            <a:r>
              <a:rPr sz="2400" dirty="0">
                <a:latin typeface="Times New Roman"/>
                <a:cs typeface="Times New Roman"/>
              </a:rPr>
              <a:t>a </a:t>
            </a:r>
            <a:r>
              <a:rPr sz="2400" spc="-5" dirty="0">
                <a:latin typeface="Times New Roman"/>
                <a:cs typeface="Times New Roman"/>
              </a:rPr>
              <a:t>process </a:t>
            </a:r>
            <a:r>
              <a:rPr sz="2400" dirty="0">
                <a:latin typeface="Times New Roman"/>
                <a:cs typeface="Times New Roman"/>
              </a:rPr>
              <a:t>wants to </a:t>
            </a:r>
            <a:r>
              <a:rPr sz="2400" spc="-10" dirty="0">
                <a:latin typeface="Times New Roman"/>
                <a:cs typeface="Times New Roman"/>
              </a:rPr>
              <a:t>access </a:t>
            </a:r>
            <a:r>
              <a:rPr sz="2400" dirty="0">
                <a:latin typeface="Times New Roman"/>
                <a:cs typeface="Times New Roman"/>
              </a:rPr>
              <a:t>a </a:t>
            </a:r>
            <a:r>
              <a:rPr sz="2400" spc="-5" dirty="0">
                <a:latin typeface="Times New Roman"/>
                <a:cs typeface="Times New Roman"/>
              </a:rPr>
              <a:t>page which </a:t>
            </a:r>
            <a:r>
              <a:rPr sz="2400" dirty="0">
                <a:latin typeface="Times New Roman"/>
                <a:cs typeface="Times New Roman"/>
              </a:rPr>
              <a:t>is not </a:t>
            </a:r>
            <a:r>
              <a:rPr sz="2400" spc="-10" dirty="0">
                <a:latin typeface="Times New Roman"/>
                <a:cs typeface="Times New Roman"/>
              </a:rPr>
              <a:t>in memory, </a:t>
            </a:r>
            <a:r>
              <a:rPr sz="2400" dirty="0">
                <a:latin typeface="Times New Roman"/>
                <a:cs typeface="Times New Roman"/>
              </a:rPr>
              <a:t>it </a:t>
            </a:r>
            <a:r>
              <a:rPr sz="2400" spc="-10" dirty="0">
                <a:latin typeface="Times New Roman"/>
                <a:cs typeface="Times New Roman"/>
              </a:rPr>
              <a:t>will  </a:t>
            </a:r>
            <a:r>
              <a:rPr sz="2400" spc="-5" dirty="0">
                <a:latin typeface="Times New Roman"/>
                <a:cs typeface="Times New Roman"/>
              </a:rPr>
              <a:t>cause </a:t>
            </a:r>
            <a:r>
              <a:rPr sz="2400" dirty="0">
                <a:latin typeface="Times New Roman"/>
                <a:cs typeface="Times New Roman"/>
              </a:rPr>
              <a:t>a </a:t>
            </a:r>
            <a:r>
              <a:rPr sz="2400" spc="-10" dirty="0">
                <a:latin typeface="Times New Roman"/>
                <a:cs typeface="Times New Roman"/>
              </a:rPr>
              <a:t>page </a:t>
            </a:r>
            <a:r>
              <a:rPr sz="2400" spc="-5" dirty="0">
                <a:latin typeface="Times New Roman"/>
                <a:cs typeface="Times New Roman"/>
              </a:rPr>
              <a:t>fault. Now, </a:t>
            </a:r>
            <a:r>
              <a:rPr sz="2400" spc="-10" dirty="0">
                <a:latin typeface="Times New Roman"/>
                <a:cs typeface="Times New Roman"/>
              </a:rPr>
              <a:t>page </a:t>
            </a:r>
            <a:r>
              <a:rPr sz="2400" spc="-5" dirty="0">
                <a:latin typeface="Times New Roman"/>
                <a:cs typeface="Times New Roman"/>
              </a:rPr>
              <a:t>has </a:t>
            </a:r>
            <a:r>
              <a:rPr sz="2400" dirty="0">
                <a:latin typeface="Times New Roman"/>
                <a:cs typeface="Times New Roman"/>
              </a:rPr>
              <a:t>to be </a:t>
            </a:r>
            <a:r>
              <a:rPr sz="2400" spc="-5" dirty="0">
                <a:latin typeface="Times New Roman"/>
                <a:cs typeface="Times New Roman"/>
              </a:rPr>
              <a:t>loaded </a:t>
            </a:r>
            <a:r>
              <a:rPr sz="2400" dirty="0">
                <a:latin typeface="Times New Roman"/>
                <a:cs typeface="Times New Roman"/>
              </a:rPr>
              <a:t>into</a:t>
            </a:r>
            <a:r>
              <a:rPr sz="2400" spc="65" dirty="0">
                <a:latin typeface="Times New Roman"/>
                <a:cs typeface="Times New Roman"/>
              </a:rPr>
              <a:t> </a:t>
            </a:r>
            <a:r>
              <a:rPr sz="2400" spc="-5" dirty="0">
                <a:latin typeface="Times New Roman"/>
                <a:cs typeface="Times New Roman"/>
              </a:rPr>
              <a:t>memory</a:t>
            </a:r>
            <a:endParaRPr sz="2400">
              <a:latin typeface="Times New Roman"/>
              <a:cs typeface="Times New Roman"/>
            </a:endParaRPr>
          </a:p>
          <a:p>
            <a:pPr marL="356870" marR="5080" indent="-344805" algn="just">
              <a:lnSpc>
                <a:spcPct val="100000"/>
              </a:lnSpc>
              <a:spcBef>
                <a:spcPts val="1010"/>
              </a:spcBef>
              <a:buClr>
                <a:srgbClr val="993300"/>
              </a:buClr>
              <a:buSzPct val="110416"/>
              <a:buFont typeface="Wingdings"/>
              <a:buChar char=""/>
              <a:tabLst>
                <a:tab pos="357505" algn="l"/>
              </a:tabLst>
            </a:pPr>
            <a:r>
              <a:rPr sz="2400" spc="-10" dirty="0">
                <a:latin typeface="Times New Roman"/>
                <a:cs typeface="Times New Roman"/>
              </a:rPr>
              <a:t>Page </a:t>
            </a:r>
            <a:r>
              <a:rPr sz="2400" spc="-5" dirty="0">
                <a:latin typeface="Times New Roman"/>
                <a:cs typeface="Times New Roman"/>
              </a:rPr>
              <a:t>replacement </a:t>
            </a:r>
            <a:r>
              <a:rPr sz="2400" dirty="0">
                <a:latin typeface="Times New Roman"/>
                <a:cs typeface="Times New Roman"/>
              </a:rPr>
              <a:t>completes </a:t>
            </a:r>
            <a:r>
              <a:rPr sz="2400" spc="-5" dirty="0">
                <a:latin typeface="Times New Roman"/>
                <a:cs typeface="Times New Roman"/>
              </a:rPr>
              <a:t>separation between </a:t>
            </a:r>
            <a:r>
              <a:rPr sz="2400" spc="-10" dirty="0">
                <a:latin typeface="Times New Roman"/>
                <a:cs typeface="Times New Roman"/>
              </a:rPr>
              <a:t>logical </a:t>
            </a:r>
            <a:r>
              <a:rPr sz="2400" dirty="0">
                <a:latin typeface="Times New Roman"/>
                <a:cs typeface="Times New Roman"/>
              </a:rPr>
              <a:t>memory  </a:t>
            </a:r>
            <a:r>
              <a:rPr sz="2400" spc="-5" dirty="0">
                <a:latin typeface="Times New Roman"/>
                <a:cs typeface="Times New Roman"/>
              </a:rPr>
              <a:t>and physical </a:t>
            </a:r>
            <a:r>
              <a:rPr sz="2400" spc="5" dirty="0">
                <a:latin typeface="Times New Roman"/>
                <a:cs typeface="Times New Roman"/>
              </a:rPr>
              <a:t>memory </a:t>
            </a:r>
            <a:r>
              <a:rPr sz="2400" dirty="0">
                <a:latin typeface="Times New Roman"/>
                <a:cs typeface="Times New Roman"/>
              </a:rPr>
              <a:t>– large </a:t>
            </a:r>
            <a:r>
              <a:rPr sz="2400" spc="-5" dirty="0">
                <a:latin typeface="Times New Roman"/>
                <a:cs typeface="Times New Roman"/>
              </a:rPr>
              <a:t>virtual </a:t>
            </a:r>
            <a:r>
              <a:rPr sz="2400" spc="5" dirty="0">
                <a:latin typeface="Times New Roman"/>
                <a:cs typeface="Times New Roman"/>
              </a:rPr>
              <a:t>memory </a:t>
            </a:r>
            <a:r>
              <a:rPr sz="2400" spc="-10" dirty="0">
                <a:latin typeface="Times New Roman"/>
                <a:cs typeface="Times New Roman"/>
              </a:rPr>
              <a:t>can </a:t>
            </a:r>
            <a:r>
              <a:rPr sz="2400" dirty="0">
                <a:latin typeface="Times New Roman"/>
                <a:cs typeface="Times New Roman"/>
              </a:rPr>
              <a:t>be </a:t>
            </a:r>
            <a:r>
              <a:rPr sz="2400" spc="-5" dirty="0">
                <a:latin typeface="Times New Roman"/>
                <a:cs typeface="Times New Roman"/>
              </a:rPr>
              <a:t>provided </a:t>
            </a:r>
            <a:r>
              <a:rPr sz="2400" dirty="0">
                <a:latin typeface="Times New Roman"/>
                <a:cs typeface="Times New Roman"/>
              </a:rPr>
              <a:t>on a  </a:t>
            </a:r>
            <a:r>
              <a:rPr sz="2400" spc="-5" dirty="0">
                <a:latin typeface="Times New Roman"/>
                <a:cs typeface="Times New Roman"/>
              </a:rPr>
              <a:t>smaller </a:t>
            </a:r>
            <a:r>
              <a:rPr sz="2400" spc="-15" dirty="0">
                <a:latin typeface="Times New Roman"/>
                <a:cs typeface="Times New Roman"/>
              </a:rPr>
              <a:t>physical</a:t>
            </a:r>
            <a:r>
              <a:rPr sz="2400" spc="45" dirty="0">
                <a:latin typeface="Times New Roman"/>
                <a:cs typeface="Times New Roman"/>
              </a:rPr>
              <a:t> </a:t>
            </a:r>
            <a:r>
              <a:rPr sz="2400" spc="-5" dirty="0">
                <a:latin typeface="Times New Roman"/>
                <a:cs typeface="Times New Roman"/>
              </a:rPr>
              <a:t>memory</a:t>
            </a:r>
            <a:endParaRPr sz="2400">
              <a:latin typeface="Times New Roman"/>
              <a:cs typeface="Times New Roman"/>
            </a:endParaRP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936494" y="20777"/>
            <a:ext cx="3721100" cy="454025"/>
          </a:xfrm>
          <a:prstGeom prst="rect">
            <a:avLst/>
          </a:prstGeom>
        </p:spPr>
        <p:txBody>
          <a:bodyPr vert="horz" wrap="square" lIns="0" tIns="13970" rIns="0" bIns="0" rtlCol="0">
            <a:spAutoFit/>
          </a:bodyPr>
          <a:lstStyle/>
          <a:p>
            <a:pPr marL="12700">
              <a:lnSpc>
                <a:spcPct val="100000"/>
              </a:lnSpc>
              <a:spcBef>
                <a:spcPts val="110"/>
              </a:spcBef>
            </a:pPr>
            <a:r>
              <a:rPr sz="2800" b="1" spc="10" dirty="0">
                <a:solidFill>
                  <a:srgbClr val="0000FF"/>
                </a:solidFill>
                <a:latin typeface="Times New Roman"/>
                <a:cs typeface="Times New Roman"/>
              </a:rPr>
              <a:t>Basic </a:t>
            </a:r>
            <a:r>
              <a:rPr sz="2800" b="1" spc="5" dirty="0">
                <a:solidFill>
                  <a:srgbClr val="0000FF"/>
                </a:solidFill>
                <a:latin typeface="Times New Roman"/>
                <a:cs typeface="Times New Roman"/>
              </a:rPr>
              <a:t>Page</a:t>
            </a:r>
            <a:r>
              <a:rPr sz="2800" b="1" spc="-190" dirty="0">
                <a:solidFill>
                  <a:srgbClr val="0000FF"/>
                </a:solidFill>
                <a:latin typeface="Times New Roman"/>
                <a:cs typeface="Times New Roman"/>
              </a:rPr>
              <a:t> </a:t>
            </a:r>
            <a:r>
              <a:rPr sz="2800" b="1" dirty="0">
                <a:solidFill>
                  <a:srgbClr val="0000FF"/>
                </a:solidFill>
                <a:latin typeface="Times New Roman"/>
                <a:cs typeface="Times New Roman"/>
              </a:rPr>
              <a:t>Replacement</a:t>
            </a:r>
            <a:endParaRPr sz="2800">
              <a:latin typeface="Times New Roman"/>
              <a:cs typeface="Times New Roman"/>
            </a:endParaRPr>
          </a:p>
        </p:txBody>
      </p:sp>
      <p:sp>
        <p:nvSpPr>
          <p:cNvPr id="3" name="object 3"/>
          <p:cNvSpPr txBox="1"/>
          <p:nvPr/>
        </p:nvSpPr>
        <p:spPr>
          <a:xfrm>
            <a:off x="78739" y="240272"/>
            <a:ext cx="8990330" cy="6718934"/>
          </a:xfrm>
          <a:prstGeom prst="rect">
            <a:avLst/>
          </a:prstGeom>
        </p:spPr>
        <p:txBody>
          <a:bodyPr vert="horz" wrap="square" lIns="0" tIns="69215" rIns="0" bIns="0" rtlCol="0">
            <a:spAutoFit/>
          </a:bodyPr>
          <a:lstStyle/>
          <a:p>
            <a:pPr marL="393700" indent="-381635" algn="just">
              <a:lnSpc>
                <a:spcPct val="100000"/>
              </a:lnSpc>
              <a:spcBef>
                <a:spcPts val="545"/>
              </a:spcBef>
              <a:buClr>
                <a:srgbClr val="993300"/>
              </a:buClr>
              <a:buSzPct val="110416"/>
              <a:buAutoNum type="arabicPeriod"/>
              <a:tabLst>
                <a:tab pos="394335" algn="l"/>
              </a:tabLst>
            </a:pPr>
            <a:r>
              <a:rPr sz="2400" spc="-5" dirty="0">
                <a:latin typeface="Times New Roman"/>
                <a:cs typeface="Times New Roman"/>
              </a:rPr>
              <a:t>Find </a:t>
            </a:r>
            <a:r>
              <a:rPr sz="2400" dirty="0">
                <a:latin typeface="Times New Roman"/>
                <a:cs typeface="Times New Roman"/>
              </a:rPr>
              <a:t>the </a:t>
            </a:r>
            <a:r>
              <a:rPr sz="2400" spc="-5" dirty="0">
                <a:latin typeface="Times New Roman"/>
                <a:cs typeface="Times New Roman"/>
              </a:rPr>
              <a:t>location </a:t>
            </a:r>
            <a:r>
              <a:rPr sz="2400" dirty="0">
                <a:latin typeface="Times New Roman"/>
                <a:cs typeface="Times New Roman"/>
              </a:rPr>
              <a:t>of the </a:t>
            </a:r>
            <a:r>
              <a:rPr sz="2400" spc="-5" dirty="0">
                <a:latin typeface="Times New Roman"/>
                <a:cs typeface="Times New Roman"/>
              </a:rPr>
              <a:t>desired </a:t>
            </a:r>
            <a:r>
              <a:rPr sz="2400" spc="-10" dirty="0">
                <a:latin typeface="Times New Roman"/>
                <a:cs typeface="Times New Roman"/>
              </a:rPr>
              <a:t>page </a:t>
            </a:r>
            <a:r>
              <a:rPr sz="2400" dirty="0">
                <a:latin typeface="Times New Roman"/>
                <a:cs typeface="Times New Roman"/>
              </a:rPr>
              <a:t>on</a:t>
            </a:r>
            <a:r>
              <a:rPr sz="2400" spc="20" dirty="0">
                <a:latin typeface="Times New Roman"/>
                <a:cs typeface="Times New Roman"/>
              </a:rPr>
              <a:t> </a:t>
            </a:r>
            <a:r>
              <a:rPr sz="2400" spc="-5" dirty="0">
                <a:latin typeface="Times New Roman"/>
                <a:cs typeface="Times New Roman"/>
              </a:rPr>
              <a:t>disk</a:t>
            </a:r>
            <a:endParaRPr sz="2400">
              <a:latin typeface="Times New Roman"/>
              <a:cs typeface="Times New Roman"/>
            </a:endParaRPr>
          </a:p>
          <a:p>
            <a:pPr marL="393700" indent="-381635" algn="just">
              <a:lnSpc>
                <a:spcPts val="3155"/>
              </a:lnSpc>
              <a:spcBef>
                <a:spcPts val="715"/>
              </a:spcBef>
              <a:buClr>
                <a:srgbClr val="993300"/>
              </a:buClr>
              <a:buSzPct val="110416"/>
              <a:buAutoNum type="arabicPeriod"/>
              <a:tabLst>
                <a:tab pos="394335" algn="l"/>
              </a:tabLst>
            </a:pPr>
            <a:r>
              <a:rPr sz="2400" spc="-5" dirty="0">
                <a:latin typeface="Times New Roman"/>
                <a:cs typeface="Times New Roman"/>
              </a:rPr>
              <a:t>Find </a:t>
            </a:r>
            <a:r>
              <a:rPr sz="2400" dirty="0">
                <a:latin typeface="Times New Roman"/>
                <a:cs typeface="Times New Roman"/>
              </a:rPr>
              <a:t>a </a:t>
            </a:r>
            <a:r>
              <a:rPr sz="2400" spc="-10" dirty="0">
                <a:latin typeface="Times New Roman"/>
                <a:cs typeface="Times New Roman"/>
              </a:rPr>
              <a:t>free</a:t>
            </a:r>
            <a:r>
              <a:rPr sz="2400" spc="-5" dirty="0">
                <a:latin typeface="Times New Roman"/>
                <a:cs typeface="Times New Roman"/>
              </a:rPr>
              <a:t> </a:t>
            </a:r>
            <a:r>
              <a:rPr sz="2400" spc="-10" dirty="0">
                <a:latin typeface="Times New Roman"/>
                <a:cs typeface="Times New Roman"/>
              </a:rPr>
              <a:t>frame:</a:t>
            </a:r>
            <a:endParaRPr sz="2400">
              <a:latin typeface="Times New Roman"/>
              <a:cs typeface="Times New Roman"/>
            </a:endParaRPr>
          </a:p>
          <a:p>
            <a:pPr marL="872490" lvl="1" indent="-254000" algn="just">
              <a:lnSpc>
                <a:spcPts val="2855"/>
              </a:lnSpc>
              <a:buChar char="-"/>
              <a:tabLst>
                <a:tab pos="873125" algn="l"/>
              </a:tabLst>
            </a:pPr>
            <a:r>
              <a:rPr sz="2400" spc="-30" dirty="0">
                <a:latin typeface="Times New Roman"/>
                <a:cs typeface="Times New Roman"/>
              </a:rPr>
              <a:t>If </a:t>
            </a:r>
            <a:r>
              <a:rPr sz="2400" spc="-5" dirty="0">
                <a:latin typeface="Times New Roman"/>
                <a:cs typeface="Times New Roman"/>
              </a:rPr>
              <a:t>there is </a:t>
            </a:r>
            <a:r>
              <a:rPr sz="2400" dirty="0">
                <a:latin typeface="Times New Roman"/>
                <a:cs typeface="Times New Roman"/>
              </a:rPr>
              <a:t>a </a:t>
            </a:r>
            <a:r>
              <a:rPr sz="2400" spc="-10" dirty="0">
                <a:latin typeface="Times New Roman"/>
                <a:cs typeface="Times New Roman"/>
              </a:rPr>
              <a:t>free </a:t>
            </a:r>
            <a:r>
              <a:rPr sz="2400" spc="-5" dirty="0">
                <a:latin typeface="Times New Roman"/>
                <a:cs typeface="Times New Roman"/>
              </a:rPr>
              <a:t>frame, use</a:t>
            </a:r>
            <a:r>
              <a:rPr sz="2400" spc="135" dirty="0">
                <a:latin typeface="Times New Roman"/>
                <a:cs typeface="Times New Roman"/>
              </a:rPr>
              <a:t> </a:t>
            </a:r>
            <a:r>
              <a:rPr sz="2400" dirty="0">
                <a:latin typeface="Times New Roman"/>
                <a:cs typeface="Times New Roman"/>
              </a:rPr>
              <a:t>it</a:t>
            </a:r>
            <a:endParaRPr sz="2400">
              <a:latin typeface="Times New Roman"/>
              <a:cs typeface="Times New Roman"/>
            </a:endParaRPr>
          </a:p>
          <a:p>
            <a:pPr marL="872490" lvl="1" indent="-254000" algn="just">
              <a:lnSpc>
                <a:spcPct val="100000"/>
              </a:lnSpc>
              <a:buChar char="-"/>
              <a:tabLst>
                <a:tab pos="873125" algn="l"/>
              </a:tabLst>
            </a:pPr>
            <a:r>
              <a:rPr sz="2400" spc="-30" dirty="0">
                <a:latin typeface="Times New Roman"/>
                <a:cs typeface="Times New Roman"/>
              </a:rPr>
              <a:t>If </a:t>
            </a:r>
            <a:r>
              <a:rPr sz="2400" spc="-5" dirty="0">
                <a:latin typeface="Times New Roman"/>
                <a:cs typeface="Times New Roman"/>
              </a:rPr>
              <a:t>there </a:t>
            </a:r>
            <a:r>
              <a:rPr sz="2400" dirty="0">
                <a:latin typeface="Times New Roman"/>
                <a:cs typeface="Times New Roman"/>
              </a:rPr>
              <a:t>is no </a:t>
            </a:r>
            <a:r>
              <a:rPr sz="2400" spc="-10" dirty="0">
                <a:latin typeface="Times New Roman"/>
                <a:cs typeface="Times New Roman"/>
              </a:rPr>
              <a:t>free frame, </a:t>
            </a:r>
            <a:r>
              <a:rPr sz="2400" dirty="0">
                <a:latin typeface="Times New Roman"/>
                <a:cs typeface="Times New Roman"/>
              </a:rPr>
              <a:t>use a </a:t>
            </a:r>
            <a:r>
              <a:rPr sz="2400" spc="-10" dirty="0">
                <a:latin typeface="Times New Roman"/>
                <a:cs typeface="Times New Roman"/>
              </a:rPr>
              <a:t>page </a:t>
            </a:r>
            <a:r>
              <a:rPr sz="2400" spc="-5" dirty="0">
                <a:latin typeface="Times New Roman"/>
                <a:cs typeface="Times New Roman"/>
              </a:rPr>
              <a:t>replacement algorithm</a:t>
            </a:r>
            <a:r>
              <a:rPr sz="2400" spc="165" dirty="0">
                <a:latin typeface="Times New Roman"/>
                <a:cs typeface="Times New Roman"/>
              </a:rPr>
              <a:t> </a:t>
            </a:r>
            <a:r>
              <a:rPr sz="2400" dirty="0">
                <a:latin typeface="Times New Roman"/>
                <a:cs typeface="Times New Roman"/>
              </a:rPr>
              <a:t>to</a:t>
            </a:r>
            <a:endParaRPr sz="2400">
              <a:latin typeface="Times New Roman"/>
              <a:cs typeface="Times New Roman"/>
            </a:endParaRPr>
          </a:p>
          <a:p>
            <a:pPr marL="393700" algn="just">
              <a:lnSpc>
                <a:spcPct val="100000"/>
              </a:lnSpc>
            </a:pPr>
            <a:r>
              <a:rPr sz="2400" spc="-5" dirty="0">
                <a:latin typeface="Times New Roman"/>
                <a:cs typeface="Times New Roman"/>
              </a:rPr>
              <a:t>select </a:t>
            </a:r>
            <a:r>
              <a:rPr sz="2400" dirty="0">
                <a:latin typeface="Times New Roman"/>
                <a:cs typeface="Times New Roman"/>
              </a:rPr>
              <a:t>a </a:t>
            </a:r>
            <a:r>
              <a:rPr sz="2400" b="1" spc="-5" dirty="0">
                <a:solidFill>
                  <a:srgbClr val="0000FF"/>
                </a:solidFill>
                <a:latin typeface="Times New Roman"/>
                <a:cs typeface="Times New Roman"/>
              </a:rPr>
              <a:t>victim</a:t>
            </a:r>
            <a:r>
              <a:rPr sz="2400" b="1" spc="-10" dirty="0">
                <a:solidFill>
                  <a:srgbClr val="0000FF"/>
                </a:solidFill>
                <a:latin typeface="Times New Roman"/>
                <a:cs typeface="Times New Roman"/>
              </a:rPr>
              <a:t> frame</a:t>
            </a:r>
            <a:endParaRPr sz="2400">
              <a:latin typeface="Times New Roman"/>
              <a:cs typeface="Times New Roman"/>
            </a:endParaRPr>
          </a:p>
          <a:p>
            <a:pPr marL="872490" lvl="1" indent="-254000" algn="just">
              <a:lnSpc>
                <a:spcPct val="100000"/>
              </a:lnSpc>
              <a:spcBef>
                <a:spcPts val="5"/>
              </a:spcBef>
              <a:buChar char="-"/>
              <a:tabLst>
                <a:tab pos="873125" algn="l"/>
              </a:tabLst>
            </a:pPr>
            <a:r>
              <a:rPr sz="2400" dirty="0">
                <a:latin typeface="Times New Roman"/>
                <a:cs typeface="Times New Roman"/>
              </a:rPr>
              <a:t>Write victim </a:t>
            </a:r>
            <a:r>
              <a:rPr sz="2400" spc="-5" dirty="0">
                <a:latin typeface="Times New Roman"/>
                <a:cs typeface="Times New Roman"/>
              </a:rPr>
              <a:t>frame </a:t>
            </a:r>
            <a:r>
              <a:rPr sz="2400" dirty="0">
                <a:latin typeface="Times New Roman"/>
                <a:cs typeface="Times New Roman"/>
              </a:rPr>
              <a:t>to disk if</a:t>
            </a:r>
            <a:r>
              <a:rPr sz="2400" spc="-70" dirty="0">
                <a:latin typeface="Times New Roman"/>
                <a:cs typeface="Times New Roman"/>
              </a:rPr>
              <a:t> </a:t>
            </a:r>
            <a:r>
              <a:rPr sz="2400" dirty="0">
                <a:latin typeface="Times New Roman"/>
                <a:cs typeface="Times New Roman"/>
              </a:rPr>
              <a:t>dirty</a:t>
            </a:r>
            <a:endParaRPr sz="2400">
              <a:latin typeface="Times New Roman"/>
              <a:cs typeface="Times New Roman"/>
            </a:endParaRPr>
          </a:p>
          <a:p>
            <a:pPr marL="393700" marR="347345" indent="-381635" algn="just">
              <a:lnSpc>
                <a:spcPts val="2880"/>
              </a:lnSpc>
              <a:spcBef>
                <a:spcPts val="1105"/>
              </a:spcBef>
              <a:buClr>
                <a:srgbClr val="993300"/>
              </a:buClr>
              <a:buSzPct val="110416"/>
              <a:buAutoNum type="arabicPeriod"/>
              <a:tabLst>
                <a:tab pos="394335" algn="l"/>
              </a:tabLst>
            </a:pPr>
            <a:r>
              <a:rPr sz="2400" spc="-5" dirty="0">
                <a:latin typeface="Times New Roman"/>
                <a:cs typeface="Times New Roman"/>
              </a:rPr>
              <a:t>Bring </a:t>
            </a:r>
            <a:r>
              <a:rPr sz="2400" dirty="0">
                <a:latin typeface="Times New Roman"/>
                <a:cs typeface="Times New Roman"/>
              </a:rPr>
              <a:t>the </a:t>
            </a:r>
            <a:r>
              <a:rPr sz="2400" spc="-5" dirty="0">
                <a:latin typeface="Times New Roman"/>
                <a:cs typeface="Times New Roman"/>
              </a:rPr>
              <a:t>desired </a:t>
            </a:r>
            <a:r>
              <a:rPr sz="2400" spc="-10" dirty="0">
                <a:latin typeface="Times New Roman"/>
                <a:cs typeface="Times New Roman"/>
              </a:rPr>
              <a:t>page </a:t>
            </a:r>
            <a:r>
              <a:rPr sz="2400" dirty="0">
                <a:latin typeface="Times New Roman"/>
                <a:cs typeface="Times New Roman"/>
              </a:rPr>
              <a:t>into the </a:t>
            </a:r>
            <a:r>
              <a:rPr sz="2400" spc="-15" dirty="0">
                <a:latin typeface="Times New Roman"/>
                <a:cs typeface="Times New Roman"/>
              </a:rPr>
              <a:t>(newly) </a:t>
            </a:r>
            <a:r>
              <a:rPr sz="2400" spc="-10" dirty="0">
                <a:latin typeface="Times New Roman"/>
                <a:cs typeface="Times New Roman"/>
              </a:rPr>
              <a:t>free </a:t>
            </a:r>
            <a:r>
              <a:rPr sz="2400" spc="-5" dirty="0">
                <a:latin typeface="Times New Roman"/>
                <a:cs typeface="Times New Roman"/>
              </a:rPr>
              <a:t>frame; update </a:t>
            </a:r>
            <a:r>
              <a:rPr sz="2400" dirty="0">
                <a:latin typeface="Times New Roman"/>
                <a:cs typeface="Times New Roman"/>
              </a:rPr>
              <a:t>the </a:t>
            </a:r>
            <a:r>
              <a:rPr sz="2400" spc="-10" dirty="0">
                <a:latin typeface="Times New Roman"/>
                <a:cs typeface="Times New Roman"/>
              </a:rPr>
              <a:t>page  </a:t>
            </a:r>
            <a:r>
              <a:rPr sz="2400" spc="-5" dirty="0">
                <a:latin typeface="Times New Roman"/>
                <a:cs typeface="Times New Roman"/>
              </a:rPr>
              <a:t>and frame</a:t>
            </a:r>
            <a:r>
              <a:rPr sz="2400" spc="-10" dirty="0">
                <a:latin typeface="Times New Roman"/>
                <a:cs typeface="Times New Roman"/>
              </a:rPr>
              <a:t> </a:t>
            </a:r>
            <a:r>
              <a:rPr sz="2400" spc="-5" dirty="0">
                <a:latin typeface="Times New Roman"/>
                <a:cs typeface="Times New Roman"/>
              </a:rPr>
              <a:t>tables</a:t>
            </a:r>
            <a:endParaRPr sz="2400">
              <a:latin typeface="Times New Roman"/>
              <a:cs typeface="Times New Roman"/>
            </a:endParaRPr>
          </a:p>
          <a:p>
            <a:pPr marL="12700" marR="5080" algn="just">
              <a:lnSpc>
                <a:spcPct val="99600"/>
              </a:lnSpc>
              <a:spcBef>
                <a:spcPts val="675"/>
              </a:spcBef>
              <a:buClr>
                <a:srgbClr val="993300"/>
              </a:buClr>
              <a:buSzPct val="110416"/>
              <a:buAutoNum type="arabicPeriod"/>
              <a:tabLst>
                <a:tab pos="394335" algn="l"/>
              </a:tabLst>
            </a:pPr>
            <a:r>
              <a:rPr sz="2400" dirty="0">
                <a:latin typeface="Times New Roman"/>
                <a:cs typeface="Times New Roman"/>
              </a:rPr>
              <a:t>Continue the </a:t>
            </a:r>
            <a:r>
              <a:rPr sz="2400" spc="-5" dirty="0">
                <a:latin typeface="Times New Roman"/>
                <a:cs typeface="Times New Roman"/>
              </a:rPr>
              <a:t>process </a:t>
            </a:r>
            <a:r>
              <a:rPr sz="2400" dirty="0">
                <a:latin typeface="Times New Roman"/>
                <a:cs typeface="Times New Roman"/>
              </a:rPr>
              <a:t>by </a:t>
            </a:r>
            <a:r>
              <a:rPr sz="2400" spc="-5" dirty="0">
                <a:latin typeface="Times New Roman"/>
                <a:cs typeface="Times New Roman"/>
              </a:rPr>
              <a:t>restarting </a:t>
            </a:r>
            <a:r>
              <a:rPr sz="2400" dirty="0">
                <a:latin typeface="Times New Roman"/>
                <a:cs typeface="Times New Roman"/>
              </a:rPr>
              <a:t>the </a:t>
            </a:r>
            <a:r>
              <a:rPr sz="2400" spc="-5" dirty="0">
                <a:latin typeface="Times New Roman"/>
                <a:cs typeface="Times New Roman"/>
              </a:rPr>
              <a:t>instruction that caused </a:t>
            </a:r>
            <a:r>
              <a:rPr sz="2400" dirty="0">
                <a:latin typeface="Times New Roman"/>
                <a:cs typeface="Times New Roman"/>
              </a:rPr>
              <a:t>the </a:t>
            </a:r>
            <a:r>
              <a:rPr sz="2400" spc="-5" dirty="0">
                <a:latin typeface="Times New Roman"/>
                <a:cs typeface="Times New Roman"/>
              </a:rPr>
              <a:t>trap. </a:t>
            </a:r>
            <a:r>
              <a:rPr sz="2400" spc="-5" dirty="0">
                <a:solidFill>
                  <a:srgbClr val="FF0000"/>
                </a:solidFill>
                <a:latin typeface="Times New Roman"/>
                <a:cs typeface="Times New Roman"/>
              </a:rPr>
              <a:t> </a:t>
            </a:r>
            <a:r>
              <a:rPr sz="2400" b="1" dirty="0">
                <a:solidFill>
                  <a:srgbClr val="FF0000"/>
                </a:solidFill>
                <a:latin typeface="Times New Roman"/>
                <a:cs typeface="Times New Roman"/>
              </a:rPr>
              <a:t>If no </a:t>
            </a:r>
            <a:r>
              <a:rPr sz="2400" b="1" spc="-10" dirty="0">
                <a:solidFill>
                  <a:srgbClr val="FF0000"/>
                </a:solidFill>
                <a:latin typeface="Times New Roman"/>
                <a:cs typeface="Times New Roman"/>
              </a:rPr>
              <a:t>frames </a:t>
            </a:r>
            <a:r>
              <a:rPr sz="2400" b="1" spc="-5" dirty="0">
                <a:solidFill>
                  <a:srgbClr val="FF0000"/>
                </a:solidFill>
                <a:latin typeface="Times New Roman"/>
                <a:cs typeface="Times New Roman"/>
              </a:rPr>
              <a:t>are free, </a:t>
            </a:r>
            <a:r>
              <a:rPr sz="2400" b="1" dirty="0">
                <a:solidFill>
                  <a:srgbClr val="FF0000"/>
                </a:solidFill>
                <a:latin typeface="Times New Roman"/>
                <a:cs typeface="Times New Roman"/>
              </a:rPr>
              <a:t>two page </a:t>
            </a:r>
            <a:r>
              <a:rPr sz="2400" b="1" spc="-5" dirty="0">
                <a:solidFill>
                  <a:srgbClr val="FF0000"/>
                </a:solidFill>
                <a:latin typeface="Times New Roman"/>
                <a:cs typeface="Times New Roman"/>
              </a:rPr>
              <a:t>transfers(one </a:t>
            </a:r>
            <a:r>
              <a:rPr sz="2400" b="1" dirty="0">
                <a:solidFill>
                  <a:srgbClr val="FF0000"/>
                </a:solidFill>
                <a:latin typeface="Times New Roman"/>
                <a:cs typeface="Times New Roman"/>
              </a:rPr>
              <a:t>out and one in) </a:t>
            </a:r>
            <a:r>
              <a:rPr sz="2400" b="1" spc="5" dirty="0">
                <a:solidFill>
                  <a:srgbClr val="FF0000"/>
                </a:solidFill>
                <a:latin typeface="Times New Roman"/>
                <a:cs typeface="Times New Roman"/>
              </a:rPr>
              <a:t>are  </a:t>
            </a:r>
            <a:r>
              <a:rPr sz="2400" b="1" spc="-5" dirty="0">
                <a:solidFill>
                  <a:srgbClr val="FF0000"/>
                </a:solidFill>
                <a:latin typeface="Times New Roman"/>
                <a:cs typeface="Times New Roman"/>
              </a:rPr>
              <a:t>required. It increase the Effective </a:t>
            </a:r>
            <a:r>
              <a:rPr sz="2400" b="1" spc="-10" dirty="0">
                <a:solidFill>
                  <a:srgbClr val="FF0000"/>
                </a:solidFill>
                <a:latin typeface="Times New Roman"/>
                <a:cs typeface="Times New Roman"/>
              </a:rPr>
              <a:t>Access </a:t>
            </a:r>
            <a:r>
              <a:rPr sz="2400" b="1" spc="-5" dirty="0">
                <a:solidFill>
                  <a:srgbClr val="FF0000"/>
                </a:solidFill>
                <a:latin typeface="Times New Roman"/>
                <a:cs typeface="Times New Roman"/>
              </a:rPr>
              <a:t>Time. </a:t>
            </a:r>
            <a:r>
              <a:rPr sz="2400" spc="-5" dirty="0">
                <a:latin typeface="Times New Roman"/>
                <a:cs typeface="Times New Roman"/>
              </a:rPr>
              <a:t>To reduce </a:t>
            </a:r>
            <a:r>
              <a:rPr sz="2400" dirty="0">
                <a:latin typeface="Times New Roman"/>
                <a:cs typeface="Times New Roman"/>
              </a:rPr>
              <a:t>this </a:t>
            </a:r>
            <a:r>
              <a:rPr sz="2400" spc="-5" dirty="0">
                <a:latin typeface="Times New Roman"/>
                <a:cs typeface="Times New Roman"/>
              </a:rPr>
              <a:t>time,  make </a:t>
            </a:r>
            <a:r>
              <a:rPr sz="2400" dirty="0">
                <a:latin typeface="Times New Roman"/>
                <a:cs typeface="Times New Roman"/>
              </a:rPr>
              <a:t>use </a:t>
            </a:r>
            <a:r>
              <a:rPr sz="2400" spc="-5" dirty="0">
                <a:latin typeface="Times New Roman"/>
                <a:cs typeface="Times New Roman"/>
              </a:rPr>
              <a:t>of </a:t>
            </a:r>
            <a:r>
              <a:rPr sz="2400" b="1" dirty="0">
                <a:solidFill>
                  <a:srgbClr val="0000FF"/>
                </a:solidFill>
                <a:latin typeface="Times New Roman"/>
                <a:cs typeface="Times New Roman"/>
              </a:rPr>
              <a:t>modify </a:t>
            </a:r>
            <a:r>
              <a:rPr sz="2400" spc="-10" dirty="0">
                <a:solidFill>
                  <a:srgbClr val="0000FF"/>
                </a:solidFill>
                <a:latin typeface="Times New Roman"/>
                <a:cs typeface="Times New Roman"/>
              </a:rPr>
              <a:t>(</a:t>
            </a:r>
            <a:r>
              <a:rPr sz="2400" b="1" spc="-10" dirty="0">
                <a:solidFill>
                  <a:srgbClr val="0000FF"/>
                </a:solidFill>
                <a:latin typeface="Times New Roman"/>
                <a:cs typeface="Times New Roman"/>
              </a:rPr>
              <a:t>dirty</a:t>
            </a:r>
            <a:r>
              <a:rPr sz="2400" spc="-10" dirty="0">
                <a:solidFill>
                  <a:srgbClr val="0000FF"/>
                </a:solidFill>
                <a:latin typeface="Times New Roman"/>
                <a:cs typeface="Times New Roman"/>
              </a:rPr>
              <a:t>) </a:t>
            </a:r>
            <a:r>
              <a:rPr sz="2400" b="1" dirty="0">
                <a:solidFill>
                  <a:srgbClr val="0000FF"/>
                </a:solidFill>
                <a:latin typeface="Times New Roman"/>
                <a:cs typeface="Times New Roman"/>
              </a:rPr>
              <a:t>bit. </a:t>
            </a:r>
            <a:r>
              <a:rPr sz="2400" dirty="0">
                <a:latin typeface="Times New Roman"/>
                <a:cs typeface="Times New Roman"/>
              </a:rPr>
              <a:t>The </a:t>
            </a:r>
            <a:r>
              <a:rPr sz="2400" spc="5" dirty="0">
                <a:latin typeface="Times New Roman"/>
                <a:cs typeface="Times New Roman"/>
              </a:rPr>
              <a:t>modify </a:t>
            </a:r>
            <a:r>
              <a:rPr sz="2400" dirty="0">
                <a:latin typeface="Times New Roman"/>
                <a:cs typeface="Times New Roman"/>
              </a:rPr>
              <a:t>bit is </a:t>
            </a:r>
            <a:r>
              <a:rPr sz="2400" spc="-5" dirty="0">
                <a:latin typeface="Times New Roman"/>
                <a:cs typeface="Times New Roman"/>
              </a:rPr>
              <a:t>set when </a:t>
            </a:r>
            <a:r>
              <a:rPr sz="2400" dirty="0">
                <a:latin typeface="Times New Roman"/>
                <a:cs typeface="Times New Roman"/>
              </a:rPr>
              <a:t>page has  </a:t>
            </a:r>
            <a:r>
              <a:rPr sz="2400" spc="-5" dirty="0">
                <a:latin typeface="Times New Roman"/>
                <a:cs typeface="Times New Roman"/>
              </a:rPr>
              <a:t>been modified.</a:t>
            </a:r>
            <a:endParaRPr sz="2400">
              <a:latin typeface="Times New Roman"/>
              <a:cs typeface="Times New Roman"/>
            </a:endParaRPr>
          </a:p>
          <a:p>
            <a:pPr marL="12700">
              <a:lnSpc>
                <a:spcPct val="100000"/>
              </a:lnSpc>
              <a:spcBef>
                <a:spcPts val="5"/>
              </a:spcBef>
            </a:pPr>
            <a:r>
              <a:rPr sz="2400" b="1" dirty="0">
                <a:solidFill>
                  <a:srgbClr val="FF0000"/>
                </a:solidFill>
                <a:latin typeface="Times New Roman"/>
                <a:cs typeface="Times New Roman"/>
              </a:rPr>
              <a:t>If</a:t>
            </a:r>
            <a:r>
              <a:rPr sz="2400" b="1" spc="160" dirty="0">
                <a:solidFill>
                  <a:srgbClr val="FF0000"/>
                </a:solidFill>
                <a:latin typeface="Times New Roman"/>
                <a:cs typeface="Times New Roman"/>
              </a:rPr>
              <a:t> </a:t>
            </a:r>
            <a:r>
              <a:rPr sz="2400" b="1" spc="-5" dirty="0">
                <a:solidFill>
                  <a:srgbClr val="FF0000"/>
                </a:solidFill>
                <a:latin typeface="Times New Roman"/>
                <a:cs typeface="Times New Roman"/>
              </a:rPr>
              <a:t>modify</a:t>
            </a:r>
            <a:r>
              <a:rPr sz="2400" b="1" spc="155" dirty="0">
                <a:solidFill>
                  <a:srgbClr val="FF0000"/>
                </a:solidFill>
                <a:latin typeface="Times New Roman"/>
                <a:cs typeface="Times New Roman"/>
              </a:rPr>
              <a:t> </a:t>
            </a:r>
            <a:r>
              <a:rPr sz="2400" b="1" dirty="0">
                <a:solidFill>
                  <a:srgbClr val="FF0000"/>
                </a:solidFill>
                <a:latin typeface="Times New Roman"/>
                <a:cs typeface="Times New Roman"/>
              </a:rPr>
              <a:t>bit</a:t>
            </a:r>
            <a:r>
              <a:rPr sz="2400" b="1" spc="145" dirty="0">
                <a:solidFill>
                  <a:srgbClr val="FF0000"/>
                </a:solidFill>
                <a:latin typeface="Times New Roman"/>
                <a:cs typeface="Times New Roman"/>
              </a:rPr>
              <a:t> </a:t>
            </a:r>
            <a:r>
              <a:rPr sz="2400" b="1" dirty="0">
                <a:solidFill>
                  <a:srgbClr val="FF0000"/>
                </a:solidFill>
                <a:latin typeface="Times New Roman"/>
                <a:cs typeface="Times New Roman"/>
              </a:rPr>
              <a:t>is</a:t>
            </a:r>
            <a:r>
              <a:rPr sz="2400" b="1" spc="145" dirty="0">
                <a:solidFill>
                  <a:srgbClr val="FF0000"/>
                </a:solidFill>
                <a:latin typeface="Times New Roman"/>
                <a:cs typeface="Times New Roman"/>
              </a:rPr>
              <a:t> </a:t>
            </a:r>
            <a:r>
              <a:rPr sz="2400" b="1" spc="-5" dirty="0">
                <a:solidFill>
                  <a:srgbClr val="FF0000"/>
                </a:solidFill>
                <a:latin typeface="Times New Roman"/>
                <a:cs typeface="Times New Roman"/>
              </a:rPr>
              <a:t>set</a:t>
            </a:r>
            <a:r>
              <a:rPr sz="2400" b="1" spc="140" dirty="0">
                <a:solidFill>
                  <a:srgbClr val="FF0000"/>
                </a:solidFill>
                <a:latin typeface="Times New Roman"/>
                <a:cs typeface="Times New Roman"/>
              </a:rPr>
              <a:t> </a:t>
            </a:r>
            <a:r>
              <a:rPr sz="2400" dirty="0">
                <a:latin typeface="Times New Roman"/>
                <a:cs typeface="Times New Roman"/>
              </a:rPr>
              <a:t>–</a:t>
            </a:r>
            <a:r>
              <a:rPr sz="2400" spc="195" dirty="0">
                <a:latin typeface="Times New Roman"/>
                <a:cs typeface="Times New Roman"/>
              </a:rPr>
              <a:t> </a:t>
            </a:r>
            <a:r>
              <a:rPr sz="2400" spc="-30" dirty="0">
                <a:latin typeface="Times New Roman"/>
                <a:cs typeface="Times New Roman"/>
              </a:rPr>
              <a:t>It</a:t>
            </a:r>
            <a:r>
              <a:rPr sz="2400" spc="200" dirty="0">
                <a:latin typeface="Times New Roman"/>
                <a:cs typeface="Times New Roman"/>
              </a:rPr>
              <a:t> </a:t>
            </a:r>
            <a:r>
              <a:rPr sz="2400" spc="-5" dirty="0">
                <a:latin typeface="Times New Roman"/>
                <a:cs typeface="Times New Roman"/>
              </a:rPr>
              <a:t>means</a:t>
            </a:r>
            <a:r>
              <a:rPr sz="2400" spc="145" dirty="0">
                <a:latin typeface="Times New Roman"/>
                <a:cs typeface="Times New Roman"/>
              </a:rPr>
              <a:t> </a:t>
            </a:r>
            <a:r>
              <a:rPr sz="2400" spc="-5" dirty="0">
                <a:latin typeface="Times New Roman"/>
                <a:cs typeface="Times New Roman"/>
              </a:rPr>
              <a:t>that</a:t>
            </a:r>
            <a:r>
              <a:rPr sz="2400" spc="150" dirty="0">
                <a:latin typeface="Times New Roman"/>
                <a:cs typeface="Times New Roman"/>
              </a:rPr>
              <a:t> </a:t>
            </a:r>
            <a:r>
              <a:rPr sz="2400" spc="-5" dirty="0">
                <a:latin typeface="Times New Roman"/>
                <a:cs typeface="Times New Roman"/>
              </a:rPr>
              <a:t>page</a:t>
            </a:r>
            <a:r>
              <a:rPr sz="2400" spc="140" dirty="0">
                <a:latin typeface="Times New Roman"/>
                <a:cs typeface="Times New Roman"/>
              </a:rPr>
              <a:t> </a:t>
            </a:r>
            <a:r>
              <a:rPr sz="2400" dirty="0">
                <a:latin typeface="Times New Roman"/>
                <a:cs typeface="Times New Roman"/>
              </a:rPr>
              <a:t>has</a:t>
            </a:r>
            <a:r>
              <a:rPr sz="2400" spc="155" dirty="0">
                <a:latin typeface="Times New Roman"/>
                <a:cs typeface="Times New Roman"/>
              </a:rPr>
              <a:t> </a:t>
            </a:r>
            <a:r>
              <a:rPr sz="2400" dirty="0">
                <a:latin typeface="Times New Roman"/>
                <a:cs typeface="Times New Roman"/>
              </a:rPr>
              <a:t>been</a:t>
            </a:r>
            <a:r>
              <a:rPr sz="2400" spc="145" dirty="0">
                <a:latin typeface="Times New Roman"/>
                <a:cs typeface="Times New Roman"/>
              </a:rPr>
              <a:t> </a:t>
            </a:r>
            <a:r>
              <a:rPr sz="2400" spc="-5" dirty="0">
                <a:latin typeface="Times New Roman"/>
                <a:cs typeface="Times New Roman"/>
              </a:rPr>
              <a:t>modified</a:t>
            </a:r>
            <a:r>
              <a:rPr sz="2400" spc="150" dirty="0">
                <a:latin typeface="Times New Roman"/>
                <a:cs typeface="Times New Roman"/>
              </a:rPr>
              <a:t> </a:t>
            </a:r>
            <a:r>
              <a:rPr sz="2400" spc="-5" dirty="0">
                <a:latin typeface="Times New Roman"/>
                <a:cs typeface="Times New Roman"/>
              </a:rPr>
              <a:t>and</a:t>
            </a:r>
            <a:r>
              <a:rPr sz="2400" spc="145" dirty="0">
                <a:latin typeface="Times New Roman"/>
                <a:cs typeface="Times New Roman"/>
              </a:rPr>
              <a:t> </a:t>
            </a:r>
            <a:r>
              <a:rPr sz="2400" spc="-10" dirty="0">
                <a:latin typeface="Times New Roman"/>
                <a:cs typeface="Times New Roman"/>
              </a:rPr>
              <a:t>need</a:t>
            </a:r>
            <a:r>
              <a:rPr sz="2400" spc="170" dirty="0">
                <a:latin typeface="Times New Roman"/>
                <a:cs typeface="Times New Roman"/>
              </a:rPr>
              <a:t> </a:t>
            </a:r>
            <a:r>
              <a:rPr sz="2400" dirty="0">
                <a:latin typeface="Times New Roman"/>
                <a:cs typeface="Times New Roman"/>
              </a:rPr>
              <a:t>to</a:t>
            </a:r>
            <a:endParaRPr sz="2400">
              <a:latin typeface="Times New Roman"/>
              <a:cs typeface="Times New Roman"/>
            </a:endParaRPr>
          </a:p>
          <a:p>
            <a:pPr marL="12700">
              <a:lnSpc>
                <a:spcPct val="100000"/>
              </a:lnSpc>
            </a:pPr>
            <a:r>
              <a:rPr sz="2400" spc="-5" dirty="0">
                <a:latin typeface="Times New Roman"/>
                <a:cs typeface="Times New Roman"/>
              </a:rPr>
              <a:t>write </a:t>
            </a:r>
            <a:r>
              <a:rPr sz="2400" dirty="0">
                <a:latin typeface="Times New Roman"/>
                <a:cs typeface="Times New Roman"/>
              </a:rPr>
              <a:t>in the</a:t>
            </a:r>
            <a:r>
              <a:rPr sz="2400" spc="-35" dirty="0">
                <a:latin typeface="Times New Roman"/>
                <a:cs typeface="Times New Roman"/>
              </a:rPr>
              <a:t> </a:t>
            </a:r>
            <a:r>
              <a:rPr sz="2400" dirty="0">
                <a:latin typeface="Times New Roman"/>
                <a:cs typeface="Times New Roman"/>
              </a:rPr>
              <a:t>disk</a:t>
            </a:r>
            <a:endParaRPr sz="2400">
              <a:latin typeface="Times New Roman"/>
              <a:cs typeface="Times New Roman"/>
            </a:endParaRPr>
          </a:p>
          <a:p>
            <a:pPr marL="12700">
              <a:lnSpc>
                <a:spcPct val="100000"/>
              </a:lnSpc>
            </a:pPr>
            <a:r>
              <a:rPr sz="2400" b="1" dirty="0">
                <a:solidFill>
                  <a:srgbClr val="FF0000"/>
                </a:solidFill>
                <a:latin typeface="Times New Roman"/>
                <a:cs typeface="Times New Roman"/>
              </a:rPr>
              <a:t>If</a:t>
            </a:r>
            <a:r>
              <a:rPr sz="2400" b="1" spc="160" dirty="0">
                <a:solidFill>
                  <a:srgbClr val="FF0000"/>
                </a:solidFill>
                <a:latin typeface="Times New Roman"/>
                <a:cs typeface="Times New Roman"/>
              </a:rPr>
              <a:t> </a:t>
            </a:r>
            <a:r>
              <a:rPr sz="2400" b="1" spc="-5" dirty="0">
                <a:solidFill>
                  <a:srgbClr val="FF0000"/>
                </a:solidFill>
                <a:latin typeface="Times New Roman"/>
                <a:cs typeface="Times New Roman"/>
              </a:rPr>
              <a:t>modify</a:t>
            </a:r>
            <a:r>
              <a:rPr sz="2400" b="1" spc="155" dirty="0">
                <a:solidFill>
                  <a:srgbClr val="FF0000"/>
                </a:solidFill>
                <a:latin typeface="Times New Roman"/>
                <a:cs typeface="Times New Roman"/>
              </a:rPr>
              <a:t> </a:t>
            </a:r>
            <a:r>
              <a:rPr sz="2400" b="1" dirty="0">
                <a:solidFill>
                  <a:srgbClr val="FF0000"/>
                </a:solidFill>
                <a:latin typeface="Times New Roman"/>
                <a:cs typeface="Times New Roman"/>
              </a:rPr>
              <a:t>bit</a:t>
            </a:r>
            <a:r>
              <a:rPr sz="2400" b="1" spc="140" dirty="0">
                <a:solidFill>
                  <a:srgbClr val="FF0000"/>
                </a:solidFill>
                <a:latin typeface="Times New Roman"/>
                <a:cs typeface="Times New Roman"/>
              </a:rPr>
              <a:t> </a:t>
            </a:r>
            <a:r>
              <a:rPr sz="2400" b="1" dirty="0">
                <a:solidFill>
                  <a:srgbClr val="FF0000"/>
                </a:solidFill>
                <a:latin typeface="Times New Roman"/>
                <a:cs typeface="Times New Roman"/>
              </a:rPr>
              <a:t>is</a:t>
            </a:r>
            <a:r>
              <a:rPr sz="2400" b="1" spc="150" dirty="0">
                <a:solidFill>
                  <a:srgbClr val="FF0000"/>
                </a:solidFill>
                <a:latin typeface="Times New Roman"/>
                <a:cs typeface="Times New Roman"/>
              </a:rPr>
              <a:t> </a:t>
            </a:r>
            <a:r>
              <a:rPr sz="2400" b="1" dirty="0">
                <a:solidFill>
                  <a:srgbClr val="FF0000"/>
                </a:solidFill>
                <a:latin typeface="Times New Roman"/>
                <a:cs typeface="Times New Roman"/>
              </a:rPr>
              <a:t>not</a:t>
            </a:r>
            <a:r>
              <a:rPr sz="2400" b="1" spc="140" dirty="0">
                <a:solidFill>
                  <a:srgbClr val="FF0000"/>
                </a:solidFill>
                <a:latin typeface="Times New Roman"/>
                <a:cs typeface="Times New Roman"/>
              </a:rPr>
              <a:t> </a:t>
            </a:r>
            <a:r>
              <a:rPr sz="2400" b="1" spc="-5" dirty="0">
                <a:solidFill>
                  <a:srgbClr val="FF0000"/>
                </a:solidFill>
                <a:latin typeface="Times New Roman"/>
                <a:cs typeface="Times New Roman"/>
              </a:rPr>
              <a:t>set</a:t>
            </a:r>
            <a:r>
              <a:rPr sz="2400" b="1" spc="165" dirty="0">
                <a:solidFill>
                  <a:srgbClr val="FF0000"/>
                </a:solidFill>
                <a:latin typeface="Times New Roman"/>
                <a:cs typeface="Times New Roman"/>
              </a:rPr>
              <a:t> </a:t>
            </a:r>
            <a:r>
              <a:rPr sz="2400" dirty="0">
                <a:latin typeface="Times New Roman"/>
                <a:cs typeface="Times New Roman"/>
              </a:rPr>
              <a:t>–</a:t>
            </a:r>
            <a:r>
              <a:rPr sz="2400" spc="165" dirty="0">
                <a:latin typeface="Times New Roman"/>
                <a:cs typeface="Times New Roman"/>
              </a:rPr>
              <a:t> </a:t>
            </a:r>
            <a:r>
              <a:rPr sz="2400" spc="-30" dirty="0">
                <a:latin typeface="Times New Roman"/>
                <a:cs typeface="Times New Roman"/>
              </a:rPr>
              <a:t>It</a:t>
            </a:r>
            <a:r>
              <a:rPr sz="2400" spc="175" dirty="0">
                <a:latin typeface="Times New Roman"/>
                <a:cs typeface="Times New Roman"/>
              </a:rPr>
              <a:t> </a:t>
            </a:r>
            <a:r>
              <a:rPr sz="2400" spc="-5" dirty="0">
                <a:latin typeface="Times New Roman"/>
                <a:cs typeface="Times New Roman"/>
              </a:rPr>
              <a:t>means</a:t>
            </a:r>
            <a:r>
              <a:rPr sz="2400" spc="145" dirty="0">
                <a:latin typeface="Times New Roman"/>
                <a:cs typeface="Times New Roman"/>
              </a:rPr>
              <a:t> </a:t>
            </a:r>
            <a:r>
              <a:rPr sz="2400" spc="-5" dirty="0">
                <a:latin typeface="Times New Roman"/>
                <a:cs typeface="Times New Roman"/>
              </a:rPr>
              <a:t>that</a:t>
            </a:r>
            <a:r>
              <a:rPr sz="2400" spc="155" dirty="0">
                <a:latin typeface="Times New Roman"/>
                <a:cs typeface="Times New Roman"/>
              </a:rPr>
              <a:t> </a:t>
            </a:r>
            <a:r>
              <a:rPr sz="2400" spc="-5" dirty="0">
                <a:latin typeface="Times New Roman"/>
                <a:cs typeface="Times New Roman"/>
              </a:rPr>
              <a:t>page</a:t>
            </a:r>
            <a:r>
              <a:rPr sz="2400" spc="160" dirty="0">
                <a:latin typeface="Times New Roman"/>
                <a:cs typeface="Times New Roman"/>
              </a:rPr>
              <a:t> </a:t>
            </a:r>
            <a:r>
              <a:rPr sz="2400" spc="-5" dirty="0">
                <a:latin typeface="Times New Roman"/>
                <a:cs typeface="Times New Roman"/>
              </a:rPr>
              <a:t>has</a:t>
            </a:r>
            <a:r>
              <a:rPr sz="2400" spc="175" dirty="0">
                <a:latin typeface="Times New Roman"/>
                <a:cs typeface="Times New Roman"/>
              </a:rPr>
              <a:t> </a:t>
            </a:r>
            <a:r>
              <a:rPr sz="2400" spc="-5" dirty="0">
                <a:latin typeface="Times New Roman"/>
                <a:cs typeface="Times New Roman"/>
              </a:rPr>
              <a:t>not</a:t>
            </a:r>
            <a:r>
              <a:rPr sz="2400" spc="155" dirty="0">
                <a:latin typeface="Times New Roman"/>
                <a:cs typeface="Times New Roman"/>
              </a:rPr>
              <a:t> </a:t>
            </a:r>
            <a:r>
              <a:rPr sz="2400" spc="-10" dirty="0">
                <a:latin typeface="Times New Roman"/>
                <a:cs typeface="Times New Roman"/>
              </a:rPr>
              <a:t>been</a:t>
            </a:r>
            <a:r>
              <a:rPr sz="2400" spc="140" dirty="0">
                <a:latin typeface="Times New Roman"/>
                <a:cs typeface="Times New Roman"/>
              </a:rPr>
              <a:t> </a:t>
            </a:r>
            <a:r>
              <a:rPr sz="2400" spc="-5" dirty="0">
                <a:latin typeface="Times New Roman"/>
                <a:cs typeface="Times New Roman"/>
              </a:rPr>
              <a:t>modified</a:t>
            </a:r>
            <a:r>
              <a:rPr sz="2400" spc="150" dirty="0">
                <a:latin typeface="Times New Roman"/>
                <a:cs typeface="Times New Roman"/>
              </a:rPr>
              <a:t> </a:t>
            </a:r>
            <a:r>
              <a:rPr sz="2400" dirty="0">
                <a:latin typeface="Times New Roman"/>
                <a:cs typeface="Times New Roman"/>
              </a:rPr>
              <a:t>and</a:t>
            </a:r>
            <a:endParaRPr sz="2400">
              <a:latin typeface="Times New Roman"/>
              <a:cs typeface="Times New Roman"/>
            </a:endParaRPr>
          </a:p>
          <a:p>
            <a:pPr marL="12700">
              <a:lnSpc>
                <a:spcPct val="100000"/>
              </a:lnSpc>
            </a:pPr>
            <a:r>
              <a:rPr sz="2400" dirty="0">
                <a:latin typeface="Times New Roman"/>
                <a:cs typeface="Times New Roman"/>
              </a:rPr>
              <a:t>no </a:t>
            </a:r>
            <a:r>
              <a:rPr sz="2400" spc="-5" dirty="0">
                <a:latin typeface="Times New Roman"/>
                <a:cs typeface="Times New Roman"/>
              </a:rPr>
              <a:t>need </a:t>
            </a:r>
            <a:r>
              <a:rPr sz="2400" dirty="0">
                <a:latin typeface="Times New Roman"/>
                <a:cs typeface="Times New Roman"/>
              </a:rPr>
              <a:t>to </a:t>
            </a:r>
            <a:r>
              <a:rPr sz="2400" spc="-5" dirty="0">
                <a:latin typeface="Times New Roman"/>
                <a:cs typeface="Times New Roman"/>
              </a:rPr>
              <a:t>write </a:t>
            </a:r>
            <a:r>
              <a:rPr sz="2400" dirty="0">
                <a:latin typeface="Times New Roman"/>
                <a:cs typeface="Times New Roman"/>
              </a:rPr>
              <a:t>in the disk. So it </a:t>
            </a:r>
            <a:r>
              <a:rPr sz="2400" spc="-5" dirty="0">
                <a:latin typeface="Times New Roman"/>
                <a:cs typeface="Times New Roman"/>
              </a:rPr>
              <a:t>reduce Effective </a:t>
            </a:r>
            <a:r>
              <a:rPr sz="2400" spc="-10" dirty="0">
                <a:latin typeface="Times New Roman"/>
                <a:cs typeface="Times New Roman"/>
              </a:rPr>
              <a:t>access</a:t>
            </a:r>
            <a:r>
              <a:rPr sz="2400" spc="-20" dirty="0">
                <a:latin typeface="Times New Roman"/>
                <a:cs typeface="Times New Roman"/>
              </a:rPr>
              <a:t> </a:t>
            </a:r>
            <a:r>
              <a:rPr sz="2400" dirty="0">
                <a:latin typeface="Times New Roman"/>
                <a:cs typeface="Times New Roman"/>
              </a:rPr>
              <a:t>Time.</a:t>
            </a:r>
            <a:endParaRPr sz="2400">
              <a:latin typeface="Times New Roman"/>
              <a:cs typeface="Times New Roman"/>
            </a:endParaRP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335782" y="20777"/>
            <a:ext cx="2820670" cy="454025"/>
          </a:xfrm>
          <a:prstGeom prst="rect">
            <a:avLst/>
          </a:prstGeom>
        </p:spPr>
        <p:txBody>
          <a:bodyPr vert="horz" wrap="square" lIns="0" tIns="13970" rIns="0" bIns="0" rtlCol="0">
            <a:spAutoFit/>
          </a:bodyPr>
          <a:lstStyle/>
          <a:p>
            <a:pPr marL="12700">
              <a:lnSpc>
                <a:spcPct val="100000"/>
              </a:lnSpc>
              <a:spcBef>
                <a:spcPts val="110"/>
              </a:spcBef>
            </a:pPr>
            <a:r>
              <a:rPr sz="2800" b="1" dirty="0">
                <a:solidFill>
                  <a:srgbClr val="0000FF"/>
                </a:solidFill>
                <a:latin typeface="Times New Roman"/>
                <a:cs typeface="Times New Roman"/>
              </a:rPr>
              <a:t>Page</a:t>
            </a:r>
            <a:r>
              <a:rPr sz="2800" b="1" spc="-110" dirty="0">
                <a:solidFill>
                  <a:srgbClr val="0000FF"/>
                </a:solidFill>
                <a:latin typeface="Times New Roman"/>
                <a:cs typeface="Times New Roman"/>
              </a:rPr>
              <a:t> </a:t>
            </a:r>
            <a:r>
              <a:rPr sz="2800" b="1" dirty="0">
                <a:solidFill>
                  <a:srgbClr val="0000FF"/>
                </a:solidFill>
                <a:latin typeface="Times New Roman"/>
                <a:cs typeface="Times New Roman"/>
              </a:rPr>
              <a:t>Replacement</a:t>
            </a:r>
            <a:endParaRPr sz="2800">
              <a:latin typeface="Times New Roman"/>
              <a:cs typeface="Times New Roman"/>
            </a:endParaRPr>
          </a:p>
        </p:txBody>
      </p:sp>
      <p:sp>
        <p:nvSpPr>
          <p:cNvPr id="3" name="object 3"/>
          <p:cNvSpPr/>
          <p:nvPr/>
        </p:nvSpPr>
        <p:spPr>
          <a:xfrm>
            <a:off x="228600" y="685800"/>
            <a:ext cx="8610600" cy="5943600"/>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421130" y="20777"/>
            <a:ext cx="6384925" cy="454025"/>
          </a:xfrm>
          <a:prstGeom prst="rect">
            <a:avLst/>
          </a:prstGeom>
        </p:spPr>
        <p:txBody>
          <a:bodyPr vert="horz" wrap="square" lIns="0" tIns="13970" rIns="0" bIns="0" rtlCol="0">
            <a:spAutoFit/>
          </a:bodyPr>
          <a:lstStyle/>
          <a:p>
            <a:pPr marL="12700">
              <a:lnSpc>
                <a:spcPct val="100000"/>
              </a:lnSpc>
              <a:spcBef>
                <a:spcPts val="110"/>
              </a:spcBef>
            </a:pPr>
            <a:r>
              <a:rPr sz="2800" b="1" dirty="0">
                <a:solidFill>
                  <a:srgbClr val="0000FF"/>
                </a:solidFill>
                <a:latin typeface="Times New Roman"/>
                <a:cs typeface="Times New Roman"/>
              </a:rPr>
              <a:t>Page </a:t>
            </a:r>
            <a:r>
              <a:rPr sz="2800" b="1" spc="5" dirty="0">
                <a:solidFill>
                  <a:srgbClr val="0000FF"/>
                </a:solidFill>
                <a:latin typeface="Times New Roman"/>
                <a:cs typeface="Times New Roman"/>
              </a:rPr>
              <a:t>and </a:t>
            </a:r>
            <a:r>
              <a:rPr sz="2800" b="1" spc="-5" dirty="0">
                <a:solidFill>
                  <a:srgbClr val="0000FF"/>
                </a:solidFill>
                <a:latin typeface="Times New Roman"/>
                <a:cs typeface="Times New Roman"/>
              </a:rPr>
              <a:t>Frame </a:t>
            </a:r>
            <a:r>
              <a:rPr sz="2800" b="1" dirty="0">
                <a:solidFill>
                  <a:srgbClr val="0000FF"/>
                </a:solidFill>
                <a:latin typeface="Times New Roman"/>
                <a:cs typeface="Times New Roman"/>
              </a:rPr>
              <a:t>Replacement</a:t>
            </a:r>
            <a:r>
              <a:rPr sz="2800" b="1" spc="-155" dirty="0">
                <a:solidFill>
                  <a:srgbClr val="0000FF"/>
                </a:solidFill>
                <a:latin typeface="Times New Roman"/>
                <a:cs typeface="Times New Roman"/>
              </a:rPr>
              <a:t> </a:t>
            </a:r>
            <a:r>
              <a:rPr sz="2800" b="1" dirty="0">
                <a:solidFill>
                  <a:srgbClr val="0000FF"/>
                </a:solidFill>
                <a:latin typeface="Times New Roman"/>
                <a:cs typeface="Times New Roman"/>
              </a:rPr>
              <a:t>Algorithms</a:t>
            </a:r>
            <a:endParaRPr sz="2800">
              <a:latin typeface="Times New Roman"/>
              <a:cs typeface="Times New Roman"/>
            </a:endParaRPr>
          </a:p>
        </p:txBody>
      </p:sp>
      <p:sp>
        <p:nvSpPr>
          <p:cNvPr id="3" name="object 3"/>
          <p:cNvSpPr txBox="1"/>
          <p:nvPr/>
        </p:nvSpPr>
        <p:spPr>
          <a:xfrm>
            <a:off x="78739" y="392672"/>
            <a:ext cx="8877300" cy="6518275"/>
          </a:xfrm>
          <a:prstGeom prst="rect">
            <a:avLst/>
          </a:prstGeom>
        </p:spPr>
        <p:txBody>
          <a:bodyPr vert="horz" wrap="square" lIns="0" tIns="100965" rIns="0" bIns="0" rtlCol="0">
            <a:spAutoFit/>
          </a:bodyPr>
          <a:lstStyle/>
          <a:p>
            <a:pPr marL="356870" indent="-344805">
              <a:lnSpc>
                <a:spcPct val="100000"/>
              </a:lnSpc>
              <a:spcBef>
                <a:spcPts val="795"/>
              </a:spcBef>
              <a:buClr>
                <a:srgbClr val="993300"/>
              </a:buClr>
              <a:buSzPct val="110416"/>
              <a:buFont typeface="Wingdings"/>
              <a:buChar char=""/>
              <a:tabLst>
                <a:tab pos="356870" algn="l"/>
                <a:tab pos="357505" algn="l"/>
              </a:tabLst>
            </a:pPr>
            <a:r>
              <a:rPr sz="2400" b="1" spc="-10" dirty="0">
                <a:solidFill>
                  <a:srgbClr val="0000FF"/>
                </a:solidFill>
                <a:latin typeface="Times New Roman"/>
                <a:cs typeface="Times New Roman"/>
              </a:rPr>
              <a:t>Frame-allocation </a:t>
            </a:r>
            <a:r>
              <a:rPr sz="2400" b="1" spc="-5" dirty="0">
                <a:solidFill>
                  <a:srgbClr val="0000FF"/>
                </a:solidFill>
                <a:latin typeface="Times New Roman"/>
                <a:cs typeface="Times New Roman"/>
              </a:rPr>
              <a:t>algorithm</a:t>
            </a:r>
            <a:r>
              <a:rPr sz="2400" b="1" spc="50" dirty="0">
                <a:solidFill>
                  <a:srgbClr val="0000FF"/>
                </a:solidFill>
                <a:latin typeface="Times New Roman"/>
                <a:cs typeface="Times New Roman"/>
              </a:rPr>
              <a:t> </a:t>
            </a:r>
            <a:r>
              <a:rPr sz="2400" spc="-5" dirty="0">
                <a:latin typeface="Times New Roman"/>
                <a:cs typeface="Times New Roman"/>
              </a:rPr>
              <a:t>determines</a:t>
            </a:r>
            <a:endParaRPr sz="2400">
              <a:latin typeface="Times New Roman"/>
              <a:cs typeface="Times New Roman"/>
            </a:endParaRPr>
          </a:p>
          <a:p>
            <a:pPr marL="756285" lvl="1" indent="-287020">
              <a:lnSpc>
                <a:spcPct val="100000"/>
              </a:lnSpc>
              <a:spcBef>
                <a:spcPts val="1015"/>
              </a:spcBef>
              <a:buClr>
                <a:srgbClr val="CC6600"/>
              </a:buClr>
              <a:buSzPct val="110416"/>
              <a:buFont typeface="Arial"/>
              <a:buChar char="•"/>
              <a:tabLst>
                <a:tab pos="756285" algn="l"/>
                <a:tab pos="756920" algn="l"/>
              </a:tabLst>
            </a:pPr>
            <a:r>
              <a:rPr sz="2400" spc="-5" dirty="0">
                <a:latin typeface="Times New Roman"/>
                <a:cs typeface="Times New Roman"/>
              </a:rPr>
              <a:t>How many </a:t>
            </a:r>
            <a:r>
              <a:rPr sz="2400" spc="-10" dirty="0">
                <a:latin typeface="Times New Roman"/>
                <a:cs typeface="Times New Roman"/>
              </a:rPr>
              <a:t>frames </a:t>
            </a:r>
            <a:r>
              <a:rPr sz="2400" dirty="0">
                <a:latin typeface="Times New Roman"/>
                <a:cs typeface="Times New Roman"/>
              </a:rPr>
              <a:t>to </a:t>
            </a:r>
            <a:r>
              <a:rPr sz="2400" spc="-10" dirty="0">
                <a:latin typeface="Times New Roman"/>
                <a:cs typeface="Times New Roman"/>
              </a:rPr>
              <a:t>give each</a:t>
            </a:r>
            <a:r>
              <a:rPr sz="2400" spc="45" dirty="0">
                <a:latin typeface="Times New Roman"/>
                <a:cs typeface="Times New Roman"/>
              </a:rPr>
              <a:t> </a:t>
            </a:r>
            <a:r>
              <a:rPr sz="2400" spc="-5" dirty="0">
                <a:latin typeface="Times New Roman"/>
                <a:cs typeface="Times New Roman"/>
              </a:rPr>
              <a:t>process</a:t>
            </a:r>
            <a:endParaRPr sz="2400">
              <a:latin typeface="Times New Roman"/>
              <a:cs typeface="Times New Roman"/>
            </a:endParaRPr>
          </a:p>
          <a:p>
            <a:pPr marL="756285" lvl="1" indent="-287020">
              <a:lnSpc>
                <a:spcPct val="100000"/>
              </a:lnSpc>
              <a:spcBef>
                <a:spcPts val="1010"/>
              </a:spcBef>
              <a:buClr>
                <a:srgbClr val="CC6600"/>
              </a:buClr>
              <a:buSzPct val="110416"/>
              <a:buFont typeface="Arial"/>
              <a:buChar char="•"/>
              <a:tabLst>
                <a:tab pos="756285" algn="l"/>
                <a:tab pos="756920" algn="l"/>
              </a:tabLst>
            </a:pPr>
            <a:r>
              <a:rPr sz="2400" dirty="0">
                <a:latin typeface="Times New Roman"/>
                <a:cs typeface="Times New Roman"/>
              </a:rPr>
              <a:t>Which </a:t>
            </a:r>
            <a:r>
              <a:rPr sz="2400" spc="-10" dirty="0">
                <a:latin typeface="Times New Roman"/>
                <a:cs typeface="Times New Roman"/>
              </a:rPr>
              <a:t>frames </a:t>
            </a:r>
            <a:r>
              <a:rPr sz="2400" dirty="0">
                <a:latin typeface="Times New Roman"/>
                <a:cs typeface="Times New Roman"/>
              </a:rPr>
              <a:t>to</a:t>
            </a:r>
            <a:r>
              <a:rPr sz="2400" spc="-25" dirty="0">
                <a:latin typeface="Times New Roman"/>
                <a:cs typeface="Times New Roman"/>
              </a:rPr>
              <a:t> </a:t>
            </a:r>
            <a:r>
              <a:rPr sz="2400" spc="-5" dirty="0">
                <a:latin typeface="Times New Roman"/>
                <a:cs typeface="Times New Roman"/>
              </a:rPr>
              <a:t>replace</a:t>
            </a:r>
            <a:endParaRPr sz="2400">
              <a:latin typeface="Times New Roman"/>
              <a:cs typeface="Times New Roman"/>
            </a:endParaRPr>
          </a:p>
          <a:p>
            <a:pPr marL="356870" indent="-344805">
              <a:lnSpc>
                <a:spcPct val="100000"/>
              </a:lnSpc>
              <a:spcBef>
                <a:spcPts val="1005"/>
              </a:spcBef>
              <a:buClr>
                <a:srgbClr val="993300"/>
              </a:buClr>
              <a:buSzPct val="110416"/>
              <a:buFont typeface="Wingdings"/>
              <a:buChar char=""/>
              <a:tabLst>
                <a:tab pos="356870" algn="l"/>
                <a:tab pos="357505" algn="l"/>
              </a:tabLst>
            </a:pPr>
            <a:r>
              <a:rPr sz="2400" b="1" spc="-10" dirty="0">
                <a:solidFill>
                  <a:srgbClr val="0000FF"/>
                </a:solidFill>
                <a:latin typeface="Times New Roman"/>
                <a:cs typeface="Times New Roman"/>
              </a:rPr>
              <a:t>Page-replacement</a:t>
            </a:r>
            <a:r>
              <a:rPr sz="2400" b="1" spc="55" dirty="0">
                <a:solidFill>
                  <a:srgbClr val="0000FF"/>
                </a:solidFill>
                <a:latin typeface="Times New Roman"/>
                <a:cs typeface="Times New Roman"/>
              </a:rPr>
              <a:t> </a:t>
            </a:r>
            <a:r>
              <a:rPr sz="2400" b="1" spc="-5" dirty="0">
                <a:solidFill>
                  <a:srgbClr val="0000FF"/>
                </a:solidFill>
                <a:latin typeface="Times New Roman"/>
                <a:cs typeface="Times New Roman"/>
              </a:rPr>
              <a:t>algorithm</a:t>
            </a:r>
            <a:endParaRPr sz="2400">
              <a:latin typeface="Times New Roman"/>
              <a:cs typeface="Times New Roman"/>
            </a:endParaRPr>
          </a:p>
          <a:p>
            <a:pPr marL="756285" lvl="1" indent="-287020">
              <a:lnSpc>
                <a:spcPct val="100000"/>
              </a:lnSpc>
              <a:spcBef>
                <a:spcPts val="1010"/>
              </a:spcBef>
              <a:buClr>
                <a:srgbClr val="CC6600"/>
              </a:buClr>
              <a:buSzPct val="110416"/>
              <a:buFont typeface="Arial"/>
              <a:buChar char="•"/>
              <a:tabLst>
                <a:tab pos="756285" algn="l"/>
                <a:tab pos="756920" algn="l"/>
              </a:tabLst>
            </a:pPr>
            <a:r>
              <a:rPr sz="2400" dirty="0">
                <a:latin typeface="Times New Roman"/>
                <a:cs typeface="Times New Roman"/>
              </a:rPr>
              <a:t>Want </a:t>
            </a:r>
            <a:r>
              <a:rPr sz="2400" spc="-5" dirty="0">
                <a:latin typeface="Times New Roman"/>
                <a:cs typeface="Times New Roman"/>
              </a:rPr>
              <a:t>lowest </a:t>
            </a:r>
            <a:r>
              <a:rPr sz="2400" spc="-10" dirty="0">
                <a:latin typeface="Times New Roman"/>
                <a:cs typeface="Times New Roman"/>
              </a:rPr>
              <a:t>page-fault </a:t>
            </a:r>
            <a:r>
              <a:rPr sz="2400" spc="-5" dirty="0">
                <a:latin typeface="Times New Roman"/>
                <a:cs typeface="Times New Roman"/>
              </a:rPr>
              <a:t>rate </a:t>
            </a:r>
            <a:r>
              <a:rPr sz="2400" dirty="0">
                <a:latin typeface="Times New Roman"/>
                <a:cs typeface="Times New Roman"/>
              </a:rPr>
              <a:t>on both </a:t>
            </a:r>
            <a:r>
              <a:rPr sz="2400" spc="-5" dirty="0">
                <a:latin typeface="Times New Roman"/>
                <a:cs typeface="Times New Roman"/>
              </a:rPr>
              <a:t>first </a:t>
            </a:r>
            <a:r>
              <a:rPr sz="2400" spc="-10" dirty="0">
                <a:latin typeface="Times New Roman"/>
                <a:cs typeface="Times New Roman"/>
              </a:rPr>
              <a:t>access </a:t>
            </a:r>
            <a:r>
              <a:rPr sz="2400" spc="-5" dirty="0">
                <a:latin typeface="Times New Roman"/>
                <a:cs typeface="Times New Roman"/>
              </a:rPr>
              <a:t>and</a:t>
            </a:r>
            <a:r>
              <a:rPr sz="2400" spc="85" dirty="0">
                <a:latin typeface="Times New Roman"/>
                <a:cs typeface="Times New Roman"/>
              </a:rPr>
              <a:t> </a:t>
            </a:r>
            <a:r>
              <a:rPr sz="2400" spc="-10" dirty="0">
                <a:latin typeface="Times New Roman"/>
                <a:cs typeface="Times New Roman"/>
              </a:rPr>
              <a:t>re-access</a:t>
            </a:r>
            <a:endParaRPr sz="2400">
              <a:latin typeface="Times New Roman"/>
              <a:cs typeface="Times New Roman"/>
            </a:endParaRPr>
          </a:p>
          <a:p>
            <a:pPr marL="356870" marR="5080" indent="-344805">
              <a:lnSpc>
                <a:spcPct val="100000"/>
              </a:lnSpc>
              <a:spcBef>
                <a:spcPts val="1010"/>
              </a:spcBef>
              <a:buClr>
                <a:srgbClr val="993300"/>
              </a:buClr>
              <a:buSzPct val="110416"/>
              <a:buFont typeface="Wingdings"/>
              <a:buChar char=""/>
              <a:tabLst>
                <a:tab pos="356870" algn="l"/>
                <a:tab pos="357505" algn="l"/>
              </a:tabLst>
            </a:pPr>
            <a:r>
              <a:rPr sz="2400" spc="-5" dirty="0">
                <a:latin typeface="Times New Roman"/>
                <a:cs typeface="Times New Roman"/>
              </a:rPr>
              <a:t>Evaluate algorithm </a:t>
            </a:r>
            <a:r>
              <a:rPr sz="2400" dirty="0">
                <a:latin typeface="Times New Roman"/>
                <a:cs typeface="Times New Roman"/>
              </a:rPr>
              <a:t>by </a:t>
            </a:r>
            <a:r>
              <a:rPr sz="2400" spc="-5" dirty="0">
                <a:latin typeface="Times New Roman"/>
                <a:cs typeface="Times New Roman"/>
              </a:rPr>
              <a:t>running </a:t>
            </a:r>
            <a:r>
              <a:rPr sz="2400" dirty="0">
                <a:latin typeface="Times New Roman"/>
                <a:cs typeface="Times New Roman"/>
              </a:rPr>
              <a:t>it on a </a:t>
            </a:r>
            <a:r>
              <a:rPr sz="2400" spc="-5" dirty="0">
                <a:latin typeface="Times New Roman"/>
                <a:cs typeface="Times New Roman"/>
              </a:rPr>
              <a:t>particular </a:t>
            </a:r>
            <a:r>
              <a:rPr sz="2400" dirty="0">
                <a:latin typeface="Times New Roman"/>
                <a:cs typeface="Times New Roman"/>
              </a:rPr>
              <a:t>string of </a:t>
            </a:r>
            <a:r>
              <a:rPr sz="2400" spc="-5" dirty="0">
                <a:latin typeface="Times New Roman"/>
                <a:cs typeface="Times New Roman"/>
              </a:rPr>
              <a:t>memory  </a:t>
            </a:r>
            <a:r>
              <a:rPr sz="2400" spc="-10" dirty="0">
                <a:latin typeface="Times New Roman"/>
                <a:cs typeface="Times New Roman"/>
              </a:rPr>
              <a:t>references (reference </a:t>
            </a:r>
            <a:r>
              <a:rPr sz="2400" spc="-5" dirty="0">
                <a:latin typeface="Times New Roman"/>
                <a:cs typeface="Times New Roman"/>
              </a:rPr>
              <a:t>string) and computing </a:t>
            </a:r>
            <a:r>
              <a:rPr sz="2400" dirty="0">
                <a:latin typeface="Times New Roman"/>
                <a:cs typeface="Times New Roman"/>
              </a:rPr>
              <a:t>the </a:t>
            </a:r>
            <a:r>
              <a:rPr sz="2400" spc="-5" dirty="0">
                <a:latin typeface="Times New Roman"/>
                <a:cs typeface="Times New Roman"/>
              </a:rPr>
              <a:t>number </a:t>
            </a:r>
            <a:r>
              <a:rPr sz="2400" dirty="0">
                <a:latin typeface="Times New Roman"/>
                <a:cs typeface="Times New Roman"/>
              </a:rPr>
              <a:t>of </a:t>
            </a:r>
            <a:r>
              <a:rPr sz="2400" spc="-10" dirty="0">
                <a:latin typeface="Times New Roman"/>
                <a:cs typeface="Times New Roman"/>
              </a:rPr>
              <a:t>page </a:t>
            </a:r>
            <a:r>
              <a:rPr sz="2400" spc="-5" dirty="0">
                <a:latin typeface="Times New Roman"/>
                <a:cs typeface="Times New Roman"/>
              </a:rPr>
              <a:t>faults  </a:t>
            </a:r>
            <a:r>
              <a:rPr sz="2400" dirty="0">
                <a:latin typeface="Times New Roman"/>
                <a:cs typeface="Times New Roman"/>
              </a:rPr>
              <a:t>on that</a:t>
            </a:r>
            <a:r>
              <a:rPr sz="2400" spc="-55" dirty="0">
                <a:latin typeface="Times New Roman"/>
                <a:cs typeface="Times New Roman"/>
              </a:rPr>
              <a:t> </a:t>
            </a:r>
            <a:r>
              <a:rPr sz="2400" dirty="0">
                <a:latin typeface="Times New Roman"/>
                <a:cs typeface="Times New Roman"/>
              </a:rPr>
              <a:t>string</a:t>
            </a:r>
            <a:endParaRPr sz="2400">
              <a:latin typeface="Times New Roman"/>
              <a:cs typeface="Times New Roman"/>
            </a:endParaRPr>
          </a:p>
          <a:p>
            <a:pPr marL="756285" lvl="1" indent="-287020">
              <a:lnSpc>
                <a:spcPct val="100000"/>
              </a:lnSpc>
              <a:spcBef>
                <a:spcPts val="1015"/>
              </a:spcBef>
              <a:buClr>
                <a:srgbClr val="CC6600"/>
              </a:buClr>
              <a:buSzPct val="110416"/>
              <a:buFont typeface="Arial"/>
              <a:buChar char="•"/>
              <a:tabLst>
                <a:tab pos="756285" algn="l"/>
                <a:tab pos="756920" algn="l"/>
              </a:tabLst>
            </a:pPr>
            <a:r>
              <a:rPr sz="2400" dirty="0">
                <a:latin typeface="Times New Roman"/>
                <a:cs typeface="Times New Roman"/>
              </a:rPr>
              <a:t>String is just </a:t>
            </a:r>
            <a:r>
              <a:rPr sz="2400" spc="-10" dirty="0">
                <a:latin typeface="Times New Roman"/>
                <a:cs typeface="Times New Roman"/>
              </a:rPr>
              <a:t>page </a:t>
            </a:r>
            <a:r>
              <a:rPr sz="2400" spc="-5" dirty="0">
                <a:latin typeface="Times New Roman"/>
                <a:cs typeface="Times New Roman"/>
              </a:rPr>
              <a:t>numbers, </a:t>
            </a:r>
            <a:r>
              <a:rPr sz="2400" dirty="0">
                <a:latin typeface="Times New Roman"/>
                <a:cs typeface="Times New Roman"/>
              </a:rPr>
              <a:t>not </a:t>
            </a:r>
            <a:r>
              <a:rPr sz="2400" spc="-5" dirty="0">
                <a:latin typeface="Times New Roman"/>
                <a:cs typeface="Times New Roman"/>
              </a:rPr>
              <a:t>full</a:t>
            </a:r>
            <a:r>
              <a:rPr sz="2400" spc="-45" dirty="0">
                <a:latin typeface="Times New Roman"/>
                <a:cs typeface="Times New Roman"/>
              </a:rPr>
              <a:t> </a:t>
            </a:r>
            <a:r>
              <a:rPr sz="2400" spc="-5" dirty="0">
                <a:latin typeface="Times New Roman"/>
                <a:cs typeface="Times New Roman"/>
              </a:rPr>
              <a:t>addresses</a:t>
            </a:r>
            <a:endParaRPr sz="2400">
              <a:latin typeface="Times New Roman"/>
              <a:cs typeface="Times New Roman"/>
            </a:endParaRPr>
          </a:p>
          <a:p>
            <a:pPr marL="756285" lvl="1" indent="-287020">
              <a:lnSpc>
                <a:spcPct val="100000"/>
              </a:lnSpc>
              <a:spcBef>
                <a:spcPts val="1010"/>
              </a:spcBef>
              <a:buClr>
                <a:srgbClr val="CC6600"/>
              </a:buClr>
              <a:buSzPct val="110416"/>
              <a:buFont typeface="Arial"/>
              <a:buChar char="•"/>
              <a:tabLst>
                <a:tab pos="756285" algn="l"/>
                <a:tab pos="756920" algn="l"/>
              </a:tabLst>
            </a:pPr>
            <a:r>
              <a:rPr sz="2400" spc="-5" dirty="0">
                <a:latin typeface="Times New Roman"/>
                <a:cs typeface="Times New Roman"/>
              </a:rPr>
              <a:t>Repeated </a:t>
            </a:r>
            <a:r>
              <a:rPr sz="2400" spc="-10" dirty="0">
                <a:latin typeface="Times New Roman"/>
                <a:cs typeface="Times New Roman"/>
              </a:rPr>
              <a:t>access </a:t>
            </a:r>
            <a:r>
              <a:rPr sz="2400" dirty="0">
                <a:latin typeface="Times New Roman"/>
                <a:cs typeface="Times New Roman"/>
              </a:rPr>
              <a:t>to the </a:t>
            </a:r>
            <a:r>
              <a:rPr sz="2400" spc="-5" dirty="0">
                <a:latin typeface="Times New Roman"/>
                <a:cs typeface="Times New Roman"/>
              </a:rPr>
              <a:t>same </a:t>
            </a:r>
            <a:r>
              <a:rPr sz="2400" spc="-10" dirty="0">
                <a:latin typeface="Times New Roman"/>
                <a:cs typeface="Times New Roman"/>
              </a:rPr>
              <a:t>page </a:t>
            </a:r>
            <a:r>
              <a:rPr sz="2400" spc="-5" dirty="0">
                <a:latin typeface="Times New Roman"/>
                <a:cs typeface="Times New Roman"/>
              </a:rPr>
              <a:t>does </a:t>
            </a:r>
            <a:r>
              <a:rPr sz="2400" dirty="0">
                <a:latin typeface="Times New Roman"/>
                <a:cs typeface="Times New Roman"/>
              </a:rPr>
              <a:t>not </a:t>
            </a:r>
            <a:r>
              <a:rPr sz="2400" spc="-5" dirty="0">
                <a:latin typeface="Times New Roman"/>
                <a:cs typeface="Times New Roman"/>
              </a:rPr>
              <a:t>cause </a:t>
            </a:r>
            <a:r>
              <a:rPr sz="2400" dirty="0">
                <a:latin typeface="Times New Roman"/>
                <a:cs typeface="Times New Roman"/>
              </a:rPr>
              <a:t>a </a:t>
            </a:r>
            <a:r>
              <a:rPr sz="2400" spc="-10" dirty="0">
                <a:latin typeface="Times New Roman"/>
                <a:cs typeface="Times New Roman"/>
              </a:rPr>
              <a:t>page</a:t>
            </a:r>
            <a:r>
              <a:rPr sz="2400" spc="60" dirty="0">
                <a:latin typeface="Times New Roman"/>
                <a:cs typeface="Times New Roman"/>
              </a:rPr>
              <a:t> </a:t>
            </a:r>
            <a:r>
              <a:rPr sz="2400" spc="-5" dirty="0">
                <a:latin typeface="Times New Roman"/>
                <a:cs typeface="Times New Roman"/>
              </a:rPr>
              <a:t>fault</a:t>
            </a:r>
            <a:endParaRPr sz="2400">
              <a:latin typeface="Times New Roman"/>
              <a:cs typeface="Times New Roman"/>
            </a:endParaRPr>
          </a:p>
          <a:p>
            <a:pPr marL="756285" lvl="1" indent="-287020">
              <a:lnSpc>
                <a:spcPct val="100000"/>
              </a:lnSpc>
              <a:spcBef>
                <a:spcPts val="1010"/>
              </a:spcBef>
              <a:buClr>
                <a:srgbClr val="CC6600"/>
              </a:buClr>
              <a:buSzPct val="110416"/>
              <a:buFont typeface="Arial"/>
              <a:buChar char="•"/>
              <a:tabLst>
                <a:tab pos="756285" algn="l"/>
                <a:tab pos="756920" algn="l"/>
              </a:tabLst>
            </a:pPr>
            <a:r>
              <a:rPr sz="2400" spc="-5" dirty="0">
                <a:latin typeface="Times New Roman"/>
                <a:cs typeface="Times New Roman"/>
              </a:rPr>
              <a:t>Results depend </a:t>
            </a:r>
            <a:r>
              <a:rPr sz="2400" dirty="0">
                <a:latin typeface="Times New Roman"/>
                <a:cs typeface="Times New Roman"/>
              </a:rPr>
              <a:t>on number of </a:t>
            </a:r>
            <a:r>
              <a:rPr sz="2400" spc="-10" dirty="0">
                <a:latin typeface="Times New Roman"/>
                <a:cs typeface="Times New Roman"/>
              </a:rPr>
              <a:t>frames</a:t>
            </a:r>
            <a:r>
              <a:rPr sz="2400" spc="-25" dirty="0">
                <a:latin typeface="Times New Roman"/>
                <a:cs typeface="Times New Roman"/>
              </a:rPr>
              <a:t> </a:t>
            </a:r>
            <a:r>
              <a:rPr sz="2400" spc="-5" dirty="0">
                <a:latin typeface="Times New Roman"/>
                <a:cs typeface="Times New Roman"/>
              </a:rPr>
              <a:t>available</a:t>
            </a:r>
            <a:endParaRPr sz="2400">
              <a:latin typeface="Times New Roman"/>
              <a:cs typeface="Times New Roman"/>
            </a:endParaRPr>
          </a:p>
          <a:p>
            <a:pPr marL="356870" marR="52069" indent="-344805">
              <a:lnSpc>
                <a:spcPct val="100000"/>
              </a:lnSpc>
              <a:spcBef>
                <a:spcPts val="1010"/>
              </a:spcBef>
              <a:buClr>
                <a:srgbClr val="993300"/>
              </a:buClr>
              <a:buSzPct val="110416"/>
              <a:buFont typeface="Wingdings"/>
              <a:buChar char=""/>
              <a:tabLst>
                <a:tab pos="356870" algn="l"/>
                <a:tab pos="357505" algn="l"/>
              </a:tabLst>
            </a:pPr>
            <a:r>
              <a:rPr sz="2400" spc="-30" dirty="0">
                <a:latin typeface="Times New Roman"/>
                <a:cs typeface="Times New Roman"/>
              </a:rPr>
              <a:t>In </a:t>
            </a:r>
            <a:r>
              <a:rPr sz="2400" spc="-5" dirty="0">
                <a:latin typeface="Times New Roman"/>
                <a:cs typeface="Times New Roman"/>
              </a:rPr>
              <a:t>all </a:t>
            </a:r>
            <a:r>
              <a:rPr sz="2400" dirty="0">
                <a:latin typeface="Times New Roman"/>
                <a:cs typeface="Times New Roman"/>
              </a:rPr>
              <a:t>our examples, the </a:t>
            </a:r>
            <a:r>
              <a:rPr sz="2400" b="1" spc="-5" dirty="0">
                <a:solidFill>
                  <a:srgbClr val="0000FF"/>
                </a:solidFill>
                <a:latin typeface="Times New Roman"/>
                <a:cs typeface="Times New Roman"/>
              </a:rPr>
              <a:t>reference string </a:t>
            </a:r>
            <a:r>
              <a:rPr sz="2400" dirty="0">
                <a:latin typeface="Times New Roman"/>
                <a:cs typeface="Times New Roman"/>
              </a:rPr>
              <a:t>of </a:t>
            </a:r>
            <a:r>
              <a:rPr sz="2400" spc="-10" dirty="0">
                <a:latin typeface="Times New Roman"/>
                <a:cs typeface="Times New Roman"/>
              </a:rPr>
              <a:t>referenced page </a:t>
            </a:r>
            <a:r>
              <a:rPr sz="2400" spc="-5" dirty="0">
                <a:latin typeface="Times New Roman"/>
                <a:cs typeface="Times New Roman"/>
              </a:rPr>
              <a:t>numbers  </a:t>
            </a:r>
            <a:r>
              <a:rPr sz="2400" dirty="0">
                <a:latin typeface="Times New Roman"/>
                <a:cs typeface="Times New Roman"/>
              </a:rPr>
              <a:t>is</a:t>
            </a:r>
            <a:endParaRPr sz="2400">
              <a:latin typeface="Times New Roman"/>
              <a:cs typeface="Times New Roman"/>
            </a:endParaRPr>
          </a:p>
          <a:p>
            <a:pPr marL="1497330">
              <a:lnSpc>
                <a:spcPct val="100000"/>
              </a:lnSpc>
              <a:spcBef>
                <a:spcPts val="1010"/>
              </a:spcBef>
            </a:pPr>
            <a:r>
              <a:rPr sz="2400" b="1" dirty="0">
                <a:solidFill>
                  <a:srgbClr val="FF0000"/>
                </a:solidFill>
                <a:latin typeface="Times New Roman"/>
                <a:cs typeface="Times New Roman"/>
              </a:rPr>
              <a:t>7,0,1,2,0,3,0,4,2,3,0,3,0,3,2,1,2,0,1,7,0,1</a:t>
            </a:r>
            <a:endParaRPr sz="2400">
              <a:latin typeface="Times New Roman"/>
              <a:cs typeface="Times New Roman"/>
            </a:endParaRP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7022" y="20777"/>
            <a:ext cx="7948930" cy="454025"/>
          </a:xfrm>
          <a:prstGeom prst="rect">
            <a:avLst/>
          </a:prstGeom>
        </p:spPr>
        <p:txBody>
          <a:bodyPr vert="horz" wrap="square" lIns="0" tIns="13970" rIns="0" bIns="0" rtlCol="0">
            <a:spAutoFit/>
          </a:bodyPr>
          <a:lstStyle/>
          <a:p>
            <a:pPr marL="12700">
              <a:lnSpc>
                <a:spcPct val="100000"/>
              </a:lnSpc>
              <a:spcBef>
                <a:spcPts val="110"/>
              </a:spcBef>
            </a:pPr>
            <a:r>
              <a:rPr sz="2800" b="1" spc="5" dirty="0">
                <a:solidFill>
                  <a:srgbClr val="0000FF"/>
                </a:solidFill>
                <a:latin typeface="Times New Roman"/>
                <a:cs typeface="Times New Roman"/>
              </a:rPr>
              <a:t>Graph of Page </a:t>
            </a:r>
            <a:r>
              <a:rPr sz="2800" b="1" dirty="0">
                <a:solidFill>
                  <a:srgbClr val="0000FF"/>
                </a:solidFill>
                <a:latin typeface="Times New Roman"/>
                <a:cs typeface="Times New Roman"/>
              </a:rPr>
              <a:t>Faults Versus the </a:t>
            </a:r>
            <a:r>
              <a:rPr sz="2800" b="1" spc="-5" dirty="0">
                <a:solidFill>
                  <a:srgbClr val="0000FF"/>
                </a:solidFill>
                <a:latin typeface="Times New Roman"/>
                <a:cs typeface="Times New Roman"/>
              </a:rPr>
              <a:t>Number </a:t>
            </a:r>
            <a:r>
              <a:rPr sz="2800" b="1" spc="5" dirty="0">
                <a:solidFill>
                  <a:srgbClr val="0000FF"/>
                </a:solidFill>
                <a:latin typeface="Times New Roman"/>
                <a:cs typeface="Times New Roman"/>
              </a:rPr>
              <a:t>of</a:t>
            </a:r>
            <a:r>
              <a:rPr sz="2800" b="1" spc="-155" dirty="0">
                <a:solidFill>
                  <a:srgbClr val="0000FF"/>
                </a:solidFill>
                <a:latin typeface="Times New Roman"/>
                <a:cs typeface="Times New Roman"/>
              </a:rPr>
              <a:t> </a:t>
            </a:r>
            <a:r>
              <a:rPr sz="2800" b="1" spc="-5" dirty="0">
                <a:solidFill>
                  <a:srgbClr val="0000FF"/>
                </a:solidFill>
                <a:latin typeface="Times New Roman"/>
                <a:cs typeface="Times New Roman"/>
              </a:rPr>
              <a:t>Frames</a:t>
            </a:r>
            <a:endParaRPr sz="2800">
              <a:latin typeface="Times New Roman"/>
              <a:cs typeface="Times New Roman"/>
            </a:endParaRPr>
          </a:p>
        </p:txBody>
      </p:sp>
      <p:sp>
        <p:nvSpPr>
          <p:cNvPr id="3" name="object 3"/>
          <p:cNvSpPr/>
          <p:nvPr/>
        </p:nvSpPr>
        <p:spPr>
          <a:xfrm>
            <a:off x="262943" y="1238250"/>
            <a:ext cx="8500056" cy="4857750"/>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015489" y="20777"/>
            <a:ext cx="5625465" cy="454025"/>
          </a:xfrm>
          <a:prstGeom prst="rect">
            <a:avLst/>
          </a:prstGeom>
        </p:spPr>
        <p:txBody>
          <a:bodyPr vert="horz" wrap="square" lIns="0" tIns="13970" rIns="0" bIns="0" rtlCol="0">
            <a:spAutoFit/>
          </a:bodyPr>
          <a:lstStyle/>
          <a:p>
            <a:pPr marL="12700">
              <a:lnSpc>
                <a:spcPct val="100000"/>
              </a:lnSpc>
              <a:spcBef>
                <a:spcPts val="110"/>
              </a:spcBef>
            </a:pPr>
            <a:r>
              <a:rPr sz="2800" b="1" dirty="0">
                <a:solidFill>
                  <a:srgbClr val="0000FF"/>
                </a:solidFill>
                <a:latin typeface="Times New Roman"/>
                <a:cs typeface="Times New Roman"/>
              </a:rPr>
              <a:t>First-In-First-Out (FIFO)</a:t>
            </a:r>
            <a:r>
              <a:rPr sz="2800" b="1" spc="-125" dirty="0">
                <a:solidFill>
                  <a:srgbClr val="0000FF"/>
                </a:solidFill>
                <a:latin typeface="Times New Roman"/>
                <a:cs typeface="Times New Roman"/>
              </a:rPr>
              <a:t> </a:t>
            </a:r>
            <a:r>
              <a:rPr sz="2800" b="1" spc="5" dirty="0">
                <a:solidFill>
                  <a:srgbClr val="0000FF"/>
                </a:solidFill>
                <a:latin typeface="Times New Roman"/>
                <a:cs typeface="Times New Roman"/>
              </a:rPr>
              <a:t>Algorithm</a:t>
            </a:r>
            <a:endParaRPr sz="2800">
              <a:latin typeface="Times New Roman"/>
              <a:cs typeface="Times New Roman"/>
            </a:endParaRPr>
          </a:p>
        </p:txBody>
      </p:sp>
      <p:sp>
        <p:nvSpPr>
          <p:cNvPr id="3" name="object 3"/>
          <p:cNvSpPr txBox="1"/>
          <p:nvPr/>
        </p:nvSpPr>
        <p:spPr>
          <a:xfrm>
            <a:off x="78739" y="359416"/>
            <a:ext cx="7484745" cy="1013460"/>
          </a:xfrm>
          <a:prstGeom prst="rect">
            <a:avLst/>
          </a:prstGeom>
        </p:spPr>
        <p:txBody>
          <a:bodyPr vert="horz" wrap="square" lIns="0" tIns="134620" rIns="0" bIns="0" rtlCol="0">
            <a:spAutoFit/>
          </a:bodyPr>
          <a:lstStyle/>
          <a:p>
            <a:pPr marL="356870" indent="-344805">
              <a:lnSpc>
                <a:spcPct val="100000"/>
              </a:lnSpc>
              <a:spcBef>
                <a:spcPts val="1060"/>
              </a:spcBef>
              <a:buClr>
                <a:srgbClr val="993300"/>
              </a:buClr>
              <a:buSzPct val="110416"/>
              <a:buFont typeface="Wingdings"/>
              <a:buChar char=""/>
              <a:tabLst>
                <a:tab pos="356870" algn="l"/>
                <a:tab pos="357505" algn="l"/>
              </a:tabLst>
            </a:pPr>
            <a:r>
              <a:rPr sz="2400" spc="-10" dirty="0">
                <a:latin typeface="Times New Roman"/>
                <a:cs typeface="Times New Roman"/>
              </a:rPr>
              <a:t>Reference </a:t>
            </a:r>
            <a:r>
              <a:rPr sz="2400" spc="-5" dirty="0">
                <a:latin typeface="Times New Roman"/>
                <a:cs typeface="Times New Roman"/>
              </a:rPr>
              <a:t>string:</a:t>
            </a:r>
            <a:r>
              <a:rPr sz="2400" spc="-20" dirty="0">
                <a:latin typeface="Times New Roman"/>
                <a:cs typeface="Times New Roman"/>
              </a:rPr>
              <a:t> </a:t>
            </a:r>
            <a:r>
              <a:rPr sz="2400" b="1" dirty="0">
                <a:solidFill>
                  <a:srgbClr val="FF0000"/>
                </a:solidFill>
                <a:latin typeface="Times New Roman"/>
                <a:cs typeface="Times New Roman"/>
              </a:rPr>
              <a:t>7,0,1,2,0,3,0,4,2,3,0,3,0,3,2,1,2,0,1,7,0,1</a:t>
            </a:r>
            <a:endParaRPr sz="2400">
              <a:latin typeface="Times New Roman"/>
              <a:cs typeface="Times New Roman"/>
            </a:endParaRPr>
          </a:p>
          <a:p>
            <a:pPr marL="356870" indent="-344805">
              <a:lnSpc>
                <a:spcPct val="100000"/>
              </a:lnSpc>
              <a:spcBef>
                <a:spcPts val="1010"/>
              </a:spcBef>
              <a:buClr>
                <a:srgbClr val="993300"/>
              </a:buClr>
              <a:buSzPct val="110416"/>
              <a:buFont typeface="Wingdings"/>
              <a:buChar char=""/>
              <a:tabLst>
                <a:tab pos="356870" algn="l"/>
                <a:tab pos="357505" algn="l"/>
              </a:tabLst>
            </a:pPr>
            <a:r>
              <a:rPr sz="2400" dirty="0">
                <a:latin typeface="Times New Roman"/>
                <a:cs typeface="Times New Roman"/>
              </a:rPr>
              <a:t>3 </a:t>
            </a:r>
            <a:r>
              <a:rPr sz="2400" spc="-10" dirty="0">
                <a:latin typeface="Times New Roman"/>
                <a:cs typeface="Times New Roman"/>
              </a:rPr>
              <a:t>frames </a:t>
            </a:r>
            <a:r>
              <a:rPr sz="2400" spc="-5" dirty="0">
                <a:latin typeface="Times New Roman"/>
                <a:cs typeface="Times New Roman"/>
              </a:rPr>
              <a:t>(3 </a:t>
            </a:r>
            <a:r>
              <a:rPr sz="2400" spc="-10" dirty="0">
                <a:latin typeface="Times New Roman"/>
                <a:cs typeface="Times New Roman"/>
              </a:rPr>
              <a:t>pages can </a:t>
            </a:r>
            <a:r>
              <a:rPr sz="2400" dirty="0">
                <a:latin typeface="Times New Roman"/>
                <a:cs typeface="Times New Roman"/>
              </a:rPr>
              <a:t>be in </a:t>
            </a:r>
            <a:r>
              <a:rPr sz="2400" spc="-5" dirty="0">
                <a:latin typeface="Times New Roman"/>
                <a:cs typeface="Times New Roman"/>
              </a:rPr>
              <a:t>memory at </a:t>
            </a:r>
            <a:r>
              <a:rPr sz="2400" dirty="0">
                <a:latin typeface="Times New Roman"/>
                <a:cs typeface="Times New Roman"/>
              </a:rPr>
              <a:t>a time </a:t>
            </a:r>
            <a:r>
              <a:rPr sz="2400" spc="-5" dirty="0">
                <a:latin typeface="Times New Roman"/>
                <a:cs typeface="Times New Roman"/>
              </a:rPr>
              <a:t>per</a:t>
            </a:r>
            <a:r>
              <a:rPr sz="2400" spc="25" dirty="0">
                <a:latin typeface="Times New Roman"/>
                <a:cs typeface="Times New Roman"/>
              </a:rPr>
              <a:t> </a:t>
            </a:r>
            <a:r>
              <a:rPr sz="2400" spc="-5" dirty="0">
                <a:latin typeface="Times New Roman"/>
                <a:cs typeface="Times New Roman"/>
              </a:rPr>
              <a:t>process)</a:t>
            </a:r>
            <a:endParaRPr sz="2400">
              <a:latin typeface="Times New Roman"/>
              <a:cs typeface="Times New Roman"/>
            </a:endParaRPr>
          </a:p>
        </p:txBody>
      </p:sp>
      <p:sp>
        <p:nvSpPr>
          <p:cNvPr id="4" name="object 4"/>
          <p:cNvSpPr txBox="1"/>
          <p:nvPr/>
        </p:nvSpPr>
        <p:spPr>
          <a:xfrm>
            <a:off x="78739" y="3990594"/>
            <a:ext cx="7771765" cy="2682240"/>
          </a:xfrm>
          <a:prstGeom prst="rect">
            <a:avLst/>
          </a:prstGeom>
        </p:spPr>
        <p:txBody>
          <a:bodyPr vert="horz" wrap="square" lIns="0" tIns="12700" rIns="0" bIns="0" rtlCol="0">
            <a:spAutoFit/>
          </a:bodyPr>
          <a:lstStyle/>
          <a:p>
            <a:pPr marL="403225">
              <a:lnSpc>
                <a:spcPct val="100000"/>
              </a:lnSpc>
              <a:spcBef>
                <a:spcPts val="100"/>
              </a:spcBef>
            </a:pPr>
            <a:r>
              <a:rPr sz="2400" b="1" dirty="0">
                <a:solidFill>
                  <a:srgbClr val="0000FF"/>
                </a:solidFill>
                <a:latin typeface="Times New Roman"/>
                <a:cs typeface="Times New Roman"/>
              </a:rPr>
              <a:t>15 page</a:t>
            </a:r>
            <a:r>
              <a:rPr sz="2400" b="1" spc="-40" dirty="0">
                <a:solidFill>
                  <a:srgbClr val="0000FF"/>
                </a:solidFill>
                <a:latin typeface="Times New Roman"/>
                <a:cs typeface="Times New Roman"/>
              </a:rPr>
              <a:t> </a:t>
            </a:r>
            <a:r>
              <a:rPr sz="2400" b="1" dirty="0">
                <a:solidFill>
                  <a:srgbClr val="0000FF"/>
                </a:solidFill>
                <a:latin typeface="Times New Roman"/>
                <a:cs typeface="Times New Roman"/>
              </a:rPr>
              <a:t>faults</a:t>
            </a:r>
            <a:endParaRPr sz="2400">
              <a:latin typeface="Times New Roman"/>
              <a:cs typeface="Times New Roman"/>
            </a:endParaRPr>
          </a:p>
          <a:p>
            <a:pPr>
              <a:lnSpc>
                <a:spcPct val="100000"/>
              </a:lnSpc>
              <a:spcBef>
                <a:spcPts val="35"/>
              </a:spcBef>
            </a:pPr>
            <a:endParaRPr sz="3000">
              <a:latin typeface="Times New Roman"/>
              <a:cs typeface="Times New Roman"/>
            </a:endParaRPr>
          </a:p>
          <a:p>
            <a:pPr marL="356870" indent="-344805">
              <a:lnSpc>
                <a:spcPct val="100000"/>
              </a:lnSpc>
              <a:spcBef>
                <a:spcPts val="5"/>
              </a:spcBef>
              <a:buClr>
                <a:srgbClr val="993300"/>
              </a:buClr>
              <a:buSzPct val="110416"/>
              <a:buFont typeface="Wingdings"/>
              <a:buChar char=""/>
              <a:tabLst>
                <a:tab pos="356870" algn="l"/>
                <a:tab pos="357505" algn="l"/>
              </a:tabLst>
            </a:pPr>
            <a:r>
              <a:rPr sz="2400" dirty="0">
                <a:latin typeface="Times New Roman"/>
                <a:cs typeface="Times New Roman"/>
              </a:rPr>
              <a:t>Can </a:t>
            </a:r>
            <a:r>
              <a:rPr sz="2400" spc="-10" dirty="0">
                <a:latin typeface="Times New Roman"/>
                <a:cs typeface="Times New Roman"/>
              </a:rPr>
              <a:t>vary </a:t>
            </a:r>
            <a:r>
              <a:rPr sz="2400" dirty="0">
                <a:latin typeface="Times New Roman"/>
                <a:cs typeface="Times New Roman"/>
              </a:rPr>
              <a:t>by </a:t>
            </a:r>
            <a:r>
              <a:rPr sz="2400" spc="-10" dirty="0">
                <a:latin typeface="Times New Roman"/>
                <a:cs typeface="Times New Roman"/>
              </a:rPr>
              <a:t>reference </a:t>
            </a:r>
            <a:r>
              <a:rPr sz="2400" spc="-5" dirty="0">
                <a:latin typeface="Times New Roman"/>
                <a:cs typeface="Times New Roman"/>
              </a:rPr>
              <a:t>string: consider</a:t>
            </a:r>
            <a:r>
              <a:rPr sz="2400" spc="45" dirty="0">
                <a:latin typeface="Times New Roman"/>
                <a:cs typeface="Times New Roman"/>
              </a:rPr>
              <a:t> </a:t>
            </a:r>
            <a:r>
              <a:rPr sz="2400" dirty="0">
                <a:latin typeface="Times New Roman"/>
                <a:cs typeface="Times New Roman"/>
              </a:rPr>
              <a:t>1,2,3,4,1,2,5,1,2,3,4,5</a:t>
            </a:r>
            <a:endParaRPr sz="2400">
              <a:latin typeface="Times New Roman"/>
              <a:cs typeface="Times New Roman"/>
            </a:endParaRPr>
          </a:p>
          <a:p>
            <a:pPr marL="756285" lvl="1" indent="-287020">
              <a:lnSpc>
                <a:spcPct val="100000"/>
              </a:lnSpc>
              <a:spcBef>
                <a:spcPts val="1005"/>
              </a:spcBef>
              <a:buClr>
                <a:srgbClr val="CC6600"/>
              </a:buClr>
              <a:buSzPct val="110416"/>
              <a:buFont typeface="Arial"/>
              <a:buChar char="•"/>
              <a:tabLst>
                <a:tab pos="756285" algn="l"/>
                <a:tab pos="756920" algn="l"/>
              </a:tabLst>
            </a:pPr>
            <a:r>
              <a:rPr sz="2400" dirty="0">
                <a:latin typeface="Times New Roman"/>
                <a:cs typeface="Times New Roman"/>
              </a:rPr>
              <a:t>Adding more </a:t>
            </a:r>
            <a:r>
              <a:rPr sz="2400" spc="-5" dirty="0">
                <a:latin typeface="Times New Roman"/>
                <a:cs typeface="Times New Roman"/>
              </a:rPr>
              <a:t>frames </a:t>
            </a:r>
            <a:r>
              <a:rPr sz="2400" spc="-10" dirty="0">
                <a:latin typeface="Times New Roman"/>
                <a:cs typeface="Times New Roman"/>
              </a:rPr>
              <a:t>can </a:t>
            </a:r>
            <a:r>
              <a:rPr sz="2400" spc="-5" dirty="0">
                <a:latin typeface="Times New Roman"/>
                <a:cs typeface="Times New Roman"/>
              </a:rPr>
              <a:t>cause </a:t>
            </a:r>
            <a:r>
              <a:rPr sz="2400" dirty="0">
                <a:latin typeface="Times New Roman"/>
                <a:cs typeface="Times New Roman"/>
              </a:rPr>
              <a:t>more </a:t>
            </a:r>
            <a:r>
              <a:rPr sz="2400" spc="-10" dirty="0">
                <a:latin typeface="Times New Roman"/>
                <a:cs typeface="Times New Roman"/>
              </a:rPr>
              <a:t>page</a:t>
            </a:r>
            <a:r>
              <a:rPr sz="2400" spc="-5" dirty="0">
                <a:latin typeface="Times New Roman"/>
                <a:cs typeface="Times New Roman"/>
              </a:rPr>
              <a:t> faults!</a:t>
            </a:r>
            <a:endParaRPr sz="2400">
              <a:latin typeface="Times New Roman"/>
              <a:cs typeface="Times New Roman"/>
            </a:endParaRPr>
          </a:p>
          <a:p>
            <a:pPr marL="12700" marR="4239260" indent="856615">
              <a:lnSpc>
                <a:spcPct val="134200"/>
              </a:lnSpc>
              <a:spcBef>
                <a:spcPts val="50"/>
              </a:spcBef>
            </a:pPr>
            <a:r>
              <a:rPr sz="1800" spc="-135" dirty="0">
                <a:solidFill>
                  <a:srgbClr val="009900"/>
                </a:solidFill>
                <a:latin typeface="Webdings"/>
                <a:cs typeface="Webdings"/>
              </a:rPr>
              <a:t></a:t>
            </a:r>
            <a:r>
              <a:rPr sz="2400" b="1" spc="-135" dirty="0">
                <a:solidFill>
                  <a:srgbClr val="0000FF"/>
                </a:solidFill>
                <a:latin typeface="Times New Roman"/>
                <a:cs typeface="Times New Roman"/>
              </a:rPr>
              <a:t>Belady</a:t>
            </a:r>
            <a:r>
              <a:rPr sz="2400" b="1" spc="-135" dirty="0">
                <a:solidFill>
                  <a:srgbClr val="0000FF"/>
                </a:solidFill>
                <a:latin typeface="Noto Sans CJK HK"/>
                <a:cs typeface="Noto Sans CJK HK"/>
              </a:rPr>
              <a:t>’</a:t>
            </a:r>
            <a:r>
              <a:rPr sz="2400" b="1" spc="-135" dirty="0">
                <a:solidFill>
                  <a:srgbClr val="0000FF"/>
                </a:solidFill>
                <a:latin typeface="Times New Roman"/>
                <a:cs typeface="Times New Roman"/>
              </a:rPr>
              <a:t>s </a:t>
            </a:r>
            <a:r>
              <a:rPr sz="2400" b="1" spc="-5" dirty="0">
                <a:solidFill>
                  <a:srgbClr val="0000FF"/>
                </a:solidFill>
                <a:latin typeface="Times New Roman"/>
                <a:cs typeface="Times New Roman"/>
              </a:rPr>
              <a:t>Anomaly  </a:t>
            </a:r>
            <a:r>
              <a:rPr sz="2400" b="1" dirty="0">
                <a:solidFill>
                  <a:srgbClr val="0000FF"/>
                </a:solidFill>
                <a:latin typeface="Times New Roman"/>
                <a:cs typeface="Times New Roman"/>
              </a:rPr>
              <a:t>Advantage :</a:t>
            </a:r>
            <a:r>
              <a:rPr sz="2400" b="1" spc="-40" dirty="0">
                <a:solidFill>
                  <a:srgbClr val="0000FF"/>
                </a:solidFill>
                <a:latin typeface="Times New Roman"/>
                <a:cs typeface="Times New Roman"/>
              </a:rPr>
              <a:t> </a:t>
            </a:r>
            <a:r>
              <a:rPr sz="2400" b="1" spc="-5" dirty="0">
                <a:solidFill>
                  <a:srgbClr val="0000FF"/>
                </a:solidFill>
                <a:latin typeface="Times New Roman"/>
                <a:cs typeface="Times New Roman"/>
              </a:rPr>
              <a:t>Simple</a:t>
            </a:r>
            <a:endParaRPr sz="2400">
              <a:latin typeface="Times New Roman"/>
              <a:cs typeface="Times New Roman"/>
            </a:endParaRPr>
          </a:p>
        </p:txBody>
      </p:sp>
      <p:sp>
        <p:nvSpPr>
          <p:cNvPr id="5" name="object 5"/>
          <p:cNvSpPr/>
          <p:nvPr/>
        </p:nvSpPr>
        <p:spPr>
          <a:xfrm>
            <a:off x="304800" y="1295272"/>
            <a:ext cx="8305800" cy="2763901"/>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381000" y="533273"/>
            <a:ext cx="8305800" cy="2614676"/>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p:nvPr>
        </p:nvSpPr>
        <p:spPr>
          <a:xfrm>
            <a:off x="536244" y="23825"/>
            <a:ext cx="7607934" cy="391795"/>
          </a:xfrm>
          <a:prstGeom prst="rect">
            <a:avLst/>
          </a:prstGeom>
        </p:spPr>
        <p:txBody>
          <a:bodyPr vert="horz" wrap="square" lIns="0" tIns="12700" rIns="0" bIns="0" rtlCol="0">
            <a:spAutoFit/>
          </a:bodyPr>
          <a:lstStyle/>
          <a:p>
            <a:pPr marL="12700">
              <a:lnSpc>
                <a:spcPct val="100000"/>
              </a:lnSpc>
              <a:spcBef>
                <a:spcPts val="100"/>
              </a:spcBef>
              <a:tabLst>
                <a:tab pos="4084954" algn="l"/>
              </a:tabLst>
            </a:pPr>
            <a:r>
              <a:rPr b="1" spc="-5" dirty="0">
                <a:solidFill>
                  <a:srgbClr val="0000FF"/>
                </a:solidFill>
                <a:latin typeface="Times New Roman"/>
                <a:cs typeface="Times New Roman"/>
              </a:rPr>
              <a:t>Consider</a:t>
            </a:r>
            <a:r>
              <a:rPr b="1" spc="-75" dirty="0">
                <a:solidFill>
                  <a:srgbClr val="0000FF"/>
                </a:solidFill>
                <a:latin typeface="Times New Roman"/>
                <a:cs typeface="Times New Roman"/>
              </a:rPr>
              <a:t> </a:t>
            </a:r>
            <a:r>
              <a:rPr b="1" dirty="0">
                <a:solidFill>
                  <a:srgbClr val="0000FF"/>
                </a:solidFill>
                <a:latin typeface="Times New Roman"/>
                <a:cs typeface="Times New Roman"/>
              </a:rPr>
              <a:t>1,2,3,4,1,2,5,1,2,3,4,5	with 3 pages : 9 page</a:t>
            </a:r>
            <a:r>
              <a:rPr b="1" spc="-85" dirty="0">
                <a:solidFill>
                  <a:srgbClr val="0000FF"/>
                </a:solidFill>
                <a:latin typeface="Times New Roman"/>
                <a:cs typeface="Times New Roman"/>
              </a:rPr>
              <a:t> </a:t>
            </a:r>
            <a:r>
              <a:rPr b="1" dirty="0">
                <a:solidFill>
                  <a:srgbClr val="0000FF"/>
                </a:solidFill>
                <a:latin typeface="Times New Roman"/>
                <a:cs typeface="Times New Roman"/>
              </a:rPr>
              <a:t>faults</a:t>
            </a:r>
          </a:p>
        </p:txBody>
      </p:sp>
      <p:sp>
        <p:nvSpPr>
          <p:cNvPr id="4" name="object 4"/>
          <p:cNvSpPr txBox="1"/>
          <p:nvPr/>
        </p:nvSpPr>
        <p:spPr>
          <a:xfrm>
            <a:off x="383540" y="3302000"/>
            <a:ext cx="7849870" cy="391160"/>
          </a:xfrm>
          <a:prstGeom prst="rect">
            <a:avLst/>
          </a:prstGeom>
        </p:spPr>
        <p:txBody>
          <a:bodyPr vert="horz" wrap="square" lIns="0" tIns="12700" rIns="0" bIns="0" rtlCol="0">
            <a:spAutoFit/>
          </a:bodyPr>
          <a:lstStyle/>
          <a:p>
            <a:pPr marL="12700">
              <a:lnSpc>
                <a:spcPct val="100000"/>
              </a:lnSpc>
              <a:spcBef>
                <a:spcPts val="100"/>
              </a:spcBef>
              <a:tabLst>
                <a:tab pos="4091304" algn="l"/>
                <a:tab pos="5855970" algn="l"/>
              </a:tabLst>
            </a:pPr>
            <a:r>
              <a:rPr sz="2400" b="1" dirty="0">
                <a:solidFill>
                  <a:srgbClr val="0000FF"/>
                </a:solidFill>
                <a:latin typeface="Times New Roman"/>
                <a:cs typeface="Times New Roman"/>
              </a:rPr>
              <a:t>Consider</a:t>
            </a:r>
            <a:r>
              <a:rPr sz="2400" b="1" spc="-80" dirty="0">
                <a:solidFill>
                  <a:srgbClr val="0000FF"/>
                </a:solidFill>
                <a:latin typeface="Times New Roman"/>
                <a:cs typeface="Times New Roman"/>
              </a:rPr>
              <a:t> </a:t>
            </a:r>
            <a:r>
              <a:rPr sz="2400" b="1" dirty="0">
                <a:solidFill>
                  <a:srgbClr val="0000FF"/>
                </a:solidFill>
                <a:latin typeface="Times New Roman"/>
                <a:cs typeface="Times New Roman"/>
              </a:rPr>
              <a:t>1,2,3,4,1,2,5,1,2,3,4,5	with</a:t>
            </a:r>
            <a:r>
              <a:rPr sz="2400" b="1" spc="-5" dirty="0">
                <a:solidFill>
                  <a:srgbClr val="0000FF"/>
                </a:solidFill>
                <a:latin typeface="Times New Roman"/>
                <a:cs typeface="Times New Roman"/>
              </a:rPr>
              <a:t> </a:t>
            </a:r>
            <a:r>
              <a:rPr sz="2400" b="1" dirty="0">
                <a:solidFill>
                  <a:srgbClr val="0000FF"/>
                </a:solidFill>
                <a:latin typeface="Times New Roman"/>
                <a:cs typeface="Times New Roman"/>
              </a:rPr>
              <a:t>4</a:t>
            </a:r>
            <a:r>
              <a:rPr sz="2400" b="1" spc="10" dirty="0">
                <a:solidFill>
                  <a:srgbClr val="0000FF"/>
                </a:solidFill>
                <a:latin typeface="Times New Roman"/>
                <a:cs typeface="Times New Roman"/>
              </a:rPr>
              <a:t> </a:t>
            </a:r>
            <a:r>
              <a:rPr sz="2400" b="1" dirty="0">
                <a:solidFill>
                  <a:srgbClr val="0000FF"/>
                </a:solidFill>
                <a:latin typeface="Times New Roman"/>
                <a:cs typeface="Times New Roman"/>
              </a:rPr>
              <a:t>pages	</a:t>
            </a:r>
            <a:r>
              <a:rPr sz="2400" b="1" spc="-5" dirty="0">
                <a:solidFill>
                  <a:srgbClr val="0000FF"/>
                </a:solidFill>
                <a:latin typeface="Times New Roman"/>
                <a:cs typeface="Times New Roman"/>
              </a:rPr>
              <a:t>: 10 </a:t>
            </a:r>
            <a:r>
              <a:rPr sz="2400" b="1" dirty="0">
                <a:solidFill>
                  <a:srgbClr val="0000FF"/>
                </a:solidFill>
                <a:latin typeface="Times New Roman"/>
                <a:cs typeface="Times New Roman"/>
              </a:rPr>
              <a:t>page</a:t>
            </a:r>
            <a:r>
              <a:rPr sz="2400" b="1" spc="-30" dirty="0">
                <a:solidFill>
                  <a:srgbClr val="0000FF"/>
                </a:solidFill>
                <a:latin typeface="Times New Roman"/>
                <a:cs typeface="Times New Roman"/>
              </a:rPr>
              <a:t> </a:t>
            </a:r>
            <a:r>
              <a:rPr sz="2400" b="1" dirty="0">
                <a:solidFill>
                  <a:srgbClr val="0000FF"/>
                </a:solidFill>
                <a:latin typeface="Times New Roman"/>
                <a:cs typeface="Times New Roman"/>
              </a:rPr>
              <a:t>faults</a:t>
            </a:r>
            <a:endParaRPr sz="2400">
              <a:latin typeface="Times New Roman"/>
              <a:cs typeface="Times New Roman"/>
            </a:endParaRPr>
          </a:p>
        </p:txBody>
      </p:sp>
      <p:sp>
        <p:nvSpPr>
          <p:cNvPr id="5" name="object 5"/>
          <p:cNvSpPr/>
          <p:nvPr/>
        </p:nvSpPr>
        <p:spPr>
          <a:xfrm>
            <a:off x="381000" y="3810000"/>
            <a:ext cx="8229600" cy="2819400"/>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049272" y="23825"/>
            <a:ext cx="5620385" cy="454025"/>
          </a:xfrm>
          <a:prstGeom prst="rect">
            <a:avLst/>
          </a:prstGeom>
        </p:spPr>
        <p:txBody>
          <a:bodyPr vert="horz" wrap="square" lIns="0" tIns="13970" rIns="0" bIns="0" rtlCol="0">
            <a:spAutoFit/>
          </a:bodyPr>
          <a:lstStyle/>
          <a:p>
            <a:pPr marL="12700">
              <a:lnSpc>
                <a:spcPct val="100000"/>
              </a:lnSpc>
              <a:spcBef>
                <a:spcPts val="110"/>
              </a:spcBef>
            </a:pPr>
            <a:r>
              <a:rPr sz="2800" b="1" dirty="0">
                <a:solidFill>
                  <a:srgbClr val="0000FF"/>
                </a:solidFill>
                <a:latin typeface="Times New Roman"/>
                <a:cs typeface="Times New Roman"/>
              </a:rPr>
              <a:t>FIFO </a:t>
            </a:r>
            <a:r>
              <a:rPr sz="2800" b="1" spc="5" dirty="0">
                <a:solidFill>
                  <a:srgbClr val="0000FF"/>
                </a:solidFill>
                <a:latin typeface="Times New Roman"/>
                <a:cs typeface="Times New Roman"/>
              </a:rPr>
              <a:t>Illustrating </a:t>
            </a:r>
            <a:r>
              <a:rPr sz="2800" b="1" spc="-170" dirty="0">
                <a:solidFill>
                  <a:srgbClr val="0000FF"/>
                </a:solidFill>
                <a:latin typeface="Times New Roman"/>
                <a:cs typeface="Times New Roman"/>
              </a:rPr>
              <a:t>Belady</a:t>
            </a:r>
            <a:r>
              <a:rPr sz="2800" b="1" spc="-170" dirty="0">
                <a:solidFill>
                  <a:srgbClr val="0000FF"/>
                </a:solidFill>
                <a:latin typeface="Noto Sans CJK HK"/>
                <a:cs typeface="Noto Sans CJK HK"/>
              </a:rPr>
              <a:t>’</a:t>
            </a:r>
            <a:r>
              <a:rPr sz="2800" b="1" spc="-170" dirty="0">
                <a:solidFill>
                  <a:srgbClr val="0000FF"/>
                </a:solidFill>
                <a:latin typeface="Times New Roman"/>
                <a:cs typeface="Times New Roman"/>
              </a:rPr>
              <a:t>s</a:t>
            </a:r>
            <a:r>
              <a:rPr sz="2800" b="1" spc="-140" dirty="0">
                <a:solidFill>
                  <a:srgbClr val="0000FF"/>
                </a:solidFill>
                <a:latin typeface="Times New Roman"/>
                <a:cs typeface="Times New Roman"/>
              </a:rPr>
              <a:t> </a:t>
            </a:r>
            <a:r>
              <a:rPr sz="2800" b="1" dirty="0">
                <a:solidFill>
                  <a:srgbClr val="0000FF"/>
                </a:solidFill>
                <a:latin typeface="Times New Roman"/>
                <a:cs typeface="Times New Roman"/>
              </a:rPr>
              <a:t>Anomaly</a:t>
            </a:r>
            <a:endParaRPr sz="2800">
              <a:latin typeface="Times New Roman"/>
              <a:cs typeface="Times New Roman"/>
            </a:endParaRPr>
          </a:p>
        </p:txBody>
      </p:sp>
      <p:graphicFrame>
        <p:nvGraphicFramePr>
          <p:cNvPr id="3" name="object 3"/>
          <p:cNvGraphicFramePr>
            <a:graphicFrameLocks noGrp="1"/>
          </p:cNvGraphicFramePr>
          <p:nvPr/>
        </p:nvGraphicFramePr>
        <p:xfrm>
          <a:off x="1336512" y="759959"/>
          <a:ext cx="7362825" cy="3997960"/>
        </p:xfrm>
        <a:graphic>
          <a:graphicData uri="http://schemas.openxmlformats.org/drawingml/2006/table">
            <a:tbl>
              <a:tblPr firstRow="1" bandRow="1">
                <a:tableStyleId>{2D5ABB26-0587-4C30-8999-92F81FD0307C}</a:tableStyleId>
              </a:tblPr>
              <a:tblGrid>
                <a:gridCol w="1049655"/>
                <a:gridCol w="1047750"/>
                <a:gridCol w="1049655"/>
                <a:gridCol w="1047750"/>
                <a:gridCol w="1047750"/>
                <a:gridCol w="1049655"/>
                <a:gridCol w="1047750"/>
              </a:tblGrid>
              <a:tr h="447132">
                <a:tc>
                  <a:txBody>
                    <a:bodyPr/>
                    <a:lstStyle/>
                    <a:p>
                      <a:pPr>
                        <a:lnSpc>
                          <a:spcPct val="100000"/>
                        </a:lnSpc>
                      </a:pPr>
                      <a:endParaRPr sz="2500">
                        <a:latin typeface="Times New Roman"/>
                        <a:cs typeface="Times New Roman"/>
                      </a:endParaRPr>
                    </a:p>
                  </a:txBody>
                  <a:tcPr marL="0" marR="0" marT="0" marB="0">
                    <a:lnL w="28575">
                      <a:solidFill>
                        <a:srgbClr val="221F1F"/>
                      </a:solidFill>
                      <a:prstDash val="solid"/>
                    </a:lnL>
                    <a:lnR w="53975">
                      <a:solidFill>
                        <a:srgbClr val="A7A9AC"/>
                      </a:solidFill>
                      <a:prstDash val="solid"/>
                    </a:lnR>
                    <a:lnT w="12700">
                      <a:solidFill>
                        <a:srgbClr val="221F1F"/>
                      </a:solidFill>
                      <a:prstDash val="solid"/>
                    </a:lnT>
                    <a:lnB w="53975">
                      <a:solidFill>
                        <a:srgbClr val="A7A9AC"/>
                      </a:solidFill>
                      <a:prstDash val="solid"/>
                    </a:lnB>
                  </a:tcPr>
                </a:tc>
                <a:tc>
                  <a:txBody>
                    <a:bodyPr/>
                    <a:lstStyle/>
                    <a:p>
                      <a:pPr>
                        <a:lnSpc>
                          <a:spcPct val="100000"/>
                        </a:lnSpc>
                      </a:pPr>
                      <a:endParaRPr sz="2500">
                        <a:latin typeface="Times New Roman"/>
                        <a:cs typeface="Times New Roman"/>
                      </a:endParaRPr>
                    </a:p>
                  </a:txBody>
                  <a:tcPr marL="0" marR="0" marT="0" marB="0">
                    <a:lnL w="53975">
                      <a:solidFill>
                        <a:srgbClr val="A7A9AC"/>
                      </a:solidFill>
                      <a:prstDash val="solid"/>
                    </a:lnL>
                    <a:lnR w="53975">
                      <a:solidFill>
                        <a:srgbClr val="A7A9AC"/>
                      </a:solidFill>
                      <a:prstDash val="solid"/>
                    </a:lnR>
                    <a:lnT w="12700">
                      <a:solidFill>
                        <a:srgbClr val="221F1F"/>
                      </a:solidFill>
                      <a:prstDash val="solid"/>
                    </a:lnT>
                    <a:lnB w="53975">
                      <a:solidFill>
                        <a:srgbClr val="A7A9AC"/>
                      </a:solidFill>
                      <a:prstDash val="solid"/>
                    </a:lnB>
                  </a:tcPr>
                </a:tc>
                <a:tc>
                  <a:txBody>
                    <a:bodyPr/>
                    <a:lstStyle/>
                    <a:p>
                      <a:pPr>
                        <a:lnSpc>
                          <a:spcPct val="100000"/>
                        </a:lnSpc>
                      </a:pPr>
                      <a:endParaRPr sz="2500">
                        <a:latin typeface="Times New Roman"/>
                        <a:cs typeface="Times New Roman"/>
                      </a:endParaRPr>
                    </a:p>
                  </a:txBody>
                  <a:tcPr marL="0" marR="0" marT="0" marB="0">
                    <a:lnL w="53975">
                      <a:solidFill>
                        <a:srgbClr val="A7A9AC"/>
                      </a:solidFill>
                      <a:prstDash val="solid"/>
                    </a:lnL>
                    <a:lnR w="53975">
                      <a:solidFill>
                        <a:srgbClr val="A7A9AC"/>
                      </a:solidFill>
                      <a:prstDash val="solid"/>
                    </a:lnR>
                    <a:lnT w="12700">
                      <a:solidFill>
                        <a:srgbClr val="221F1F"/>
                      </a:solidFill>
                      <a:prstDash val="solid"/>
                    </a:lnT>
                    <a:lnB w="53975">
                      <a:solidFill>
                        <a:srgbClr val="A7A9AC"/>
                      </a:solidFill>
                      <a:prstDash val="solid"/>
                    </a:lnB>
                  </a:tcPr>
                </a:tc>
                <a:tc>
                  <a:txBody>
                    <a:bodyPr/>
                    <a:lstStyle/>
                    <a:p>
                      <a:pPr>
                        <a:lnSpc>
                          <a:spcPct val="100000"/>
                        </a:lnSpc>
                      </a:pPr>
                      <a:endParaRPr sz="2500">
                        <a:latin typeface="Times New Roman"/>
                        <a:cs typeface="Times New Roman"/>
                      </a:endParaRPr>
                    </a:p>
                  </a:txBody>
                  <a:tcPr marL="0" marR="0" marT="0" marB="0">
                    <a:lnL w="53975">
                      <a:solidFill>
                        <a:srgbClr val="A7A9AC"/>
                      </a:solidFill>
                      <a:prstDash val="solid"/>
                    </a:lnL>
                    <a:lnR w="53975">
                      <a:solidFill>
                        <a:srgbClr val="A7A9AC"/>
                      </a:solidFill>
                      <a:prstDash val="solid"/>
                    </a:lnR>
                    <a:lnT w="12700">
                      <a:solidFill>
                        <a:srgbClr val="221F1F"/>
                      </a:solidFill>
                      <a:prstDash val="solid"/>
                    </a:lnT>
                    <a:lnB w="53975">
                      <a:solidFill>
                        <a:srgbClr val="A7A9AC"/>
                      </a:solidFill>
                      <a:prstDash val="solid"/>
                    </a:lnB>
                  </a:tcPr>
                </a:tc>
                <a:tc>
                  <a:txBody>
                    <a:bodyPr/>
                    <a:lstStyle/>
                    <a:p>
                      <a:pPr>
                        <a:lnSpc>
                          <a:spcPct val="100000"/>
                        </a:lnSpc>
                      </a:pPr>
                      <a:endParaRPr sz="2500">
                        <a:latin typeface="Times New Roman"/>
                        <a:cs typeface="Times New Roman"/>
                      </a:endParaRPr>
                    </a:p>
                  </a:txBody>
                  <a:tcPr marL="0" marR="0" marT="0" marB="0">
                    <a:lnL w="53975">
                      <a:solidFill>
                        <a:srgbClr val="A7A9AC"/>
                      </a:solidFill>
                      <a:prstDash val="solid"/>
                    </a:lnL>
                    <a:lnR w="53975">
                      <a:solidFill>
                        <a:srgbClr val="A7A9AC"/>
                      </a:solidFill>
                      <a:prstDash val="solid"/>
                    </a:lnR>
                    <a:lnT w="12700">
                      <a:solidFill>
                        <a:srgbClr val="221F1F"/>
                      </a:solidFill>
                      <a:prstDash val="solid"/>
                    </a:lnT>
                    <a:lnB w="53975">
                      <a:solidFill>
                        <a:srgbClr val="A7A9AC"/>
                      </a:solidFill>
                      <a:prstDash val="solid"/>
                    </a:lnB>
                  </a:tcPr>
                </a:tc>
                <a:tc>
                  <a:txBody>
                    <a:bodyPr/>
                    <a:lstStyle/>
                    <a:p>
                      <a:pPr>
                        <a:lnSpc>
                          <a:spcPct val="100000"/>
                        </a:lnSpc>
                      </a:pPr>
                      <a:endParaRPr sz="2500">
                        <a:latin typeface="Times New Roman"/>
                        <a:cs typeface="Times New Roman"/>
                      </a:endParaRPr>
                    </a:p>
                  </a:txBody>
                  <a:tcPr marL="0" marR="0" marT="0" marB="0">
                    <a:lnL w="53975">
                      <a:solidFill>
                        <a:srgbClr val="A7A9AC"/>
                      </a:solidFill>
                      <a:prstDash val="solid"/>
                    </a:lnL>
                    <a:lnR w="53975">
                      <a:solidFill>
                        <a:srgbClr val="A7A9AC"/>
                      </a:solidFill>
                      <a:prstDash val="solid"/>
                    </a:lnR>
                    <a:lnT w="12700">
                      <a:solidFill>
                        <a:srgbClr val="221F1F"/>
                      </a:solidFill>
                      <a:prstDash val="solid"/>
                    </a:lnT>
                    <a:lnB w="53975">
                      <a:solidFill>
                        <a:srgbClr val="A7A9AC"/>
                      </a:solidFill>
                      <a:prstDash val="solid"/>
                    </a:lnB>
                  </a:tcPr>
                </a:tc>
                <a:tc>
                  <a:txBody>
                    <a:bodyPr/>
                    <a:lstStyle/>
                    <a:p>
                      <a:pPr>
                        <a:lnSpc>
                          <a:spcPct val="100000"/>
                        </a:lnSpc>
                      </a:pPr>
                      <a:endParaRPr sz="2500">
                        <a:latin typeface="Times New Roman"/>
                        <a:cs typeface="Times New Roman"/>
                      </a:endParaRPr>
                    </a:p>
                  </a:txBody>
                  <a:tcPr marL="0" marR="0" marT="0" marB="0">
                    <a:lnL w="53975">
                      <a:solidFill>
                        <a:srgbClr val="A7A9AC"/>
                      </a:solidFill>
                      <a:prstDash val="solid"/>
                    </a:lnL>
                    <a:lnR w="12700">
                      <a:solidFill>
                        <a:srgbClr val="221F1F"/>
                      </a:solidFill>
                      <a:prstDash val="solid"/>
                    </a:lnR>
                    <a:lnT w="12700">
                      <a:solidFill>
                        <a:srgbClr val="221F1F"/>
                      </a:solidFill>
                      <a:prstDash val="solid"/>
                    </a:lnT>
                    <a:lnB w="53975">
                      <a:solidFill>
                        <a:srgbClr val="A7A9AC"/>
                      </a:solidFill>
                      <a:prstDash val="solid"/>
                    </a:lnB>
                  </a:tcPr>
                </a:tc>
              </a:tr>
              <a:tr h="441512">
                <a:tc>
                  <a:txBody>
                    <a:bodyPr/>
                    <a:lstStyle/>
                    <a:p>
                      <a:pPr>
                        <a:lnSpc>
                          <a:spcPct val="100000"/>
                        </a:lnSpc>
                      </a:pPr>
                      <a:endParaRPr sz="2500">
                        <a:latin typeface="Times New Roman"/>
                        <a:cs typeface="Times New Roman"/>
                      </a:endParaRPr>
                    </a:p>
                  </a:txBody>
                  <a:tcPr marL="0" marR="0" marT="0" marB="0">
                    <a:lnL w="28575">
                      <a:solidFill>
                        <a:srgbClr val="221F1F"/>
                      </a:solidFill>
                      <a:prstDash val="solid"/>
                    </a:lnL>
                    <a:lnR w="53975">
                      <a:solidFill>
                        <a:srgbClr val="A7A9AC"/>
                      </a:solidFill>
                      <a:prstDash val="solid"/>
                    </a:lnR>
                    <a:lnT w="53975">
                      <a:solidFill>
                        <a:srgbClr val="A7A9AC"/>
                      </a:solidFill>
                      <a:prstDash val="solid"/>
                    </a:lnT>
                    <a:lnB w="53975">
                      <a:solidFill>
                        <a:srgbClr val="A7A9AC"/>
                      </a:solidFill>
                      <a:prstDash val="solid"/>
                    </a:lnB>
                  </a:tcPr>
                </a:tc>
                <a:tc>
                  <a:txBody>
                    <a:bodyPr/>
                    <a:lstStyle/>
                    <a:p>
                      <a:pPr>
                        <a:lnSpc>
                          <a:spcPct val="100000"/>
                        </a:lnSpc>
                      </a:pPr>
                      <a:endParaRPr sz="2500">
                        <a:latin typeface="Times New Roman"/>
                        <a:cs typeface="Times New Roman"/>
                      </a:endParaRPr>
                    </a:p>
                  </a:txBody>
                  <a:tcPr marL="0" marR="0" marT="0" marB="0">
                    <a:lnL w="53975">
                      <a:solidFill>
                        <a:srgbClr val="A7A9AC"/>
                      </a:solidFill>
                      <a:prstDash val="solid"/>
                    </a:lnL>
                    <a:lnR w="53975">
                      <a:solidFill>
                        <a:srgbClr val="A7A9AC"/>
                      </a:solidFill>
                      <a:prstDash val="solid"/>
                    </a:lnR>
                    <a:lnT w="53975">
                      <a:solidFill>
                        <a:srgbClr val="A7A9AC"/>
                      </a:solidFill>
                      <a:prstDash val="solid"/>
                    </a:lnT>
                    <a:lnB w="53975">
                      <a:solidFill>
                        <a:srgbClr val="A7A9AC"/>
                      </a:solidFill>
                      <a:prstDash val="solid"/>
                    </a:lnB>
                  </a:tcPr>
                </a:tc>
                <a:tc>
                  <a:txBody>
                    <a:bodyPr/>
                    <a:lstStyle/>
                    <a:p>
                      <a:pPr>
                        <a:lnSpc>
                          <a:spcPct val="100000"/>
                        </a:lnSpc>
                      </a:pPr>
                      <a:endParaRPr sz="2500">
                        <a:latin typeface="Times New Roman"/>
                        <a:cs typeface="Times New Roman"/>
                      </a:endParaRPr>
                    </a:p>
                  </a:txBody>
                  <a:tcPr marL="0" marR="0" marT="0" marB="0">
                    <a:lnL w="53975">
                      <a:solidFill>
                        <a:srgbClr val="A7A9AC"/>
                      </a:solidFill>
                      <a:prstDash val="solid"/>
                    </a:lnL>
                    <a:lnR w="53975">
                      <a:solidFill>
                        <a:srgbClr val="A7A9AC"/>
                      </a:solidFill>
                      <a:prstDash val="solid"/>
                    </a:lnR>
                    <a:lnT w="53975">
                      <a:solidFill>
                        <a:srgbClr val="A7A9AC"/>
                      </a:solidFill>
                      <a:prstDash val="solid"/>
                    </a:lnT>
                    <a:lnB w="53975">
                      <a:solidFill>
                        <a:srgbClr val="A7A9AC"/>
                      </a:solidFill>
                      <a:prstDash val="solid"/>
                    </a:lnB>
                  </a:tcPr>
                </a:tc>
                <a:tc>
                  <a:txBody>
                    <a:bodyPr/>
                    <a:lstStyle/>
                    <a:p>
                      <a:pPr>
                        <a:lnSpc>
                          <a:spcPct val="100000"/>
                        </a:lnSpc>
                      </a:pPr>
                      <a:endParaRPr sz="2500">
                        <a:latin typeface="Times New Roman"/>
                        <a:cs typeface="Times New Roman"/>
                      </a:endParaRPr>
                    </a:p>
                  </a:txBody>
                  <a:tcPr marL="0" marR="0" marT="0" marB="0">
                    <a:lnL w="53975">
                      <a:solidFill>
                        <a:srgbClr val="A7A9AC"/>
                      </a:solidFill>
                      <a:prstDash val="solid"/>
                    </a:lnL>
                    <a:lnR w="53975">
                      <a:solidFill>
                        <a:srgbClr val="A7A9AC"/>
                      </a:solidFill>
                      <a:prstDash val="solid"/>
                    </a:lnR>
                    <a:lnT w="53975">
                      <a:solidFill>
                        <a:srgbClr val="A7A9AC"/>
                      </a:solidFill>
                      <a:prstDash val="solid"/>
                    </a:lnT>
                    <a:lnB w="53975">
                      <a:solidFill>
                        <a:srgbClr val="A7A9AC"/>
                      </a:solidFill>
                      <a:prstDash val="solid"/>
                    </a:lnB>
                  </a:tcPr>
                </a:tc>
                <a:tc>
                  <a:txBody>
                    <a:bodyPr/>
                    <a:lstStyle/>
                    <a:p>
                      <a:pPr>
                        <a:lnSpc>
                          <a:spcPct val="100000"/>
                        </a:lnSpc>
                      </a:pPr>
                      <a:endParaRPr sz="2500">
                        <a:latin typeface="Times New Roman"/>
                        <a:cs typeface="Times New Roman"/>
                      </a:endParaRPr>
                    </a:p>
                  </a:txBody>
                  <a:tcPr marL="0" marR="0" marT="0" marB="0">
                    <a:lnL w="53975">
                      <a:solidFill>
                        <a:srgbClr val="A7A9AC"/>
                      </a:solidFill>
                      <a:prstDash val="solid"/>
                    </a:lnL>
                    <a:lnR w="53975">
                      <a:solidFill>
                        <a:srgbClr val="A7A9AC"/>
                      </a:solidFill>
                      <a:prstDash val="solid"/>
                    </a:lnR>
                    <a:lnT w="53975">
                      <a:solidFill>
                        <a:srgbClr val="A7A9AC"/>
                      </a:solidFill>
                      <a:prstDash val="solid"/>
                    </a:lnT>
                    <a:lnB w="53975">
                      <a:solidFill>
                        <a:srgbClr val="A7A9AC"/>
                      </a:solidFill>
                      <a:prstDash val="solid"/>
                    </a:lnB>
                  </a:tcPr>
                </a:tc>
                <a:tc>
                  <a:txBody>
                    <a:bodyPr/>
                    <a:lstStyle/>
                    <a:p>
                      <a:pPr>
                        <a:lnSpc>
                          <a:spcPct val="100000"/>
                        </a:lnSpc>
                      </a:pPr>
                      <a:endParaRPr sz="2500">
                        <a:latin typeface="Times New Roman"/>
                        <a:cs typeface="Times New Roman"/>
                      </a:endParaRPr>
                    </a:p>
                  </a:txBody>
                  <a:tcPr marL="0" marR="0" marT="0" marB="0">
                    <a:lnL w="53975">
                      <a:solidFill>
                        <a:srgbClr val="A7A9AC"/>
                      </a:solidFill>
                      <a:prstDash val="solid"/>
                    </a:lnL>
                    <a:lnR w="53975">
                      <a:solidFill>
                        <a:srgbClr val="A7A9AC"/>
                      </a:solidFill>
                      <a:prstDash val="solid"/>
                    </a:lnR>
                    <a:lnT w="53975">
                      <a:solidFill>
                        <a:srgbClr val="A7A9AC"/>
                      </a:solidFill>
                      <a:prstDash val="solid"/>
                    </a:lnT>
                    <a:lnB w="53975">
                      <a:solidFill>
                        <a:srgbClr val="A7A9AC"/>
                      </a:solidFill>
                      <a:prstDash val="solid"/>
                    </a:lnB>
                  </a:tcPr>
                </a:tc>
                <a:tc>
                  <a:txBody>
                    <a:bodyPr/>
                    <a:lstStyle/>
                    <a:p>
                      <a:pPr>
                        <a:lnSpc>
                          <a:spcPct val="100000"/>
                        </a:lnSpc>
                      </a:pPr>
                      <a:endParaRPr sz="2500">
                        <a:latin typeface="Times New Roman"/>
                        <a:cs typeface="Times New Roman"/>
                      </a:endParaRPr>
                    </a:p>
                  </a:txBody>
                  <a:tcPr marL="0" marR="0" marT="0" marB="0">
                    <a:lnL w="53975">
                      <a:solidFill>
                        <a:srgbClr val="A7A9AC"/>
                      </a:solidFill>
                      <a:prstDash val="solid"/>
                    </a:lnL>
                    <a:lnR w="12700">
                      <a:solidFill>
                        <a:srgbClr val="221F1F"/>
                      </a:solidFill>
                      <a:prstDash val="solid"/>
                    </a:lnR>
                    <a:lnT w="53975">
                      <a:solidFill>
                        <a:srgbClr val="A7A9AC"/>
                      </a:solidFill>
                      <a:prstDash val="solid"/>
                    </a:lnT>
                    <a:lnB w="53975">
                      <a:solidFill>
                        <a:srgbClr val="A7A9AC"/>
                      </a:solidFill>
                      <a:prstDash val="solid"/>
                    </a:lnB>
                  </a:tcPr>
                </a:tc>
              </a:tr>
              <a:tr h="441512">
                <a:tc>
                  <a:txBody>
                    <a:bodyPr/>
                    <a:lstStyle/>
                    <a:p>
                      <a:pPr>
                        <a:lnSpc>
                          <a:spcPct val="100000"/>
                        </a:lnSpc>
                      </a:pPr>
                      <a:endParaRPr sz="2500">
                        <a:latin typeface="Times New Roman"/>
                        <a:cs typeface="Times New Roman"/>
                      </a:endParaRPr>
                    </a:p>
                  </a:txBody>
                  <a:tcPr marL="0" marR="0" marT="0" marB="0">
                    <a:lnL w="28575">
                      <a:solidFill>
                        <a:srgbClr val="221F1F"/>
                      </a:solidFill>
                      <a:prstDash val="solid"/>
                    </a:lnL>
                    <a:lnR w="53975">
                      <a:solidFill>
                        <a:srgbClr val="A7A9AC"/>
                      </a:solidFill>
                      <a:prstDash val="solid"/>
                    </a:lnR>
                    <a:lnT w="53975">
                      <a:solidFill>
                        <a:srgbClr val="A7A9AC"/>
                      </a:solidFill>
                      <a:prstDash val="solid"/>
                    </a:lnT>
                    <a:lnB w="53975">
                      <a:solidFill>
                        <a:srgbClr val="A7A9AC"/>
                      </a:solidFill>
                      <a:prstDash val="solid"/>
                    </a:lnB>
                  </a:tcPr>
                </a:tc>
                <a:tc>
                  <a:txBody>
                    <a:bodyPr/>
                    <a:lstStyle/>
                    <a:p>
                      <a:pPr>
                        <a:lnSpc>
                          <a:spcPct val="100000"/>
                        </a:lnSpc>
                      </a:pPr>
                      <a:endParaRPr sz="2500">
                        <a:latin typeface="Times New Roman"/>
                        <a:cs typeface="Times New Roman"/>
                      </a:endParaRPr>
                    </a:p>
                  </a:txBody>
                  <a:tcPr marL="0" marR="0" marT="0" marB="0">
                    <a:lnL w="53975">
                      <a:solidFill>
                        <a:srgbClr val="A7A9AC"/>
                      </a:solidFill>
                      <a:prstDash val="solid"/>
                    </a:lnL>
                    <a:lnR w="53975">
                      <a:solidFill>
                        <a:srgbClr val="A7A9AC"/>
                      </a:solidFill>
                      <a:prstDash val="solid"/>
                    </a:lnR>
                    <a:lnT w="53975">
                      <a:solidFill>
                        <a:srgbClr val="A7A9AC"/>
                      </a:solidFill>
                      <a:prstDash val="solid"/>
                    </a:lnT>
                    <a:lnB w="53975">
                      <a:solidFill>
                        <a:srgbClr val="A7A9AC"/>
                      </a:solidFill>
                      <a:prstDash val="solid"/>
                    </a:lnB>
                  </a:tcPr>
                </a:tc>
                <a:tc>
                  <a:txBody>
                    <a:bodyPr/>
                    <a:lstStyle/>
                    <a:p>
                      <a:pPr>
                        <a:lnSpc>
                          <a:spcPct val="100000"/>
                        </a:lnSpc>
                      </a:pPr>
                      <a:endParaRPr sz="2500">
                        <a:latin typeface="Times New Roman"/>
                        <a:cs typeface="Times New Roman"/>
                      </a:endParaRPr>
                    </a:p>
                  </a:txBody>
                  <a:tcPr marL="0" marR="0" marT="0" marB="0">
                    <a:lnL w="53975">
                      <a:solidFill>
                        <a:srgbClr val="A7A9AC"/>
                      </a:solidFill>
                      <a:prstDash val="solid"/>
                    </a:lnL>
                    <a:lnR w="53975">
                      <a:solidFill>
                        <a:srgbClr val="A7A9AC"/>
                      </a:solidFill>
                      <a:prstDash val="solid"/>
                    </a:lnR>
                    <a:lnT w="53975">
                      <a:solidFill>
                        <a:srgbClr val="A7A9AC"/>
                      </a:solidFill>
                      <a:prstDash val="solid"/>
                    </a:lnT>
                    <a:lnB w="53975">
                      <a:solidFill>
                        <a:srgbClr val="A7A9AC"/>
                      </a:solidFill>
                      <a:prstDash val="solid"/>
                    </a:lnB>
                  </a:tcPr>
                </a:tc>
                <a:tc>
                  <a:txBody>
                    <a:bodyPr/>
                    <a:lstStyle/>
                    <a:p>
                      <a:pPr>
                        <a:lnSpc>
                          <a:spcPct val="100000"/>
                        </a:lnSpc>
                      </a:pPr>
                      <a:endParaRPr sz="2500">
                        <a:latin typeface="Times New Roman"/>
                        <a:cs typeface="Times New Roman"/>
                      </a:endParaRPr>
                    </a:p>
                  </a:txBody>
                  <a:tcPr marL="0" marR="0" marT="0" marB="0">
                    <a:lnL w="53975">
                      <a:solidFill>
                        <a:srgbClr val="A7A9AC"/>
                      </a:solidFill>
                      <a:prstDash val="solid"/>
                    </a:lnL>
                    <a:lnR w="53975">
                      <a:solidFill>
                        <a:srgbClr val="A7A9AC"/>
                      </a:solidFill>
                      <a:prstDash val="solid"/>
                    </a:lnR>
                    <a:lnT w="53975">
                      <a:solidFill>
                        <a:srgbClr val="A7A9AC"/>
                      </a:solidFill>
                      <a:prstDash val="solid"/>
                    </a:lnT>
                    <a:lnB w="53975">
                      <a:solidFill>
                        <a:srgbClr val="A7A9AC"/>
                      </a:solidFill>
                      <a:prstDash val="solid"/>
                    </a:lnB>
                  </a:tcPr>
                </a:tc>
                <a:tc>
                  <a:txBody>
                    <a:bodyPr/>
                    <a:lstStyle/>
                    <a:p>
                      <a:pPr>
                        <a:lnSpc>
                          <a:spcPct val="100000"/>
                        </a:lnSpc>
                      </a:pPr>
                      <a:endParaRPr sz="2500">
                        <a:latin typeface="Times New Roman"/>
                        <a:cs typeface="Times New Roman"/>
                      </a:endParaRPr>
                    </a:p>
                  </a:txBody>
                  <a:tcPr marL="0" marR="0" marT="0" marB="0">
                    <a:lnL w="53975">
                      <a:solidFill>
                        <a:srgbClr val="A7A9AC"/>
                      </a:solidFill>
                      <a:prstDash val="solid"/>
                    </a:lnL>
                    <a:lnR w="53975">
                      <a:solidFill>
                        <a:srgbClr val="A7A9AC"/>
                      </a:solidFill>
                      <a:prstDash val="solid"/>
                    </a:lnR>
                    <a:lnT w="53975">
                      <a:solidFill>
                        <a:srgbClr val="A7A9AC"/>
                      </a:solidFill>
                      <a:prstDash val="solid"/>
                    </a:lnT>
                    <a:lnB w="53975">
                      <a:solidFill>
                        <a:srgbClr val="A7A9AC"/>
                      </a:solidFill>
                      <a:prstDash val="solid"/>
                    </a:lnB>
                  </a:tcPr>
                </a:tc>
                <a:tc>
                  <a:txBody>
                    <a:bodyPr/>
                    <a:lstStyle/>
                    <a:p>
                      <a:pPr>
                        <a:lnSpc>
                          <a:spcPct val="100000"/>
                        </a:lnSpc>
                      </a:pPr>
                      <a:endParaRPr sz="2500">
                        <a:latin typeface="Times New Roman"/>
                        <a:cs typeface="Times New Roman"/>
                      </a:endParaRPr>
                    </a:p>
                  </a:txBody>
                  <a:tcPr marL="0" marR="0" marT="0" marB="0">
                    <a:lnL w="53975">
                      <a:solidFill>
                        <a:srgbClr val="A7A9AC"/>
                      </a:solidFill>
                      <a:prstDash val="solid"/>
                    </a:lnL>
                    <a:lnR w="53975">
                      <a:solidFill>
                        <a:srgbClr val="A7A9AC"/>
                      </a:solidFill>
                      <a:prstDash val="solid"/>
                    </a:lnR>
                    <a:lnT w="53975">
                      <a:solidFill>
                        <a:srgbClr val="A7A9AC"/>
                      </a:solidFill>
                      <a:prstDash val="solid"/>
                    </a:lnT>
                    <a:lnB w="53975">
                      <a:solidFill>
                        <a:srgbClr val="A7A9AC"/>
                      </a:solidFill>
                      <a:prstDash val="solid"/>
                    </a:lnB>
                  </a:tcPr>
                </a:tc>
                <a:tc>
                  <a:txBody>
                    <a:bodyPr/>
                    <a:lstStyle/>
                    <a:p>
                      <a:pPr>
                        <a:lnSpc>
                          <a:spcPct val="100000"/>
                        </a:lnSpc>
                      </a:pPr>
                      <a:endParaRPr sz="2500">
                        <a:latin typeface="Times New Roman"/>
                        <a:cs typeface="Times New Roman"/>
                      </a:endParaRPr>
                    </a:p>
                  </a:txBody>
                  <a:tcPr marL="0" marR="0" marT="0" marB="0">
                    <a:lnL w="53975">
                      <a:solidFill>
                        <a:srgbClr val="A7A9AC"/>
                      </a:solidFill>
                      <a:prstDash val="solid"/>
                    </a:lnL>
                    <a:lnR w="12700">
                      <a:solidFill>
                        <a:srgbClr val="221F1F"/>
                      </a:solidFill>
                      <a:prstDash val="solid"/>
                    </a:lnR>
                    <a:lnT w="53975">
                      <a:solidFill>
                        <a:srgbClr val="A7A9AC"/>
                      </a:solidFill>
                      <a:prstDash val="solid"/>
                    </a:lnT>
                    <a:lnB w="53975">
                      <a:solidFill>
                        <a:srgbClr val="A7A9AC"/>
                      </a:solidFill>
                      <a:prstDash val="solid"/>
                    </a:lnB>
                  </a:tcPr>
                </a:tc>
              </a:tr>
              <a:tr h="441256">
                <a:tc>
                  <a:txBody>
                    <a:bodyPr/>
                    <a:lstStyle/>
                    <a:p>
                      <a:pPr>
                        <a:lnSpc>
                          <a:spcPct val="100000"/>
                        </a:lnSpc>
                      </a:pPr>
                      <a:endParaRPr sz="2500">
                        <a:latin typeface="Times New Roman"/>
                        <a:cs typeface="Times New Roman"/>
                      </a:endParaRPr>
                    </a:p>
                  </a:txBody>
                  <a:tcPr marL="0" marR="0" marT="0" marB="0">
                    <a:lnL w="28575">
                      <a:solidFill>
                        <a:srgbClr val="221F1F"/>
                      </a:solidFill>
                      <a:prstDash val="solid"/>
                    </a:lnL>
                    <a:lnR w="53975">
                      <a:solidFill>
                        <a:srgbClr val="A7A9AC"/>
                      </a:solidFill>
                      <a:prstDash val="solid"/>
                    </a:lnR>
                    <a:lnT w="53975">
                      <a:solidFill>
                        <a:srgbClr val="A7A9AC"/>
                      </a:solidFill>
                      <a:prstDash val="solid"/>
                    </a:lnT>
                    <a:lnB w="53975">
                      <a:solidFill>
                        <a:srgbClr val="A7A9AC"/>
                      </a:solidFill>
                      <a:prstDash val="solid"/>
                    </a:lnB>
                  </a:tcPr>
                </a:tc>
                <a:tc>
                  <a:txBody>
                    <a:bodyPr/>
                    <a:lstStyle/>
                    <a:p>
                      <a:pPr>
                        <a:lnSpc>
                          <a:spcPct val="100000"/>
                        </a:lnSpc>
                      </a:pPr>
                      <a:endParaRPr sz="2500">
                        <a:latin typeface="Times New Roman"/>
                        <a:cs typeface="Times New Roman"/>
                      </a:endParaRPr>
                    </a:p>
                  </a:txBody>
                  <a:tcPr marL="0" marR="0" marT="0" marB="0">
                    <a:lnL w="53975">
                      <a:solidFill>
                        <a:srgbClr val="A7A9AC"/>
                      </a:solidFill>
                      <a:prstDash val="solid"/>
                    </a:lnL>
                    <a:lnR w="53975">
                      <a:solidFill>
                        <a:srgbClr val="A7A9AC"/>
                      </a:solidFill>
                      <a:prstDash val="solid"/>
                    </a:lnR>
                    <a:lnT w="53975">
                      <a:solidFill>
                        <a:srgbClr val="A7A9AC"/>
                      </a:solidFill>
                      <a:prstDash val="solid"/>
                    </a:lnT>
                    <a:lnB w="53975">
                      <a:solidFill>
                        <a:srgbClr val="A7A9AC"/>
                      </a:solidFill>
                      <a:prstDash val="solid"/>
                    </a:lnB>
                  </a:tcPr>
                </a:tc>
                <a:tc>
                  <a:txBody>
                    <a:bodyPr/>
                    <a:lstStyle/>
                    <a:p>
                      <a:pPr>
                        <a:lnSpc>
                          <a:spcPct val="100000"/>
                        </a:lnSpc>
                      </a:pPr>
                      <a:endParaRPr sz="2500">
                        <a:latin typeface="Times New Roman"/>
                        <a:cs typeface="Times New Roman"/>
                      </a:endParaRPr>
                    </a:p>
                  </a:txBody>
                  <a:tcPr marL="0" marR="0" marT="0" marB="0">
                    <a:lnL w="53975">
                      <a:solidFill>
                        <a:srgbClr val="A7A9AC"/>
                      </a:solidFill>
                      <a:prstDash val="solid"/>
                    </a:lnL>
                    <a:lnR w="53975">
                      <a:solidFill>
                        <a:srgbClr val="A7A9AC"/>
                      </a:solidFill>
                      <a:prstDash val="solid"/>
                    </a:lnR>
                    <a:lnT w="53975">
                      <a:solidFill>
                        <a:srgbClr val="A7A9AC"/>
                      </a:solidFill>
                      <a:prstDash val="solid"/>
                    </a:lnT>
                    <a:lnB w="53975">
                      <a:solidFill>
                        <a:srgbClr val="A7A9AC"/>
                      </a:solidFill>
                      <a:prstDash val="solid"/>
                    </a:lnB>
                  </a:tcPr>
                </a:tc>
                <a:tc>
                  <a:txBody>
                    <a:bodyPr/>
                    <a:lstStyle/>
                    <a:p>
                      <a:pPr>
                        <a:lnSpc>
                          <a:spcPct val="100000"/>
                        </a:lnSpc>
                      </a:pPr>
                      <a:endParaRPr sz="2500">
                        <a:latin typeface="Times New Roman"/>
                        <a:cs typeface="Times New Roman"/>
                      </a:endParaRPr>
                    </a:p>
                  </a:txBody>
                  <a:tcPr marL="0" marR="0" marT="0" marB="0">
                    <a:lnL w="53975">
                      <a:solidFill>
                        <a:srgbClr val="A7A9AC"/>
                      </a:solidFill>
                      <a:prstDash val="solid"/>
                    </a:lnL>
                    <a:lnR w="53975">
                      <a:solidFill>
                        <a:srgbClr val="A7A9AC"/>
                      </a:solidFill>
                      <a:prstDash val="solid"/>
                    </a:lnR>
                    <a:lnT w="53975">
                      <a:solidFill>
                        <a:srgbClr val="A7A9AC"/>
                      </a:solidFill>
                      <a:prstDash val="solid"/>
                    </a:lnT>
                    <a:lnB w="53975">
                      <a:solidFill>
                        <a:srgbClr val="A7A9AC"/>
                      </a:solidFill>
                      <a:prstDash val="solid"/>
                    </a:lnB>
                  </a:tcPr>
                </a:tc>
                <a:tc>
                  <a:txBody>
                    <a:bodyPr/>
                    <a:lstStyle/>
                    <a:p>
                      <a:pPr>
                        <a:lnSpc>
                          <a:spcPct val="100000"/>
                        </a:lnSpc>
                      </a:pPr>
                      <a:endParaRPr sz="2500">
                        <a:latin typeface="Times New Roman"/>
                        <a:cs typeface="Times New Roman"/>
                      </a:endParaRPr>
                    </a:p>
                  </a:txBody>
                  <a:tcPr marL="0" marR="0" marT="0" marB="0">
                    <a:lnL w="53975">
                      <a:solidFill>
                        <a:srgbClr val="A7A9AC"/>
                      </a:solidFill>
                      <a:prstDash val="solid"/>
                    </a:lnL>
                    <a:lnR w="53975">
                      <a:solidFill>
                        <a:srgbClr val="A7A9AC"/>
                      </a:solidFill>
                      <a:prstDash val="solid"/>
                    </a:lnR>
                    <a:lnT w="53975">
                      <a:solidFill>
                        <a:srgbClr val="A7A9AC"/>
                      </a:solidFill>
                      <a:prstDash val="solid"/>
                    </a:lnT>
                    <a:lnB w="53975">
                      <a:solidFill>
                        <a:srgbClr val="A7A9AC"/>
                      </a:solidFill>
                      <a:prstDash val="solid"/>
                    </a:lnB>
                  </a:tcPr>
                </a:tc>
                <a:tc>
                  <a:txBody>
                    <a:bodyPr/>
                    <a:lstStyle/>
                    <a:p>
                      <a:pPr>
                        <a:lnSpc>
                          <a:spcPct val="100000"/>
                        </a:lnSpc>
                      </a:pPr>
                      <a:endParaRPr sz="2500">
                        <a:latin typeface="Times New Roman"/>
                        <a:cs typeface="Times New Roman"/>
                      </a:endParaRPr>
                    </a:p>
                  </a:txBody>
                  <a:tcPr marL="0" marR="0" marT="0" marB="0">
                    <a:lnL w="53975">
                      <a:solidFill>
                        <a:srgbClr val="A7A9AC"/>
                      </a:solidFill>
                      <a:prstDash val="solid"/>
                    </a:lnL>
                    <a:lnR w="53975">
                      <a:solidFill>
                        <a:srgbClr val="A7A9AC"/>
                      </a:solidFill>
                      <a:prstDash val="solid"/>
                    </a:lnR>
                    <a:lnT w="53975">
                      <a:solidFill>
                        <a:srgbClr val="A7A9AC"/>
                      </a:solidFill>
                      <a:prstDash val="solid"/>
                    </a:lnT>
                    <a:lnB w="53975">
                      <a:solidFill>
                        <a:srgbClr val="A7A9AC"/>
                      </a:solidFill>
                      <a:prstDash val="solid"/>
                    </a:lnB>
                  </a:tcPr>
                </a:tc>
                <a:tc>
                  <a:txBody>
                    <a:bodyPr/>
                    <a:lstStyle/>
                    <a:p>
                      <a:pPr>
                        <a:lnSpc>
                          <a:spcPct val="100000"/>
                        </a:lnSpc>
                      </a:pPr>
                      <a:endParaRPr sz="2500">
                        <a:latin typeface="Times New Roman"/>
                        <a:cs typeface="Times New Roman"/>
                      </a:endParaRPr>
                    </a:p>
                  </a:txBody>
                  <a:tcPr marL="0" marR="0" marT="0" marB="0">
                    <a:lnL w="53975">
                      <a:solidFill>
                        <a:srgbClr val="A7A9AC"/>
                      </a:solidFill>
                      <a:prstDash val="solid"/>
                    </a:lnL>
                    <a:lnR w="12700">
                      <a:solidFill>
                        <a:srgbClr val="221F1F"/>
                      </a:solidFill>
                      <a:prstDash val="solid"/>
                    </a:lnR>
                    <a:lnT w="53975">
                      <a:solidFill>
                        <a:srgbClr val="A7A9AC"/>
                      </a:solidFill>
                      <a:prstDash val="solid"/>
                    </a:lnT>
                    <a:lnB w="53975">
                      <a:solidFill>
                        <a:srgbClr val="A7A9AC"/>
                      </a:solidFill>
                      <a:prstDash val="solid"/>
                    </a:lnB>
                  </a:tcPr>
                </a:tc>
              </a:tr>
              <a:tr h="441512">
                <a:tc>
                  <a:txBody>
                    <a:bodyPr/>
                    <a:lstStyle/>
                    <a:p>
                      <a:pPr>
                        <a:lnSpc>
                          <a:spcPct val="100000"/>
                        </a:lnSpc>
                      </a:pPr>
                      <a:endParaRPr sz="2500">
                        <a:latin typeface="Times New Roman"/>
                        <a:cs typeface="Times New Roman"/>
                      </a:endParaRPr>
                    </a:p>
                  </a:txBody>
                  <a:tcPr marL="0" marR="0" marT="0" marB="0">
                    <a:lnL w="28575">
                      <a:solidFill>
                        <a:srgbClr val="221F1F"/>
                      </a:solidFill>
                      <a:prstDash val="solid"/>
                    </a:lnL>
                    <a:lnR w="53975">
                      <a:solidFill>
                        <a:srgbClr val="A7A9AC"/>
                      </a:solidFill>
                      <a:prstDash val="solid"/>
                    </a:lnR>
                    <a:lnT w="53975">
                      <a:solidFill>
                        <a:srgbClr val="A7A9AC"/>
                      </a:solidFill>
                      <a:prstDash val="solid"/>
                    </a:lnT>
                    <a:lnB w="53975">
                      <a:solidFill>
                        <a:srgbClr val="A7A9AC"/>
                      </a:solidFill>
                      <a:prstDash val="solid"/>
                    </a:lnB>
                  </a:tcPr>
                </a:tc>
                <a:tc>
                  <a:txBody>
                    <a:bodyPr/>
                    <a:lstStyle/>
                    <a:p>
                      <a:pPr>
                        <a:lnSpc>
                          <a:spcPct val="100000"/>
                        </a:lnSpc>
                      </a:pPr>
                      <a:endParaRPr sz="2500">
                        <a:latin typeface="Times New Roman"/>
                        <a:cs typeface="Times New Roman"/>
                      </a:endParaRPr>
                    </a:p>
                  </a:txBody>
                  <a:tcPr marL="0" marR="0" marT="0" marB="0">
                    <a:lnL w="53975">
                      <a:solidFill>
                        <a:srgbClr val="A7A9AC"/>
                      </a:solidFill>
                      <a:prstDash val="solid"/>
                    </a:lnL>
                    <a:lnR w="53975">
                      <a:solidFill>
                        <a:srgbClr val="A7A9AC"/>
                      </a:solidFill>
                      <a:prstDash val="solid"/>
                    </a:lnR>
                    <a:lnT w="53975">
                      <a:solidFill>
                        <a:srgbClr val="A7A9AC"/>
                      </a:solidFill>
                      <a:prstDash val="solid"/>
                    </a:lnT>
                    <a:lnB w="53975">
                      <a:solidFill>
                        <a:srgbClr val="A7A9AC"/>
                      </a:solidFill>
                      <a:prstDash val="solid"/>
                    </a:lnB>
                  </a:tcPr>
                </a:tc>
                <a:tc>
                  <a:txBody>
                    <a:bodyPr/>
                    <a:lstStyle/>
                    <a:p>
                      <a:pPr>
                        <a:lnSpc>
                          <a:spcPct val="100000"/>
                        </a:lnSpc>
                      </a:pPr>
                      <a:endParaRPr sz="2500">
                        <a:latin typeface="Times New Roman"/>
                        <a:cs typeface="Times New Roman"/>
                      </a:endParaRPr>
                    </a:p>
                  </a:txBody>
                  <a:tcPr marL="0" marR="0" marT="0" marB="0">
                    <a:lnL w="53975">
                      <a:solidFill>
                        <a:srgbClr val="A7A9AC"/>
                      </a:solidFill>
                      <a:prstDash val="solid"/>
                    </a:lnL>
                    <a:lnR w="53975">
                      <a:solidFill>
                        <a:srgbClr val="A7A9AC"/>
                      </a:solidFill>
                      <a:prstDash val="solid"/>
                    </a:lnR>
                    <a:lnT w="53975">
                      <a:solidFill>
                        <a:srgbClr val="A7A9AC"/>
                      </a:solidFill>
                      <a:prstDash val="solid"/>
                    </a:lnT>
                    <a:lnB w="53975">
                      <a:solidFill>
                        <a:srgbClr val="A7A9AC"/>
                      </a:solidFill>
                      <a:prstDash val="solid"/>
                    </a:lnB>
                  </a:tcPr>
                </a:tc>
                <a:tc>
                  <a:txBody>
                    <a:bodyPr/>
                    <a:lstStyle/>
                    <a:p>
                      <a:pPr>
                        <a:lnSpc>
                          <a:spcPct val="100000"/>
                        </a:lnSpc>
                      </a:pPr>
                      <a:endParaRPr sz="2500">
                        <a:latin typeface="Times New Roman"/>
                        <a:cs typeface="Times New Roman"/>
                      </a:endParaRPr>
                    </a:p>
                  </a:txBody>
                  <a:tcPr marL="0" marR="0" marT="0" marB="0">
                    <a:lnL w="53975">
                      <a:solidFill>
                        <a:srgbClr val="A7A9AC"/>
                      </a:solidFill>
                      <a:prstDash val="solid"/>
                    </a:lnL>
                    <a:lnR w="53975">
                      <a:solidFill>
                        <a:srgbClr val="A7A9AC"/>
                      </a:solidFill>
                      <a:prstDash val="solid"/>
                    </a:lnR>
                    <a:lnT w="53975">
                      <a:solidFill>
                        <a:srgbClr val="A7A9AC"/>
                      </a:solidFill>
                      <a:prstDash val="solid"/>
                    </a:lnT>
                    <a:lnB w="53975">
                      <a:solidFill>
                        <a:srgbClr val="A7A9AC"/>
                      </a:solidFill>
                      <a:prstDash val="solid"/>
                    </a:lnB>
                  </a:tcPr>
                </a:tc>
                <a:tc>
                  <a:txBody>
                    <a:bodyPr/>
                    <a:lstStyle/>
                    <a:p>
                      <a:pPr>
                        <a:lnSpc>
                          <a:spcPct val="100000"/>
                        </a:lnSpc>
                      </a:pPr>
                      <a:endParaRPr sz="2500">
                        <a:latin typeface="Times New Roman"/>
                        <a:cs typeface="Times New Roman"/>
                      </a:endParaRPr>
                    </a:p>
                  </a:txBody>
                  <a:tcPr marL="0" marR="0" marT="0" marB="0">
                    <a:lnL w="53975">
                      <a:solidFill>
                        <a:srgbClr val="A7A9AC"/>
                      </a:solidFill>
                      <a:prstDash val="solid"/>
                    </a:lnL>
                    <a:lnR w="53975">
                      <a:solidFill>
                        <a:srgbClr val="A7A9AC"/>
                      </a:solidFill>
                      <a:prstDash val="solid"/>
                    </a:lnR>
                    <a:lnT w="53975">
                      <a:solidFill>
                        <a:srgbClr val="A7A9AC"/>
                      </a:solidFill>
                      <a:prstDash val="solid"/>
                    </a:lnT>
                    <a:lnB w="53975">
                      <a:solidFill>
                        <a:srgbClr val="A7A9AC"/>
                      </a:solidFill>
                      <a:prstDash val="solid"/>
                    </a:lnB>
                  </a:tcPr>
                </a:tc>
                <a:tc>
                  <a:txBody>
                    <a:bodyPr/>
                    <a:lstStyle/>
                    <a:p>
                      <a:pPr>
                        <a:lnSpc>
                          <a:spcPct val="100000"/>
                        </a:lnSpc>
                      </a:pPr>
                      <a:endParaRPr sz="2500">
                        <a:latin typeface="Times New Roman"/>
                        <a:cs typeface="Times New Roman"/>
                      </a:endParaRPr>
                    </a:p>
                  </a:txBody>
                  <a:tcPr marL="0" marR="0" marT="0" marB="0">
                    <a:lnL w="53975">
                      <a:solidFill>
                        <a:srgbClr val="A7A9AC"/>
                      </a:solidFill>
                      <a:prstDash val="solid"/>
                    </a:lnL>
                    <a:lnR w="53975">
                      <a:solidFill>
                        <a:srgbClr val="A7A9AC"/>
                      </a:solidFill>
                      <a:prstDash val="solid"/>
                    </a:lnR>
                    <a:lnT w="53975">
                      <a:solidFill>
                        <a:srgbClr val="A7A9AC"/>
                      </a:solidFill>
                      <a:prstDash val="solid"/>
                    </a:lnT>
                    <a:lnB w="53975">
                      <a:solidFill>
                        <a:srgbClr val="A7A9AC"/>
                      </a:solidFill>
                      <a:prstDash val="solid"/>
                    </a:lnB>
                  </a:tcPr>
                </a:tc>
                <a:tc>
                  <a:txBody>
                    <a:bodyPr/>
                    <a:lstStyle/>
                    <a:p>
                      <a:pPr>
                        <a:lnSpc>
                          <a:spcPct val="100000"/>
                        </a:lnSpc>
                      </a:pPr>
                      <a:endParaRPr sz="2500">
                        <a:latin typeface="Times New Roman"/>
                        <a:cs typeface="Times New Roman"/>
                      </a:endParaRPr>
                    </a:p>
                  </a:txBody>
                  <a:tcPr marL="0" marR="0" marT="0" marB="0">
                    <a:lnL w="53975">
                      <a:solidFill>
                        <a:srgbClr val="A7A9AC"/>
                      </a:solidFill>
                      <a:prstDash val="solid"/>
                    </a:lnL>
                    <a:lnR w="12700">
                      <a:solidFill>
                        <a:srgbClr val="221F1F"/>
                      </a:solidFill>
                      <a:prstDash val="solid"/>
                    </a:lnR>
                    <a:lnT w="53975">
                      <a:solidFill>
                        <a:srgbClr val="A7A9AC"/>
                      </a:solidFill>
                      <a:prstDash val="solid"/>
                    </a:lnT>
                    <a:lnB w="53975">
                      <a:solidFill>
                        <a:srgbClr val="A7A9AC"/>
                      </a:solidFill>
                      <a:prstDash val="solid"/>
                    </a:lnB>
                  </a:tcPr>
                </a:tc>
              </a:tr>
              <a:tr h="441436">
                <a:tc>
                  <a:txBody>
                    <a:bodyPr/>
                    <a:lstStyle/>
                    <a:p>
                      <a:pPr>
                        <a:lnSpc>
                          <a:spcPct val="100000"/>
                        </a:lnSpc>
                      </a:pPr>
                      <a:endParaRPr sz="2500">
                        <a:latin typeface="Times New Roman"/>
                        <a:cs typeface="Times New Roman"/>
                      </a:endParaRPr>
                    </a:p>
                  </a:txBody>
                  <a:tcPr marL="0" marR="0" marT="0" marB="0">
                    <a:lnL w="28575">
                      <a:solidFill>
                        <a:srgbClr val="221F1F"/>
                      </a:solidFill>
                      <a:prstDash val="solid"/>
                    </a:lnL>
                    <a:lnR w="53975">
                      <a:solidFill>
                        <a:srgbClr val="A7A9AC"/>
                      </a:solidFill>
                      <a:prstDash val="solid"/>
                    </a:lnR>
                    <a:lnT w="53975">
                      <a:solidFill>
                        <a:srgbClr val="A7A9AC"/>
                      </a:solidFill>
                      <a:prstDash val="solid"/>
                    </a:lnT>
                    <a:lnB w="53975">
                      <a:solidFill>
                        <a:srgbClr val="A7A9AC"/>
                      </a:solidFill>
                      <a:prstDash val="solid"/>
                    </a:lnB>
                  </a:tcPr>
                </a:tc>
                <a:tc>
                  <a:txBody>
                    <a:bodyPr/>
                    <a:lstStyle/>
                    <a:p>
                      <a:pPr>
                        <a:lnSpc>
                          <a:spcPct val="100000"/>
                        </a:lnSpc>
                      </a:pPr>
                      <a:endParaRPr sz="2500">
                        <a:latin typeface="Times New Roman"/>
                        <a:cs typeface="Times New Roman"/>
                      </a:endParaRPr>
                    </a:p>
                  </a:txBody>
                  <a:tcPr marL="0" marR="0" marT="0" marB="0">
                    <a:lnL w="53975">
                      <a:solidFill>
                        <a:srgbClr val="A7A9AC"/>
                      </a:solidFill>
                      <a:prstDash val="solid"/>
                    </a:lnL>
                    <a:lnR w="53975">
                      <a:solidFill>
                        <a:srgbClr val="A7A9AC"/>
                      </a:solidFill>
                      <a:prstDash val="solid"/>
                    </a:lnR>
                    <a:lnT w="53975">
                      <a:solidFill>
                        <a:srgbClr val="A7A9AC"/>
                      </a:solidFill>
                      <a:prstDash val="solid"/>
                    </a:lnT>
                    <a:lnB w="53975">
                      <a:solidFill>
                        <a:srgbClr val="A7A9AC"/>
                      </a:solidFill>
                      <a:prstDash val="solid"/>
                    </a:lnB>
                  </a:tcPr>
                </a:tc>
                <a:tc>
                  <a:txBody>
                    <a:bodyPr/>
                    <a:lstStyle/>
                    <a:p>
                      <a:pPr>
                        <a:lnSpc>
                          <a:spcPct val="100000"/>
                        </a:lnSpc>
                      </a:pPr>
                      <a:endParaRPr sz="2500">
                        <a:latin typeface="Times New Roman"/>
                        <a:cs typeface="Times New Roman"/>
                      </a:endParaRPr>
                    </a:p>
                  </a:txBody>
                  <a:tcPr marL="0" marR="0" marT="0" marB="0">
                    <a:lnL w="53975">
                      <a:solidFill>
                        <a:srgbClr val="A7A9AC"/>
                      </a:solidFill>
                      <a:prstDash val="solid"/>
                    </a:lnL>
                    <a:lnR w="53975">
                      <a:solidFill>
                        <a:srgbClr val="A7A9AC"/>
                      </a:solidFill>
                      <a:prstDash val="solid"/>
                    </a:lnR>
                    <a:lnT w="53975">
                      <a:solidFill>
                        <a:srgbClr val="A7A9AC"/>
                      </a:solidFill>
                      <a:prstDash val="solid"/>
                    </a:lnT>
                    <a:lnB w="53975">
                      <a:solidFill>
                        <a:srgbClr val="A7A9AC"/>
                      </a:solidFill>
                      <a:prstDash val="solid"/>
                    </a:lnB>
                  </a:tcPr>
                </a:tc>
                <a:tc>
                  <a:txBody>
                    <a:bodyPr/>
                    <a:lstStyle/>
                    <a:p>
                      <a:pPr>
                        <a:lnSpc>
                          <a:spcPct val="100000"/>
                        </a:lnSpc>
                      </a:pPr>
                      <a:endParaRPr sz="2500">
                        <a:latin typeface="Times New Roman"/>
                        <a:cs typeface="Times New Roman"/>
                      </a:endParaRPr>
                    </a:p>
                  </a:txBody>
                  <a:tcPr marL="0" marR="0" marT="0" marB="0">
                    <a:lnL w="53975">
                      <a:solidFill>
                        <a:srgbClr val="A7A9AC"/>
                      </a:solidFill>
                      <a:prstDash val="solid"/>
                    </a:lnL>
                    <a:lnR w="53975">
                      <a:solidFill>
                        <a:srgbClr val="A7A9AC"/>
                      </a:solidFill>
                      <a:prstDash val="solid"/>
                    </a:lnR>
                    <a:lnT w="53975">
                      <a:solidFill>
                        <a:srgbClr val="A7A9AC"/>
                      </a:solidFill>
                      <a:prstDash val="solid"/>
                    </a:lnT>
                    <a:lnB w="53975">
                      <a:solidFill>
                        <a:srgbClr val="A7A9AC"/>
                      </a:solidFill>
                      <a:prstDash val="solid"/>
                    </a:lnB>
                  </a:tcPr>
                </a:tc>
                <a:tc>
                  <a:txBody>
                    <a:bodyPr/>
                    <a:lstStyle/>
                    <a:p>
                      <a:pPr>
                        <a:lnSpc>
                          <a:spcPct val="100000"/>
                        </a:lnSpc>
                      </a:pPr>
                      <a:endParaRPr sz="2500">
                        <a:latin typeface="Times New Roman"/>
                        <a:cs typeface="Times New Roman"/>
                      </a:endParaRPr>
                    </a:p>
                  </a:txBody>
                  <a:tcPr marL="0" marR="0" marT="0" marB="0">
                    <a:lnL w="53975">
                      <a:solidFill>
                        <a:srgbClr val="A7A9AC"/>
                      </a:solidFill>
                      <a:prstDash val="solid"/>
                    </a:lnL>
                    <a:lnR w="53975">
                      <a:solidFill>
                        <a:srgbClr val="A7A9AC"/>
                      </a:solidFill>
                      <a:prstDash val="solid"/>
                    </a:lnR>
                    <a:lnT w="53975">
                      <a:solidFill>
                        <a:srgbClr val="A7A9AC"/>
                      </a:solidFill>
                      <a:prstDash val="solid"/>
                    </a:lnT>
                    <a:lnB w="53975">
                      <a:solidFill>
                        <a:srgbClr val="A7A9AC"/>
                      </a:solidFill>
                      <a:prstDash val="solid"/>
                    </a:lnB>
                  </a:tcPr>
                </a:tc>
                <a:tc>
                  <a:txBody>
                    <a:bodyPr/>
                    <a:lstStyle/>
                    <a:p>
                      <a:pPr>
                        <a:lnSpc>
                          <a:spcPct val="100000"/>
                        </a:lnSpc>
                      </a:pPr>
                      <a:endParaRPr sz="2500">
                        <a:latin typeface="Times New Roman"/>
                        <a:cs typeface="Times New Roman"/>
                      </a:endParaRPr>
                    </a:p>
                  </a:txBody>
                  <a:tcPr marL="0" marR="0" marT="0" marB="0">
                    <a:lnL w="53975">
                      <a:solidFill>
                        <a:srgbClr val="A7A9AC"/>
                      </a:solidFill>
                      <a:prstDash val="solid"/>
                    </a:lnL>
                    <a:lnR w="53975">
                      <a:solidFill>
                        <a:srgbClr val="A7A9AC"/>
                      </a:solidFill>
                      <a:prstDash val="solid"/>
                    </a:lnR>
                    <a:lnT w="53975">
                      <a:solidFill>
                        <a:srgbClr val="A7A9AC"/>
                      </a:solidFill>
                      <a:prstDash val="solid"/>
                    </a:lnT>
                    <a:lnB w="53975">
                      <a:solidFill>
                        <a:srgbClr val="A7A9AC"/>
                      </a:solidFill>
                      <a:prstDash val="solid"/>
                    </a:lnB>
                  </a:tcPr>
                </a:tc>
                <a:tc>
                  <a:txBody>
                    <a:bodyPr/>
                    <a:lstStyle/>
                    <a:p>
                      <a:pPr>
                        <a:lnSpc>
                          <a:spcPct val="100000"/>
                        </a:lnSpc>
                      </a:pPr>
                      <a:endParaRPr sz="2500">
                        <a:latin typeface="Times New Roman"/>
                        <a:cs typeface="Times New Roman"/>
                      </a:endParaRPr>
                    </a:p>
                  </a:txBody>
                  <a:tcPr marL="0" marR="0" marT="0" marB="0">
                    <a:lnL w="53975">
                      <a:solidFill>
                        <a:srgbClr val="A7A9AC"/>
                      </a:solidFill>
                      <a:prstDash val="solid"/>
                    </a:lnL>
                    <a:lnR w="12700">
                      <a:solidFill>
                        <a:srgbClr val="221F1F"/>
                      </a:solidFill>
                      <a:prstDash val="solid"/>
                    </a:lnR>
                    <a:lnT w="53975">
                      <a:solidFill>
                        <a:srgbClr val="A7A9AC"/>
                      </a:solidFill>
                      <a:prstDash val="solid"/>
                    </a:lnT>
                    <a:lnB w="53975">
                      <a:solidFill>
                        <a:srgbClr val="A7A9AC"/>
                      </a:solidFill>
                      <a:prstDash val="solid"/>
                    </a:lnB>
                  </a:tcPr>
                </a:tc>
              </a:tr>
              <a:tr h="441461">
                <a:tc>
                  <a:txBody>
                    <a:bodyPr/>
                    <a:lstStyle/>
                    <a:p>
                      <a:pPr>
                        <a:lnSpc>
                          <a:spcPct val="100000"/>
                        </a:lnSpc>
                      </a:pPr>
                      <a:endParaRPr sz="2500">
                        <a:latin typeface="Times New Roman"/>
                        <a:cs typeface="Times New Roman"/>
                      </a:endParaRPr>
                    </a:p>
                  </a:txBody>
                  <a:tcPr marL="0" marR="0" marT="0" marB="0">
                    <a:lnL w="28575">
                      <a:solidFill>
                        <a:srgbClr val="221F1F"/>
                      </a:solidFill>
                      <a:prstDash val="solid"/>
                    </a:lnL>
                    <a:lnR w="53975">
                      <a:solidFill>
                        <a:srgbClr val="A7A9AC"/>
                      </a:solidFill>
                      <a:prstDash val="solid"/>
                    </a:lnR>
                    <a:lnT w="53975">
                      <a:solidFill>
                        <a:srgbClr val="A7A9AC"/>
                      </a:solidFill>
                      <a:prstDash val="solid"/>
                    </a:lnT>
                    <a:lnB w="53975">
                      <a:solidFill>
                        <a:srgbClr val="A7A9AC"/>
                      </a:solidFill>
                      <a:prstDash val="solid"/>
                    </a:lnB>
                  </a:tcPr>
                </a:tc>
                <a:tc>
                  <a:txBody>
                    <a:bodyPr/>
                    <a:lstStyle/>
                    <a:p>
                      <a:pPr>
                        <a:lnSpc>
                          <a:spcPct val="100000"/>
                        </a:lnSpc>
                      </a:pPr>
                      <a:endParaRPr sz="2500">
                        <a:latin typeface="Times New Roman"/>
                        <a:cs typeface="Times New Roman"/>
                      </a:endParaRPr>
                    </a:p>
                  </a:txBody>
                  <a:tcPr marL="0" marR="0" marT="0" marB="0">
                    <a:lnL w="53975">
                      <a:solidFill>
                        <a:srgbClr val="A7A9AC"/>
                      </a:solidFill>
                      <a:prstDash val="solid"/>
                    </a:lnL>
                    <a:lnR w="53975">
                      <a:solidFill>
                        <a:srgbClr val="A7A9AC"/>
                      </a:solidFill>
                      <a:prstDash val="solid"/>
                    </a:lnR>
                    <a:lnT w="53975">
                      <a:solidFill>
                        <a:srgbClr val="A7A9AC"/>
                      </a:solidFill>
                      <a:prstDash val="solid"/>
                    </a:lnT>
                    <a:lnB w="53975">
                      <a:solidFill>
                        <a:srgbClr val="A7A9AC"/>
                      </a:solidFill>
                      <a:prstDash val="solid"/>
                    </a:lnB>
                  </a:tcPr>
                </a:tc>
                <a:tc>
                  <a:txBody>
                    <a:bodyPr/>
                    <a:lstStyle/>
                    <a:p>
                      <a:pPr>
                        <a:lnSpc>
                          <a:spcPct val="100000"/>
                        </a:lnSpc>
                      </a:pPr>
                      <a:endParaRPr sz="2500">
                        <a:latin typeface="Times New Roman"/>
                        <a:cs typeface="Times New Roman"/>
                      </a:endParaRPr>
                    </a:p>
                  </a:txBody>
                  <a:tcPr marL="0" marR="0" marT="0" marB="0">
                    <a:lnL w="53975">
                      <a:solidFill>
                        <a:srgbClr val="A7A9AC"/>
                      </a:solidFill>
                      <a:prstDash val="solid"/>
                    </a:lnL>
                    <a:lnR w="53975">
                      <a:solidFill>
                        <a:srgbClr val="A7A9AC"/>
                      </a:solidFill>
                      <a:prstDash val="solid"/>
                    </a:lnR>
                    <a:lnT w="53975">
                      <a:solidFill>
                        <a:srgbClr val="A7A9AC"/>
                      </a:solidFill>
                      <a:prstDash val="solid"/>
                    </a:lnT>
                    <a:lnB w="53975">
                      <a:solidFill>
                        <a:srgbClr val="A7A9AC"/>
                      </a:solidFill>
                      <a:prstDash val="solid"/>
                    </a:lnB>
                  </a:tcPr>
                </a:tc>
                <a:tc>
                  <a:txBody>
                    <a:bodyPr/>
                    <a:lstStyle/>
                    <a:p>
                      <a:pPr>
                        <a:lnSpc>
                          <a:spcPct val="100000"/>
                        </a:lnSpc>
                      </a:pPr>
                      <a:endParaRPr sz="2500">
                        <a:latin typeface="Times New Roman"/>
                        <a:cs typeface="Times New Roman"/>
                      </a:endParaRPr>
                    </a:p>
                  </a:txBody>
                  <a:tcPr marL="0" marR="0" marT="0" marB="0">
                    <a:lnL w="53975">
                      <a:solidFill>
                        <a:srgbClr val="A7A9AC"/>
                      </a:solidFill>
                      <a:prstDash val="solid"/>
                    </a:lnL>
                    <a:lnR w="53975">
                      <a:solidFill>
                        <a:srgbClr val="A7A9AC"/>
                      </a:solidFill>
                      <a:prstDash val="solid"/>
                    </a:lnR>
                    <a:lnT w="53975">
                      <a:solidFill>
                        <a:srgbClr val="A7A9AC"/>
                      </a:solidFill>
                      <a:prstDash val="solid"/>
                    </a:lnT>
                    <a:lnB w="53975">
                      <a:solidFill>
                        <a:srgbClr val="A7A9AC"/>
                      </a:solidFill>
                      <a:prstDash val="solid"/>
                    </a:lnB>
                  </a:tcPr>
                </a:tc>
                <a:tc>
                  <a:txBody>
                    <a:bodyPr/>
                    <a:lstStyle/>
                    <a:p>
                      <a:pPr>
                        <a:lnSpc>
                          <a:spcPct val="100000"/>
                        </a:lnSpc>
                      </a:pPr>
                      <a:endParaRPr sz="2500">
                        <a:latin typeface="Times New Roman"/>
                        <a:cs typeface="Times New Roman"/>
                      </a:endParaRPr>
                    </a:p>
                  </a:txBody>
                  <a:tcPr marL="0" marR="0" marT="0" marB="0">
                    <a:lnL w="53975">
                      <a:solidFill>
                        <a:srgbClr val="A7A9AC"/>
                      </a:solidFill>
                      <a:prstDash val="solid"/>
                    </a:lnL>
                    <a:lnR w="53975">
                      <a:solidFill>
                        <a:srgbClr val="A7A9AC"/>
                      </a:solidFill>
                      <a:prstDash val="solid"/>
                    </a:lnR>
                    <a:lnT w="53975">
                      <a:solidFill>
                        <a:srgbClr val="A7A9AC"/>
                      </a:solidFill>
                      <a:prstDash val="solid"/>
                    </a:lnT>
                    <a:lnB w="53975">
                      <a:solidFill>
                        <a:srgbClr val="A7A9AC"/>
                      </a:solidFill>
                      <a:prstDash val="solid"/>
                    </a:lnB>
                  </a:tcPr>
                </a:tc>
                <a:tc>
                  <a:txBody>
                    <a:bodyPr/>
                    <a:lstStyle/>
                    <a:p>
                      <a:pPr>
                        <a:lnSpc>
                          <a:spcPct val="100000"/>
                        </a:lnSpc>
                      </a:pPr>
                      <a:endParaRPr sz="2500">
                        <a:latin typeface="Times New Roman"/>
                        <a:cs typeface="Times New Roman"/>
                      </a:endParaRPr>
                    </a:p>
                  </a:txBody>
                  <a:tcPr marL="0" marR="0" marT="0" marB="0">
                    <a:lnL w="53975">
                      <a:solidFill>
                        <a:srgbClr val="A7A9AC"/>
                      </a:solidFill>
                      <a:prstDash val="solid"/>
                    </a:lnL>
                    <a:lnR w="53975">
                      <a:solidFill>
                        <a:srgbClr val="A7A9AC"/>
                      </a:solidFill>
                      <a:prstDash val="solid"/>
                    </a:lnR>
                    <a:lnT w="53975">
                      <a:solidFill>
                        <a:srgbClr val="A7A9AC"/>
                      </a:solidFill>
                      <a:prstDash val="solid"/>
                    </a:lnT>
                    <a:lnB w="53975">
                      <a:solidFill>
                        <a:srgbClr val="A7A9AC"/>
                      </a:solidFill>
                      <a:prstDash val="solid"/>
                    </a:lnB>
                  </a:tcPr>
                </a:tc>
                <a:tc>
                  <a:txBody>
                    <a:bodyPr/>
                    <a:lstStyle/>
                    <a:p>
                      <a:pPr>
                        <a:lnSpc>
                          <a:spcPct val="100000"/>
                        </a:lnSpc>
                      </a:pPr>
                      <a:endParaRPr sz="2500">
                        <a:latin typeface="Times New Roman"/>
                        <a:cs typeface="Times New Roman"/>
                      </a:endParaRPr>
                    </a:p>
                  </a:txBody>
                  <a:tcPr marL="0" marR="0" marT="0" marB="0">
                    <a:lnL w="53975">
                      <a:solidFill>
                        <a:srgbClr val="A7A9AC"/>
                      </a:solidFill>
                      <a:prstDash val="solid"/>
                    </a:lnL>
                    <a:lnR w="12700">
                      <a:solidFill>
                        <a:srgbClr val="221F1F"/>
                      </a:solidFill>
                      <a:prstDash val="solid"/>
                    </a:lnR>
                    <a:lnT w="53975">
                      <a:solidFill>
                        <a:srgbClr val="A7A9AC"/>
                      </a:solidFill>
                      <a:prstDash val="solid"/>
                    </a:lnT>
                    <a:lnB w="53975">
                      <a:solidFill>
                        <a:srgbClr val="A7A9AC"/>
                      </a:solidFill>
                      <a:prstDash val="solid"/>
                    </a:lnB>
                  </a:tcPr>
                </a:tc>
              </a:tr>
              <a:tr h="441436">
                <a:tc>
                  <a:txBody>
                    <a:bodyPr/>
                    <a:lstStyle/>
                    <a:p>
                      <a:pPr>
                        <a:lnSpc>
                          <a:spcPct val="100000"/>
                        </a:lnSpc>
                      </a:pPr>
                      <a:endParaRPr sz="2500">
                        <a:latin typeface="Times New Roman"/>
                        <a:cs typeface="Times New Roman"/>
                      </a:endParaRPr>
                    </a:p>
                  </a:txBody>
                  <a:tcPr marL="0" marR="0" marT="0" marB="0">
                    <a:lnL w="28575">
                      <a:solidFill>
                        <a:srgbClr val="221F1F"/>
                      </a:solidFill>
                      <a:prstDash val="solid"/>
                    </a:lnL>
                    <a:lnR w="53975">
                      <a:solidFill>
                        <a:srgbClr val="A7A9AC"/>
                      </a:solidFill>
                      <a:prstDash val="solid"/>
                    </a:lnR>
                    <a:lnT w="53975">
                      <a:solidFill>
                        <a:srgbClr val="A7A9AC"/>
                      </a:solidFill>
                      <a:prstDash val="solid"/>
                    </a:lnT>
                    <a:lnB w="53975">
                      <a:solidFill>
                        <a:srgbClr val="A7A9AC"/>
                      </a:solidFill>
                      <a:prstDash val="solid"/>
                    </a:lnB>
                  </a:tcPr>
                </a:tc>
                <a:tc>
                  <a:txBody>
                    <a:bodyPr/>
                    <a:lstStyle/>
                    <a:p>
                      <a:pPr>
                        <a:lnSpc>
                          <a:spcPct val="100000"/>
                        </a:lnSpc>
                      </a:pPr>
                      <a:endParaRPr sz="2500">
                        <a:latin typeface="Times New Roman"/>
                        <a:cs typeface="Times New Roman"/>
                      </a:endParaRPr>
                    </a:p>
                  </a:txBody>
                  <a:tcPr marL="0" marR="0" marT="0" marB="0">
                    <a:lnL w="53975">
                      <a:solidFill>
                        <a:srgbClr val="A7A9AC"/>
                      </a:solidFill>
                      <a:prstDash val="solid"/>
                    </a:lnL>
                    <a:lnR w="53975">
                      <a:solidFill>
                        <a:srgbClr val="A7A9AC"/>
                      </a:solidFill>
                      <a:prstDash val="solid"/>
                    </a:lnR>
                    <a:lnT w="53975">
                      <a:solidFill>
                        <a:srgbClr val="A7A9AC"/>
                      </a:solidFill>
                      <a:prstDash val="solid"/>
                    </a:lnT>
                    <a:lnB w="53975">
                      <a:solidFill>
                        <a:srgbClr val="A7A9AC"/>
                      </a:solidFill>
                      <a:prstDash val="solid"/>
                    </a:lnB>
                  </a:tcPr>
                </a:tc>
                <a:tc>
                  <a:txBody>
                    <a:bodyPr/>
                    <a:lstStyle/>
                    <a:p>
                      <a:pPr>
                        <a:lnSpc>
                          <a:spcPct val="100000"/>
                        </a:lnSpc>
                      </a:pPr>
                      <a:endParaRPr sz="2500">
                        <a:latin typeface="Times New Roman"/>
                        <a:cs typeface="Times New Roman"/>
                      </a:endParaRPr>
                    </a:p>
                  </a:txBody>
                  <a:tcPr marL="0" marR="0" marT="0" marB="0">
                    <a:lnL w="53975">
                      <a:solidFill>
                        <a:srgbClr val="A7A9AC"/>
                      </a:solidFill>
                      <a:prstDash val="solid"/>
                    </a:lnL>
                    <a:lnR w="53975">
                      <a:solidFill>
                        <a:srgbClr val="A7A9AC"/>
                      </a:solidFill>
                      <a:prstDash val="solid"/>
                    </a:lnR>
                    <a:lnT w="53975">
                      <a:solidFill>
                        <a:srgbClr val="A7A9AC"/>
                      </a:solidFill>
                      <a:prstDash val="solid"/>
                    </a:lnT>
                    <a:lnB w="53975">
                      <a:solidFill>
                        <a:srgbClr val="A7A9AC"/>
                      </a:solidFill>
                      <a:prstDash val="solid"/>
                    </a:lnB>
                  </a:tcPr>
                </a:tc>
                <a:tc>
                  <a:txBody>
                    <a:bodyPr/>
                    <a:lstStyle/>
                    <a:p>
                      <a:pPr>
                        <a:lnSpc>
                          <a:spcPct val="100000"/>
                        </a:lnSpc>
                      </a:pPr>
                      <a:endParaRPr sz="2500">
                        <a:latin typeface="Times New Roman"/>
                        <a:cs typeface="Times New Roman"/>
                      </a:endParaRPr>
                    </a:p>
                  </a:txBody>
                  <a:tcPr marL="0" marR="0" marT="0" marB="0">
                    <a:lnL w="53975">
                      <a:solidFill>
                        <a:srgbClr val="A7A9AC"/>
                      </a:solidFill>
                      <a:prstDash val="solid"/>
                    </a:lnL>
                    <a:lnR w="53975">
                      <a:solidFill>
                        <a:srgbClr val="A7A9AC"/>
                      </a:solidFill>
                      <a:prstDash val="solid"/>
                    </a:lnR>
                    <a:lnT w="53975">
                      <a:solidFill>
                        <a:srgbClr val="A7A9AC"/>
                      </a:solidFill>
                      <a:prstDash val="solid"/>
                    </a:lnT>
                    <a:lnB w="53975">
                      <a:solidFill>
                        <a:srgbClr val="A7A9AC"/>
                      </a:solidFill>
                      <a:prstDash val="solid"/>
                    </a:lnB>
                  </a:tcPr>
                </a:tc>
                <a:tc>
                  <a:txBody>
                    <a:bodyPr/>
                    <a:lstStyle/>
                    <a:p>
                      <a:pPr>
                        <a:lnSpc>
                          <a:spcPct val="100000"/>
                        </a:lnSpc>
                      </a:pPr>
                      <a:endParaRPr sz="2500">
                        <a:latin typeface="Times New Roman"/>
                        <a:cs typeface="Times New Roman"/>
                      </a:endParaRPr>
                    </a:p>
                  </a:txBody>
                  <a:tcPr marL="0" marR="0" marT="0" marB="0">
                    <a:lnL w="53975">
                      <a:solidFill>
                        <a:srgbClr val="A7A9AC"/>
                      </a:solidFill>
                      <a:prstDash val="solid"/>
                    </a:lnL>
                    <a:lnR w="53975">
                      <a:solidFill>
                        <a:srgbClr val="A7A9AC"/>
                      </a:solidFill>
                      <a:prstDash val="solid"/>
                    </a:lnR>
                    <a:lnT w="53975">
                      <a:solidFill>
                        <a:srgbClr val="A7A9AC"/>
                      </a:solidFill>
                      <a:prstDash val="solid"/>
                    </a:lnT>
                    <a:lnB w="53975">
                      <a:solidFill>
                        <a:srgbClr val="A7A9AC"/>
                      </a:solidFill>
                      <a:prstDash val="solid"/>
                    </a:lnB>
                  </a:tcPr>
                </a:tc>
                <a:tc>
                  <a:txBody>
                    <a:bodyPr/>
                    <a:lstStyle/>
                    <a:p>
                      <a:pPr>
                        <a:lnSpc>
                          <a:spcPct val="100000"/>
                        </a:lnSpc>
                      </a:pPr>
                      <a:endParaRPr sz="2500">
                        <a:latin typeface="Times New Roman"/>
                        <a:cs typeface="Times New Roman"/>
                      </a:endParaRPr>
                    </a:p>
                  </a:txBody>
                  <a:tcPr marL="0" marR="0" marT="0" marB="0">
                    <a:lnL w="53975">
                      <a:solidFill>
                        <a:srgbClr val="A7A9AC"/>
                      </a:solidFill>
                      <a:prstDash val="solid"/>
                    </a:lnL>
                    <a:lnR w="53975">
                      <a:solidFill>
                        <a:srgbClr val="A7A9AC"/>
                      </a:solidFill>
                      <a:prstDash val="solid"/>
                    </a:lnR>
                    <a:lnT w="53975">
                      <a:solidFill>
                        <a:srgbClr val="A7A9AC"/>
                      </a:solidFill>
                      <a:prstDash val="solid"/>
                    </a:lnT>
                    <a:lnB w="53975">
                      <a:solidFill>
                        <a:srgbClr val="A7A9AC"/>
                      </a:solidFill>
                      <a:prstDash val="solid"/>
                    </a:lnB>
                  </a:tcPr>
                </a:tc>
                <a:tc>
                  <a:txBody>
                    <a:bodyPr/>
                    <a:lstStyle/>
                    <a:p>
                      <a:pPr>
                        <a:lnSpc>
                          <a:spcPct val="100000"/>
                        </a:lnSpc>
                      </a:pPr>
                      <a:endParaRPr sz="2500">
                        <a:latin typeface="Times New Roman"/>
                        <a:cs typeface="Times New Roman"/>
                      </a:endParaRPr>
                    </a:p>
                  </a:txBody>
                  <a:tcPr marL="0" marR="0" marT="0" marB="0">
                    <a:lnL w="53975">
                      <a:solidFill>
                        <a:srgbClr val="A7A9AC"/>
                      </a:solidFill>
                      <a:prstDash val="solid"/>
                    </a:lnL>
                    <a:lnR w="12700">
                      <a:solidFill>
                        <a:srgbClr val="221F1F"/>
                      </a:solidFill>
                      <a:prstDash val="solid"/>
                    </a:lnR>
                    <a:lnT w="53975">
                      <a:solidFill>
                        <a:srgbClr val="A7A9AC"/>
                      </a:solidFill>
                      <a:prstDash val="solid"/>
                    </a:lnT>
                    <a:lnB w="53975">
                      <a:solidFill>
                        <a:srgbClr val="A7A9AC"/>
                      </a:solidFill>
                      <a:prstDash val="solid"/>
                    </a:lnB>
                  </a:tcPr>
                </a:tc>
              </a:tr>
              <a:tr h="441443">
                <a:tc>
                  <a:txBody>
                    <a:bodyPr/>
                    <a:lstStyle/>
                    <a:p>
                      <a:pPr>
                        <a:lnSpc>
                          <a:spcPct val="100000"/>
                        </a:lnSpc>
                      </a:pPr>
                      <a:endParaRPr sz="2500">
                        <a:latin typeface="Times New Roman"/>
                        <a:cs typeface="Times New Roman"/>
                      </a:endParaRPr>
                    </a:p>
                  </a:txBody>
                  <a:tcPr marL="0" marR="0" marT="0" marB="0">
                    <a:lnL w="28575">
                      <a:solidFill>
                        <a:srgbClr val="221F1F"/>
                      </a:solidFill>
                      <a:prstDash val="solid"/>
                    </a:lnL>
                    <a:lnR w="53975">
                      <a:solidFill>
                        <a:srgbClr val="A7A9AC"/>
                      </a:solidFill>
                      <a:prstDash val="solid"/>
                    </a:lnR>
                    <a:lnT w="53975">
                      <a:solidFill>
                        <a:srgbClr val="A7A9AC"/>
                      </a:solidFill>
                      <a:prstDash val="solid"/>
                    </a:lnT>
                    <a:lnB w="28575">
                      <a:solidFill>
                        <a:srgbClr val="221F1F"/>
                      </a:solidFill>
                      <a:prstDash val="solid"/>
                    </a:lnB>
                  </a:tcPr>
                </a:tc>
                <a:tc>
                  <a:txBody>
                    <a:bodyPr/>
                    <a:lstStyle/>
                    <a:p>
                      <a:pPr>
                        <a:lnSpc>
                          <a:spcPct val="100000"/>
                        </a:lnSpc>
                      </a:pPr>
                      <a:endParaRPr sz="2500">
                        <a:latin typeface="Times New Roman"/>
                        <a:cs typeface="Times New Roman"/>
                      </a:endParaRPr>
                    </a:p>
                  </a:txBody>
                  <a:tcPr marL="0" marR="0" marT="0" marB="0">
                    <a:lnL w="53975">
                      <a:solidFill>
                        <a:srgbClr val="A7A9AC"/>
                      </a:solidFill>
                      <a:prstDash val="solid"/>
                    </a:lnL>
                    <a:lnR w="53975">
                      <a:solidFill>
                        <a:srgbClr val="A7A9AC"/>
                      </a:solidFill>
                      <a:prstDash val="solid"/>
                    </a:lnR>
                    <a:lnT w="53975">
                      <a:solidFill>
                        <a:srgbClr val="A7A9AC"/>
                      </a:solidFill>
                      <a:prstDash val="solid"/>
                    </a:lnT>
                    <a:lnB w="28575">
                      <a:solidFill>
                        <a:srgbClr val="221F1F"/>
                      </a:solidFill>
                      <a:prstDash val="solid"/>
                    </a:lnB>
                  </a:tcPr>
                </a:tc>
                <a:tc>
                  <a:txBody>
                    <a:bodyPr/>
                    <a:lstStyle/>
                    <a:p>
                      <a:pPr>
                        <a:lnSpc>
                          <a:spcPct val="100000"/>
                        </a:lnSpc>
                      </a:pPr>
                      <a:endParaRPr sz="2500">
                        <a:latin typeface="Times New Roman"/>
                        <a:cs typeface="Times New Roman"/>
                      </a:endParaRPr>
                    </a:p>
                  </a:txBody>
                  <a:tcPr marL="0" marR="0" marT="0" marB="0">
                    <a:lnL w="53975">
                      <a:solidFill>
                        <a:srgbClr val="A7A9AC"/>
                      </a:solidFill>
                      <a:prstDash val="solid"/>
                    </a:lnL>
                    <a:lnR w="53975">
                      <a:solidFill>
                        <a:srgbClr val="A7A9AC"/>
                      </a:solidFill>
                      <a:prstDash val="solid"/>
                    </a:lnR>
                    <a:lnT w="53975">
                      <a:solidFill>
                        <a:srgbClr val="A7A9AC"/>
                      </a:solidFill>
                      <a:prstDash val="solid"/>
                    </a:lnT>
                    <a:lnB w="28575">
                      <a:solidFill>
                        <a:srgbClr val="221F1F"/>
                      </a:solidFill>
                      <a:prstDash val="solid"/>
                    </a:lnB>
                  </a:tcPr>
                </a:tc>
                <a:tc>
                  <a:txBody>
                    <a:bodyPr/>
                    <a:lstStyle/>
                    <a:p>
                      <a:pPr>
                        <a:lnSpc>
                          <a:spcPct val="100000"/>
                        </a:lnSpc>
                      </a:pPr>
                      <a:endParaRPr sz="2500">
                        <a:latin typeface="Times New Roman"/>
                        <a:cs typeface="Times New Roman"/>
                      </a:endParaRPr>
                    </a:p>
                  </a:txBody>
                  <a:tcPr marL="0" marR="0" marT="0" marB="0">
                    <a:lnL w="53975">
                      <a:solidFill>
                        <a:srgbClr val="A7A9AC"/>
                      </a:solidFill>
                      <a:prstDash val="solid"/>
                    </a:lnL>
                    <a:lnR w="53975">
                      <a:solidFill>
                        <a:srgbClr val="A7A9AC"/>
                      </a:solidFill>
                      <a:prstDash val="solid"/>
                    </a:lnR>
                    <a:lnT w="53975">
                      <a:solidFill>
                        <a:srgbClr val="A7A9AC"/>
                      </a:solidFill>
                      <a:prstDash val="solid"/>
                    </a:lnT>
                    <a:lnB w="28575">
                      <a:solidFill>
                        <a:srgbClr val="221F1F"/>
                      </a:solidFill>
                      <a:prstDash val="solid"/>
                    </a:lnB>
                  </a:tcPr>
                </a:tc>
                <a:tc>
                  <a:txBody>
                    <a:bodyPr/>
                    <a:lstStyle/>
                    <a:p>
                      <a:pPr>
                        <a:lnSpc>
                          <a:spcPct val="100000"/>
                        </a:lnSpc>
                      </a:pPr>
                      <a:endParaRPr sz="2500">
                        <a:latin typeface="Times New Roman"/>
                        <a:cs typeface="Times New Roman"/>
                      </a:endParaRPr>
                    </a:p>
                  </a:txBody>
                  <a:tcPr marL="0" marR="0" marT="0" marB="0">
                    <a:lnL w="53975">
                      <a:solidFill>
                        <a:srgbClr val="A7A9AC"/>
                      </a:solidFill>
                      <a:prstDash val="solid"/>
                    </a:lnL>
                    <a:lnR w="53975">
                      <a:solidFill>
                        <a:srgbClr val="A7A9AC"/>
                      </a:solidFill>
                      <a:prstDash val="solid"/>
                    </a:lnR>
                    <a:lnT w="53975">
                      <a:solidFill>
                        <a:srgbClr val="A7A9AC"/>
                      </a:solidFill>
                      <a:prstDash val="solid"/>
                    </a:lnT>
                    <a:lnB w="28575">
                      <a:solidFill>
                        <a:srgbClr val="221F1F"/>
                      </a:solidFill>
                      <a:prstDash val="solid"/>
                    </a:lnB>
                  </a:tcPr>
                </a:tc>
                <a:tc>
                  <a:txBody>
                    <a:bodyPr/>
                    <a:lstStyle/>
                    <a:p>
                      <a:pPr>
                        <a:lnSpc>
                          <a:spcPct val="100000"/>
                        </a:lnSpc>
                      </a:pPr>
                      <a:endParaRPr sz="2500">
                        <a:latin typeface="Times New Roman"/>
                        <a:cs typeface="Times New Roman"/>
                      </a:endParaRPr>
                    </a:p>
                  </a:txBody>
                  <a:tcPr marL="0" marR="0" marT="0" marB="0">
                    <a:lnL w="53975">
                      <a:solidFill>
                        <a:srgbClr val="A7A9AC"/>
                      </a:solidFill>
                      <a:prstDash val="solid"/>
                    </a:lnL>
                    <a:lnR w="53975">
                      <a:solidFill>
                        <a:srgbClr val="A7A9AC"/>
                      </a:solidFill>
                      <a:prstDash val="solid"/>
                    </a:lnR>
                    <a:lnT w="53975">
                      <a:solidFill>
                        <a:srgbClr val="A7A9AC"/>
                      </a:solidFill>
                      <a:prstDash val="solid"/>
                    </a:lnT>
                    <a:lnB w="28575">
                      <a:solidFill>
                        <a:srgbClr val="221F1F"/>
                      </a:solidFill>
                      <a:prstDash val="solid"/>
                    </a:lnB>
                  </a:tcPr>
                </a:tc>
                <a:tc>
                  <a:txBody>
                    <a:bodyPr/>
                    <a:lstStyle/>
                    <a:p>
                      <a:pPr>
                        <a:lnSpc>
                          <a:spcPct val="100000"/>
                        </a:lnSpc>
                      </a:pPr>
                      <a:endParaRPr sz="2500">
                        <a:latin typeface="Times New Roman"/>
                        <a:cs typeface="Times New Roman"/>
                      </a:endParaRPr>
                    </a:p>
                  </a:txBody>
                  <a:tcPr marL="0" marR="0" marT="0" marB="0">
                    <a:lnL w="53975">
                      <a:solidFill>
                        <a:srgbClr val="A7A9AC"/>
                      </a:solidFill>
                      <a:prstDash val="solid"/>
                    </a:lnL>
                    <a:lnR w="12700">
                      <a:solidFill>
                        <a:srgbClr val="221F1F"/>
                      </a:solidFill>
                      <a:prstDash val="solid"/>
                    </a:lnR>
                    <a:lnT w="53975">
                      <a:solidFill>
                        <a:srgbClr val="A7A9AC"/>
                      </a:solidFill>
                      <a:prstDash val="solid"/>
                    </a:lnT>
                    <a:lnB w="28575">
                      <a:solidFill>
                        <a:srgbClr val="221F1F"/>
                      </a:solidFill>
                      <a:prstDash val="solid"/>
                    </a:lnB>
                  </a:tcPr>
                </a:tc>
              </a:tr>
            </a:tbl>
          </a:graphicData>
        </a:graphic>
      </p:graphicFrame>
      <p:grpSp>
        <p:nvGrpSpPr>
          <p:cNvPr id="4" name="object 4"/>
          <p:cNvGrpSpPr/>
          <p:nvPr/>
        </p:nvGrpSpPr>
        <p:grpSpPr>
          <a:xfrm>
            <a:off x="2340075" y="2044172"/>
            <a:ext cx="6343015" cy="1658620"/>
            <a:chOff x="2340075" y="2044172"/>
            <a:chExt cx="6343015" cy="1658620"/>
          </a:xfrm>
        </p:grpSpPr>
        <p:sp>
          <p:nvSpPr>
            <p:cNvPr id="5" name="object 5"/>
            <p:cNvSpPr/>
            <p:nvPr/>
          </p:nvSpPr>
          <p:spPr>
            <a:xfrm>
              <a:off x="7581237" y="3598803"/>
              <a:ext cx="115462" cy="103650"/>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6533935" y="3598803"/>
              <a:ext cx="115462" cy="103650"/>
            </a:xfrm>
            <a:prstGeom prst="rect">
              <a:avLst/>
            </a:prstGeom>
            <a:blipFill>
              <a:blip r:embed="rId3" cstate="print"/>
              <a:stretch>
                <a:fillRect/>
              </a:stretch>
            </a:blipFill>
          </p:spPr>
          <p:txBody>
            <a:bodyPr wrap="square" lIns="0" tIns="0" rIns="0" bIns="0" rtlCol="0"/>
            <a:lstStyle/>
            <a:p>
              <a:endParaRPr/>
            </a:p>
          </p:txBody>
        </p:sp>
        <p:sp>
          <p:nvSpPr>
            <p:cNvPr id="7" name="object 7"/>
            <p:cNvSpPr/>
            <p:nvPr/>
          </p:nvSpPr>
          <p:spPr>
            <a:xfrm>
              <a:off x="5484307" y="2485685"/>
              <a:ext cx="117788" cy="103599"/>
            </a:xfrm>
            <a:prstGeom prst="rect">
              <a:avLst/>
            </a:prstGeom>
            <a:blipFill>
              <a:blip r:embed="rId4" cstate="print"/>
              <a:stretch>
                <a:fillRect/>
              </a:stretch>
            </a:blipFill>
          </p:spPr>
          <p:txBody>
            <a:bodyPr wrap="square" lIns="0" tIns="0" rIns="0" bIns="0" rtlCol="0"/>
            <a:lstStyle/>
            <a:p>
              <a:endParaRPr/>
            </a:p>
          </p:txBody>
        </p:sp>
        <p:sp>
          <p:nvSpPr>
            <p:cNvPr id="8" name="object 8"/>
            <p:cNvSpPr/>
            <p:nvPr/>
          </p:nvSpPr>
          <p:spPr>
            <a:xfrm>
              <a:off x="4437005" y="2715906"/>
              <a:ext cx="115462" cy="103650"/>
            </a:xfrm>
            <a:prstGeom prst="rect">
              <a:avLst/>
            </a:prstGeom>
            <a:blipFill>
              <a:blip r:embed="rId5" cstate="print"/>
              <a:stretch>
                <a:fillRect/>
              </a:stretch>
            </a:blipFill>
          </p:spPr>
          <p:txBody>
            <a:bodyPr wrap="square" lIns="0" tIns="0" rIns="0" bIns="0" rtlCol="0"/>
            <a:lstStyle/>
            <a:p>
              <a:endParaRPr/>
            </a:p>
          </p:txBody>
        </p:sp>
        <p:sp>
          <p:nvSpPr>
            <p:cNvPr id="9" name="object 9"/>
            <p:cNvSpPr/>
            <p:nvPr/>
          </p:nvSpPr>
          <p:spPr>
            <a:xfrm>
              <a:off x="3387406" y="2044172"/>
              <a:ext cx="117759" cy="103599"/>
            </a:xfrm>
            <a:prstGeom prst="rect">
              <a:avLst/>
            </a:prstGeom>
            <a:blipFill>
              <a:blip r:embed="rId6" cstate="print"/>
              <a:stretch>
                <a:fillRect/>
              </a:stretch>
            </a:blipFill>
          </p:spPr>
          <p:txBody>
            <a:bodyPr wrap="square" lIns="0" tIns="0" rIns="0" bIns="0" rtlCol="0"/>
            <a:lstStyle/>
            <a:p>
              <a:endParaRPr/>
            </a:p>
          </p:txBody>
        </p:sp>
        <p:sp>
          <p:nvSpPr>
            <p:cNvPr id="10" name="object 10"/>
            <p:cNvSpPr/>
            <p:nvPr/>
          </p:nvSpPr>
          <p:spPr>
            <a:xfrm>
              <a:off x="2340075" y="2044172"/>
              <a:ext cx="115636" cy="103599"/>
            </a:xfrm>
            <a:prstGeom prst="rect">
              <a:avLst/>
            </a:prstGeom>
            <a:blipFill>
              <a:blip r:embed="rId7" cstate="print"/>
              <a:stretch>
                <a:fillRect/>
              </a:stretch>
            </a:blipFill>
          </p:spPr>
          <p:txBody>
            <a:bodyPr wrap="square" lIns="0" tIns="0" rIns="0" bIns="0" rtlCol="0"/>
            <a:lstStyle/>
            <a:p>
              <a:endParaRPr/>
            </a:p>
          </p:txBody>
        </p:sp>
        <p:sp>
          <p:nvSpPr>
            <p:cNvPr id="11" name="object 11"/>
            <p:cNvSpPr/>
            <p:nvPr/>
          </p:nvSpPr>
          <p:spPr>
            <a:xfrm>
              <a:off x="2398969" y="2076914"/>
              <a:ext cx="6283960" cy="1593215"/>
            </a:xfrm>
            <a:custGeom>
              <a:avLst/>
              <a:gdLst/>
              <a:ahLst/>
              <a:cxnLst/>
              <a:rect l="l" t="t" r="r" b="b"/>
              <a:pathLst>
                <a:path w="6283959" h="1593214">
                  <a:moveTo>
                    <a:pt x="3184056" y="472720"/>
                  </a:moveTo>
                  <a:lnTo>
                    <a:pt x="3127508" y="472720"/>
                  </a:lnTo>
                  <a:lnTo>
                    <a:pt x="3149612" y="479115"/>
                  </a:lnTo>
                  <a:lnTo>
                    <a:pt x="3136281" y="482045"/>
                  </a:lnTo>
                  <a:lnTo>
                    <a:pt x="4174810" y="1585941"/>
                  </a:lnTo>
                  <a:lnTo>
                    <a:pt x="4191678" y="1592899"/>
                  </a:lnTo>
                  <a:lnTo>
                    <a:pt x="6283955" y="1592899"/>
                  </a:lnTo>
                  <a:lnTo>
                    <a:pt x="6283955" y="1561461"/>
                  </a:lnTo>
                  <a:lnTo>
                    <a:pt x="4208256" y="1561461"/>
                  </a:lnTo>
                  <a:lnTo>
                    <a:pt x="4191678" y="1554529"/>
                  </a:lnTo>
                  <a:lnTo>
                    <a:pt x="4201735" y="1554529"/>
                  </a:lnTo>
                  <a:lnTo>
                    <a:pt x="3184056" y="472720"/>
                  </a:lnTo>
                  <a:close/>
                </a:path>
                <a:path w="6283959" h="1593214">
                  <a:moveTo>
                    <a:pt x="4201735" y="1554529"/>
                  </a:moveTo>
                  <a:lnTo>
                    <a:pt x="4191678" y="1554529"/>
                  </a:lnTo>
                  <a:lnTo>
                    <a:pt x="4208256" y="1561461"/>
                  </a:lnTo>
                  <a:lnTo>
                    <a:pt x="4201735" y="1554529"/>
                  </a:lnTo>
                  <a:close/>
                </a:path>
                <a:path w="6283959" h="1593214">
                  <a:moveTo>
                    <a:pt x="6283955" y="1554529"/>
                  </a:moveTo>
                  <a:lnTo>
                    <a:pt x="4201735" y="1554529"/>
                  </a:lnTo>
                  <a:lnTo>
                    <a:pt x="4208256" y="1561461"/>
                  </a:lnTo>
                  <a:lnTo>
                    <a:pt x="6283955" y="1561461"/>
                  </a:lnTo>
                  <a:lnTo>
                    <a:pt x="6283955" y="1554529"/>
                  </a:lnTo>
                  <a:close/>
                </a:path>
                <a:path w="6283959" h="1593214">
                  <a:moveTo>
                    <a:pt x="1034504" y="34533"/>
                  </a:moveTo>
                  <a:lnTo>
                    <a:pt x="2083987" y="706266"/>
                  </a:lnTo>
                  <a:lnTo>
                    <a:pt x="2102310" y="709336"/>
                  </a:lnTo>
                  <a:lnTo>
                    <a:pt x="2257078" y="675314"/>
                  </a:lnTo>
                  <a:lnTo>
                    <a:pt x="2109581" y="675314"/>
                  </a:lnTo>
                  <a:lnTo>
                    <a:pt x="2091549" y="672245"/>
                  </a:lnTo>
                  <a:lnTo>
                    <a:pt x="2101399" y="670077"/>
                  </a:lnTo>
                  <a:lnTo>
                    <a:pt x="1114588" y="38370"/>
                  </a:lnTo>
                  <a:lnTo>
                    <a:pt x="1047447" y="38370"/>
                  </a:lnTo>
                  <a:lnTo>
                    <a:pt x="1034504" y="34533"/>
                  </a:lnTo>
                  <a:close/>
                </a:path>
                <a:path w="6283959" h="1593214">
                  <a:moveTo>
                    <a:pt x="2101399" y="670077"/>
                  </a:moveTo>
                  <a:lnTo>
                    <a:pt x="2091549" y="672245"/>
                  </a:lnTo>
                  <a:lnTo>
                    <a:pt x="2109581" y="675314"/>
                  </a:lnTo>
                  <a:lnTo>
                    <a:pt x="2101399" y="670077"/>
                  </a:lnTo>
                  <a:close/>
                </a:path>
                <a:path w="6283959" h="1593214">
                  <a:moveTo>
                    <a:pt x="3138851" y="441768"/>
                  </a:moveTo>
                  <a:lnTo>
                    <a:pt x="2101399" y="670077"/>
                  </a:lnTo>
                  <a:lnTo>
                    <a:pt x="2109581" y="675314"/>
                  </a:lnTo>
                  <a:lnTo>
                    <a:pt x="2257078" y="675314"/>
                  </a:lnTo>
                  <a:lnTo>
                    <a:pt x="3136281" y="482045"/>
                  </a:lnTo>
                  <a:lnTo>
                    <a:pt x="3127508" y="472720"/>
                  </a:lnTo>
                  <a:lnTo>
                    <a:pt x="3184056" y="472720"/>
                  </a:lnTo>
                  <a:lnTo>
                    <a:pt x="3160954" y="448163"/>
                  </a:lnTo>
                  <a:lnTo>
                    <a:pt x="3138851" y="441768"/>
                  </a:lnTo>
                  <a:close/>
                </a:path>
                <a:path w="6283959" h="1593214">
                  <a:moveTo>
                    <a:pt x="3127508" y="472720"/>
                  </a:moveTo>
                  <a:lnTo>
                    <a:pt x="3136281" y="482045"/>
                  </a:lnTo>
                  <a:lnTo>
                    <a:pt x="3149612" y="479115"/>
                  </a:lnTo>
                  <a:lnTo>
                    <a:pt x="3127508" y="472720"/>
                  </a:lnTo>
                  <a:close/>
                </a:path>
                <a:path w="6283959" h="1593214">
                  <a:moveTo>
                    <a:pt x="1047447" y="0"/>
                  </a:moveTo>
                  <a:lnTo>
                    <a:pt x="0" y="0"/>
                  </a:lnTo>
                  <a:lnTo>
                    <a:pt x="0" y="38370"/>
                  </a:lnTo>
                  <a:lnTo>
                    <a:pt x="1040499" y="38370"/>
                  </a:lnTo>
                  <a:lnTo>
                    <a:pt x="1034504" y="34533"/>
                  </a:lnTo>
                  <a:lnTo>
                    <a:pt x="1108594" y="34533"/>
                  </a:lnTo>
                  <a:lnTo>
                    <a:pt x="1060243" y="3581"/>
                  </a:lnTo>
                  <a:lnTo>
                    <a:pt x="1047447" y="0"/>
                  </a:lnTo>
                  <a:close/>
                </a:path>
                <a:path w="6283959" h="1593214">
                  <a:moveTo>
                    <a:pt x="1108594" y="34533"/>
                  </a:moveTo>
                  <a:lnTo>
                    <a:pt x="1034504" y="34533"/>
                  </a:lnTo>
                  <a:lnTo>
                    <a:pt x="1047447" y="38370"/>
                  </a:lnTo>
                  <a:lnTo>
                    <a:pt x="1114588" y="38370"/>
                  </a:lnTo>
                  <a:lnTo>
                    <a:pt x="1108594" y="34533"/>
                  </a:lnTo>
                  <a:close/>
                </a:path>
              </a:pathLst>
            </a:custGeom>
            <a:solidFill>
              <a:srgbClr val="00ADEE"/>
            </a:solidFill>
          </p:spPr>
          <p:txBody>
            <a:bodyPr wrap="square" lIns="0" tIns="0" rIns="0" bIns="0" rtlCol="0"/>
            <a:lstStyle/>
            <a:p>
              <a:endParaRPr/>
            </a:p>
          </p:txBody>
        </p:sp>
      </p:grpSp>
      <p:grpSp>
        <p:nvGrpSpPr>
          <p:cNvPr id="12" name="object 12"/>
          <p:cNvGrpSpPr/>
          <p:nvPr/>
        </p:nvGrpSpPr>
        <p:grpSpPr>
          <a:xfrm>
            <a:off x="590130" y="3092112"/>
            <a:ext cx="189865" cy="765810"/>
            <a:chOff x="590130" y="3092112"/>
            <a:chExt cx="189865" cy="765810"/>
          </a:xfrm>
        </p:grpSpPr>
        <p:sp>
          <p:nvSpPr>
            <p:cNvPr id="13" name="object 13"/>
            <p:cNvSpPr/>
            <p:nvPr/>
          </p:nvSpPr>
          <p:spPr>
            <a:xfrm>
              <a:off x="635951" y="3760035"/>
              <a:ext cx="139647" cy="97869"/>
            </a:xfrm>
            <a:prstGeom prst="rect">
              <a:avLst/>
            </a:prstGeom>
            <a:blipFill>
              <a:blip r:embed="rId8" cstate="print"/>
              <a:stretch>
                <a:fillRect/>
              </a:stretch>
            </a:blipFill>
          </p:spPr>
          <p:txBody>
            <a:bodyPr wrap="square" lIns="0" tIns="0" rIns="0" bIns="0" rtlCol="0"/>
            <a:lstStyle/>
            <a:p>
              <a:endParaRPr/>
            </a:p>
          </p:txBody>
        </p:sp>
        <p:sp>
          <p:nvSpPr>
            <p:cNvPr id="14" name="object 14"/>
            <p:cNvSpPr/>
            <p:nvPr/>
          </p:nvSpPr>
          <p:spPr>
            <a:xfrm>
              <a:off x="635951" y="3439490"/>
              <a:ext cx="139647" cy="161231"/>
            </a:xfrm>
            <a:prstGeom prst="rect">
              <a:avLst/>
            </a:prstGeom>
            <a:blipFill>
              <a:blip r:embed="rId9" cstate="print"/>
              <a:stretch>
                <a:fillRect/>
              </a:stretch>
            </a:blipFill>
          </p:spPr>
          <p:txBody>
            <a:bodyPr wrap="square" lIns="0" tIns="0" rIns="0" bIns="0" rtlCol="0"/>
            <a:lstStyle/>
            <a:p>
              <a:endParaRPr/>
            </a:p>
          </p:txBody>
        </p:sp>
        <p:sp>
          <p:nvSpPr>
            <p:cNvPr id="15" name="object 15"/>
            <p:cNvSpPr/>
            <p:nvPr/>
          </p:nvSpPr>
          <p:spPr>
            <a:xfrm>
              <a:off x="640317" y="3631443"/>
              <a:ext cx="139645" cy="95951"/>
            </a:xfrm>
            <a:prstGeom prst="rect">
              <a:avLst/>
            </a:prstGeom>
            <a:blipFill>
              <a:blip r:embed="rId10" cstate="print"/>
              <a:stretch>
                <a:fillRect/>
              </a:stretch>
            </a:blipFill>
          </p:spPr>
          <p:txBody>
            <a:bodyPr wrap="square" lIns="0" tIns="0" rIns="0" bIns="0" rtlCol="0"/>
            <a:lstStyle/>
            <a:p>
              <a:endParaRPr/>
            </a:p>
          </p:txBody>
        </p:sp>
        <p:sp>
          <p:nvSpPr>
            <p:cNvPr id="16" name="object 16"/>
            <p:cNvSpPr/>
            <p:nvPr/>
          </p:nvSpPr>
          <p:spPr>
            <a:xfrm>
              <a:off x="590130" y="3305143"/>
              <a:ext cx="189831" cy="105569"/>
            </a:xfrm>
            <a:prstGeom prst="rect">
              <a:avLst/>
            </a:prstGeom>
            <a:blipFill>
              <a:blip r:embed="rId11" cstate="print"/>
              <a:stretch>
                <a:fillRect/>
              </a:stretch>
            </a:blipFill>
          </p:spPr>
          <p:txBody>
            <a:bodyPr wrap="square" lIns="0" tIns="0" rIns="0" bIns="0" rtlCol="0"/>
            <a:lstStyle/>
            <a:p>
              <a:endParaRPr/>
            </a:p>
          </p:txBody>
        </p:sp>
        <p:sp>
          <p:nvSpPr>
            <p:cNvPr id="17" name="object 17"/>
            <p:cNvSpPr/>
            <p:nvPr/>
          </p:nvSpPr>
          <p:spPr>
            <a:xfrm>
              <a:off x="635951" y="3178471"/>
              <a:ext cx="144010" cy="107487"/>
            </a:xfrm>
            <a:prstGeom prst="rect">
              <a:avLst/>
            </a:prstGeom>
            <a:blipFill>
              <a:blip r:embed="rId12" cstate="print"/>
              <a:stretch>
                <a:fillRect/>
              </a:stretch>
            </a:blipFill>
          </p:spPr>
          <p:txBody>
            <a:bodyPr wrap="square" lIns="0" tIns="0" rIns="0" bIns="0" rtlCol="0"/>
            <a:lstStyle/>
            <a:p>
              <a:endParaRPr/>
            </a:p>
          </p:txBody>
        </p:sp>
        <p:sp>
          <p:nvSpPr>
            <p:cNvPr id="18" name="object 18"/>
            <p:cNvSpPr/>
            <p:nvPr/>
          </p:nvSpPr>
          <p:spPr>
            <a:xfrm>
              <a:off x="635951" y="3092112"/>
              <a:ext cx="139700" cy="57785"/>
            </a:xfrm>
            <a:custGeom>
              <a:avLst/>
              <a:gdLst/>
              <a:ahLst/>
              <a:cxnLst/>
              <a:rect l="l" t="t" r="r" b="b"/>
              <a:pathLst>
                <a:path w="139700" h="57785">
                  <a:moveTo>
                    <a:pt x="139647" y="38370"/>
                  </a:moveTo>
                  <a:lnTo>
                    <a:pt x="4365" y="38370"/>
                  </a:lnTo>
                  <a:lnTo>
                    <a:pt x="4365" y="57580"/>
                  </a:lnTo>
                  <a:lnTo>
                    <a:pt x="139647" y="57580"/>
                  </a:lnTo>
                  <a:lnTo>
                    <a:pt x="139647" y="38370"/>
                  </a:lnTo>
                  <a:close/>
                </a:path>
                <a:path w="139700" h="57785">
                  <a:moveTo>
                    <a:pt x="24002" y="0"/>
                  </a:moveTo>
                  <a:lnTo>
                    <a:pt x="2181" y="0"/>
                  </a:lnTo>
                  <a:lnTo>
                    <a:pt x="0" y="1918"/>
                  </a:lnTo>
                  <a:lnTo>
                    <a:pt x="0" y="5755"/>
                  </a:lnTo>
                  <a:lnTo>
                    <a:pt x="1943" y="16247"/>
                  </a:lnTo>
                  <a:lnTo>
                    <a:pt x="7363" y="24940"/>
                  </a:lnTo>
                  <a:lnTo>
                    <a:pt x="15648" y="32194"/>
                  </a:lnTo>
                  <a:lnTo>
                    <a:pt x="26183" y="38370"/>
                  </a:lnTo>
                  <a:lnTo>
                    <a:pt x="61095" y="38370"/>
                  </a:lnTo>
                  <a:lnTo>
                    <a:pt x="47015" y="36271"/>
                  </a:lnTo>
                  <a:lnTo>
                    <a:pt x="35185" y="30216"/>
                  </a:lnTo>
                  <a:lnTo>
                    <a:pt x="27037" y="20564"/>
                  </a:lnTo>
                  <a:lnTo>
                    <a:pt x="24002" y="7674"/>
                  </a:lnTo>
                  <a:lnTo>
                    <a:pt x="24002" y="0"/>
                  </a:lnTo>
                  <a:close/>
                </a:path>
              </a:pathLst>
            </a:custGeom>
            <a:solidFill>
              <a:srgbClr val="221F1F"/>
            </a:solidFill>
          </p:spPr>
          <p:txBody>
            <a:bodyPr wrap="square" lIns="0" tIns="0" rIns="0" bIns="0" rtlCol="0"/>
            <a:lstStyle/>
            <a:p>
              <a:endParaRPr/>
            </a:p>
          </p:txBody>
        </p:sp>
      </p:grpSp>
      <p:sp>
        <p:nvSpPr>
          <p:cNvPr id="19" name="object 19"/>
          <p:cNvSpPr/>
          <p:nvPr/>
        </p:nvSpPr>
        <p:spPr>
          <a:xfrm>
            <a:off x="587949" y="2838767"/>
            <a:ext cx="192013" cy="180416"/>
          </a:xfrm>
          <a:prstGeom prst="rect">
            <a:avLst/>
          </a:prstGeom>
          <a:blipFill>
            <a:blip r:embed="rId13" cstate="print"/>
            <a:stretch>
              <a:fillRect/>
            </a:stretch>
          </a:blipFill>
        </p:spPr>
        <p:txBody>
          <a:bodyPr wrap="square" lIns="0" tIns="0" rIns="0" bIns="0" rtlCol="0"/>
          <a:lstStyle/>
          <a:p>
            <a:endParaRPr/>
          </a:p>
        </p:txBody>
      </p:sp>
      <p:grpSp>
        <p:nvGrpSpPr>
          <p:cNvPr id="20" name="object 20"/>
          <p:cNvGrpSpPr/>
          <p:nvPr/>
        </p:nvGrpSpPr>
        <p:grpSpPr>
          <a:xfrm>
            <a:off x="635951" y="2268765"/>
            <a:ext cx="196850" cy="489584"/>
            <a:chOff x="635951" y="2268765"/>
            <a:chExt cx="196850" cy="489584"/>
          </a:xfrm>
        </p:grpSpPr>
        <p:sp>
          <p:nvSpPr>
            <p:cNvPr id="21" name="object 21"/>
            <p:cNvSpPr/>
            <p:nvPr/>
          </p:nvSpPr>
          <p:spPr>
            <a:xfrm>
              <a:off x="635951" y="2401270"/>
              <a:ext cx="196369" cy="356842"/>
            </a:xfrm>
            <a:prstGeom prst="rect">
              <a:avLst/>
            </a:prstGeom>
            <a:blipFill>
              <a:blip r:embed="rId14" cstate="print"/>
              <a:stretch>
                <a:fillRect/>
              </a:stretch>
            </a:blipFill>
          </p:spPr>
          <p:txBody>
            <a:bodyPr wrap="square" lIns="0" tIns="0" rIns="0" bIns="0" rtlCol="0"/>
            <a:lstStyle/>
            <a:p>
              <a:endParaRPr/>
            </a:p>
          </p:txBody>
        </p:sp>
        <p:sp>
          <p:nvSpPr>
            <p:cNvPr id="22" name="object 22"/>
            <p:cNvSpPr/>
            <p:nvPr/>
          </p:nvSpPr>
          <p:spPr>
            <a:xfrm>
              <a:off x="635951" y="2268765"/>
              <a:ext cx="144010" cy="109482"/>
            </a:xfrm>
            <a:prstGeom prst="rect">
              <a:avLst/>
            </a:prstGeom>
            <a:blipFill>
              <a:blip r:embed="rId15" cstate="print"/>
              <a:stretch>
                <a:fillRect/>
              </a:stretch>
            </a:blipFill>
          </p:spPr>
          <p:txBody>
            <a:bodyPr wrap="square" lIns="0" tIns="0" rIns="0" bIns="0" rtlCol="0"/>
            <a:lstStyle/>
            <a:p>
              <a:endParaRPr/>
            </a:p>
          </p:txBody>
        </p:sp>
      </p:grpSp>
      <p:grpSp>
        <p:nvGrpSpPr>
          <p:cNvPr id="23" name="object 23"/>
          <p:cNvGrpSpPr/>
          <p:nvPr/>
        </p:nvGrpSpPr>
        <p:grpSpPr>
          <a:xfrm>
            <a:off x="587949" y="1652540"/>
            <a:ext cx="192405" cy="539750"/>
            <a:chOff x="587949" y="1652540"/>
            <a:chExt cx="192405" cy="539750"/>
          </a:xfrm>
        </p:grpSpPr>
        <p:sp>
          <p:nvSpPr>
            <p:cNvPr id="24" name="object 24"/>
            <p:cNvSpPr/>
            <p:nvPr/>
          </p:nvSpPr>
          <p:spPr>
            <a:xfrm>
              <a:off x="587949" y="2009639"/>
              <a:ext cx="192013" cy="182386"/>
            </a:xfrm>
            <a:prstGeom prst="rect">
              <a:avLst/>
            </a:prstGeom>
            <a:blipFill>
              <a:blip r:embed="rId16" cstate="print"/>
              <a:stretch>
                <a:fillRect/>
              </a:stretch>
            </a:blipFill>
          </p:spPr>
          <p:txBody>
            <a:bodyPr wrap="square" lIns="0" tIns="0" rIns="0" bIns="0" rtlCol="0"/>
            <a:lstStyle/>
            <a:p>
              <a:endParaRPr/>
            </a:p>
          </p:txBody>
        </p:sp>
        <p:sp>
          <p:nvSpPr>
            <p:cNvPr id="25" name="object 25"/>
            <p:cNvSpPr/>
            <p:nvPr/>
          </p:nvSpPr>
          <p:spPr>
            <a:xfrm>
              <a:off x="640317" y="1890691"/>
              <a:ext cx="139645" cy="95925"/>
            </a:xfrm>
            <a:prstGeom prst="rect">
              <a:avLst/>
            </a:prstGeom>
            <a:blipFill>
              <a:blip r:embed="rId17" cstate="print"/>
              <a:stretch>
                <a:fillRect/>
              </a:stretch>
            </a:blipFill>
          </p:spPr>
          <p:txBody>
            <a:bodyPr wrap="square" lIns="0" tIns="0" rIns="0" bIns="0" rtlCol="0"/>
            <a:lstStyle/>
            <a:p>
              <a:endParaRPr/>
            </a:p>
          </p:txBody>
        </p:sp>
        <p:sp>
          <p:nvSpPr>
            <p:cNvPr id="26" name="object 26"/>
            <p:cNvSpPr/>
            <p:nvPr/>
          </p:nvSpPr>
          <p:spPr>
            <a:xfrm>
              <a:off x="590130" y="1838764"/>
              <a:ext cx="186055" cy="21590"/>
            </a:xfrm>
            <a:custGeom>
              <a:avLst/>
              <a:gdLst/>
              <a:ahLst/>
              <a:cxnLst/>
              <a:rect l="l" t="t" r="r" b="b"/>
              <a:pathLst>
                <a:path w="186054" h="21589">
                  <a:moveTo>
                    <a:pt x="185469" y="0"/>
                  </a:moveTo>
                  <a:lnTo>
                    <a:pt x="0" y="0"/>
                  </a:lnTo>
                  <a:lnTo>
                    <a:pt x="0" y="21231"/>
                  </a:lnTo>
                  <a:lnTo>
                    <a:pt x="185469" y="21231"/>
                  </a:lnTo>
                  <a:lnTo>
                    <a:pt x="185469" y="0"/>
                  </a:lnTo>
                  <a:close/>
                </a:path>
              </a:pathLst>
            </a:custGeom>
            <a:solidFill>
              <a:srgbClr val="221F1F"/>
            </a:solidFill>
          </p:spPr>
          <p:txBody>
            <a:bodyPr wrap="square" lIns="0" tIns="0" rIns="0" bIns="0" rtlCol="0"/>
            <a:lstStyle/>
            <a:p>
              <a:endParaRPr/>
            </a:p>
          </p:txBody>
        </p:sp>
        <p:sp>
          <p:nvSpPr>
            <p:cNvPr id="27" name="object 27"/>
            <p:cNvSpPr/>
            <p:nvPr/>
          </p:nvSpPr>
          <p:spPr>
            <a:xfrm>
              <a:off x="603224" y="1652540"/>
              <a:ext cx="176738" cy="167038"/>
            </a:xfrm>
            <a:prstGeom prst="rect">
              <a:avLst/>
            </a:prstGeom>
            <a:blipFill>
              <a:blip r:embed="rId18" cstate="print"/>
              <a:stretch>
                <a:fillRect/>
              </a:stretch>
            </a:blipFill>
          </p:spPr>
          <p:txBody>
            <a:bodyPr wrap="square" lIns="0" tIns="0" rIns="0" bIns="0" rtlCol="0"/>
            <a:lstStyle/>
            <a:p>
              <a:endParaRPr/>
            </a:p>
          </p:txBody>
        </p:sp>
      </p:grpSp>
      <p:sp>
        <p:nvSpPr>
          <p:cNvPr id="28" name="object 28"/>
          <p:cNvSpPr/>
          <p:nvPr/>
        </p:nvSpPr>
        <p:spPr>
          <a:xfrm>
            <a:off x="998156" y="1134287"/>
            <a:ext cx="67648" cy="159364"/>
          </a:xfrm>
          <a:prstGeom prst="rect">
            <a:avLst/>
          </a:prstGeom>
          <a:blipFill>
            <a:blip r:embed="rId19" cstate="print"/>
            <a:stretch>
              <a:fillRect/>
            </a:stretch>
          </a:blipFill>
        </p:spPr>
        <p:txBody>
          <a:bodyPr wrap="square" lIns="0" tIns="0" rIns="0" bIns="0" rtlCol="0"/>
          <a:lstStyle/>
          <a:p>
            <a:endParaRPr/>
          </a:p>
        </p:txBody>
      </p:sp>
      <p:sp>
        <p:nvSpPr>
          <p:cNvPr id="29" name="object 29"/>
          <p:cNvSpPr/>
          <p:nvPr/>
        </p:nvSpPr>
        <p:spPr>
          <a:xfrm>
            <a:off x="1126909" y="1134287"/>
            <a:ext cx="124361" cy="165247"/>
          </a:xfrm>
          <a:prstGeom prst="rect">
            <a:avLst/>
          </a:prstGeom>
          <a:blipFill>
            <a:blip r:embed="rId20" cstate="print"/>
            <a:stretch>
              <a:fillRect/>
            </a:stretch>
          </a:blipFill>
        </p:spPr>
        <p:txBody>
          <a:bodyPr wrap="square" lIns="0" tIns="0" rIns="0" bIns="0" rtlCol="0"/>
          <a:lstStyle/>
          <a:p>
            <a:endParaRPr/>
          </a:p>
        </p:txBody>
      </p:sp>
      <p:sp>
        <p:nvSpPr>
          <p:cNvPr id="30" name="object 30"/>
          <p:cNvSpPr/>
          <p:nvPr/>
        </p:nvSpPr>
        <p:spPr>
          <a:xfrm>
            <a:off x="998156" y="1575800"/>
            <a:ext cx="67648" cy="159364"/>
          </a:xfrm>
          <a:prstGeom prst="rect">
            <a:avLst/>
          </a:prstGeom>
          <a:blipFill>
            <a:blip r:embed="rId21" cstate="print"/>
            <a:stretch>
              <a:fillRect/>
            </a:stretch>
          </a:blipFill>
        </p:spPr>
        <p:txBody>
          <a:bodyPr wrap="square" lIns="0" tIns="0" rIns="0" bIns="0" rtlCol="0"/>
          <a:lstStyle/>
          <a:p>
            <a:endParaRPr/>
          </a:p>
        </p:txBody>
      </p:sp>
      <p:sp>
        <p:nvSpPr>
          <p:cNvPr id="31" name="object 31"/>
          <p:cNvSpPr/>
          <p:nvPr/>
        </p:nvSpPr>
        <p:spPr>
          <a:xfrm>
            <a:off x="1124699" y="1575800"/>
            <a:ext cx="128753" cy="159364"/>
          </a:xfrm>
          <a:prstGeom prst="rect">
            <a:avLst/>
          </a:prstGeom>
          <a:blipFill>
            <a:blip r:embed="rId22" cstate="print"/>
            <a:stretch>
              <a:fillRect/>
            </a:stretch>
          </a:blipFill>
        </p:spPr>
        <p:txBody>
          <a:bodyPr wrap="square" lIns="0" tIns="0" rIns="0" bIns="0" rtlCol="0"/>
          <a:lstStyle/>
          <a:p>
            <a:endParaRPr/>
          </a:p>
        </p:txBody>
      </p:sp>
      <p:sp>
        <p:nvSpPr>
          <p:cNvPr id="32" name="object 32"/>
          <p:cNvSpPr/>
          <p:nvPr/>
        </p:nvSpPr>
        <p:spPr>
          <a:xfrm>
            <a:off x="998156" y="2017313"/>
            <a:ext cx="67648" cy="159364"/>
          </a:xfrm>
          <a:prstGeom prst="rect">
            <a:avLst/>
          </a:prstGeom>
          <a:blipFill>
            <a:blip r:embed="rId23" cstate="print"/>
            <a:stretch>
              <a:fillRect/>
            </a:stretch>
          </a:blipFill>
        </p:spPr>
        <p:txBody>
          <a:bodyPr wrap="square" lIns="0" tIns="0" rIns="0" bIns="0" rtlCol="0"/>
          <a:lstStyle/>
          <a:p>
            <a:endParaRPr/>
          </a:p>
        </p:txBody>
      </p:sp>
      <p:sp>
        <p:nvSpPr>
          <p:cNvPr id="33" name="object 33"/>
          <p:cNvSpPr/>
          <p:nvPr/>
        </p:nvSpPr>
        <p:spPr>
          <a:xfrm>
            <a:off x="1124699" y="2017313"/>
            <a:ext cx="124390" cy="159364"/>
          </a:xfrm>
          <a:prstGeom prst="rect">
            <a:avLst/>
          </a:prstGeom>
          <a:blipFill>
            <a:blip r:embed="rId24" cstate="print"/>
            <a:stretch>
              <a:fillRect/>
            </a:stretch>
          </a:blipFill>
        </p:spPr>
        <p:txBody>
          <a:bodyPr wrap="square" lIns="0" tIns="0" rIns="0" bIns="0" rtlCol="0"/>
          <a:lstStyle/>
          <a:p>
            <a:endParaRPr/>
          </a:p>
        </p:txBody>
      </p:sp>
      <p:sp>
        <p:nvSpPr>
          <p:cNvPr id="34" name="object 34"/>
          <p:cNvSpPr/>
          <p:nvPr/>
        </p:nvSpPr>
        <p:spPr>
          <a:xfrm>
            <a:off x="998156" y="2458826"/>
            <a:ext cx="67648" cy="159108"/>
          </a:xfrm>
          <a:prstGeom prst="rect">
            <a:avLst/>
          </a:prstGeom>
          <a:blipFill>
            <a:blip r:embed="rId25" cstate="print"/>
            <a:stretch>
              <a:fillRect/>
            </a:stretch>
          </a:blipFill>
        </p:spPr>
        <p:txBody>
          <a:bodyPr wrap="square" lIns="0" tIns="0" rIns="0" bIns="0" rtlCol="0"/>
          <a:lstStyle/>
          <a:p>
            <a:endParaRPr/>
          </a:p>
        </p:txBody>
      </p:sp>
      <p:sp>
        <p:nvSpPr>
          <p:cNvPr id="35" name="object 35"/>
          <p:cNvSpPr/>
          <p:nvPr/>
        </p:nvSpPr>
        <p:spPr>
          <a:xfrm>
            <a:off x="1126909" y="2458825"/>
            <a:ext cx="124361" cy="164991"/>
          </a:xfrm>
          <a:prstGeom prst="rect">
            <a:avLst/>
          </a:prstGeom>
          <a:blipFill>
            <a:blip r:embed="rId26" cstate="print"/>
            <a:stretch>
              <a:fillRect/>
            </a:stretch>
          </a:blipFill>
        </p:spPr>
        <p:txBody>
          <a:bodyPr wrap="square" lIns="0" tIns="0" rIns="0" bIns="0" rtlCol="0"/>
          <a:lstStyle/>
          <a:p>
            <a:endParaRPr/>
          </a:p>
        </p:txBody>
      </p:sp>
      <p:sp>
        <p:nvSpPr>
          <p:cNvPr id="36" name="object 36"/>
          <p:cNvSpPr/>
          <p:nvPr/>
        </p:nvSpPr>
        <p:spPr>
          <a:xfrm>
            <a:off x="1126909" y="2900185"/>
            <a:ext cx="124361" cy="165042"/>
          </a:xfrm>
          <a:prstGeom prst="rect">
            <a:avLst/>
          </a:prstGeom>
          <a:blipFill>
            <a:blip r:embed="rId27" cstate="print"/>
            <a:stretch>
              <a:fillRect/>
            </a:stretch>
          </a:blipFill>
        </p:spPr>
        <p:txBody>
          <a:bodyPr wrap="square" lIns="0" tIns="0" rIns="0" bIns="0" rtlCol="0"/>
          <a:lstStyle/>
          <a:p>
            <a:endParaRPr/>
          </a:p>
        </p:txBody>
      </p:sp>
      <p:sp>
        <p:nvSpPr>
          <p:cNvPr id="37" name="object 37"/>
          <p:cNvSpPr/>
          <p:nvPr/>
        </p:nvSpPr>
        <p:spPr>
          <a:xfrm>
            <a:off x="1126909" y="3341621"/>
            <a:ext cx="124361" cy="165068"/>
          </a:xfrm>
          <a:prstGeom prst="rect">
            <a:avLst/>
          </a:prstGeom>
          <a:blipFill>
            <a:blip r:embed="rId28" cstate="print"/>
            <a:stretch>
              <a:fillRect/>
            </a:stretch>
          </a:blipFill>
        </p:spPr>
        <p:txBody>
          <a:bodyPr wrap="square" lIns="0" tIns="0" rIns="0" bIns="0" rtlCol="0"/>
          <a:lstStyle/>
          <a:p>
            <a:endParaRPr/>
          </a:p>
        </p:txBody>
      </p:sp>
      <p:sp>
        <p:nvSpPr>
          <p:cNvPr id="38" name="object 38"/>
          <p:cNvSpPr/>
          <p:nvPr/>
        </p:nvSpPr>
        <p:spPr>
          <a:xfrm>
            <a:off x="1124699" y="3783057"/>
            <a:ext cx="128753" cy="159312"/>
          </a:xfrm>
          <a:prstGeom prst="rect">
            <a:avLst/>
          </a:prstGeom>
          <a:blipFill>
            <a:blip r:embed="rId29" cstate="print"/>
            <a:stretch>
              <a:fillRect/>
            </a:stretch>
          </a:blipFill>
        </p:spPr>
        <p:txBody>
          <a:bodyPr wrap="square" lIns="0" tIns="0" rIns="0" bIns="0" rtlCol="0"/>
          <a:lstStyle/>
          <a:p>
            <a:endParaRPr/>
          </a:p>
        </p:txBody>
      </p:sp>
      <p:sp>
        <p:nvSpPr>
          <p:cNvPr id="39" name="object 39"/>
          <p:cNvSpPr/>
          <p:nvPr/>
        </p:nvSpPr>
        <p:spPr>
          <a:xfrm>
            <a:off x="1124699" y="4224493"/>
            <a:ext cx="124390" cy="159312"/>
          </a:xfrm>
          <a:prstGeom prst="rect">
            <a:avLst/>
          </a:prstGeom>
          <a:blipFill>
            <a:blip r:embed="rId30" cstate="print"/>
            <a:stretch>
              <a:fillRect/>
            </a:stretch>
          </a:blipFill>
        </p:spPr>
        <p:txBody>
          <a:bodyPr wrap="square" lIns="0" tIns="0" rIns="0" bIns="0" rtlCol="0"/>
          <a:lstStyle/>
          <a:p>
            <a:endParaRPr/>
          </a:p>
        </p:txBody>
      </p:sp>
      <p:sp>
        <p:nvSpPr>
          <p:cNvPr id="40" name="object 40"/>
          <p:cNvSpPr/>
          <p:nvPr/>
        </p:nvSpPr>
        <p:spPr>
          <a:xfrm>
            <a:off x="2350981" y="4821405"/>
            <a:ext cx="67648" cy="159312"/>
          </a:xfrm>
          <a:prstGeom prst="rect">
            <a:avLst/>
          </a:prstGeom>
          <a:blipFill>
            <a:blip r:embed="rId31" cstate="print"/>
            <a:stretch>
              <a:fillRect/>
            </a:stretch>
          </a:blipFill>
        </p:spPr>
        <p:txBody>
          <a:bodyPr wrap="square" lIns="0" tIns="0" rIns="0" bIns="0" rtlCol="0"/>
          <a:lstStyle/>
          <a:p>
            <a:endParaRPr/>
          </a:p>
        </p:txBody>
      </p:sp>
      <p:sp>
        <p:nvSpPr>
          <p:cNvPr id="41" name="object 41"/>
          <p:cNvSpPr/>
          <p:nvPr/>
        </p:nvSpPr>
        <p:spPr>
          <a:xfrm>
            <a:off x="3380862" y="4821405"/>
            <a:ext cx="124303" cy="159312"/>
          </a:xfrm>
          <a:prstGeom prst="rect">
            <a:avLst/>
          </a:prstGeom>
          <a:blipFill>
            <a:blip r:embed="rId32" cstate="print"/>
            <a:stretch>
              <a:fillRect/>
            </a:stretch>
          </a:blipFill>
        </p:spPr>
        <p:txBody>
          <a:bodyPr wrap="square" lIns="0" tIns="0" rIns="0" bIns="0" rtlCol="0"/>
          <a:lstStyle/>
          <a:p>
            <a:endParaRPr/>
          </a:p>
        </p:txBody>
      </p:sp>
      <p:sp>
        <p:nvSpPr>
          <p:cNvPr id="42" name="object 42"/>
          <p:cNvSpPr/>
          <p:nvPr/>
        </p:nvSpPr>
        <p:spPr>
          <a:xfrm>
            <a:off x="4430316" y="4821405"/>
            <a:ext cx="126513" cy="163149"/>
          </a:xfrm>
          <a:prstGeom prst="rect">
            <a:avLst/>
          </a:prstGeom>
          <a:blipFill>
            <a:blip r:embed="rId33" cstate="print"/>
            <a:stretch>
              <a:fillRect/>
            </a:stretch>
          </a:blipFill>
        </p:spPr>
        <p:txBody>
          <a:bodyPr wrap="square" lIns="0" tIns="0" rIns="0" bIns="0" rtlCol="0"/>
          <a:lstStyle/>
          <a:p>
            <a:endParaRPr/>
          </a:p>
        </p:txBody>
      </p:sp>
      <p:grpSp>
        <p:nvGrpSpPr>
          <p:cNvPr id="43" name="object 43"/>
          <p:cNvGrpSpPr/>
          <p:nvPr/>
        </p:nvGrpSpPr>
        <p:grpSpPr>
          <a:xfrm>
            <a:off x="4011511" y="5149605"/>
            <a:ext cx="870585" cy="167005"/>
            <a:chOff x="4011511" y="5149605"/>
            <a:chExt cx="870585" cy="167005"/>
          </a:xfrm>
        </p:grpSpPr>
        <p:sp>
          <p:nvSpPr>
            <p:cNvPr id="44" name="object 44"/>
            <p:cNvSpPr/>
            <p:nvPr/>
          </p:nvSpPr>
          <p:spPr>
            <a:xfrm>
              <a:off x="4011511" y="5191830"/>
              <a:ext cx="111099" cy="122833"/>
            </a:xfrm>
            <a:prstGeom prst="rect">
              <a:avLst/>
            </a:prstGeom>
            <a:blipFill>
              <a:blip r:embed="rId34" cstate="print"/>
              <a:stretch>
                <a:fillRect/>
              </a:stretch>
            </a:blipFill>
          </p:spPr>
          <p:txBody>
            <a:bodyPr wrap="square" lIns="0" tIns="0" rIns="0" bIns="0" rtlCol="0"/>
            <a:lstStyle/>
            <a:p>
              <a:endParaRPr/>
            </a:p>
          </p:txBody>
        </p:sp>
        <p:sp>
          <p:nvSpPr>
            <p:cNvPr id="45" name="object 45"/>
            <p:cNvSpPr/>
            <p:nvPr/>
          </p:nvSpPr>
          <p:spPr>
            <a:xfrm>
              <a:off x="4157511" y="5193749"/>
              <a:ext cx="109354" cy="122835"/>
            </a:xfrm>
            <a:prstGeom prst="rect">
              <a:avLst/>
            </a:prstGeom>
            <a:blipFill>
              <a:blip r:embed="rId35" cstate="print"/>
              <a:stretch>
                <a:fillRect/>
              </a:stretch>
            </a:blipFill>
          </p:spPr>
          <p:txBody>
            <a:bodyPr wrap="square" lIns="0" tIns="0" rIns="0" bIns="0" rtlCol="0"/>
            <a:lstStyle/>
            <a:p>
              <a:endParaRPr/>
            </a:p>
          </p:txBody>
        </p:sp>
        <p:sp>
          <p:nvSpPr>
            <p:cNvPr id="46" name="object 46"/>
            <p:cNvSpPr/>
            <p:nvPr/>
          </p:nvSpPr>
          <p:spPr>
            <a:xfrm>
              <a:off x="4301766" y="5191830"/>
              <a:ext cx="183226" cy="122833"/>
            </a:xfrm>
            <a:prstGeom prst="rect">
              <a:avLst/>
            </a:prstGeom>
            <a:blipFill>
              <a:blip r:embed="rId36" cstate="print"/>
              <a:stretch>
                <a:fillRect/>
              </a:stretch>
            </a:blipFill>
          </p:spPr>
          <p:txBody>
            <a:bodyPr wrap="square" lIns="0" tIns="0" rIns="0" bIns="0" rtlCol="0"/>
            <a:lstStyle/>
            <a:p>
              <a:endParaRPr/>
            </a:p>
          </p:txBody>
        </p:sp>
        <p:sp>
          <p:nvSpPr>
            <p:cNvPr id="47" name="object 47"/>
            <p:cNvSpPr/>
            <p:nvPr/>
          </p:nvSpPr>
          <p:spPr>
            <a:xfrm>
              <a:off x="4517566" y="5149605"/>
              <a:ext cx="120115" cy="166979"/>
            </a:xfrm>
            <a:prstGeom prst="rect">
              <a:avLst/>
            </a:prstGeom>
            <a:blipFill>
              <a:blip r:embed="rId37" cstate="print"/>
              <a:stretch>
                <a:fillRect/>
              </a:stretch>
            </a:blipFill>
          </p:spPr>
          <p:txBody>
            <a:bodyPr wrap="square" lIns="0" tIns="0" rIns="0" bIns="0" rtlCol="0"/>
            <a:lstStyle/>
            <a:p>
              <a:endParaRPr/>
            </a:p>
          </p:txBody>
        </p:sp>
        <p:sp>
          <p:nvSpPr>
            <p:cNvPr id="48" name="object 48"/>
            <p:cNvSpPr/>
            <p:nvPr/>
          </p:nvSpPr>
          <p:spPr>
            <a:xfrm>
              <a:off x="4659495" y="5191830"/>
              <a:ext cx="124477" cy="124754"/>
            </a:xfrm>
            <a:prstGeom prst="rect">
              <a:avLst/>
            </a:prstGeom>
            <a:blipFill>
              <a:blip r:embed="rId38" cstate="print"/>
              <a:stretch>
                <a:fillRect/>
              </a:stretch>
            </a:blipFill>
          </p:spPr>
          <p:txBody>
            <a:bodyPr wrap="square" lIns="0" tIns="0" rIns="0" bIns="0" rtlCol="0"/>
            <a:lstStyle/>
            <a:p>
              <a:endParaRPr/>
            </a:p>
          </p:txBody>
        </p:sp>
        <p:sp>
          <p:nvSpPr>
            <p:cNvPr id="49" name="object 49"/>
            <p:cNvSpPr/>
            <p:nvPr/>
          </p:nvSpPr>
          <p:spPr>
            <a:xfrm>
              <a:off x="4814510" y="5191830"/>
              <a:ext cx="67474" cy="122833"/>
            </a:xfrm>
            <a:prstGeom prst="rect">
              <a:avLst/>
            </a:prstGeom>
            <a:blipFill>
              <a:blip r:embed="rId39" cstate="print"/>
              <a:stretch>
                <a:fillRect/>
              </a:stretch>
            </a:blipFill>
          </p:spPr>
          <p:txBody>
            <a:bodyPr wrap="square" lIns="0" tIns="0" rIns="0" bIns="0" rtlCol="0"/>
            <a:lstStyle/>
            <a:p>
              <a:endParaRPr/>
            </a:p>
          </p:txBody>
        </p:sp>
      </p:grpSp>
      <p:sp>
        <p:nvSpPr>
          <p:cNvPr id="50" name="object 50"/>
          <p:cNvSpPr/>
          <p:nvPr/>
        </p:nvSpPr>
        <p:spPr>
          <a:xfrm>
            <a:off x="4964873" y="5147687"/>
            <a:ext cx="203003" cy="168897"/>
          </a:xfrm>
          <a:prstGeom prst="rect">
            <a:avLst/>
          </a:prstGeom>
          <a:blipFill>
            <a:blip r:embed="rId40" cstate="print"/>
            <a:stretch>
              <a:fillRect/>
            </a:stretch>
          </a:blipFill>
        </p:spPr>
        <p:txBody>
          <a:bodyPr wrap="square" lIns="0" tIns="0" rIns="0" bIns="0" rtlCol="0"/>
          <a:lstStyle/>
          <a:p>
            <a:endParaRPr/>
          </a:p>
        </p:txBody>
      </p:sp>
      <p:grpSp>
        <p:nvGrpSpPr>
          <p:cNvPr id="51" name="object 51"/>
          <p:cNvGrpSpPr/>
          <p:nvPr/>
        </p:nvGrpSpPr>
        <p:grpSpPr>
          <a:xfrm>
            <a:off x="5248729" y="5147687"/>
            <a:ext cx="786130" cy="168910"/>
            <a:chOff x="5248729" y="5147687"/>
            <a:chExt cx="786130" cy="168910"/>
          </a:xfrm>
        </p:grpSpPr>
        <p:sp>
          <p:nvSpPr>
            <p:cNvPr id="52" name="object 52"/>
            <p:cNvSpPr/>
            <p:nvPr/>
          </p:nvSpPr>
          <p:spPr>
            <a:xfrm>
              <a:off x="5248729" y="5147687"/>
              <a:ext cx="65438" cy="166976"/>
            </a:xfrm>
            <a:prstGeom prst="rect">
              <a:avLst/>
            </a:prstGeom>
            <a:blipFill>
              <a:blip r:embed="rId41" cstate="print"/>
              <a:stretch>
                <a:fillRect/>
              </a:stretch>
            </a:blipFill>
          </p:spPr>
          <p:txBody>
            <a:bodyPr wrap="square" lIns="0" tIns="0" rIns="0" bIns="0" rtlCol="0"/>
            <a:lstStyle/>
            <a:p>
              <a:endParaRPr/>
            </a:p>
          </p:txBody>
        </p:sp>
        <p:sp>
          <p:nvSpPr>
            <p:cNvPr id="53" name="object 53"/>
            <p:cNvSpPr/>
            <p:nvPr/>
          </p:nvSpPr>
          <p:spPr>
            <a:xfrm>
              <a:off x="5338016" y="5191830"/>
              <a:ext cx="203003" cy="124754"/>
            </a:xfrm>
            <a:prstGeom prst="rect">
              <a:avLst/>
            </a:prstGeom>
            <a:blipFill>
              <a:blip r:embed="rId42" cstate="print"/>
              <a:stretch>
                <a:fillRect/>
              </a:stretch>
            </a:blipFill>
          </p:spPr>
          <p:txBody>
            <a:bodyPr wrap="square" lIns="0" tIns="0" rIns="0" bIns="0" rtlCol="0"/>
            <a:lstStyle/>
            <a:p>
              <a:endParaRPr/>
            </a:p>
          </p:txBody>
        </p:sp>
        <p:sp>
          <p:nvSpPr>
            <p:cNvPr id="54" name="object 54"/>
            <p:cNvSpPr/>
            <p:nvPr/>
          </p:nvSpPr>
          <p:spPr>
            <a:xfrm>
              <a:off x="5565159" y="5191830"/>
              <a:ext cx="183226" cy="122833"/>
            </a:xfrm>
            <a:prstGeom prst="rect">
              <a:avLst/>
            </a:prstGeom>
            <a:blipFill>
              <a:blip r:embed="rId43" cstate="print"/>
              <a:stretch>
                <a:fillRect/>
              </a:stretch>
            </a:blipFill>
          </p:spPr>
          <p:txBody>
            <a:bodyPr wrap="square" lIns="0" tIns="0" rIns="0" bIns="0" rtlCol="0"/>
            <a:lstStyle/>
            <a:p>
              <a:endParaRPr/>
            </a:p>
          </p:txBody>
        </p:sp>
        <p:sp>
          <p:nvSpPr>
            <p:cNvPr id="55" name="object 55"/>
            <p:cNvSpPr/>
            <p:nvPr/>
          </p:nvSpPr>
          <p:spPr>
            <a:xfrm>
              <a:off x="5776597" y="5191830"/>
              <a:ext cx="124477" cy="124754"/>
            </a:xfrm>
            <a:prstGeom prst="rect">
              <a:avLst/>
            </a:prstGeom>
            <a:blipFill>
              <a:blip r:embed="rId44" cstate="print"/>
              <a:stretch>
                <a:fillRect/>
              </a:stretch>
            </a:blipFill>
          </p:spPr>
          <p:txBody>
            <a:bodyPr wrap="square" lIns="0" tIns="0" rIns="0" bIns="0" rtlCol="0"/>
            <a:lstStyle/>
            <a:p>
              <a:endParaRPr/>
            </a:p>
          </p:txBody>
        </p:sp>
        <p:sp>
          <p:nvSpPr>
            <p:cNvPr id="56" name="object 56"/>
            <p:cNvSpPr/>
            <p:nvPr/>
          </p:nvSpPr>
          <p:spPr>
            <a:xfrm>
              <a:off x="5920561" y="5191830"/>
              <a:ext cx="113717" cy="124754"/>
            </a:xfrm>
            <a:prstGeom prst="rect">
              <a:avLst/>
            </a:prstGeom>
            <a:blipFill>
              <a:blip r:embed="rId45" cstate="print"/>
              <a:stretch>
                <a:fillRect/>
              </a:stretch>
            </a:blipFill>
          </p:spPr>
          <p:txBody>
            <a:bodyPr wrap="square" lIns="0" tIns="0" rIns="0" bIns="0" rtlCol="0"/>
            <a:lstStyle/>
            <a:p>
              <a:endParaRPr/>
            </a:p>
          </p:txBody>
        </p:sp>
      </p:grpSp>
      <p:sp>
        <p:nvSpPr>
          <p:cNvPr id="57" name="object 57"/>
          <p:cNvSpPr/>
          <p:nvPr/>
        </p:nvSpPr>
        <p:spPr>
          <a:xfrm>
            <a:off x="5477617" y="4821405"/>
            <a:ext cx="128840" cy="159312"/>
          </a:xfrm>
          <a:prstGeom prst="rect">
            <a:avLst/>
          </a:prstGeom>
          <a:blipFill>
            <a:blip r:embed="rId46" cstate="print"/>
            <a:stretch>
              <a:fillRect/>
            </a:stretch>
          </a:blipFill>
        </p:spPr>
        <p:txBody>
          <a:bodyPr wrap="square" lIns="0" tIns="0" rIns="0" bIns="0" rtlCol="0"/>
          <a:lstStyle/>
          <a:p>
            <a:endParaRPr/>
          </a:p>
        </p:txBody>
      </p:sp>
      <p:sp>
        <p:nvSpPr>
          <p:cNvPr id="58" name="object 58"/>
          <p:cNvSpPr/>
          <p:nvPr/>
        </p:nvSpPr>
        <p:spPr>
          <a:xfrm>
            <a:off x="6527246" y="4823323"/>
            <a:ext cx="124477" cy="161231"/>
          </a:xfrm>
          <a:prstGeom prst="rect">
            <a:avLst/>
          </a:prstGeom>
          <a:blipFill>
            <a:blip r:embed="rId47" cstate="print"/>
            <a:stretch>
              <a:fillRect/>
            </a:stretch>
          </a:blipFill>
        </p:spPr>
        <p:txBody>
          <a:bodyPr wrap="square" lIns="0" tIns="0" rIns="0" bIns="0" rtlCol="0"/>
          <a:lstStyle/>
          <a:p>
            <a:endParaRPr/>
          </a:p>
        </p:txBody>
      </p:sp>
      <p:sp>
        <p:nvSpPr>
          <p:cNvPr id="59" name="object 59"/>
          <p:cNvSpPr/>
          <p:nvPr/>
        </p:nvSpPr>
        <p:spPr>
          <a:xfrm>
            <a:off x="7576958" y="4821405"/>
            <a:ext cx="124103" cy="163149"/>
          </a:xfrm>
          <a:prstGeom prst="rect">
            <a:avLst/>
          </a:prstGeom>
          <a:blipFill>
            <a:blip r:embed="rId48" cstate="print"/>
            <a:stretch>
              <a:fillRect/>
            </a:stretch>
          </a:blipFill>
        </p:spPr>
        <p:txBody>
          <a:bodyPr wrap="square" lIns="0" tIns="0" rIns="0" bIns="0" rtlCol="0"/>
          <a:lstStyle/>
          <a:p>
            <a:endParaRPr/>
          </a:p>
        </p:txBody>
      </p:sp>
      <p:sp>
        <p:nvSpPr>
          <p:cNvPr id="60" name="object 60"/>
          <p:cNvSpPr/>
          <p:nvPr/>
        </p:nvSpPr>
        <p:spPr>
          <a:xfrm>
            <a:off x="8624176" y="4823323"/>
            <a:ext cx="126513" cy="157394"/>
          </a:xfrm>
          <a:prstGeom prst="rect">
            <a:avLst/>
          </a:prstGeom>
          <a:blipFill>
            <a:blip r:embed="rId49" cstate="print"/>
            <a:stretch>
              <a:fillRect/>
            </a:stretch>
          </a:blipFill>
        </p:spPr>
        <p:txBody>
          <a:bodyPr wrap="square" lIns="0" tIns="0" rIns="0" bIns="0" rtlCol="0"/>
          <a:lstStyle/>
          <a:p>
            <a:endParaRPr/>
          </a:p>
        </p:txBody>
      </p:sp>
      <p:sp>
        <p:nvSpPr>
          <p:cNvPr id="61" name="object 61"/>
          <p:cNvSpPr txBox="1"/>
          <p:nvPr/>
        </p:nvSpPr>
        <p:spPr>
          <a:xfrm>
            <a:off x="78739" y="5512714"/>
            <a:ext cx="8872220" cy="757555"/>
          </a:xfrm>
          <a:prstGeom prst="rect">
            <a:avLst/>
          </a:prstGeom>
        </p:spPr>
        <p:txBody>
          <a:bodyPr vert="horz" wrap="square" lIns="0" tIns="12700" rIns="0" bIns="0" rtlCol="0">
            <a:spAutoFit/>
          </a:bodyPr>
          <a:lstStyle/>
          <a:p>
            <a:pPr marL="12700">
              <a:lnSpc>
                <a:spcPct val="100000"/>
              </a:lnSpc>
              <a:spcBef>
                <a:spcPts val="100"/>
              </a:spcBef>
              <a:tabLst>
                <a:tab pos="4084954" algn="l"/>
              </a:tabLst>
            </a:pPr>
            <a:r>
              <a:rPr sz="2400" b="1" spc="-5" dirty="0">
                <a:solidFill>
                  <a:srgbClr val="0000FF"/>
                </a:solidFill>
                <a:latin typeface="Times New Roman"/>
                <a:cs typeface="Times New Roman"/>
              </a:rPr>
              <a:t>Consider</a:t>
            </a:r>
            <a:r>
              <a:rPr sz="2400" b="1" spc="-75" dirty="0">
                <a:solidFill>
                  <a:srgbClr val="0000FF"/>
                </a:solidFill>
                <a:latin typeface="Times New Roman"/>
                <a:cs typeface="Times New Roman"/>
              </a:rPr>
              <a:t> </a:t>
            </a:r>
            <a:r>
              <a:rPr sz="2400" b="1" dirty="0">
                <a:solidFill>
                  <a:srgbClr val="0000FF"/>
                </a:solidFill>
                <a:latin typeface="Times New Roman"/>
                <a:cs typeface="Times New Roman"/>
              </a:rPr>
              <a:t>1,2,3,4,1,2,5,1,2,3,4,5	with </a:t>
            </a:r>
            <a:r>
              <a:rPr sz="2400" b="1" spc="-25" dirty="0">
                <a:solidFill>
                  <a:srgbClr val="0000FF"/>
                </a:solidFill>
                <a:latin typeface="Times New Roman"/>
                <a:cs typeface="Times New Roman"/>
              </a:rPr>
              <a:t>more </a:t>
            </a:r>
            <a:r>
              <a:rPr sz="2400" b="1" spc="-5" dirty="0">
                <a:solidFill>
                  <a:srgbClr val="0000FF"/>
                </a:solidFill>
                <a:latin typeface="Times New Roman"/>
                <a:cs typeface="Times New Roman"/>
              </a:rPr>
              <a:t>than </a:t>
            </a:r>
            <a:r>
              <a:rPr sz="2400" b="1" dirty="0">
                <a:solidFill>
                  <a:srgbClr val="0000FF"/>
                </a:solidFill>
                <a:latin typeface="Times New Roman"/>
                <a:cs typeface="Times New Roman"/>
              </a:rPr>
              <a:t>4pages: 5 page faults</a:t>
            </a:r>
            <a:endParaRPr sz="2400">
              <a:latin typeface="Times New Roman"/>
              <a:cs typeface="Times New Roman"/>
            </a:endParaRPr>
          </a:p>
          <a:p>
            <a:pPr marL="12700">
              <a:lnSpc>
                <a:spcPct val="100000"/>
              </a:lnSpc>
            </a:pPr>
            <a:r>
              <a:rPr sz="2400" b="1" spc="-5" dirty="0">
                <a:solidFill>
                  <a:srgbClr val="0000FF"/>
                </a:solidFill>
                <a:latin typeface="Times New Roman"/>
                <a:cs typeface="Times New Roman"/>
              </a:rPr>
              <a:t>Because the </a:t>
            </a:r>
            <a:r>
              <a:rPr sz="2400" b="1" dirty="0">
                <a:solidFill>
                  <a:srgbClr val="0000FF"/>
                </a:solidFill>
                <a:latin typeface="Times New Roman"/>
                <a:cs typeface="Times New Roman"/>
              </a:rPr>
              <a:t>distinct </a:t>
            </a:r>
            <a:r>
              <a:rPr sz="2400" b="1" spc="-5" dirty="0">
                <a:solidFill>
                  <a:srgbClr val="0000FF"/>
                </a:solidFill>
                <a:latin typeface="Times New Roman"/>
                <a:cs typeface="Times New Roman"/>
              </a:rPr>
              <a:t>values </a:t>
            </a:r>
            <a:r>
              <a:rPr sz="2400" b="1" spc="-20" dirty="0">
                <a:solidFill>
                  <a:srgbClr val="0000FF"/>
                </a:solidFill>
                <a:latin typeface="Times New Roman"/>
                <a:cs typeface="Times New Roman"/>
              </a:rPr>
              <a:t>are</a:t>
            </a:r>
            <a:r>
              <a:rPr sz="2400" b="1" spc="-40" dirty="0">
                <a:solidFill>
                  <a:srgbClr val="0000FF"/>
                </a:solidFill>
                <a:latin typeface="Times New Roman"/>
                <a:cs typeface="Times New Roman"/>
              </a:rPr>
              <a:t> </a:t>
            </a:r>
            <a:r>
              <a:rPr sz="2400" b="1" dirty="0">
                <a:solidFill>
                  <a:srgbClr val="0000FF"/>
                </a:solidFill>
                <a:latin typeface="Times New Roman"/>
                <a:cs typeface="Times New Roman"/>
              </a:rPr>
              <a:t>1,2,3,4,5</a:t>
            </a:r>
            <a:endParaRPr sz="2400">
              <a:latin typeface="Times New Roman"/>
              <a:cs typeface="Times New Roman"/>
            </a:endParaRP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250438" y="20777"/>
            <a:ext cx="2964180" cy="454025"/>
          </a:xfrm>
          <a:prstGeom prst="rect">
            <a:avLst/>
          </a:prstGeom>
        </p:spPr>
        <p:txBody>
          <a:bodyPr vert="horz" wrap="square" lIns="0" tIns="13970" rIns="0" bIns="0" rtlCol="0">
            <a:spAutoFit/>
          </a:bodyPr>
          <a:lstStyle/>
          <a:p>
            <a:pPr marL="12700">
              <a:lnSpc>
                <a:spcPct val="100000"/>
              </a:lnSpc>
              <a:spcBef>
                <a:spcPts val="110"/>
              </a:spcBef>
            </a:pPr>
            <a:r>
              <a:rPr sz="2800" b="1" dirty="0">
                <a:solidFill>
                  <a:srgbClr val="0000FF"/>
                </a:solidFill>
                <a:latin typeface="Times New Roman"/>
                <a:cs typeface="Times New Roman"/>
              </a:rPr>
              <a:t>Optimal</a:t>
            </a:r>
            <a:r>
              <a:rPr sz="2800" b="1" spc="-120" dirty="0">
                <a:solidFill>
                  <a:srgbClr val="0000FF"/>
                </a:solidFill>
                <a:latin typeface="Times New Roman"/>
                <a:cs typeface="Times New Roman"/>
              </a:rPr>
              <a:t> </a:t>
            </a:r>
            <a:r>
              <a:rPr sz="2800" b="1" spc="5" dirty="0">
                <a:solidFill>
                  <a:srgbClr val="0000FF"/>
                </a:solidFill>
                <a:latin typeface="Times New Roman"/>
                <a:cs typeface="Times New Roman"/>
              </a:rPr>
              <a:t>Algorithm</a:t>
            </a:r>
            <a:endParaRPr sz="2800">
              <a:latin typeface="Times New Roman"/>
              <a:cs typeface="Times New Roman"/>
            </a:endParaRPr>
          </a:p>
        </p:txBody>
      </p:sp>
      <p:sp>
        <p:nvSpPr>
          <p:cNvPr id="3" name="object 3"/>
          <p:cNvSpPr/>
          <p:nvPr/>
        </p:nvSpPr>
        <p:spPr>
          <a:xfrm>
            <a:off x="242761" y="2451926"/>
            <a:ext cx="8690846" cy="3007420"/>
          </a:xfrm>
          <a:prstGeom prst="rect">
            <a:avLst/>
          </a:prstGeom>
          <a:blipFill>
            <a:blip r:embed="rId2" cstate="print"/>
            <a:stretch>
              <a:fillRect/>
            </a:stretch>
          </a:blipFill>
        </p:spPr>
        <p:txBody>
          <a:bodyPr wrap="square" lIns="0" tIns="0" rIns="0" bIns="0" rtlCol="0"/>
          <a:lstStyle/>
          <a:p>
            <a:endParaRPr/>
          </a:p>
        </p:txBody>
      </p:sp>
      <p:sp>
        <p:nvSpPr>
          <p:cNvPr id="4" name="object 4"/>
          <p:cNvSpPr txBox="1"/>
          <p:nvPr/>
        </p:nvSpPr>
        <p:spPr>
          <a:xfrm>
            <a:off x="307340" y="468872"/>
            <a:ext cx="7740650" cy="2157730"/>
          </a:xfrm>
          <a:prstGeom prst="rect">
            <a:avLst/>
          </a:prstGeom>
        </p:spPr>
        <p:txBody>
          <a:bodyPr vert="horz" wrap="square" lIns="0" tIns="100965" rIns="0" bIns="0" rtlCol="0">
            <a:spAutoFit/>
          </a:bodyPr>
          <a:lstStyle/>
          <a:p>
            <a:pPr marL="356870" indent="-344805">
              <a:lnSpc>
                <a:spcPct val="100000"/>
              </a:lnSpc>
              <a:spcBef>
                <a:spcPts val="795"/>
              </a:spcBef>
              <a:buClr>
                <a:srgbClr val="993300"/>
              </a:buClr>
              <a:buSzPct val="110416"/>
              <a:buFont typeface="Wingdings"/>
              <a:buChar char=""/>
              <a:tabLst>
                <a:tab pos="356870" algn="l"/>
                <a:tab pos="357505" algn="l"/>
              </a:tabLst>
            </a:pPr>
            <a:r>
              <a:rPr sz="2400" spc="-5" dirty="0">
                <a:latin typeface="Times New Roman"/>
                <a:cs typeface="Times New Roman"/>
              </a:rPr>
              <a:t>Replace </a:t>
            </a:r>
            <a:r>
              <a:rPr sz="2400" spc="-10" dirty="0">
                <a:latin typeface="Times New Roman"/>
                <a:cs typeface="Times New Roman"/>
              </a:rPr>
              <a:t>page </a:t>
            </a:r>
            <a:r>
              <a:rPr sz="2400" spc="-5" dirty="0">
                <a:latin typeface="Times New Roman"/>
                <a:cs typeface="Times New Roman"/>
              </a:rPr>
              <a:t>that will </a:t>
            </a:r>
            <a:r>
              <a:rPr sz="2400" dirty="0">
                <a:latin typeface="Times New Roman"/>
                <a:cs typeface="Times New Roman"/>
              </a:rPr>
              <a:t>not be used for </a:t>
            </a:r>
            <a:r>
              <a:rPr sz="2400" spc="-5" dirty="0">
                <a:latin typeface="Times New Roman"/>
                <a:cs typeface="Times New Roman"/>
              </a:rPr>
              <a:t>longest period </a:t>
            </a:r>
            <a:r>
              <a:rPr sz="2400" dirty="0">
                <a:latin typeface="Times New Roman"/>
                <a:cs typeface="Times New Roman"/>
              </a:rPr>
              <a:t>of</a:t>
            </a:r>
            <a:r>
              <a:rPr sz="2400" spc="30" dirty="0">
                <a:latin typeface="Times New Roman"/>
                <a:cs typeface="Times New Roman"/>
              </a:rPr>
              <a:t> </a:t>
            </a:r>
            <a:r>
              <a:rPr sz="2400" dirty="0">
                <a:latin typeface="Times New Roman"/>
                <a:cs typeface="Times New Roman"/>
              </a:rPr>
              <a:t>time</a:t>
            </a:r>
            <a:endParaRPr sz="2400">
              <a:latin typeface="Times New Roman"/>
              <a:cs typeface="Times New Roman"/>
            </a:endParaRPr>
          </a:p>
          <a:p>
            <a:pPr marL="356870" indent="-344805">
              <a:lnSpc>
                <a:spcPct val="100000"/>
              </a:lnSpc>
              <a:spcBef>
                <a:spcPts val="1015"/>
              </a:spcBef>
              <a:buClr>
                <a:srgbClr val="993300"/>
              </a:buClr>
              <a:buSzPct val="110416"/>
              <a:buFont typeface="Wingdings"/>
              <a:buChar char=""/>
              <a:tabLst>
                <a:tab pos="356870" algn="l"/>
                <a:tab pos="357505" algn="l"/>
              </a:tabLst>
            </a:pPr>
            <a:r>
              <a:rPr sz="2400" spc="-5" dirty="0">
                <a:latin typeface="Times New Roman"/>
                <a:cs typeface="Times New Roman"/>
              </a:rPr>
              <a:t>Never </a:t>
            </a:r>
            <a:r>
              <a:rPr sz="2400" spc="-10" dirty="0">
                <a:latin typeface="Times New Roman"/>
                <a:cs typeface="Times New Roman"/>
              </a:rPr>
              <a:t>suffer </a:t>
            </a:r>
            <a:r>
              <a:rPr sz="2400" spc="-5" dirty="0">
                <a:latin typeface="Times New Roman"/>
                <a:cs typeface="Times New Roman"/>
              </a:rPr>
              <a:t>from </a:t>
            </a:r>
            <a:r>
              <a:rPr sz="2400" spc="-15" dirty="0">
                <a:latin typeface="Times New Roman"/>
                <a:cs typeface="Times New Roman"/>
              </a:rPr>
              <a:t>Belady‘s</a:t>
            </a:r>
            <a:r>
              <a:rPr sz="2400" spc="120" dirty="0">
                <a:latin typeface="Times New Roman"/>
                <a:cs typeface="Times New Roman"/>
              </a:rPr>
              <a:t> </a:t>
            </a:r>
            <a:r>
              <a:rPr sz="2400" spc="-5" dirty="0">
                <a:latin typeface="Times New Roman"/>
                <a:cs typeface="Times New Roman"/>
              </a:rPr>
              <a:t>anomaly</a:t>
            </a:r>
            <a:endParaRPr sz="2400">
              <a:latin typeface="Times New Roman"/>
              <a:cs typeface="Times New Roman"/>
            </a:endParaRPr>
          </a:p>
          <a:p>
            <a:pPr marL="356870" indent="-344805">
              <a:lnSpc>
                <a:spcPct val="100000"/>
              </a:lnSpc>
              <a:spcBef>
                <a:spcPts val="1010"/>
              </a:spcBef>
              <a:buClr>
                <a:srgbClr val="993300"/>
              </a:buClr>
              <a:buSzPct val="110416"/>
              <a:buFont typeface="Wingdings"/>
              <a:buChar char=""/>
              <a:tabLst>
                <a:tab pos="356870" algn="l"/>
                <a:tab pos="357505" algn="l"/>
              </a:tabLst>
            </a:pPr>
            <a:r>
              <a:rPr sz="2400" spc="-5" dirty="0">
                <a:latin typeface="Times New Roman"/>
                <a:cs typeface="Times New Roman"/>
              </a:rPr>
              <a:t>Guarantees </a:t>
            </a:r>
            <a:r>
              <a:rPr sz="2400" dirty="0">
                <a:latin typeface="Times New Roman"/>
                <a:cs typeface="Times New Roman"/>
              </a:rPr>
              <a:t>the lowest </a:t>
            </a:r>
            <a:r>
              <a:rPr sz="2400" spc="-10" dirty="0">
                <a:latin typeface="Times New Roman"/>
                <a:cs typeface="Times New Roman"/>
              </a:rPr>
              <a:t>page </a:t>
            </a:r>
            <a:r>
              <a:rPr sz="2400" spc="-5" dirty="0">
                <a:latin typeface="Times New Roman"/>
                <a:cs typeface="Times New Roman"/>
              </a:rPr>
              <a:t>fault rate</a:t>
            </a:r>
            <a:endParaRPr sz="2400">
              <a:latin typeface="Times New Roman"/>
              <a:cs typeface="Times New Roman"/>
            </a:endParaRPr>
          </a:p>
          <a:p>
            <a:pPr marL="4585970">
              <a:lnSpc>
                <a:spcPct val="100000"/>
              </a:lnSpc>
              <a:spcBef>
                <a:spcPts val="2545"/>
              </a:spcBef>
            </a:pPr>
            <a:r>
              <a:rPr sz="2400" b="1" dirty="0">
                <a:solidFill>
                  <a:srgbClr val="0000FF"/>
                </a:solidFill>
                <a:latin typeface="Times New Roman"/>
                <a:cs typeface="Times New Roman"/>
              </a:rPr>
              <a:t>9 </a:t>
            </a:r>
            <a:r>
              <a:rPr sz="2400" b="1" spc="-10" dirty="0">
                <a:solidFill>
                  <a:srgbClr val="0000FF"/>
                </a:solidFill>
                <a:latin typeface="Times New Roman"/>
                <a:cs typeface="Times New Roman"/>
              </a:rPr>
              <a:t>Page</a:t>
            </a:r>
            <a:r>
              <a:rPr sz="2400" b="1" spc="-30" dirty="0">
                <a:solidFill>
                  <a:srgbClr val="0000FF"/>
                </a:solidFill>
                <a:latin typeface="Times New Roman"/>
                <a:cs typeface="Times New Roman"/>
              </a:rPr>
              <a:t> </a:t>
            </a:r>
            <a:r>
              <a:rPr sz="2400" b="1" dirty="0">
                <a:solidFill>
                  <a:srgbClr val="0000FF"/>
                </a:solidFill>
                <a:latin typeface="Times New Roman"/>
                <a:cs typeface="Times New Roman"/>
              </a:rPr>
              <a:t>faults</a:t>
            </a:r>
            <a:endParaRPr sz="2400">
              <a:latin typeface="Times New Roman"/>
              <a:cs typeface="Times New Roman"/>
            </a:endParaRPr>
          </a:p>
        </p:txBody>
      </p:sp>
      <p:sp>
        <p:nvSpPr>
          <p:cNvPr id="5" name="object 5"/>
          <p:cNvSpPr txBox="1"/>
          <p:nvPr/>
        </p:nvSpPr>
        <p:spPr>
          <a:xfrm>
            <a:off x="78739" y="5741619"/>
            <a:ext cx="8755380" cy="1123315"/>
          </a:xfrm>
          <a:prstGeom prst="rect">
            <a:avLst/>
          </a:prstGeom>
        </p:spPr>
        <p:txBody>
          <a:bodyPr vert="horz" wrap="square" lIns="0" tIns="12700" rIns="0" bIns="0" rtlCol="0">
            <a:spAutoFit/>
          </a:bodyPr>
          <a:lstStyle/>
          <a:p>
            <a:pPr marL="12700">
              <a:lnSpc>
                <a:spcPct val="100000"/>
              </a:lnSpc>
              <a:spcBef>
                <a:spcPts val="100"/>
              </a:spcBef>
            </a:pPr>
            <a:r>
              <a:rPr sz="2400" b="1" dirty="0">
                <a:solidFill>
                  <a:srgbClr val="0000FF"/>
                </a:solidFill>
                <a:latin typeface="Times New Roman"/>
                <a:cs typeface="Times New Roman"/>
              </a:rPr>
              <a:t>Advantage : </a:t>
            </a:r>
            <a:r>
              <a:rPr sz="2400" spc="-10" dirty="0">
                <a:latin typeface="Times New Roman"/>
                <a:cs typeface="Times New Roman"/>
              </a:rPr>
              <a:t>Page </a:t>
            </a:r>
            <a:r>
              <a:rPr sz="2400" spc="-5" dirty="0">
                <a:latin typeface="Times New Roman"/>
                <a:cs typeface="Times New Roman"/>
              </a:rPr>
              <a:t>fault is </a:t>
            </a:r>
            <a:r>
              <a:rPr sz="2400" dirty="0">
                <a:latin typeface="Times New Roman"/>
                <a:cs typeface="Times New Roman"/>
              </a:rPr>
              <a:t>low </a:t>
            </a:r>
            <a:r>
              <a:rPr sz="2400" spc="-5" dirty="0">
                <a:latin typeface="Times New Roman"/>
                <a:cs typeface="Times New Roman"/>
              </a:rPr>
              <a:t>compared </a:t>
            </a:r>
            <a:r>
              <a:rPr sz="2400" dirty="0">
                <a:latin typeface="Times New Roman"/>
                <a:cs typeface="Times New Roman"/>
              </a:rPr>
              <a:t>to all</a:t>
            </a:r>
            <a:r>
              <a:rPr sz="2400" spc="-20" dirty="0">
                <a:latin typeface="Times New Roman"/>
                <a:cs typeface="Times New Roman"/>
              </a:rPr>
              <a:t> </a:t>
            </a:r>
            <a:r>
              <a:rPr sz="2400" spc="-5" dirty="0">
                <a:latin typeface="Times New Roman"/>
                <a:cs typeface="Times New Roman"/>
              </a:rPr>
              <a:t>algorithms</a:t>
            </a:r>
            <a:endParaRPr sz="2400">
              <a:latin typeface="Times New Roman"/>
              <a:cs typeface="Times New Roman"/>
            </a:endParaRPr>
          </a:p>
          <a:p>
            <a:pPr marL="12700">
              <a:lnSpc>
                <a:spcPts val="2870"/>
              </a:lnSpc>
              <a:spcBef>
                <a:spcPts val="25"/>
              </a:spcBef>
            </a:pPr>
            <a:r>
              <a:rPr sz="2400" b="1" dirty="0">
                <a:solidFill>
                  <a:srgbClr val="0000FF"/>
                </a:solidFill>
                <a:latin typeface="Times New Roman"/>
                <a:cs typeface="Times New Roman"/>
              </a:rPr>
              <a:t>Dis </a:t>
            </a:r>
            <a:r>
              <a:rPr sz="2400" b="1" spc="-5" dirty="0">
                <a:solidFill>
                  <a:srgbClr val="0000FF"/>
                </a:solidFill>
                <a:latin typeface="Times New Roman"/>
                <a:cs typeface="Times New Roman"/>
              </a:rPr>
              <a:t>Advantages </a:t>
            </a:r>
            <a:r>
              <a:rPr sz="2400" b="1" dirty="0">
                <a:solidFill>
                  <a:srgbClr val="0000FF"/>
                </a:solidFill>
                <a:latin typeface="Times New Roman"/>
                <a:cs typeface="Times New Roman"/>
              </a:rPr>
              <a:t>: </a:t>
            </a:r>
            <a:r>
              <a:rPr sz="2400" dirty="0">
                <a:latin typeface="Times New Roman"/>
                <a:cs typeface="Times New Roman"/>
              </a:rPr>
              <a:t>No </a:t>
            </a:r>
            <a:r>
              <a:rPr sz="2400" spc="-10" dirty="0">
                <a:latin typeface="Times New Roman"/>
                <a:cs typeface="Times New Roman"/>
              </a:rPr>
              <a:t>hardware </a:t>
            </a:r>
            <a:r>
              <a:rPr sz="2400" spc="-5" dirty="0">
                <a:latin typeface="Times New Roman"/>
                <a:cs typeface="Times New Roman"/>
              </a:rPr>
              <a:t>support </a:t>
            </a:r>
            <a:r>
              <a:rPr sz="2400" dirty="0">
                <a:latin typeface="Times New Roman"/>
                <a:cs typeface="Times New Roman"/>
              </a:rPr>
              <a:t>for </a:t>
            </a:r>
            <a:r>
              <a:rPr sz="2400" spc="-5" dirty="0">
                <a:latin typeface="Times New Roman"/>
                <a:cs typeface="Times New Roman"/>
              </a:rPr>
              <a:t>implementation, </a:t>
            </a:r>
            <a:r>
              <a:rPr sz="2400" spc="-250" dirty="0">
                <a:latin typeface="Times New Roman"/>
                <a:cs typeface="Times New Roman"/>
              </a:rPr>
              <a:t>Can</a:t>
            </a:r>
            <a:r>
              <a:rPr sz="2400" spc="-250" dirty="0">
                <a:latin typeface="AoyagiKouzanFontT"/>
                <a:cs typeface="AoyagiKouzanFontT"/>
              </a:rPr>
              <a:t>’</a:t>
            </a:r>
            <a:r>
              <a:rPr sz="2400" spc="-250" dirty="0">
                <a:latin typeface="Times New Roman"/>
                <a:cs typeface="Times New Roman"/>
              </a:rPr>
              <a:t>t</a:t>
            </a:r>
            <a:r>
              <a:rPr sz="2400" spc="-30" dirty="0">
                <a:latin typeface="Times New Roman"/>
                <a:cs typeface="Times New Roman"/>
              </a:rPr>
              <a:t> </a:t>
            </a:r>
            <a:r>
              <a:rPr sz="2400" spc="-10" dirty="0">
                <a:latin typeface="Times New Roman"/>
                <a:cs typeface="Times New Roman"/>
              </a:rPr>
              <a:t>read</a:t>
            </a:r>
            <a:endParaRPr sz="2400">
              <a:latin typeface="Times New Roman"/>
              <a:cs typeface="Times New Roman"/>
            </a:endParaRPr>
          </a:p>
          <a:p>
            <a:pPr marL="12700">
              <a:lnSpc>
                <a:spcPts val="2870"/>
              </a:lnSpc>
            </a:pPr>
            <a:r>
              <a:rPr sz="2400" dirty="0">
                <a:latin typeface="Times New Roman"/>
                <a:cs typeface="Times New Roman"/>
              </a:rPr>
              <a:t>the</a:t>
            </a:r>
            <a:r>
              <a:rPr sz="2400" spc="-35" dirty="0">
                <a:latin typeface="Times New Roman"/>
                <a:cs typeface="Times New Roman"/>
              </a:rPr>
              <a:t> </a:t>
            </a:r>
            <a:r>
              <a:rPr sz="2400" spc="-5" dirty="0">
                <a:latin typeface="Times New Roman"/>
                <a:cs typeface="Times New Roman"/>
              </a:rPr>
              <a:t>future</a:t>
            </a:r>
            <a:endParaRPr sz="2400">
              <a:latin typeface="Times New Roman"/>
              <a:cs typeface="Times New Roman"/>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10664" y="20777"/>
            <a:ext cx="6038850" cy="454025"/>
          </a:xfrm>
          <a:prstGeom prst="rect">
            <a:avLst/>
          </a:prstGeom>
        </p:spPr>
        <p:txBody>
          <a:bodyPr vert="horz" wrap="square" lIns="0" tIns="13970" rIns="0" bIns="0" rtlCol="0">
            <a:spAutoFit/>
          </a:bodyPr>
          <a:lstStyle/>
          <a:p>
            <a:pPr marL="12700">
              <a:lnSpc>
                <a:spcPct val="100000"/>
              </a:lnSpc>
              <a:spcBef>
                <a:spcPts val="110"/>
              </a:spcBef>
            </a:pPr>
            <a:r>
              <a:rPr sz="2800" b="1" dirty="0">
                <a:solidFill>
                  <a:srgbClr val="0033CC"/>
                </a:solidFill>
                <a:latin typeface="Times New Roman"/>
                <a:cs typeface="Times New Roman"/>
              </a:rPr>
              <a:t>Dynamic </a:t>
            </a:r>
            <a:r>
              <a:rPr sz="2800" b="1" spc="-5" dirty="0">
                <a:solidFill>
                  <a:srgbClr val="0033CC"/>
                </a:solidFill>
                <a:latin typeface="Times New Roman"/>
                <a:cs typeface="Times New Roman"/>
              </a:rPr>
              <a:t>Linking </a:t>
            </a:r>
            <a:r>
              <a:rPr sz="2800" b="1" spc="5" dirty="0">
                <a:solidFill>
                  <a:srgbClr val="0033CC"/>
                </a:solidFill>
                <a:latin typeface="Times New Roman"/>
                <a:cs typeface="Times New Roman"/>
              </a:rPr>
              <a:t>and Shared</a:t>
            </a:r>
            <a:r>
              <a:rPr sz="2800" b="1" spc="-150" dirty="0">
                <a:solidFill>
                  <a:srgbClr val="0033CC"/>
                </a:solidFill>
                <a:latin typeface="Times New Roman"/>
                <a:cs typeface="Times New Roman"/>
              </a:rPr>
              <a:t> </a:t>
            </a:r>
            <a:r>
              <a:rPr sz="2800" b="1" spc="5" dirty="0">
                <a:solidFill>
                  <a:srgbClr val="0033CC"/>
                </a:solidFill>
                <a:latin typeface="Times New Roman"/>
                <a:cs typeface="Times New Roman"/>
              </a:rPr>
              <a:t>Libraries</a:t>
            </a:r>
            <a:endParaRPr sz="2800">
              <a:latin typeface="Times New Roman"/>
              <a:cs typeface="Times New Roman"/>
            </a:endParaRPr>
          </a:p>
        </p:txBody>
      </p:sp>
      <p:sp>
        <p:nvSpPr>
          <p:cNvPr id="3" name="object 3"/>
          <p:cNvSpPr txBox="1"/>
          <p:nvPr/>
        </p:nvSpPr>
        <p:spPr>
          <a:xfrm>
            <a:off x="78739" y="517905"/>
            <a:ext cx="8994140" cy="5788660"/>
          </a:xfrm>
          <a:prstGeom prst="rect">
            <a:avLst/>
          </a:prstGeom>
        </p:spPr>
        <p:txBody>
          <a:bodyPr vert="horz" wrap="square" lIns="0" tIns="12700" rIns="0" bIns="0" rtlCol="0">
            <a:spAutoFit/>
          </a:bodyPr>
          <a:lstStyle/>
          <a:p>
            <a:pPr marL="356870" marR="478790" indent="-344805">
              <a:lnSpc>
                <a:spcPct val="100000"/>
              </a:lnSpc>
              <a:spcBef>
                <a:spcPts val="100"/>
              </a:spcBef>
              <a:buClr>
                <a:srgbClr val="993300"/>
              </a:buClr>
              <a:buSzPct val="110416"/>
              <a:buFont typeface="Wingdings"/>
              <a:buChar char=""/>
              <a:tabLst>
                <a:tab pos="356870" algn="l"/>
                <a:tab pos="357505" algn="l"/>
              </a:tabLst>
            </a:pPr>
            <a:r>
              <a:rPr sz="2400" b="1" spc="-5" dirty="0">
                <a:latin typeface="Times New Roman"/>
                <a:cs typeface="Times New Roman"/>
              </a:rPr>
              <a:t>Dynamically </a:t>
            </a:r>
            <a:r>
              <a:rPr sz="2400" b="1" dirty="0">
                <a:latin typeface="Times New Roman"/>
                <a:cs typeface="Times New Roman"/>
              </a:rPr>
              <a:t>linked </a:t>
            </a:r>
            <a:r>
              <a:rPr sz="2400" b="1" spc="-5" dirty="0">
                <a:latin typeface="Times New Roman"/>
                <a:cs typeface="Times New Roman"/>
              </a:rPr>
              <a:t>libraries (DLLs) </a:t>
            </a:r>
            <a:r>
              <a:rPr sz="2400" spc="-5" dirty="0">
                <a:latin typeface="Times New Roman"/>
                <a:cs typeface="Times New Roman"/>
              </a:rPr>
              <a:t>are </a:t>
            </a:r>
            <a:r>
              <a:rPr sz="2400" spc="-15" dirty="0">
                <a:latin typeface="Times New Roman"/>
                <a:cs typeface="Times New Roman"/>
              </a:rPr>
              <a:t>system </a:t>
            </a:r>
            <a:r>
              <a:rPr sz="2400" spc="-5" dirty="0">
                <a:latin typeface="Times New Roman"/>
                <a:cs typeface="Times New Roman"/>
              </a:rPr>
              <a:t>libraries </a:t>
            </a:r>
            <a:r>
              <a:rPr sz="2400" dirty="0">
                <a:latin typeface="Times New Roman"/>
                <a:cs typeface="Times New Roman"/>
              </a:rPr>
              <a:t>that </a:t>
            </a:r>
            <a:r>
              <a:rPr sz="2400" spc="-5" dirty="0">
                <a:latin typeface="Times New Roman"/>
                <a:cs typeface="Times New Roman"/>
              </a:rPr>
              <a:t>are  linked </a:t>
            </a:r>
            <a:r>
              <a:rPr sz="2400" dirty="0">
                <a:latin typeface="Times New Roman"/>
                <a:cs typeface="Times New Roman"/>
              </a:rPr>
              <a:t>to </a:t>
            </a:r>
            <a:r>
              <a:rPr sz="2400" spc="-5" dirty="0">
                <a:latin typeface="Times New Roman"/>
                <a:cs typeface="Times New Roman"/>
              </a:rPr>
              <a:t>user </a:t>
            </a:r>
            <a:r>
              <a:rPr sz="2400" spc="-10" dirty="0">
                <a:latin typeface="Times New Roman"/>
                <a:cs typeface="Times New Roman"/>
              </a:rPr>
              <a:t>programs </a:t>
            </a:r>
            <a:r>
              <a:rPr sz="2400" spc="-5" dirty="0">
                <a:latin typeface="Times New Roman"/>
                <a:cs typeface="Times New Roman"/>
              </a:rPr>
              <a:t>when </a:t>
            </a:r>
            <a:r>
              <a:rPr sz="2400" dirty="0">
                <a:latin typeface="Times New Roman"/>
                <a:cs typeface="Times New Roman"/>
              </a:rPr>
              <a:t>the </a:t>
            </a:r>
            <a:r>
              <a:rPr sz="2400" spc="-10" dirty="0">
                <a:latin typeface="Times New Roman"/>
                <a:cs typeface="Times New Roman"/>
              </a:rPr>
              <a:t>programs are</a:t>
            </a:r>
            <a:r>
              <a:rPr sz="2400" spc="75" dirty="0">
                <a:latin typeface="Times New Roman"/>
                <a:cs typeface="Times New Roman"/>
              </a:rPr>
              <a:t> </a:t>
            </a:r>
            <a:r>
              <a:rPr sz="2400" spc="-5" dirty="0">
                <a:latin typeface="Times New Roman"/>
                <a:cs typeface="Times New Roman"/>
              </a:rPr>
              <a:t>run</a:t>
            </a:r>
            <a:endParaRPr sz="2400">
              <a:latin typeface="Times New Roman"/>
              <a:cs typeface="Times New Roman"/>
            </a:endParaRPr>
          </a:p>
          <a:p>
            <a:pPr marL="356870" marR="292735" indent="-344805">
              <a:lnSpc>
                <a:spcPct val="100000"/>
              </a:lnSpc>
              <a:spcBef>
                <a:spcPts val="1010"/>
              </a:spcBef>
              <a:buClr>
                <a:srgbClr val="993300"/>
              </a:buClr>
              <a:buSzPct val="110416"/>
              <a:buFont typeface="Wingdings"/>
              <a:buChar char=""/>
              <a:tabLst>
                <a:tab pos="356870" algn="l"/>
                <a:tab pos="357505" algn="l"/>
              </a:tabLst>
            </a:pPr>
            <a:r>
              <a:rPr sz="2400" b="1" spc="-5" dirty="0">
                <a:solidFill>
                  <a:srgbClr val="006699"/>
                </a:solidFill>
                <a:latin typeface="Times New Roman"/>
                <a:cs typeface="Times New Roman"/>
              </a:rPr>
              <a:t>Static </a:t>
            </a:r>
            <a:r>
              <a:rPr sz="2400" b="1" dirty="0">
                <a:solidFill>
                  <a:srgbClr val="006699"/>
                </a:solidFill>
                <a:latin typeface="Times New Roman"/>
                <a:cs typeface="Times New Roman"/>
              </a:rPr>
              <a:t>linking </a:t>
            </a:r>
            <a:r>
              <a:rPr sz="2400" dirty="0">
                <a:latin typeface="Times New Roman"/>
                <a:cs typeface="Times New Roman"/>
              </a:rPr>
              <a:t>– </a:t>
            </a:r>
            <a:r>
              <a:rPr sz="2400" spc="-15" dirty="0">
                <a:latin typeface="Times New Roman"/>
                <a:cs typeface="Times New Roman"/>
              </a:rPr>
              <a:t>system </a:t>
            </a:r>
            <a:r>
              <a:rPr sz="2400" spc="-5" dirty="0">
                <a:latin typeface="Times New Roman"/>
                <a:cs typeface="Times New Roman"/>
              </a:rPr>
              <a:t>libraries </a:t>
            </a:r>
            <a:r>
              <a:rPr sz="2400" dirty="0">
                <a:latin typeface="Times New Roman"/>
                <a:cs typeface="Times New Roman"/>
              </a:rPr>
              <a:t>and </a:t>
            </a:r>
            <a:r>
              <a:rPr sz="2400" spc="-10" dirty="0">
                <a:latin typeface="Times New Roman"/>
                <a:cs typeface="Times New Roman"/>
              </a:rPr>
              <a:t>program </a:t>
            </a:r>
            <a:r>
              <a:rPr sz="2400" spc="-5" dirty="0">
                <a:latin typeface="Times New Roman"/>
                <a:cs typeface="Times New Roman"/>
              </a:rPr>
              <a:t>code combined </a:t>
            </a:r>
            <a:r>
              <a:rPr sz="2400" dirty="0">
                <a:latin typeface="Times New Roman"/>
                <a:cs typeface="Times New Roman"/>
              </a:rPr>
              <a:t>by the  </a:t>
            </a:r>
            <a:r>
              <a:rPr sz="2400" spc="-5" dirty="0">
                <a:latin typeface="Times New Roman"/>
                <a:cs typeface="Times New Roman"/>
              </a:rPr>
              <a:t>loader </a:t>
            </a:r>
            <a:r>
              <a:rPr sz="2400" dirty="0">
                <a:latin typeface="Times New Roman"/>
                <a:cs typeface="Times New Roman"/>
              </a:rPr>
              <a:t>into the </a:t>
            </a:r>
            <a:r>
              <a:rPr sz="2400" spc="-5" dirty="0">
                <a:latin typeface="Times New Roman"/>
                <a:cs typeface="Times New Roman"/>
              </a:rPr>
              <a:t>binary</a:t>
            </a:r>
            <a:r>
              <a:rPr sz="2400" spc="-55" dirty="0">
                <a:latin typeface="Times New Roman"/>
                <a:cs typeface="Times New Roman"/>
              </a:rPr>
              <a:t> </a:t>
            </a:r>
            <a:r>
              <a:rPr sz="2400" spc="-10" dirty="0">
                <a:latin typeface="Times New Roman"/>
                <a:cs typeface="Times New Roman"/>
              </a:rPr>
              <a:t>program</a:t>
            </a:r>
            <a:endParaRPr sz="2400">
              <a:latin typeface="Times New Roman"/>
              <a:cs typeface="Times New Roman"/>
            </a:endParaRPr>
          </a:p>
          <a:p>
            <a:pPr marL="356870" indent="-344805">
              <a:lnSpc>
                <a:spcPct val="100000"/>
              </a:lnSpc>
              <a:spcBef>
                <a:spcPts val="1015"/>
              </a:spcBef>
              <a:buClr>
                <a:srgbClr val="993300"/>
              </a:buClr>
              <a:buSzPct val="110416"/>
              <a:buFont typeface="Wingdings"/>
              <a:buChar char=""/>
              <a:tabLst>
                <a:tab pos="356870" algn="l"/>
                <a:tab pos="357505" algn="l"/>
              </a:tabLst>
            </a:pPr>
            <a:r>
              <a:rPr sz="2400" spc="-15" dirty="0">
                <a:latin typeface="Times New Roman"/>
                <a:cs typeface="Times New Roman"/>
              </a:rPr>
              <a:t>Dynamic </a:t>
            </a:r>
            <a:r>
              <a:rPr sz="2400" dirty="0">
                <a:latin typeface="Times New Roman"/>
                <a:cs typeface="Times New Roman"/>
              </a:rPr>
              <a:t>linking –linking </a:t>
            </a:r>
            <a:r>
              <a:rPr sz="2400" spc="-5" dirty="0">
                <a:latin typeface="Times New Roman"/>
                <a:cs typeface="Times New Roman"/>
              </a:rPr>
              <a:t>postponed </a:t>
            </a:r>
            <a:r>
              <a:rPr sz="2400" dirty="0">
                <a:latin typeface="Times New Roman"/>
                <a:cs typeface="Times New Roman"/>
              </a:rPr>
              <a:t>until </a:t>
            </a:r>
            <a:r>
              <a:rPr sz="2400" spc="-5" dirty="0">
                <a:latin typeface="Times New Roman"/>
                <a:cs typeface="Times New Roman"/>
              </a:rPr>
              <a:t>execution</a:t>
            </a:r>
            <a:r>
              <a:rPr sz="2400" spc="5" dirty="0">
                <a:latin typeface="Times New Roman"/>
                <a:cs typeface="Times New Roman"/>
              </a:rPr>
              <a:t> </a:t>
            </a:r>
            <a:r>
              <a:rPr sz="2400" dirty="0">
                <a:latin typeface="Times New Roman"/>
                <a:cs typeface="Times New Roman"/>
              </a:rPr>
              <a:t>time.</a:t>
            </a:r>
            <a:endParaRPr sz="2400">
              <a:latin typeface="Times New Roman"/>
              <a:cs typeface="Times New Roman"/>
            </a:endParaRPr>
          </a:p>
          <a:p>
            <a:pPr marL="12700">
              <a:lnSpc>
                <a:spcPct val="100000"/>
              </a:lnSpc>
              <a:spcBef>
                <a:spcPts val="1005"/>
              </a:spcBef>
            </a:pPr>
            <a:r>
              <a:rPr sz="2400" b="1" spc="-5" dirty="0">
                <a:solidFill>
                  <a:srgbClr val="0033CC"/>
                </a:solidFill>
                <a:latin typeface="Times New Roman"/>
                <a:cs typeface="Times New Roman"/>
              </a:rPr>
              <a:t>Advantages </a:t>
            </a:r>
            <a:r>
              <a:rPr sz="2400" b="1" dirty="0">
                <a:solidFill>
                  <a:srgbClr val="0033CC"/>
                </a:solidFill>
                <a:latin typeface="Times New Roman"/>
                <a:cs typeface="Times New Roman"/>
              </a:rPr>
              <a:t>of</a:t>
            </a:r>
            <a:r>
              <a:rPr sz="2400" b="1" spc="-10" dirty="0">
                <a:solidFill>
                  <a:srgbClr val="0033CC"/>
                </a:solidFill>
                <a:latin typeface="Times New Roman"/>
                <a:cs typeface="Times New Roman"/>
              </a:rPr>
              <a:t> </a:t>
            </a:r>
            <a:r>
              <a:rPr sz="2400" b="1" dirty="0">
                <a:solidFill>
                  <a:srgbClr val="0033CC"/>
                </a:solidFill>
                <a:latin typeface="Times New Roman"/>
                <a:cs typeface="Times New Roman"/>
              </a:rPr>
              <a:t>DLL:</a:t>
            </a:r>
            <a:endParaRPr sz="2400">
              <a:latin typeface="Times New Roman"/>
              <a:cs typeface="Times New Roman"/>
            </a:endParaRPr>
          </a:p>
          <a:p>
            <a:pPr marL="469900" marR="5080" indent="-457834" algn="just">
              <a:lnSpc>
                <a:spcPct val="99500"/>
              </a:lnSpc>
              <a:spcBef>
                <a:spcPts val="775"/>
              </a:spcBef>
              <a:buClr>
                <a:srgbClr val="993300"/>
              </a:buClr>
              <a:buSzPct val="110416"/>
              <a:buAutoNum type="arabicPeriod"/>
              <a:tabLst>
                <a:tab pos="470534" algn="l"/>
              </a:tabLst>
            </a:pPr>
            <a:r>
              <a:rPr sz="2400" spc="-20" dirty="0">
                <a:latin typeface="Times New Roman"/>
                <a:cs typeface="Times New Roman"/>
              </a:rPr>
              <a:t>If </a:t>
            </a:r>
            <a:r>
              <a:rPr sz="2400" spc="-10" dirty="0">
                <a:latin typeface="Times New Roman"/>
                <a:cs typeface="Times New Roman"/>
              </a:rPr>
              <a:t>DLL </a:t>
            </a:r>
            <a:r>
              <a:rPr sz="2400" dirty="0">
                <a:latin typeface="Times New Roman"/>
                <a:cs typeface="Times New Roman"/>
              </a:rPr>
              <a:t>is not in the system, </a:t>
            </a:r>
            <a:r>
              <a:rPr sz="2400" spc="-10" dirty="0">
                <a:latin typeface="Times New Roman"/>
                <a:cs typeface="Times New Roman"/>
              </a:rPr>
              <a:t>each </a:t>
            </a:r>
            <a:r>
              <a:rPr sz="2400" spc="-5" dirty="0">
                <a:latin typeface="Times New Roman"/>
                <a:cs typeface="Times New Roman"/>
              </a:rPr>
              <a:t>program </a:t>
            </a:r>
            <a:r>
              <a:rPr sz="2400" dirty="0">
                <a:latin typeface="Times New Roman"/>
                <a:cs typeface="Times New Roman"/>
              </a:rPr>
              <a:t>on a system </a:t>
            </a:r>
            <a:r>
              <a:rPr sz="2400" spc="-5" dirty="0">
                <a:latin typeface="Times New Roman"/>
                <a:cs typeface="Times New Roman"/>
              </a:rPr>
              <a:t>must </a:t>
            </a:r>
            <a:r>
              <a:rPr sz="2400" dirty="0">
                <a:latin typeface="Times New Roman"/>
                <a:cs typeface="Times New Roman"/>
              </a:rPr>
              <a:t>include a  copy </a:t>
            </a:r>
            <a:r>
              <a:rPr sz="2400" spc="-5" dirty="0">
                <a:latin typeface="Times New Roman"/>
                <a:cs typeface="Times New Roman"/>
              </a:rPr>
              <a:t>of </a:t>
            </a:r>
            <a:r>
              <a:rPr sz="2400" dirty="0">
                <a:latin typeface="Times New Roman"/>
                <a:cs typeface="Times New Roman"/>
              </a:rPr>
              <a:t>its </a:t>
            </a:r>
            <a:r>
              <a:rPr sz="2400" spc="-10" dirty="0">
                <a:latin typeface="Times New Roman"/>
                <a:cs typeface="Times New Roman"/>
              </a:rPr>
              <a:t>language </a:t>
            </a:r>
            <a:r>
              <a:rPr sz="2400" dirty="0">
                <a:latin typeface="Times New Roman"/>
                <a:cs typeface="Times New Roman"/>
              </a:rPr>
              <a:t>library in the </a:t>
            </a:r>
            <a:r>
              <a:rPr sz="2400" spc="-5" dirty="0">
                <a:latin typeface="Times New Roman"/>
                <a:cs typeface="Times New Roman"/>
              </a:rPr>
              <a:t>executable format. </a:t>
            </a:r>
            <a:r>
              <a:rPr sz="2400" dirty="0">
                <a:latin typeface="Times New Roman"/>
                <a:cs typeface="Times New Roman"/>
              </a:rPr>
              <a:t>This  </a:t>
            </a:r>
            <a:r>
              <a:rPr sz="2400" spc="-5" dirty="0">
                <a:latin typeface="Times New Roman"/>
                <a:cs typeface="Times New Roman"/>
              </a:rPr>
              <a:t>requirement </a:t>
            </a:r>
            <a:r>
              <a:rPr sz="2400" dirty="0">
                <a:latin typeface="Times New Roman"/>
                <a:cs typeface="Times New Roman"/>
              </a:rPr>
              <a:t>not </a:t>
            </a:r>
            <a:r>
              <a:rPr sz="2400" spc="5" dirty="0">
                <a:latin typeface="Times New Roman"/>
                <a:cs typeface="Times New Roman"/>
              </a:rPr>
              <a:t>only </a:t>
            </a:r>
            <a:r>
              <a:rPr sz="2400" spc="-5" dirty="0">
                <a:latin typeface="Times New Roman"/>
                <a:cs typeface="Times New Roman"/>
              </a:rPr>
              <a:t>increases </a:t>
            </a:r>
            <a:r>
              <a:rPr sz="2400" dirty="0">
                <a:latin typeface="Times New Roman"/>
                <a:cs typeface="Times New Roman"/>
              </a:rPr>
              <a:t>the size of </a:t>
            </a:r>
            <a:r>
              <a:rPr sz="2400" spc="-5" dirty="0">
                <a:latin typeface="Times New Roman"/>
                <a:cs typeface="Times New Roman"/>
              </a:rPr>
              <a:t>an executable format </a:t>
            </a:r>
            <a:r>
              <a:rPr sz="2400" dirty="0">
                <a:latin typeface="Times New Roman"/>
                <a:cs typeface="Times New Roman"/>
              </a:rPr>
              <a:t>but  </a:t>
            </a:r>
            <a:r>
              <a:rPr sz="2400" spc="-5" dirty="0">
                <a:latin typeface="Times New Roman"/>
                <a:cs typeface="Times New Roman"/>
              </a:rPr>
              <a:t>also waste main</a:t>
            </a:r>
            <a:r>
              <a:rPr sz="2400" spc="-15" dirty="0">
                <a:latin typeface="Times New Roman"/>
                <a:cs typeface="Times New Roman"/>
              </a:rPr>
              <a:t> memory.</a:t>
            </a:r>
            <a:endParaRPr sz="2400">
              <a:latin typeface="Times New Roman"/>
              <a:cs typeface="Times New Roman"/>
            </a:endParaRPr>
          </a:p>
          <a:p>
            <a:pPr marL="469900" marR="9525" indent="-457834" algn="just">
              <a:lnSpc>
                <a:spcPct val="99500"/>
              </a:lnSpc>
              <a:spcBef>
                <a:spcPts val="775"/>
              </a:spcBef>
              <a:buClr>
                <a:srgbClr val="993300"/>
              </a:buClr>
              <a:buSzPct val="110416"/>
              <a:buAutoNum type="arabicPeriod"/>
              <a:tabLst>
                <a:tab pos="470534" algn="l"/>
              </a:tabLst>
            </a:pPr>
            <a:r>
              <a:rPr sz="2400" spc="-15" dirty="0">
                <a:latin typeface="Times New Roman"/>
                <a:cs typeface="Times New Roman"/>
              </a:rPr>
              <a:t>DLLs </a:t>
            </a:r>
            <a:r>
              <a:rPr sz="2400" dirty="0">
                <a:latin typeface="Times New Roman"/>
                <a:cs typeface="Times New Roman"/>
              </a:rPr>
              <a:t>is that these </a:t>
            </a:r>
            <a:r>
              <a:rPr sz="2400" spc="-5" dirty="0">
                <a:latin typeface="Times New Roman"/>
                <a:cs typeface="Times New Roman"/>
              </a:rPr>
              <a:t>libraries </a:t>
            </a:r>
            <a:r>
              <a:rPr sz="2400" spc="-10" dirty="0">
                <a:latin typeface="Times New Roman"/>
                <a:cs typeface="Times New Roman"/>
              </a:rPr>
              <a:t>can </a:t>
            </a:r>
            <a:r>
              <a:rPr sz="2400" dirty="0">
                <a:latin typeface="Times New Roman"/>
                <a:cs typeface="Times New Roman"/>
              </a:rPr>
              <a:t>be </a:t>
            </a:r>
            <a:r>
              <a:rPr sz="2400" spc="-5" dirty="0">
                <a:latin typeface="Times New Roman"/>
                <a:cs typeface="Times New Roman"/>
              </a:rPr>
              <a:t>shared </a:t>
            </a:r>
            <a:r>
              <a:rPr sz="2400" dirty="0">
                <a:latin typeface="Times New Roman"/>
                <a:cs typeface="Times New Roman"/>
              </a:rPr>
              <a:t>among </a:t>
            </a:r>
            <a:r>
              <a:rPr sz="2400" spc="-5" dirty="0">
                <a:latin typeface="Times New Roman"/>
                <a:cs typeface="Times New Roman"/>
              </a:rPr>
              <a:t>multiple processes,  so </a:t>
            </a:r>
            <a:r>
              <a:rPr sz="2400" dirty="0">
                <a:latin typeface="Times New Roman"/>
                <a:cs typeface="Times New Roman"/>
              </a:rPr>
              <a:t>that </a:t>
            </a:r>
            <a:r>
              <a:rPr sz="2400" spc="5" dirty="0">
                <a:latin typeface="Times New Roman"/>
                <a:cs typeface="Times New Roman"/>
              </a:rPr>
              <a:t>only </a:t>
            </a:r>
            <a:r>
              <a:rPr sz="2400" dirty="0">
                <a:latin typeface="Times New Roman"/>
                <a:cs typeface="Times New Roman"/>
              </a:rPr>
              <a:t>one </a:t>
            </a:r>
            <a:r>
              <a:rPr sz="2400" spc="-5" dirty="0">
                <a:latin typeface="Times New Roman"/>
                <a:cs typeface="Times New Roman"/>
              </a:rPr>
              <a:t>instance </a:t>
            </a:r>
            <a:r>
              <a:rPr sz="2400" dirty="0">
                <a:latin typeface="Times New Roman"/>
                <a:cs typeface="Times New Roman"/>
              </a:rPr>
              <a:t>of the </a:t>
            </a:r>
            <a:r>
              <a:rPr sz="2400" spc="-10" dirty="0">
                <a:latin typeface="Times New Roman"/>
                <a:cs typeface="Times New Roman"/>
              </a:rPr>
              <a:t>DLL </a:t>
            </a:r>
            <a:r>
              <a:rPr sz="2400" dirty="0">
                <a:latin typeface="Times New Roman"/>
                <a:cs typeface="Times New Roman"/>
              </a:rPr>
              <a:t>in main </a:t>
            </a:r>
            <a:r>
              <a:rPr sz="2400" spc="-5" dirty="0">
                <a:latin typeface="Times New Roman"/>
                <a:cs typeface="Times New Roman"/>
              </a:rPr>
              <a:t>memory. </a:t>
            </a:r>
            <a:r>
              <a:rPr sz="2400" spc="-10" dirty="0">
                <a:latin typeface="Times New Roman"/>
                <a:cs typeface="Times New Roman"/>
              </a:rPr>
              <a:t>For </a:t>
            </a:r>
            <a:r>
              <a:rPr sz="2400" dirty="0">
                <a:latin typeface="Times New Roman"/>
                <a:cs typeface="Times New Roman"/>
              </a:rPr>
              <a:t>this  </a:t>
            </a:r>
            <a:r>
              <a:rPr sz="2400" spc="-5" dirty="0">
                <a:latin typeface="Times New Roman"/>
                <a:cs typeface="Times New Roman"/>
              </a:rPr>
              <a:t>reason, </a:t>
            </a:r>
            <a:r>
              <a:rPr sz="2400" spc="-15" dirty="0">
                <a:latin typeface="Times New Roman"/>
                <a:cs typeface="Times New Roman"/>
              </a:rPr>
              <a:t>DLLs </a:t>
            </a:r>
            <a:r>
              <a:rPr sz="2400" dirty="0">
                <a:latin typeface="Times New Roman"/>
                <a:cs typeface="Times New Roman"/>
              </a:rPr>
              <a:t>are </a:t>
            </a:r>
            <a:r>
              <a:rPr sz="2400" spc="-5" dirty="0">
                <a:latin typeface="Times New Roman"/>
                <a:cs typeface="Times New Roman"/>
              </a:rPr>
              <a:t>also known </a:t>
            </a:r>
            <a:r>
              <a:rPr sz="2400" spc="-10" dirty="0">
                <a:latin typeface="Times New Roman"/>
                <a:cs typeface="Times New Roman"/>
              </a:rPr>
              <a:t>as </a:t>
            </a:r>
            <a:r>
              <a:rPr sz="2400" b="1" dirty="0">
                <a:latin typeface="Times New Roman"/>
                <a:cs typeface="Times New Roman"/>
              </a:rPr>
              <a:t>shared </a:t>
            </a:r>
            <a:r>
              <a:rPr sz="2400" b="1" spc="-5" dirty="0">
                <a:latin typeface="Times New Roman"/>
                <a:cs typeface="Times New Roman"/>
              </a:rPr>
              <a:t>libraries, </a:t>
            </a:r>
            <a:r>
              <a:rPr sz="2400" b="1" dirty="0">
                <a:latin typeface="Times New Roman"/>
                <a:cs typeface="Times New Roman"/>
              </a:rPr>
              <a:t>and </a:t>
            </a:r>
            <a:r>
              <a:rPr sz="2400" b="1" spc="-5" dirty="0">
                <a:latin typeface="Times New Roman"/>
                <a:cs typeface="Times New Roman"/>
              </a:rPr>
              <a:t>are used </a:t>
            </a:r>
            <a:r>
              <a:rPr sz="2400" b="1" spc="590" dirty="0">
                <a:latin typeface="Times New Roman"/>
                <a:cs typeface="Times New Roman"/>
              </a:rPr>
              <a:t> </a:t>
            </a:r>
            <a:r>
              <a:rPr sz="2400" b="1" spc="-5" dirty="0">
                <a:latin typeface="Times New Roman"/>
                <a:cs typeface="Times New Roman"/>
              </a:rPr>
              <a:t>extensively </a:t>
            </a:r>
            <a:r>
              <a:rPr sz="2400" b="1" dirty="0">
                <a:latin typeface="Times New Roman"/>
                <a:cs typeface="Times New Roman"/>
              </a:rPr>
              <a:t>in Windows and Linux</a:t>
            </a:r>
            <a:r>
              <a:rPr sz="2400" b="1" spc="-75" dirty="0">
                <a:latin typeface="Times New Roman"/>
                <a:cs typeface="Times New Roman"/>
              </a:rPr>
              <a:t> </a:t>
            </a:r>
            <a:r>
              <a:rPr sz="2400" spc="-10" dirty="0">
                <a:latin typeface="Times New Roman"/>
                <a:cs typeface="Times New Roman"/>
              </a:rPr>
              <a:t>systems.</a:t>
            </a:r>
            <a:endParaRPr sz="2400">
              <a:latin typeface="Times New Roman"/>
              <a:cs typeface="Times New Roman"/>
            </a:endParaRP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18666" y="20777"/>
            <a:ext cx="5855335" cy="454025"/>
          </a:xfrm>
          <a:prstGeom prst="rect">
            <a:avLst/>
          </a:prstGeom>
        </p:spPr>
        <p:txBody>
          <a:bodyPr vert="horz" wrap="square" lIns="0" tIns="13970" rIns="0" bIns="0" rtlCol="0">
            <a:spAutoFit/>
          </a:bodyPr>
          <a:lstStyle/>
          <a:p>
            <a:pPr marL="12700">
              <a:lnSpc>
                <a:spcPct val="100000"/>
              </a:lnSpc>
              <a:spcBef>
                <a:spcPts val="110"/>
              </a:spcBef>
            </a:pPr>
            <a:r>
              <a:rPr sz="2800" b="1" spc="5" dirty="0">
                <a:solidFill>
                  <a:srgbClr val="0000FF"/>
                </a:solidFill>
                <a:latin typeface="Times New Roman"/>
                <a:cs typeface="Times New Roman"/>
              </a:rPr>
              <a:t>Least </a:t>
            </a:r>
            <a:r>
              <a:rPr sz="2800" b="1" dirty="0">
                <a:solidFill>
                  <a:srgbClr val="0000FF"/>
                </a:solidFill>
                <a:latin typeface="Times New Roman"/>
                <a:cs typeface="Times New Roman"/>
              </a:rPr>
              <a:t>Recently Used </a:t>
            </a:r>
            <a:r>
              <a:rPr sz="2800" b="1" spc="-5" dirty="0">
                <a:solidFill>
                  <a:srgbClr val="0000FF"/>
                </a:solidFill>
                <a:latin typeface="Times New Roman"/>
                <a:cs typeface="Times New Roman"/>
              </a:rPr>
              <a:t>(LRU)</a:t>
            </a:r>
            <a:r>
              <a:rPr sz="2800" b="1" spc="-175" dirty="0">
                <a:solidFill>
                  <a:srgbClr val="0000FF"/>
                </a:solidFill>
                <a:latin typeface="Times New Roman"/>
                <a:cs typeface="Times New Roman"/>
              </a:rPr>
              <a:t> </a:t>
            </a:r>
            <a:r>
              <a:rPr sz="2800" b="1" spc="5" dirty="0">
                <a:solidFill>
                  <a:srgbClr val="0000FF"/>
                </a:solidFill>
                <a:latin typeface="Times New Roman"/>
                <a:cs typeface="Times New Roman"/>
              </a:rPr>
              <a:t>Algorithm</a:t>
            </a:r>
            <a:endParaRPr sz="2800">
              <a:latin typeface="Times New Roman"/>
              <a:cs typeface="Times New Roman"/>
            </a:endParaRPr>
          </a:p>
        </p:txBody>
      </p:sp>
      <p:sp>
        <p:nvSpPr>
          <p:cNvPr id="3" name="object 3"/>
          <p:cNvSpPr/>
          <p:nvPr/>
        </p:nvSpPr>
        <p:spPr>
          <a:xfrm>
            <a:off x="381000" y="3200400"/>
            <a:ext cx="8499565" cy="3429000"/>
          </a:xfrm>
          <a:prstGeom prst="rect">
            <a:avLst/>
          </a:prstGeom>
          <a:blipFill>
            <a:blip r:embed="rId2" cstate="print"/>
            <a:stretch>
              <a:fillRect/>
            </a:stretch>
          </a:blipFill>
        </p:spPr>
        <p:txBody>
          <a:bodyPr wrap="square" lIns="0" tIns="0" rIns="0" bIns="0" rtlCol="0"/>
          <a:lstStyle/>
          <a:p>
            <a:endParaRPr/>
          </a:p>
        </p:txBody>
      </p:sp>
      <p:sp>
        <p:nvSpPr>
          <p:cNvPr id="4" name="object 4"/>
          <p:cNvSpPr txBox="1"/>
          <p:nvPr/>
        </p:nvSpPr>
        <p:spPr>
          <a:xfrm>
            <a:off x="78739" y="468872"/>
            <a:ext cx="8129905" cy="2843530"/>
          </a:xfrm>
          <a:prstGeom prst="rect">
            <a:avLst/>
          </a:prstGeom>
        </p:spPr>
        <p:txBody>
          <a:bodyPr vert="horz" wrap="square" lIns="0" tIns="100965" rIns="0" bIns="0" rtlCol="0">
            <a:spAutoFit/>
          </a:bodyPr>
          <a:lstStyle/>
          <a:p>
            <a:pPr marL="356870" indent="-344805">
              <a:lnSpc>
                <a:spcPct val="100000"/>
              </a:lnSpc>
              <a:spcBef>
                <a:spcPts val="795"/>
              </a:spcBef>
              <a:buClr>
                <a:srgbClr val="993300"/>
              </a:buClr>
              <a:buSzPct val="110416"/>
              <a:buFont typeface="Wingdings"/>
              <a:buChar char=""/>
              <a:tabLst>
                <a:tab pos="356870" algn="l"/>
                <a:tab pos="357505" algn="l"/>
              </a:tabLst>
            </a:pPr>
            <a:r>
              <a:rPr sz="2400" spc="-5" dirty="0">
                <a:latin typeface="Times New Roman"/>
                <a:cs typeface="Times New Roman"/>
              </a:rPr>
              <a:t>Use past knowledge rather </a:t>
            </a:r>
            <a:r>
              <a:rPr sz="2400" dirty="0">
                <a:latin typeface="Times New Roman"/>
                <a:cs typeface="Times New Roman"/>
              </a:rPr>
              <a:t>than</a:t>
            </a:r>
            <a:r>
              <a:rPr sz="2400" spc="15" dirty="0">
                <a:latin typeface="Times New Roman"/>
                <a:cs typeface="Times New Roman"/>
              </a:rPr>
              <a:t> </a:t>
            </a:r>
            <a:r>
              <a:rPr sz="2400" spc="-5" dirty="0">
                <a:latin typeface="Times New Roman"/>
                <a:cs typeface="Times New Roman"/>
              </a:rPr>
              <a:t>future</a:t>
            </a:r>
            <a:endParaRPr sz="2400">
              <a:latin typeface="Times New Roman"/>
              <a:cs typeface="Times New Roman"/>
            </a:endParaRPr>
          </a:p>
          <a:p>
            <a:pPr marL="356870" indent="-344805">
              <a:lnSpc>
                <a:spcPct val="100000"/>
              </a:lnSpc>
              <a:spcBef>
                <a:spcPts val="1015"/>
              </a:spcBef>
              <a:buClr>
                <a:srgbClr val="993300"/>
              </a:buClr>
              <a:buSzPct val="110416"/>
              <a:buFont typeface="Wingdings"/>
              <a:buChar char=""/>
              <a:tabLst>
                <a:tab pos="356870" algn="l"/>
                <a:tab pos="357505" algn="l"/>
              </a:tabLst>
            </a:pPr>
            <a:r>
              <a:rPr sz="2400" spc="-5" dirty="0">
                <a:latin typeface="Times New Roman"/>
                <a:cs typeface="Times New Roman"/>
              </a:rPr>
              <a:t>Replace </a:t>
            </a:r>
            <a:r>
              <a:rPr sz="2400" spc="-10" dirty="0">
                <a:latin typeface="Times New Roman"/>
                <a:cs typeface="Times New Roman"/>
              </a:rPr>
              <a:t>page </a:t>
            </a:r>
            <a:r>
              <a:rPr sz="2400" spc="-5" dirty="0">
                <a:latin typeface="Times New Roman"/>
                <a:cs typeface="Times New Roman"/>
              </a:rPr>
              <a:t>that has </a:t>
            </a:r>
            <a:r>
              <a:rPr sz="2400" dirty="0">
                <a:latin typeface="Times New Roman"/>
                <a:cs typeface="Times New Roman"/>
              </a:rPr>
              <a:t>not </a:t>
            </a:r>
            <a:r>
              <a:rPr sz="2400" spc="-10" dirty="0">
                <a:latin typeface="Times New Roman"/>
                <a:cs typeface="Times New Roman"/>
              </a:rPr>
              <a:t>been </a:t>
            </a:r>
            <a:r>
              <a:rPr sz="2400" spc="-5" dirty="0">
                <a:latin typeface="Times New Roman"/>
                <a:cs typeface="Times New Roman"/>
              </a:rPr>
              <a:t>used </a:t>
            </a:r>
            <a:r>
              <a:rPr sz="2400" dirty="0">
                <a:latin typeface="Times New Roman"/>
                <a:cs typeface="Times New Roman"/>
              </a:rPr>
              <a:t>in the most </a:t>
            </a:r>
            <a:r>
              <a:rPr sz="2400" spc="-5" dirty="0">
                <a:latin typeface="Times New Roman"/>
                <a:cs typeface="Times New Roman"/>
              </a:rPr>
              <a:t>amount </a:t>
            </a:r>
            <a:r>
              <a:rPr sz="2400" dirty="0">
                <a:latin typeface="Times New Roman"/>
                <a:cs typeface="Times New Roman"/>
              </a:rPr>
              <a:t>of</a:t>
            </a:r>
            <a:r>
              <a:rPr sz="2400" spc="5" dirty="0">
                <a:latin typeface="Times New Roman"/>
                <a:cs typeface="Times New Roman"/>
              </a:rPr>
              <a:t> </a:t>
            </a:r>
            <a:r>
              <a:rPr sz="2400" dirty="0">
                <a:latin typeface="Times New Roman"/>
                <a:cs typeface="Times New Roman"/>
              </a:rPr>
              <a:t>time</a:t>
            </a:r>
            <a:endParaRPr sz="2400">
              <a:latin typeface="Times New Roman"/>
              <a:cs typeface="Times New Roman"/>
            </a:endParaRPr>
          </a:p>
          <a:p>
            <a:pPr marL="356870" indent="-344805">
              <a:lnSpc>
                <a:spcPct val="100000"/>
              </a:lnSpc>
              <a:spcBef>
                <a:spcPts val="1010"/>
              </a:spcBef>
              <a:buClr>
                <a:srgbClr val="993300"/>
              </a:buClr>
              <a:buSzPct val="110416"/>
              <a:buFont typeface="Wingdings"/>
              <a:buChar char=""/>
              <a:tabLst>
                <a:tab pos="356870" algn="l"/>
                <a:tab pos="357505" algn="l"/>
              </a:tabLst>
            </a:pPr>
            <a:r>
              <a:rPr sz="2400" spc="-5" dirty="0">
                <a:latin typeface="Times New Roman"/>
                <a:cs typeface="Times New Roman"/>
              </a:rPr>
              <a:t>Associate </a:t>
            </a:r>
            <a:r>
              <a:rPr sz="2400" dirty="0">
                <a:latin typeface="Times New Roman"/>
                <a:cs typeface="Times New Roman"/>
              </a:rPr>
              <a:t>time of last use with </a:t>
            </a:r>
            <a:r>
              <a:rPr sz="2400" spc="-10" dirty="0">
                <a:latin typeface="Times New Roman"/>
                <a:cs typeface="Times New Roman"/>
              </a:rPr>
              <a:t>each</a:t>
            </a:r>
            <a:r>
              <a:rPr sz="2400" spc="-85" dirty="0">
                <a:latin typeface="Times New Roman"/>
                <a:cs typeface="Times New Roman"/>
              </a:rPr>
              <a:t> </a:t>
            </a:r>
            <a:r>
              <a:rPr sz="2400" spc="-10" dirty="0">
                <a:latin typeface="Times New Roman"/>
                <a:cs typeface="Times New Roman"/>
              </a:rPr>
              <a:t>page</a:t>
            </a:r>
            <a:endParaRPr sz="2400">
              <a:latin typeface="Times New Roman"/>
              <a:cs typeface="Times New Roman"/>
            </a:endParaRPr>
          </a:p>
          <a:p>
            <a:pPr marL="356870" indent="-344805">
              <a:lnSpc>
                <a:spcPct val="100000"/>
              </a:lnSpc>
              <a:spcBef>
                <a:spcPts val="1010"/>
              </a:spcBef>
              <a:buClr>
                <a:srgbClr val="993300"/>
              </a:buClr>
              <a:buSzPct val="110416"/>
              <a:buFont typeface="Wingdings"/>
              <a:buChar char=""/>
              <a:tabLst>
                <a:tab pos="356870" algn="l"/>
                <a:tab pos="357505" algn="l"/>
              </a:tabLst>
            </a:pPr>
            <a:r>
              <a:rPr sz="2400" spc="-10" dirty="0">
                <a:latin typeface="Times New Roman"/>
                <a:cs typeface="Times New Roman"/>
              </a:rPr>
              <a:t>Better </a:t>
            </a:r>
            <a:r>
              <a:rPr sz="2400" spc="-5" dirty="0">
                <a:latin typeface="Times New Roman"/>
                <a:cs typeface="Times New Roman"/>
              </a:rPr>
              <a:t>than </a:t>
            </a:r>
            <a:r>
              <a:rPr sz="2400" spc="-25" dirty="0">
                <a:latin typeface="Times New Roman"/>
                <a:cs typeface="Times New Roman"/>
              </a:rPr>
              <a:t>FIFO </a:t>
            </a:r>
            <a:r>
              <a:rPr sz="2400" dirty="0">
                <a:latin typeface="Times New Roman"/>
                <a:cs typeface="Times New Roman"/>
              </a:rPr>
              <a:t>but </a:t>
            </a:r>
            <a:r>
              <a:rPr sz="2400" spc="-5" dirty="0">
                <a:latin typeface="Times New Roman"/>
                <a:cs typeface="Times New Roman"/>
              </a:rPr>
              <a:t>worse </a:t>
            </a:r>
            <a:r>
              <a:rPr sz="2400" dirty="0">
                <a:latin typeface="Times New Roman"/>
                <a:cs typeface="Times New Roman"/>
              </a:rPr>
              <a:t>than</a:t>
            </a:r>
            <a:r>
              <a:rPr sz="2400" spc="110" dirty="0">
                <a:latin typeface="Times New Roman"/>
                <a:cs typeface="Times New Roman"/>
              </a:rPr>
              <a:t> </a:t>
            </a:r>
            <a:r>
              <a:rPr sz="2400" spc="-5" dirty="0">
                <a:latin typeface="Times New Roman"/>
                <a:cs typeface="Times New Roman"/>
              </a:rPr>
              <a:t>OPT</a:t>
            </a:r>
            <a:endParaRPr sz="2400">
              <a:latin typeface="Times New Roman"/>
              <a:cs typeface="Times New Roman"/>
            </a:endParaRPr>
          </a:p>
          <a:p>
            <a:pPr marL="356870" indent="-344805">
              <a:lnSpc>
                <a:spcPct val="100000"/>
              </a:lnSpc>
              <a:spcBef>
                <a:spcPts val="1005"/>
              </a:spcBef>
              <a:buClr>
                <a:srgbClr val="993300"/>
              </a:buClr>
              <a:buSzPct val="110416"/>
              <a:buFont typeface="Wingdings"/>
              <a:buChar char=""/>
              <a:tabLst>
                <a:tab pos="356870" algn="l"/>
                <a:tab pos="357505" algn="l"/>
              </a:tabLst>
            </a:pPr>
            <a:r>
              <a:rPr sz="2400" spc="-5" dirty="0">
                <a:latin typeface="Times New Roman"/>
                <a:cs typeface="Times New Roman"/>
              </a:rPr>
              <a:t>Generally </a:t>
            </a:r>
            <a:r>
              <a:rPr sz="2400" spc="-10" dirty="0">
                <a:latin typeface="Times New Roman"/>
                <a:cs typeface="Times New Roman"/>
              </a:rPr>
              <a:t>good </a:t>
            </a:r>
            <a:r>
              <a:rPr sz="2400" spc="-5" dirty="0">
                <a:latin typeface="Times New Roman"/>
                <a:cs typeface="Times New Roman"/>
              </a:rPr>
              <a:t>algorithm </a:t>
            </a:r>
            <a:r>
              <a:rPr sz="2400" dirty="0">
                <a:latin typeface="Times New Roman"/>
                <a:cs typeface="Times New Roman"/>
              </a:rPr>
              <a:t>and </a:t>
            </a:r>
            <a:r>
              <a:rPr sz="2400" spc="-5" dirty="0">
                <a:latin typeface="Times New Roman"/>
                <a:cs typeface="Times New Roman"/>
              </a:rPr>
              <a:t>frequently</a:t>
            </a:r>
            <a:r>
              <a:rPr sz="2400" spc="20" dirty="0">
                <a:latin typeface="Times New Roman"/>
                <a:cs typeface="Times New Roman"/>
              </a:rPr>
              <a:t> </a:t>
            </a:r>
            <a:r>
              <a:rPr sz="2400" dirty="0">
                <a:latin typeface="Times New Roman"/>
                <a:cs typeface="Times New Roman"/>
              </a:rPr>
              <a:t>used</a:t>
            </a:r>
            <a:endParaRPr sz="2400">
              <a:latin typeface="Times New Roman"/>
              <a:cs typeface="Times New Roman"/>
            </a:endParaRPr>
          </a:p>
          <a:p>
            <a:pPr marL="5271770">
              <a:lnSpc>
                <a:spcPct val="100000"/>
              </a:lnSpc>
              <a:spcBef>
                <a:spcPts val="170"/>
              </a:spcBef>
            </a:pPr>
            <a:r>
              <a:rPr sz="2400" b="1" dirty="0">
                <a:solidFill>
                  <a:srgbClr val="0000FF"/>
                </a:solidFill>
                <a:latin typeface="Times New Roman"/>
                <a:cs typeface="Times New Roman"/>
              </a:rPr>
              <a:t>12 </a:t>
            </a:r>
            <a:r>
              <a:rPr sz="2400" b="1" spc="-10" dirty="0">
                <a:solidFill>
                  <a:srgbClr val="0000FF"/>
                </a:solidFill>
                <a:latin typeface="Times New Roman"/>
                <a:cs typeface="Times New Roman"/>
              </a:rPr>
              <a:t>Page</a:t>
            </a:r>
            <a:r>
              <a:rPr sz="2400" b="1" spc="-30" dirty="0">
                <a:solidFill>
                  <a:srgbClr val="0000FF"/>
                </a:solidFill>
                <a:latin typeface="Times New Roman"/>
                <a:cs typeface="Times New Roman"/>
              </a:rPr>
              <a:t> </a:t>
            </a:r>
            <a:r>
              <a:rPr sz="2400" b="1" dirty="0">
                <a:solidFill>
                  <a:srgbClr val="0000FF"/>
                </a:solidFill>
                <a:latin typeface="Times New Roman"/>
                <a:cs typeface="Times New Roman"/>
              </a:rPr>
              <a:t>faults</a:t>
            </a:r>
            <a:endParaRPr sz="2400">
              <a:latin typeface="Times New Roman"/>
              <a:cs typeface="Times New Roman"/>
            </a:endParaRP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78739" y="23825"/>
            <a:ext cx="8986520" cy="3319145"/>
          </a:xfrm>
          <a:prstGeom prst="rect">
            <a:avLst/>
          </a:prstGeom>
        </p:spPr>
        <p:txBody>
          <a:bodyPr vert="horz" wrap="square" lIns="0" tIns="12700" rIns="0" bIns="0" rtlCol="0">
            <a:spAutoFit/>
          </a:bodyPr>
          <a:lstStyle/>
          <a:p>
            <a:pPr marL="12700">
              <a:lnSpc>
                <a:spcPct val="100000"/>
              </a:lnSpc>
              <a:spcBef>
                <a:spcPts val="100"/>
              </a:spcBef>
            </a:pPr>
            <a:r>
              <a:rPr sz="2400" spc="-5" dirty="0">
                <a:latin typeface="Times New Roman"/>
                <a:cs typeface="Times New Roman"/>
              </a:rPr>
              <a:t>EX1 </a:t>
            </a:r>
            <a:r>
              <a:rPr sz="2400" dirty="0">
                <a:latin typeface="Times New Roman"/>
                <a:cs typeface="Times New Roman"/>
              </a:rPr>
              <a:t>: </a:t>
            </a:r>
            <a:r>
              <a:rPr sz="2400" spc="-5" dirty="0">
                <a:latin typeface="Times New Roman"/>
                <a:cs typeface="Times New Roman"/>
              </a:rPr>
              <a:t>Consider </a:t>
            </a:r>
            <a:r>
              <a:rPr sz="2400" dirty="0">
                <a:latin typeface="Times New Roman"/>
                <a:cs typeface="Times New Roman"/>
              </a:rPr>
              <a:t>the </a:t>
            </a:r>
            <a:r>
              <a:rPr sz="2400" spc="-5" dirty="0">
                <a:latin typeface="Times New Roman"/>
                <a:cs typeface="Times New Roman"/>
              </a:rPr>
              <a:t>following </a:t>
            </a:r>
            <a:r>
              <a:rPr sz="2400" spc="-10" dirty="0">
                <a:latin typeface="Times New Roman"/>
                <a:cs typeface="Times New Roman"/>
              </a:rPr>
              <a:t>page reference</a:t>
            </a:r>
            <a:r>
              <a:rPr sz="2400" spc="35" dirty="0">
                <a:latin typeface="Times New Roman"/>
                <a:cs typeface="Times New Roman"/>
              </a:rPr>
              <a:t> </a:t>
            </a:r>
            <a:r>
              <a:rPr sz="2400" spc="-5" dirty="0">
                <a:latin typeface="Times New Roman"/>
                <a:cs typeface="Times New Roman"/>
              </a:rPr>
              <a:t>string:</a:t>
            </a:r>
            <a:endParaRPr sz="2400">
              <a:latin typeface="Times New Roman"/>
              <a:cs typeface="Times New Roman"/>
            </a:endParaRPr>
          </a:p>
          <a:p>
            <a:pPr marL="12700">
              <a:lnSpc>
                <a:spcPct val="100000"/>
              </a:lnSpc>
            </a:pPr>
            <a:r>
              <a:rPr sz="2400" dirty="0">
                <a:latin typeface="Times New Roman"/>
                <a:cs typeface="Times New Roman"/>
              </a:rPr>
              <a:t>1, 2, 3, 4, 2, 1, 5, 6, 2, 1, 2, 3, 7, 6, 3, 2, 1, 2, 3,</a:t>
            </a:r>
            <a:r>
              <a:rPr sz="2400" spc="-60" dirty="0">
                <a:latin typeface="Times New Roman"/>
                <a:cs typeface="Times New Roman"/>
              </a:rPr>
              <a:t> </a:t>
            </a:r>
            <a:r>
              <a:rPr sz="2400" dirty="0">
                <a:latin typeface="Times New Roman"/>
                <a:cs typeface="Times New Roman"/>
              </a:rPr>
              <a:t>6.</a:t>
            </a:r>
            <a:endParaRPr sz="2400">
              <a:latin typeface="Times New Roman"/>
              <a:cs typeface="Times New Roman"/>
            </a:endParaRPr>
          </a:p>
          <a:p>
            <a:pPr marL="12700" marR="5080">
              <a:lnSpc>
                <a:spcPct val="100000"/>
              </a:lnSpc>
              <a:spcBef>
                <a:spcPts val="5"/>
              </a:spcBef>
              <a:tabLst>
                <a:tab pos="1213485" algn="l"/>
                <a:tab pos="1582420" algn="l"/>
                <a:tab pos="2701290" algn="l"/>
                <a:tab pos="2997835" algn="l"/>
                <a:tab pos="3314700" algn="l"/>
                <a:tab pos="3723004" algn="l"/>
                <a:tab pos="3771900" algn="l"/>
                <a:tab pos="4467225" algn="l"/>
                <a:tab pos="4750435" algn="l"/>
                <a:tab pos="5274945" algn="l"/>
                <a:tab pos="5405755" algn="l"/>
                <a:tab pos="6207760" algn="l"/>
                <a:tab pos="6372860" algn="l"/>
                <a:tab pos="6951980" algn="l"/>
                <a:tab pos="7345045" algn="l"/>
                <a:tab pos="7577455" algn="l"/>
                <a:tab pos="7775575" algn="l"/>
                <a:tab pos="8263255" algn="l"/>
                <a:tab pos="8482965" algn="l"/>
              </a:tabLst>
            </a:pPr>
            <a:r>
              <a:rPr sz="2400" spc="-5" dirty="0">
                <a:latin typeface="Times New Roman"/>
                <a:cs typeface="Times New Roman"/>
              </a:rPr>
              <a:t>How many </a:t>
            </a:r>
            <a:r>
              <a:rPr sz="2400" spc="-10" dirty="0">
                <a:latin typeface="Times New Roman"/>
                <a:cs typeface="Times New Roman"/>
              </a:rPr>
              <a:t>page </a:t>
            </a:r>
            <a:r>
              <a:rPr sz="2400" spc="-5" dirty="0">
                <a:latin typeface="Times New Roman"/>
                <a:cs typeface="Times New Roman"/>
              </a:rPr>
              <a:t>faults would occur for </a:t>
            </a:r>
            <a:r>
              <a:rPr sz="2400" dirty="0">
                <a:latin typeface="Times New Roman"/>
                <a:cs typeface="Times New Roman"/>
              </a:rPr>
              <a:t>the </a:t>
            </a:r>
            <a:r>
              <a:rPr sz="2400" spc="-5" dirty="0">
                <a:latin typeface="Times New Roman"/>
                <a:cs typeface="Times New Roman"/>
              </a:rPr>
              <a:t>following replacement  </a:t>
            </a:r>
            <a:r>
              <a:rPr sz="2400" spc="-10" dirty="0">
                <a:latin typeface="Times New Roman"/>
                <a:cs typeface="Times New Roman"/>
              </a:rPr>
              <a:t>a</a:t>
            </a:r>
            <a:r>
              <a:rPr sz="2400" dirty="0">
                <a:latin typeface="Times New Roman"/>
                <a:cs typeface="Times New Roman"/>
              </a:rPr>
              <a:t>l</a:t>
            </a:r>
            <a:r>
              <a:rPr sz="2400" spc="-20" dirty="0">
                <a:latin typeface="Times New Roman"/>
                <a:cs typeface="Times New Roman"/>
              </a:rPr>
              <a:t>g</a:t>
            </a:r>
            <a:r>
              <a:rPr sz="2400" dirty="0">
                <a:latin typeface="Times New Roman"/>
                <a:cs typeface="Times New Roman"/>
              </a:rPr>
              <a:t>o</a:t>
            </a:r>
            <a:r>
              <a:rPr sz="2400" spc="-10" dirty="0">
                <a:latin typeface="Times New Roman"/>
                <a:cs typeface="Times New Roman"/>
              </a:rPr>
              <a:t>r</a:t>
            </a:r>
            <a:r>
              <a:rPr sz="2400" dirty="0">
                <a:latin typeface="Times New Roman"/>
                <a:cs typeface="Times New Roman"/>
              </a:rPr>
              <a:t>i</a:t>
            </a:r>
            <a:r>
              <a:rPr sz="2400" spc="5" dirty="0">
                <a:latin typeface="Times New Roman"/>
                <a:cs typeface="Times New Roman"/>
              </a:rPr>
              <a:t>t</a:t>
            </a:r>
            <a:r>
              <a:rPr sz="2400" dirty="0">
                <a:latin typeface="Times New Roman"/>
                <a:cs typeface="Times New Roman"/>
              </a:rPr>
              <a:t>hms,	</a:t>
            </a:r>
            <a:r>
              <a:rPr sz="2400" b="1" spc="-5" dirty="0">
                <a:solidFill>
                  <a:srgbClr val="0000FF"/>
                </a:solidFill>
                <a:latin typeface="Times New Roman"/>
                <a:cs typeface="Times New Roman"/>
              </a:rPr>
              <a:t>ass</a:t>
            </a:r>
            <a:r>
              <a:rPr sz="2400" b="1" spc="30" dirty="0">
                <a:solidFill>
                  <a:srgbClr val="0000FF"/>
                </a:solidFill>
                <a:latin typeface="Times New Roman"/>
                <a:cs typeface="Times New Roman"/>
              </a:rPr>
              <a:t>u</a:t>
            </a:r>
            <a:r>
              <a:rPr sz="2400" b="1" spc="-35" dirty="0">
                <a:solidFill>
                  <a:srgbClr val="0000FF"/>
                </a:solidFill>
                <a:latin typeface="Times New Roman"/>
                <a:cs typeface="Times New Roman"/>
              </a:rPr>
              <a:t>m</a:t>
            </a:r>
            <a:r>
              <a:rPr sz="2400" b="1" spc="-5" dirty="0">
                <a:solidFill>
                  <a:srgbClr val="0000FF"/>
                </a:solidFill>
                <a:latin typeface="Times New Roman"/>
                <a:cs typeface="Times New Roman"/>
              </a:rPr>
              <a:t>i</a:t>
            </a:r>
            <a:r>
              <a:rPr sz="2400" b="1" spc="5" dirty="0">
                <a:solidFill>
                  <a:srgbClr val="0000FF"/>
                </a:solidFill>
                <a:latin typeface="Times New Roman"/>
                <a:cs typeface="Times New Roman"/>
              </a:rPr>
              <a:t>n</a:t>
            </a:r>
            <a:r>
              <a:rPr sz="2400" b="1" dirty="0">
                <a:solidFill>
                  <a:srgbClr val="0000FF"/>
                </a:solidFill>
                <a:latin typeface="Times New Roman"/>
                <a:cs typeface="Times New Roman"/>
              </a:rPr>
              <a:t>g	</a:t>
            </a:r>
            <a:r>
              <a:rPr sz="2400" b="1" spc="-5" dirty="0">
                <a:solidFill>
                  <a:srgbClr val="0000FF"/>
                </a:solidFill>
                <a:latin typeface="Times New Roman"/>
                <a:cs typeface="Times New Roman"/>
              </a:rPr>
              <a:t>o</a:t>
            </a:r>
            <a:r>
              <a:rPr sz="2400" b="1" dirty="0">
                <a:solidFill>
                  <a:srgbClr val="0000FF"/>
                </a:solidFill>
                <a:latin typeface="Times New Roman"/>
                <a:cs typeface="Times New Roman"/>
              </a:rPr>
              <a:t>n</a:t>
            </a:r>
            <a:r>
              <a:rPr sz="2400" b="1" spc="-10" dirty="0">
                <a:solidFill>
                  <a:srgbClr val="0000FF"/>
                </a:solidFill>
                <a:latin typeface="Times New Roman"/>
                <a:cs typeface="Times New Roman"/>
              </a:rPr>
              <a:t>e</a:t>
            </a:r>
            <a:r>
              <a:rPr sz="2400" b="1" dirty="0">
                <a:solidFill>
                  <a:srgbClr val="0000FF"/>
                </a:solidFill>
                <a:latin typeface="Times New Roman"/>
                <a:cs typeface="Times New Roman"/>
              </a:rPr>
              <a:t>,	</a:t>
            </a:r>
            <a:r>
              <a:rPr sz="2400" b="1" spc="-5" dirty="0">
                <a:solidFill>
                  <a:srgbClr val="0000FF"/>
                </a:solidFill>
                <a:latin typeface="Times New Roman"/>
                <a:cs typeface="Times New Roman"/>
              </a:rPr>
              <a:t>t</a:t>
            </a:r>
            <a:r>
              <a:rPr sz="2400" b="1" dirty="0">
                <a:solidFill>
                  <a:srgbClr val="0000FF"/>
                </a:solidFill>
                <a:latin typeface="Times New Roman"/>
                <a:cs typeface="Times New Roman"/>
              </a:rPr>
              <a:t>wo,	</a:t>
            </a:r>
            <a:r>
              <a:rPr sz="2400" b="1" spc="-5" dirty="0">
                <a:solidFill>
                  <a:srgbClr val="0000FF"/>
                </a:solidFill>
                <a:latin typeface="Times New Roman"/>
                <a:cs typeface="Times New Roman"/>
              </a:rPr>
              <a:t>th</a:t>
            </a:r>
            <a:r>
              <a:rPr sz="2400" b="1" spc="-65" dirty="0">
                <a:solidFill>
                  <a:srgbClr val="0000FF"/>
                </a:solidFill>
                <a:latin typeface="Times New Roman"/>
                <a:cs typeface="Times New Roman"/>
              </a:rPr>
              <a:t>r</a:t>
            </a:r>
            <a:r>
              <a:rPr sz="2400" b="1" spc="10" dirty="0">
                <a:solidFill>
                  <a:srgbClr val="0000FF"/>
                </a:solidFill>
                <a:latin typeface="Times New Roman"/>
                <a:cs typeface="Times New Roman"/>
              </a:rPr>
              <a:t>e</a:t>
            </a:r>
            <a:r>
              <a:rPr sz="2400" b="1" spc="-10" dirty="0">
                <a:solidFill>
                  <a:srgbClr val="0000FF"/>
                </a:solidFill>
                <a:latin typeface="Times New Roman"/>
                <a:cs typeface="Times New Roman"/>
              </a:rPr>
              <a:t>e</a:t>
            </a:r>
            <a:r>
              <a:rPr sz="2400" b="1" dirty="0">
                <a:solidFill>
                  <a:srgbClr val="0000FF"/>
                </a:solidFill>
                <a:latin typeface="Times New Roman"/>
                <a:cs typeface="Times New Roman"/>
              </a:rPr>
              <a:t>,		</a:t>
            </a:r>
            <a:r>
              <a:rPr sz="2400" b="1" spc="10" dirty="0">
                <a:solidFill>
                  <a:srgbClr val="0000FF"/>
                </a:solidFill>
                <a:latin typeface="Times New Roman"/>
                <a:cs typeface="Times New Roman"/>
              </a:rPr>
              <a:t>f</a:t>
            </a:r>
            <a:r>
              <a:rPr sz="2400" b="1" spc="-5" dirty="0">
                <a:solidFill>
                  <a:srgbClr val="0000FF"/>
                </a:solidFill>
                <a:latin typeface="Times New Roman"/>
                <a:cs typeface="Times New Roman"/>
              </a:rPr>
              <a:t>o</a:t>
            </a:r>
            <a:r>
              <a:rPr sz="2400" b="1" dirty="0">
                <a:solidFill>
                  <a:srgbClr val="0000FF"/>
                </a:solidFill>
                <a:latin typeface="Times New Roman"/>
                <a:cs typeface="Times New Roman"/>
              </a:rPr>
              <a:t>u</a:t>
            </a:r>
            <a:r>
              <a:rPr sz="2400" b="1" spc="-229" dirty="0">
                <a:solidFill>
                  <a:srgbClr val="0000FF"/>
                </a:solidFill>
                <a:latin typeface="Times New Roman"/>
                <a:cs typeface="Times New Roman"/>
              </a:rPr>
              <a:t>r</a:t>
            </a:r>
            <a:r>
              <a:rPr sz="2400" b="1" dirty="0">
                <a:solidFill>
                  <a:srgbClr val="0000FF"/>
                </a:solidFill>
                <a:latin typeface="Times New Roman"/>
                <a:cs typeface="Times New Roman"/>
              </a:rPr>
              <a:t>,	</a:t>
            </a:r>
            <a:r>
              <a:rPr sz="2400" b="1" spc="10" dirty="0">
                <a:solidFill>
                  <a:srgbClr val="0000FF"/>
                </a:solidFill>
                <a:latin typeface="Times New Roman"/>
                <a:cs typeface="Times New Roman"/>
              </a:rPr>
              <a:t>f</a:t>
            </a:r>
            <a:r>
              <a:rPr sz="2400" b="1" dirty="0">
                <a:solidFill>
                  <a:srgbClr val="0000FF"/>
                </a:solidFill>
                <a:latin typeface="Times New Roman"/>
                <a:cs typeface="Times New Roman"/>
              </a:rPr>
              <a:t>ive,	</a:t>
            </a:r>
            <a:r>
              <a:rPr sz="2400" b="1" spc="-5" dirty="0">
                <a:solidFill>
                  <a:srgbClr val="0000FF"/>
                </a:solidFill>
                <a:latin typeface="Times New Roman"/>
                <a:cs typeface="Times New Roman"/>
              </a:rPr>
              <a:t>six,</a:t>
            </a:r>
            <a:r>
              <a:rPr sz="2400" b="1" dirty="0">
                <a:solidFill>
                  <a:srgbClr val="0000FF"/>
                </a:solidFill>
                <a:latin typeface="Times New Roman"/>
                <a:cs typeface="Times New Roman"/>
              </a:rPr>
              <a:t>	</a:t>
            </a:r>
            <a:r>
              <a:rPr sz="2400" b="1" spc="-5" dirty="0">
                <a:solidFill>
                  <a:srgbClr val="0000FF"/>
                </a:solidFill>
                <a:latin typeface="Times New Roman"/>
                <a:cs typeface="Times New Roman"/>
              </a:rPr>
              <a:t>a</a:t>
            </a:r>
            <a:r>
              <a:rPr sz="2400" b="1" dirty="0">
                <a:solidFill>
                  <a:srgbClr val="0000FF"/>
                </a:solidFill>
                <a:latin typeface="Times New Roman"/>
                <a:cs typeface="Times New Roman"/>
              </a:rPr>
              <a:t>n</a:t>
            </a:r>
            <a:r>
              <a:rPr sz="2400" b="1" spc="-5" dirty="0">
                <a:solidFill>
                  <a:srgbClr val="0000FF"/>
                </a:solidFill>
                <a:latin typeface="Times New Roman"/>
                <a:cs typeface="Times New Roman"/>
              </a:rPr>
              <a:t>d</a:t>
            </a:r>
            <a:r>
              <a:rPr sz="2400" b="1" dirty="0">
                <a:solidFill>
                  <a:srgbClr val="0000FF"/>
                </a:solidFill>
                <a:latin typeface="Times New Roman"/>
                <a:cs typeface="Times New Roman"/>
              </a:rPr>
              <a:t>	</a:t>
            </a:r>
            <a:r>
              <a:rPr sz="2400" b="1" spc="-5" dirty="0">
                <a:solidFill>
                  <a:srgbClr val="0000FF"/>
                </a:solidFill>
                <a:latin typeface="Times New Roman"/>
                <a:cs typeface="Times New Roman"/>
              </a:rPr>
              <a:t>s</a:t>
            </a:r>
            <a:r>
              <a:rPr sz="2400" b="1" spc="-15" dirty="0">
                <a:solidFill>
                  <a:srgbClr val="0000FF"/>
                </a:solidFill>
                <a:latin typeface="Times New Roman"/>
                <a:cs typeface="Times New Roman"/>
              </a:rPr>
              <a:t>e</a:t>
            </a:r>
            <a:r>
              <a:rPr sz="2400" b="1" dirty="0">
                <a:solidFill>
                  <a:srgbClr val="0000FF"/>
                </a:solidFill>
                <a:latin typeface="Times New Roman"/>
                <a:cs typeface="Times New Roman"/>
              </a:rPr>
              <a:t>v</a:t>
            </a:r>
            <a:r>
              <a:rPr sz="2400" b="1" spc="-10" dirty="0">
                <a:solidFill>
                  <a:srgbClr val="0000FF"/>
                </a:solidFill>
                <a:latin typeface="Times New Roman"/>
                <a:cs typeface="Times New Roman"/>
              </a:rPr>
              <a:t>e</a:t>
            </a:r>
            <a:r>
              <a:rPr sz="2400" b="1" spc="-5" dirty="0">
                <a:solidFill>
                  <a:srgbClr val="0000FF"/>
                </a:solidFill>
                <a:latin typeface="Times New Roman"/>
                <a:cs typeface="Times New Roman"/>
              </a:rPr>
              <a:t>n  </a:t>
            </a:r>
            <a:r>
              <a:rPr sz="2400" b="1" spc="10" dirty="0">
                <a:solidFill>
                  <a:srgbClr val="0000FF"/>
                </a:solidFill>
                <a:latin typeface="Times New Roman"/>
                <a:cs typeface="Times New Roman"/>
              </a:rPr>
              <a:t>f</a:t>
            </a:r>
            <a:r>
              <a:rPr sz="2400" b="1" spc="-10" dirty="0">
                <a:solidFill>
                  <a:srgbClr val="0000FF"/>
                </a:solidFill>
                <a:latin typeface="Times New Roman"/>
                <a:cs typeface="Times New Roman"/>
              </a:rPr>
              <a:t>r</a:t>
            </a:r>
            <a:r>
              <a:rPr sz="2400" b="1" dirty="0">
                <a:solidFill>
                  <a:srgbClr val="0000FF"/>
                </a:solidFill>
                <a:latin typeface="Times New Roman"/>
                <a:cs typeface="Times New Roman"/>
              </a:rPr>
              <a:t>a</a:t>
            </a:r>
            <a:r>
              <a:rPr sz="2400" b="1" spc="-35" dirty="0">
                <a:solidFill>
                  <a:srgbClr val="0000FF"/>
                </a:solidFill>
                <a:latin typeface="Times New Roman"/>
                <a:cs typeface="Times New Roman"/>
              </a:rPr>
              <a:t>m</a:t>
            </a:r>
            <a:r>
              <a:rPr sz="2400" b="1" spc="-10" dirty="0">
                <a:solidFill>
                  <a:srgbClr val="0000FF"/>
                </a:solidFill>
                <a:latin typeface="Times New Roman"/>
                <a:cs typeface="Times New Roman"/>
              </a:rPr>
              <a:t>e</a:t>
            </a:r>
            <a:r>
              <a:rPr sz="2400" b="1" dirty="0">
                <a:solidFill>
                  <a:srgbClr val="0000FF"/>
                </a:solidFill>
                <a:latin typeface="Times New Roman"/>
                <a:cs typeface="Times New Roman"/>
              </a:rPr>
              <a:t>s?	</a:t>
            </a:r>
            <a:r>
              <a:rPr sz="2400" dirty="0">
                <a:latin typeface="Times New Roman"/>
                <a:cs typeface="Times New Roman"/>
              </a:rPr>
              <a:t>Rem</a:t>
            </a:r>
            <a:r>
              <a:rPr sz="2400" spc="-15" dirty="0">
                <a:latin typeface="Times New Roman"/>
                <a:cs typeface="Times New Roman"/>
              </a:rPr>
              <a:t>e</a:t>
            </a:r>
            <a:r>
              <a:rPr sz="2400" dirty="0">
                <a:latin typeface="Times New Roman"/>
                <a:cs typeface="Times New Roman"/>
              </a:rPr>
              <a:t>mb</a:t>
            </a:r>
            <a:r>
              <a:rPr sz="2400" spc="-10" dirty="0">
                <a:latin typeface="Times New Roman"/>
                <a:cs typeface="Times New Roman"/>
              </a:rPr>
              <a:t>e</a:t>
            </a:r>
            <a:r>
              <a:rPr sz="2400" dirty="0">
                <a:latin typeface="Times New Roman"/>
                <a:cs typeface="Times New Roman"/>
              </a:rPr>
              <a:t>r	th</a:t>
            </a:r>
            <a:r>
              <a:rPr sz="2400" spc="10" dirty="0">
                <a:latin typeface="Times New Roman"/>
                <a:cs typeface="Times New Roman"/>
              </a:rPr>
              <a:t>a</a:t>
            </a:r>
            <a:r>
              <a:rPr sz="2400" dirty="0">
                <a:latin typeface="Times New Roman"/>
                <a:cs typeface="Times New Roman"/>
              </a:rPr>
              <a:t>t	</a:t>
            </a:r>
            <a:r>
              <a:rPr sz="2400" spc="-10" dirty="0">
                <a:latin typeface="Times New Roman"/>
                <a:cs typeface="Times New Roman"/>
              </a:rPr>
              <a:t>a</a:t>
            </a:r>
            <a:r>
              <a:rPr sz="2400" dirty="0">
                <a:latin typeface="Times New Roman"/>
                <a:cs typeface="Times New Roman"/>
              </a:rPr>
              <a:t>ll		</a:t>
            </a:r>
            <a:r>
              <a:rPr sz="2400" spc="-10" dirty="0">
                <a:latin typeface="Times New Roman"/>
                <a:cs typeface="Times New Roman"/>
              </a:rPr>
              <a:t>fra</a:t>
            </a:r>
            <a:r>
              <a:rPr sz="2400" dirty="0">
                <a:latin typeface="Times New Roman"/>
                <a:cs typeface="Times New Roman"/>
              </a:rPr>
              <a:t>m</a:t>
            </a:r>
            <a:r>
              <a:rPr sz="2400" spc="-10" dirty="0">
                <a:latin typeface="Times New Roman"/>
                <a:cs typeface="Times New Roman"/>
              </a:rPr>
              <a:t>e</a:t>
            </a:r>
            <a:r>
              <a:rPr sz="2400" dirty="0">
                <a:latin typeface="Times New Roman"/>
                <a:cs typeface="Times New Roman"/>
              </a:rPr>
              <a:t>s	</a:t>
            </a:r>
            <a:r>
              <a:rPr sz="2400" spc="10" dirty="0">
                <a:latin typeface="Times New Roman"/>
                <a:cs typeface="Times New Roman"/>
              </a:rPr>
              <a:t>a</a:t>
            </a:r>
            <a:r>
              <a:rPr sz="2400" spc="-10" dirty="0">
                <a:latin typeface="Times New Roman"/>
                <a:cs typeface="Times New Roman"/>
              </a:rPr>
              <a:t>r</a:t>
            </a:r>
            <a:r>
              <a:rPr sz="2400" dirty="0">
                <a:latin typeface="Times New Roman"/>
                <a:cs typeface="Times New Roman"/>
              </a:rPr>
              <a:t>e	ini</a:t>
            </a:r>
            <a:r>
              <a:rPr sz="2400" spc="5" dirty="0">
                <a:latin typeface="Times New Roman"/>
                <a:cs typeface="Times New Roman"/>
              </a:rPr>
              <a:t>t</a:t>
            </a:r>
            <a:r>
              <a:rPr sz="2400" dirty="0">
                <a:latin typeface="Times New Roman"/>
                <a:cs typeface="Times New Roman"/>
              </a:rPr>
              <a:t>ial</a:t>
            </a:r>
            <a:r>
              <a:rPr sz="2400" spc="-25" dirty="0">
                <a:latin typeface="Times New Roman"/>
                <a:cs typeface="Times New Roman"/>
              </a:rPr>
              <a:t>l</a:t>
            </a:r>
            <a:r>
              <a:rPr sz="2400" dirty="0">
                <a:latin typeface="Times New Roman"/>
                <a:cs typeface="Times New Roman"/>
              </a:rPr>
              <a:t>y	</a:t>
            </a:r>
            <a:r>
              <a:rPr sz="2400" spc="-10" dirty="0">
                <a:latin typeface="Times New Roman"/>
                <a:cs typeface="Times New Roman"/>
              </a:rPr>
              <a:t>e</a:t>
            </a:r>
            <a:r>
              <a:rPr sz="2400" dirty="0">
                <a:latin typeface="Times New Roman"/>
                <a:cs typeface="Times New Roman"/>
              </a:rPr>
              <a:t>mp</a:t>
            </a:r>
            <a:r>
              <a:rPr sz="2400" spc="50" dirty="0">
                <a:latin typeface="Times New Roman"/>
                <a:cs typeface="Times New Roman"/>
              </a:rPr>
              <a:t>t</a:t>
            </a:r>
            <a:r>
              <a:rPr sz="2400" spc="-220" dirty="0">
                <a:latin typeface="Times New Roman"/>
                <a:cs typeface="Times New Roman"/>
              </a:rPr>
              <a:t>y</a:t>
            </a:r>
            <a:r>
              <a:rPr sz="2400" dirty="0">
                <a:latin typeface="Times New Roman"/>
                <a:cs typeface="Times New Roman"/>
              </a:rPr>
              <a:t>,	so	</a:t>
            </a:r>
            <a:r>
              <a:rPr sz="2400" spc="-50" dirty="0">
                <a:latin typeface="Times New Roman"/>
                <a:cs typeface="Times New Roman"/>
              </a:rPr>
              <a:t>y</a:t>
            </a:r>
            <a:r>
              <a:rPr sz="2400" dirty="0">
                <a:latin typeface="Times New Roman"/>
                <a:cs typeface="Times New Roman"/>
              </a:rPr>
              <a:t>our	</a:t>
            </a:r>
            <a:r>
              <a:rPr sz="2400" spc="-10" dirty="0">
                <a:latin typeface="Times New Roman"/>
                <a:cs typeface="Times New Roman"/>
              </a:rPr>
              <a:t>f</a:t>
            </a:r>
            <a:r>
              <a:rPr sz="2400" dirty="0">
                <a:latin typeface="Times New Roman"/>
                <a:cs typeface="Times New Roman"/>
              </a:rPr>
              <a:t>irst  unique </a:t>
            </a:r>
            <a:r>
              <a:rPr sz="2400" spc="-10" dirty="0">
                <a:latin typeface="Times New Roman"/>
                <a:cs typeface="Times New Roman"/>
              </a:rPr>
              <a:t>pages </a:t>
            </a:r>
            <a:r>
              <a:rPr sz="2400" spc="-5" dirty="0">
                <a:latin typeface="Times New Roman"/>
                <a:cs typeface="Times New Roman"/>
              </a:rPr>
              <a:t>will cost </a:t>
            </a:r>
            <a:r>
              <a:rPr sz="2400" dirty="0">
                <a:latin typeface="Times New Roman"/>
                <a:cs typeface="Times New Roman"/>
              </a:rPr>
              <a:t>one </a:t>
            </a:r>
            <a:r>
              <a:rPr sz="2400" spc="-5" dirty="0">
                <a:latin typeface="Times New Roman"/>
                <a:cs typeface="Times New Roman"/>
              </a:rPr>
              <a:t>fault</a:t>
            </a:r>
            <a:r>
              <a:rPr sz="2400" spc="25" dirty="0">
                <a:latin typeface="Times New Roman"/>
                <a:cs typeface="Times New Roman"/>
              </a:rPr>
              <a:t> </a:t>
            </a:r>
            <a:r>
              <a:rPr sz="2400" spc="-10" dirty="0">
                <a:latin typeface="Times New Roman"/>
                <a:cs typeface="Times New Roman"/>
              </a:rPr>
              <a:t>each.</a:t>
            </a:r>
            <a:endParaRPr sz="2400">
              <a:latin typeface="Times New Roman"/>
              <a:cs typeface="Times New Roman"/>
            </a:endParaRPr>
          </a:p>
          <a:p>
            <a:pPr marL="192405" indent="-180340">
              <a:lnSpc>
                <a:spcPct val="100000"/>
              </a:lnSpc>
              <a:spcBef>
                <a:spcPts val="5"/>
              </a:spcBef>
              <a:buChar char="•"/>
              <a:tabLst>
                <a:tab pos="193040" algn="l"/>
              </a:tabLst>
            </a:pPr>
            <a:r>
              <a:rPr sz="2400" spc="-20" dirty="0">
                <a:latin typeface="Times New Roman"/>
                <a:cs typeface="Times New Roman"/>
              </a:rPr>
              <a:t>LRU</a:t>
            </a:r>
            <a:r>
              <a:rPr sz="2400" spc="45" dirty="0">
                <a:latin typeface="Times New Roman"/>
                <a:cs typeface="Times New Roman"/>
              </a:rPr>
              <a:t> </a:t>
            </a:r>
            <a:r>
              <a:rPr sz="2400" spc="-5" dirty="0">
                <a:latin typeface="Times New Roman"/>
                <a:cs typeface="Times New Roman"/>
              </a:rPr>
              <a:t>replacement</a:t>
            </a:r>
            <a:endParaRPr sz="2400">
              <a:latin typeface="Times New Roman"/>
              <a:cs typeface="Times New Roman"/>
            </a:endParaRPr>
          </a:p>
          <a:p>
            <a:pPr marL="192405" indent="-180340">
              <a:lnSpc>
                <a:spcPct val="100000"/>
              </a:lnSpc>
              <a:buChar char="•"/>
              <a:tabLst>
                <a:tab pos="193040" algn="l"/>
              </a:tabLst>
            </a:pPr>
            <a:r>
              <a:rPr sz="2400" spc="-25" dirty="0">
                <a:latin typeface="Times New Roman"/>
                <a:cs typeface="Times New Roman"/>
              </a:rPr>
              <a:t>FIFO</a:t>
            </a:r>
            <a:r>
              <a:rPr sz="2400" spc="85" dirty="0">
                <a:latin typeface="Times New Roman"/>
                <a:cs typeface="Times New Roman"/>
              </a:rPr>
              <a:t> </a:t>
            </a:r>
            <a:r>
              <a:rPr sz="2400" spc="-5" dirty="0">
                <a:latin typeface="Times New Roman"/>
                <a:cs typeface="Times New Roman"/>
              </a:rPr>
              <a:t>replacement</a:t>
            </a:r>
            <a:endParaRPr sz="2400">
              <a:latin typeface="Times New Roman"/>
              <a:cs typeface="Times New Roman"/>
            </a:endParaRPr>
          </a:p>
          <a:p>
            <a:pPr marL="192405" indent="-180340">
              <a:lnSpc>
                <a:spcPct val="100000"/>
              </a:lnSpc>
              <a:buChar char="•"/>
              <a:tabLst>
                <a:tab pos="193040" algn="l"/>
              </a:tabLst>
            </a:pPr>
            <a:r>
              <a:rPr sz="2400" spc="-5" dirty="0">
                <a:latin typeface="Times New Roman"/>
                <a:cs typeface="Times New Roman"/>
              </a:rPr>
              <a:t>Optimal</a:t>
            </a:r>
            <a:r>
              <a:rPr sz="2400" spc="-15" dirty="0">
                <a:latin typeface="Times New Roman"/>
                <a:cs typeface="Times New Roman"/>
              </a:rPr>
              <a:t> </a:t>
            </a:r>
            <a:r>
              <a:rPr sz="2400" spc="-5" dirty="0">
                <a:latin typeface="Times New Roman"/>
                <a:cs typeface="Times New Roman"/>
              </a:rPr>
              <a:t>replacement</a:t>
            </a:r>
            <a:endParaRPr sz="2400">
              <a:latin typeface="Times New Roman"/>
              <a:cs typeface="Times New Roman"/>
            </a:endParaRPr>
          </a:p>
        </p:txBody>
      </p:sp>
      <p:sp>
        <p:nvSpPr>
          <p:cNvPr id="3" name="object 3"/>
          <p:cNvSpPr/>
          <p:nvPr/>
        </p:nvSpPr>
        <p:spPr>
          <a:xfrm>
            <a:off x="152400" y="3276600"/>
            <a:ext cx="8763000" cy="3581397"/>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78739" y="23825"/>
            <a:ext cx="8378825" cy="2587625"/>
          </a:xfrm>
          <a:prstGeom prst="rect">
            <a:avLst/>
          </a:prstGeom>
        </p:spPr>
        <p:txBody>
          <a:bodyPr vert="horz" wrap="square" lIns="0" tIns="12700" rIns="0" bIns="0" rtlCol="0">
            <a:spAutoFit/>
          </a:bodyPr>
          <a:lstStyle/>
          <a:p>
            <a:pPr marL="12700">
              <a:lnSpc>
                <a:spcPct val="100000"/>
              </a:lnSpc>
              <a:spcBef>
                <a:spcPts val="100"/>
              </a:spcBef>
            </a:pPr>
            <a:r>
              <a:rPr sz="2400" spc="5" dirty="0">
                <a:latin typeface="Times New Roman"/>
                <a:cs typeface="Times New Roman"/>
              </a:rPr>
              <a:t>Ex2 </a:t>
            </a:r>
            <a:r>
              <a:rPr sz="2400" dirty="0">
                <a:latin typeface="Times New Roman"/>
                <a:cs typeface="Times New Roman"/>
              </a:rPr>
              <a:t>: </a:t>
            </a:r>
            <a:r>
              <a:rPr sz="2400" spc="-5" dirty="0">
                <a:latin typeface="Times New Roman"/>
                <a:cs typeface="Times New Roman"/>
              </a:rPr>
              <a:t>Consider </a:t>
            </a:r>
            <a:r>
              <a:rPr sz="2400" dirty="0">
                <a:latin typeface="Times New Roman"/>
                <a:cs typeface="Times New Roman"/>
              </a:rPr>
              <a:t>the </a:t>
            </a:r>
            <a:r>
              <a:rPr sz="2400" spc="-5" dirty="0">
                <a:latin typeface="Times New Roman"/>
                <a:cs typeface="Times New Roman"/>
              </a:rPr>
              <a:t>following </a:t>
            </a:r>
            <a:r>
              <a:rPr sz="2400" spc="-10" dirty="0">
                <a:latin typeface="Times New Roman"/>
                <a:cs typeface="Times New Roman"/>
              </a:rPr>
              <a:t>page reference</a:t>
            </a:r>
            <a:r>
              <a:rPr sz="2400" dirty="0">
                <a:latin typeface="Times New Roman"/>
                <a:cs typeface="Times New Roman"/>
              </a:rPr>
              <a:t> </a:t>
            </a:r>
            <a:r>
              <a:rPr sz="2400" spc="-5" dirty="0">
                <a:latin typeface="Times New Roman"/>
                <a:cs typeface="Times New Roman"/>
              </a:rPr>
              <a:t>string:</a:t>
            </a:r>
            <a:endParaRPr sz="2400">
              <a:latin typeface="Times New Roman"/>
              <a:cs typeface="Times New Roman"/>
            </a:endParaRPr>
          </a:p>
          <a:p>
            <a:pPr marL="12700">
              <a:lnSpc>
                <a:spcPct val="100000"/>
              </a:lnSpc>
            </a:pPr>
            <a:r>
              <a:rPr sz="2400" dirty="0">
                <a:latin typeface="Times New Roman"/>
                <a:cs typeface="Times New Roman"/>
              </a:rPr>
              <a:t>7, 2, 3, 1, 2, 5, 3, 4, 6, 7, 7, 1, 0, 5, 4, 6, 2, 3, 0 ,</a:t>
            </a:r>
            <a:r>
              <a:rPr sz="2400" spc="-70" dirty="0">
                <a:latin typeface="Times New Roman"/>
                <a:cs typeface="Times New Roman"/>
              </a:rPr>
              <a:t> </a:t>
            </a:r>
            <a:r>
              <a:rPr sz="2400" dirty="0">
                <a:latin typeface="Times New Roman"/>
                <a:cs typeface="Times New Roman"/>
              </a:rPr>
              <a:t>1.</a:t>
            </a:r>
            <a:endParaRPr sz="2400">
              <a:latin typeface="Times New Roman"/>
              <a:cs typeface="Times New Roman"/>
            </a:endParaRPr>
          </a:p>
          <a:p>
            <a:pPr marL="12700">
              <a:lnSpc>
                <a:spcPct val="100000"/>
              </a:lnSpc>
              <a:spcBef>
                <a:spcPts val="5"/>
              </a:spcBef>
            </a:pPr>
            <a:r>
              <a:rPr sz="2400" dirty="0">
                <a:latin typeface="Times New Roman"/>
                <a:cs typeface="Times New Roman"/>
              </a:rPr>
              <a:t>Assuming </a:t>
            </a:r>
            <a:r>
              <a:rPr sz="2400" spc="-5" dirty="0">
                <a:latin typeface="Times New Roman"/>
                <a:cs typeface="Times New Roman"/>
              </a:rPr>
              <a:t>demand </a:t>
            </a:r>
            <a:r>
              <a:rPr sz="2400" spc="-10" dirty="0">
                <a:latin typeface="Times New Roman"/>
                <a:cs typeface="Times New Roman"/>
              </a:rPr>
              <a:t>paging </a:t>
            </a:r>
            <a:r>
              <a:rPr sz="2400" dirty="0">
                <a:latin typeface="Times New Roman"/>
                <a:cs typeface="Times New Roman"/>
              </a:rPr>
              <a:t>with </a:t>
            </a:r>
            <a:r>
              <a:rPr sz="2400" b="1" spc="-15" dirty="0">
                <a:solidFill>
                  <a:srgbClr val="0000FF"/>
                </a:solidFill>
                <a:latin typeface="Times New Roman"/>
                <a:cs typeface="Times New Roman"/>
              </a:rPr>
              <a:t>three </a:t>
            </a:r>
            <a:r>
              <a:rPr sz="2400" b="1" spc="-10" dirty="0">
                <a:solidFill>
                  <a:srgbClr val="0000FF"/>
                </a:solidFill>
                <a:latin typeface="Times New Roman"/>
                <a:cs typeface="Times New Roman"/>
              </a:rPr>
              <a:t>frames</a:t>
            </a:r>
            <a:r>
              <a:rPr sz="2400" spc="-10" dirty="0">
                <a:latin typeface="Times New Roman"/>
                <a:cs typeface="Times New Roman"/>
              </a:rPr>
              <a:t>, </a:t>
            </a:r>
            <a:r>
              <a:rPr sz="2400" spc="-5" dirty="0">
                <a:latin typeface="Times New Roman"/>
                <a:cs typeface="Times New Roman"/>
              </a:rPr>
              <a:t>how many </a:t>
            </a:r>
            <a:r>
              <a:rPr sz="2400" spc="-10" dirty="0">
                <a:latin typeface="Times New Roman"/>
                <a:cs typeface="Times New Roman"/>
              </a:rPr>
              <a:t>page</a:t>
            </a:r>
            <a:r>
              <a:rPr sz="2400" spc="140" dirty="0">
                <a:latin typeface="Times New Roman"/>
                <a:cs typeface="Times New Roman"/>
              </a:rPr>
              <a:t> </a:t>
            </a:r>
            <a:r>
              <a:rPr sz="2400" spc="-5" dirty="0">
                <a:latin typeface="Times New Roman"/>
                <a:cs typeface="Times New Roman"/>
              </a:rPr>
              <a:t>faults</a:t>
            </a:r>
            <a:endParaRPr sz="2400">
              <a:latin typeface="Times New Roman"/>
              <a:cs typeface="Times New Roman"/>
            </a:endParaRPr>
          </a:p>
          <a:p>
            <a:pPr marL="12700">
              <a:lnSpc>
                <a:spcPct val="100000"/>
              </a:lnSpc>
            </a:pPr>
            <a:r>
              <a:rPr sz="2400" spc="-5" dirty="0">
                <a:latin typeface="Times New Roman"/>
                <a:cs typeface="Times New Roman"/>
              </a:rPr>
              <a:t>would occur for the following replacement</a:t>
            </a:r>
            <a:r>
              <a:rPr sz="2400" spc="5" dirty="0">
                <a:latin typeface="Times New Roman"/>
                <a:cs typeface="Times New Roman"/>
              </a:rPr>
              <a:t> </a:t>
            </a:r>
            <a:r>
              <a:rPr sz="2400" spc="-5" dirty="0">
                <a:latin typeface="Times New Roman"/>
                <a:cs typeface="Times New Roman"/>
              </a:rPr>
              <a:t>algorithms?</a:t>
            </a:r>
            <a:endParaRPr sz="2400">
              <a:latin typeface="Times New Roman"/>
              <a:cs typeface="Times New Roman"/>
            </a:endParaRPr>
          </a:p>
          <a:p>
            <a:pPr marL="192405" indent="-180340">
              <a:lnSpc>
                <a:spcPct val="100000"/>
              </a:lnSpc>
              <a:buFont typeface="Arial"/>
              <a:buChar char="•"/>
              <a:tabLst>
                <a:tab pos="193040" algn="l"/>
                <a:tab pos="2518410" algn="l"/>
                <a:tab pos="2771775" algn="l"/>
              </a:tabLst>
            </a:pPr>
            <a:r>
              <a:rPr sz="2400" spc="-20" dirty="0">
                <a:latin typeface="Times New Roman"/>
                <a:cs typeface="Times New Roman"/>
              </a:rPr>
              <a:t>LRU</a:t>
            </a:r>
            <a:r>
              <a:rPr sz="2400" spc="55" dirty="0">
                <a:latin typeface="Times New Roman"/>
                <a:cs typeface="Times New Roman"/>
              </a:rPr>
              <a:t> </a:t>
            </a:r>
            <a:r>
              <a:rPr sz="2400" spc="-5" dirty="0">
                <a:latin typeface="Times New Roman"/>
                <a:cs typeface="Times New Roman"/>
              </a:rPr>
              <a:t>replacement	</a:t>
            </a:r>
            <a:r>
              <a:rPr sz="2400" dirty="0">
                <a:latin typeface="Times New Roman"/>
                <a:cs typeface="Times New Roman"/>
              </a:rPr>
              <a:t>-	</a:t>
            </a:r>
            <a:r>
              <a:rPr sz="2400" spc="-5" dirty="0">
                <a:latin typeface="Times New Roman"/>
                <a:cs typeface="Times New Roman"/>
              </a:rPr>
              <a:t>18</a:t>
            </a:r>
            <a:endParaRPr sz="2400">
              <a:latin typeface="Times New Roman"/>
              <a:cs typeface="Times New Roman"/>
            </a:endParaRPr>
          </a:p>
          <a:p>
            <a:pPr marL="120014" indent="-107950">
              <a:lnSpc>
                <a:spcPct val="100000"/>
              </a:lnSpc>
              <a:buFont typeface="Arial"/>
              <a:buChar char="•"/>
              <a:tabLst>
                <a:tab pos="120650" algn="l"/>
                <a:tab pos="2570480" algn="l"/>
                <a:tab pos="2823210" algn="l"/>
              </a:tabLst>
            </a:pPr>
            <a:r>
              <a:rPr sz="2400" spc="-25" dirty="0">
                <a:latin typeface="Times New Roman"/>
                <a:cs typeface="Times New Roman"/>
              </a:rPr>
              <a:t>FIFO</a:t>
            </a:r>
            <a:r>
              <a:rPr sz="2400" spc="70" dirty="0">
                <a:latin typeface="Times New Roman"/>
                <a:cs typeface="Times New Roman"/>
              </a:rPr>
              <a:t> </a:t>
            </a:r>
            <a:r>
              <a:rPr sz="2400" spc="-5" dirty="0">
                <a:latin typeface="Times New Roman"/>
                <a:cs typeface="Times New Roman"/>
              </a:rPr>
              <a:t>replacement	</a:t>
            </a:r>
            <a:r>
              <a:rPr sz="2400" dirty="0">
                <a:latin typeface="Times New Roman"/>
                <a:cs typeface="Times New Roman"/>
              </a:rPr>
              <a:t>-	17</a:t>
            </a:r>
            <a:endParaRPr sz="2400">
              <a:latin typeface="Times New Roman"/>
              <a:cs typeface="Times New Roman"/>
            </a:endParaRPr>
          </a:p>
          <a:p>
            <a:pPr marL="120014" indent="-107950">
              <a:lnSpc>
                <a:spcPct val="100000"/>
              </a:lnSpc>
              <a:spcBef>
                <a:spcPts val="5"/>
              </a:spcBef>
              <a:buFont typeface="Arial"/>
              <a:buChar char="•"/>
              <a:tabLst>
                <a:tab pos="120650" algn="l"/>
                <a:tab pos="2829560" algn="l"/>
              </a:tabLst>
            </a:pPr>
            <a:r>
              <a:rPr sz="2400" spc="-5" dirty="0">
                <a:latin typeface="Times New Roman"/>
                <a:cs typeface="Times New Roman"/>
              </a:rPr>
              <a:t>Optimal</a:t>
            </a:r>
            <a:r>
              <a:rPr sz="2400" spc="-30" dirty="0">
                <a:latin typeface="Times New Roman"/>
                <a:cs typeface="Times New Roman"/>
              </a:rPr>
              <a:t> </a:t>
            </a:r>
            <a:r>
              <a:rPr sz="2400" spc="-5" dirty="0">
                <a:latin typeface="Times New Roman"/>
                <a:cs typeface="Times New Roman"/>
              </a:rPr>
              <a:t>replacement	</a:t>
            </a:r>
            <a:r>
              <a:rPr sz="2400" dirty="0">
                <a:latin typeface="Times New Roman"/>
                <a:cs typeface="Times New Roman"/>
              </a:rPr>
              <a:t>-</a:t>
            </a:r>
            <a:r>
              <a:rPr sz="2400" spc="-10" dirty="0">
                <a:latin typeface="Times New Roman"/>
                <a:cs typeface="Times New Roman"/>
              </a:rPr>
              <a:t> </a:t>
            </a:r>
            <a:r>
              <a:rPr sz="2400" spc="-5" dirty="0">
                <a:latin typeface="Times New Roman"/>
                <a:cs typeface="Times New Roman"/>
              </a:rPr>
              <a:t>13</a:t>
            </a:r>
            <a:endParaRPr sz="2400">
              <a:latin typeface="Times New Roman"/>
              <a:cs typeface="Times New Roman"/>
            </a:endParaRP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10160" y="23825"/>
            <a:ext cx="9168765" cy="6612255"/>
          </a:xfrm>
          <a:prstGeom prst="rect">
            <a:avLst/>
          </a:prstGeom>
        </p:spPr>
        <p:txBody>
          <a:bodyPr vert="horz" wrap="square" lIns="0" tIns="12700" rIns="0" bIns="0" rtlCol="0">
            <a:spAutoFit/>
          </a:bodyPr>
          <a:lstStyle/>
          <a:p>
            <a:pPr marL="101600" marR="93980" algn="just">
              <a:lnSpc>
                <a:spcPct val="100000"/>
              </a:lnSpc>
              <a:spcBef>
                <a:spcPts val="100"/>
              </a:spcBef>
            </a:pPr>
            <a:r>
              <a:rPr sz="2400" b="1" spc="-10" dirty="0">
                <a:solidFill>
                  <a:srgbClr val="0000FF"/>
                </a:solidFill>
                <a:latin typeface="Times New Roman"/>
                <a:cs typeface="Times New Roman"/>
              </a:rPr>
              <a:t>G1. </a:t>
            </a:r>
            <a:r>
              <a:rPr sz="2400" b="1" spc="-5" dirty="0">
                <a:solidFill>
                  <a:srgbClr val="0000FF"/>
                </a:solidFill>
                <a:latin typeface="Times New Roman"/>
                <a:cs typeface="Times New Roman"/>
              </a:rPr>
              <a:t>Consider </a:t>
            </a:r>
            <a:r>
              <a:rPr sz="2400" b="1" dirty="0">
                <a:solidFill>
                  <a:srgbClr val="0000FF"/>
                </a:solidFill>
                <a:latin typeface="Times New Roman"/>
                <a:cs typeface="Times New Roman"/>
              </a:rPr>
              <a:t>a </a:t>
            </a:r>
            <a:r>
              <a:rPr sz="2400" b="1" spc="-5" dirty="0">
                <a:solidFill>
                  <a:srgbClr val="0000FF"/>
                </a:solidFill>
                <a:latin typeface="Times New Roman"/>
                <a:cs typeface="Times New Roman"/>
              </a:rPr>
              <a:t>computer </a:t>
            </a:r>
            <a:r>
              <a:rPr sz="2400" b="1" dirty="0">
                <a:solidFill>
                  <a:srgbClr val="0000FF"/>
                </a:solidFill>
                <a:latin typeface="Times New Roman"/>
                <a:cs typeface="Times New Roman"/>
              </a:rPr>
              <a:t>system with </a:t>
            </a:r>
            <a:r>
              <a:rPr sz="2400" b="1" spc="-10" dirty="0">
                <a:solidFill>
                  <a:srgbClr val="0000FF"/>
                </a:solidFill>
                <a:latin typeface="Times New Roman"/>
                <a:cs typeface="Times New Roman"/>
              </a:rPr>
              <a:t>ten </a:t>
            </a:r>
            <a:r>
              <a:rPr sz="2400" b="1" dirty="0">
                <a:solidFill>
                  <a:srgbClr val="0000FF"/>
                </a:solidFill>
                <a:latin typeface="Times New Roman"/>
                <a:cs typeface="Times New Roman"/>
              </a:rPr>
              <a:t>physical page </a:t>
            </a:r>
            <a:r>
              <a:rPr sz="2400" b="1" spc="-10" dirty="0">
                <a:solidFill>
                  <a:srgbClr val="0000FF"/>
                </a:solidFill>
                <a:latin typeface="Times New Roman"/>
                <a:cs typeface="Times New Roman"/>
              </a:rPr>
              <a:t>frames. </a:t>
            </a:r>
            <a:r>
              <a:rPr sz="2400" b="1" dirty="0">
                <a:solidFill>
                  <a:srgbClr val="0000FF"/>
                </a:solidFill>
                <a:latin typeface="Times New Roman"/>
                <a:cs typeface="Times New Roman"/>
              </a:rPr>
              <a:t>The  system is </a:t>
            </a:r>
            <a:r>
              <a:rPr sz="2400" b="1" spc="-10" dirty="0">
                <a:solidFill>
                  <a:srgbClr val="0000FF"/>
                </a:solidFill>
                <a:latin typeface="Times New Roman"/>
                <a:cs typeface="Times New Roman"/>
              </a:rPr>
              <a:t>provided </a:t>
            </a:r>
            <a:r>
              <a:rPr sz="2400" b="1" spc="-5" dirty="0">
                <a:solidFill>
                  <a:srgbClr val="0000FF"/>
                </a:solidFill>
                <a:latin typeface="Times New Roman"/>
                <a:cs typeface="Times New Roman"/>
              </a:rPr>
              <a:t>with an </a:t>
            </a:r>
            <a:r>
              <a:rPr sz="2400" b="1" spc="-10" dirty="0">
                <a:solidFill>
                  <a:srgbClr val="0000FF"/>
                </a:solidFill>
                <a:latin typeface="Times New Roman"/>
                <a:cs typeface="Times New Roman"/>
              </a:rPr>
              <a:t>access </a:t>
            </a:r>
            <a:r>
              <a:rPr sz="2400" b="1" spc="-5" dirty="0">
                <a:solidFill>
                  <a:srgbClr val="0000FF"/>
                </a:solidFill>
                <a:latin typeface="Times New Roman"/>
                <a:cs typeface="Times New Roman"/>
              </a:rPr>
              <a:t>sequence (a</a:t>
            </a:r>
            <a:r>
              <a:rPr sz="2400" b="1" spc="-7" baseline="-20833" dirty="0">
                <a:solidFill>
                  <a:srgbClr val="0000FF"/>
                </a:solidFill>
                <a:latin typeface="Times New Roman"/>
                <a:cs typeface="Times New Roman"/>
              </a:rPr>
              <a:t>1</a:t>
            </a:r>
            <a:r>
              <a:rPr sz="2400" b="1" spc="-5" dirty="0">
                <a:solidFill>
                  <a:srgbClr val="0000FF"/>
                </a:solidFill>
                <a:latin typeface="Times New Roman"/>
                <a:cs typeface="Times New Roman"/>
              </a:rPr>
              <a:t>,a</a:t>
            </a:r>
            <a:r>
              <a:rPr sz="2400" b="1" spc="-7" baseline="-20833" dirty="0">
                <a:solidFill>
                  <a:srgbClr val="0000FF"/>
                </a:solidFill>
                <a:latin typeface="Times New Roman"/>
                <a:cs typeface="Times New Roman"/>
              </a:rPr>
              <a:t>2</a:t>
            </a:r>
            <a:r>
              <a:rPr sz="2400" b="1" spc="-5" dirty="0">
                <a:solidFill>
                  <a:srgbClr val="0000FF"/>
                </a:solidFill>
                <a:latin typeface="Times New Roman"/>
                <a:cs typeface="Times New Roman"/>
              </a:rPr>
              <a:t>,…,a</a:t>
            </a:r>
            <a:r>
              <a:rPr sz="2400" b="1" spc="-7" baseline="-20833" dirty="0">
                <a:solidFill>
                  <a:srgbClr val="0000FF"/>
                </a:solidFill>
                <a:latin typeface="Times New Roman"/>
                <a:cs typeface="Times New Roman"/>
              </a:rPr>
              <a:t>20</a:t>
            </a:r>
            <a:r>
              <a:rPr sz="2400" b="1" spc="-5" dirty="0">
                <a:solidFill>
                  <a:srgbClr val="0000FF"/>
                </a:solidFill>
                <a:latin typeface="Times New Roman"/>
                <a:cs typeface="Times New Roman"/>
              </a:rPr>
              <a:t>,a</a:t>
            </a:r>
            <a:r>
              <a:rPr sz="2400" b="1" spc="-7" baseline="-20833" dirty="0">
                <a:solidFill>
                  <a:srgbClr val="0000FF"/>
                </a:solidFill>
                <a:latin typeface="Times New Roman"/>
                <a:cs typeface="Times New Roman"/>
              </a:rPr>
              <a:t>1</a:t>
            </a:r>
            <a:r>
              <a:rPr sz="2400" b="1" spc="-5" dirty="0">
                <a:solidFill>
                  <a:srgbClr val="0000FF"/>
                </a:solidFill>
                <a:latin typeface="Times New Roman"/>
                <a:cs typeface="Times New Roman"/>
              </a:rPr>
              <a:t>,a</a:t>
            </a:r>
            <a:r>
              <a:rPr sz="2400" b="1" spc="-7" baseline="-20833" dirty="0">
                <a:solidFill>
                  <a:srgbClr val="0000FF"/>
                </a:solidFill>
                <a:latin typeface="Times New Roman"/>
                <a:cs typeface="Times New Roman"/>
              </a:rPr>
              <a:t>2</a:t>
            </a:r>
            <a:r>
              <a:rPr sz="2400" b="1" spc="-5" dirty="0">
                <a:solidFill>
                  <a:srgbClr val="0000FF"/>
                </a:solidFill>
                <a:latin typeface="Times New Roman"/>
                <a:cs typeface="Times New Roman"/>
              </a:rPr>
              <a:t>,…,a</a:t>
            </a:r>
            <a:r>
              <a:rPr sz="2400" b="1" spc="-7" baseline="-20833" dirty="0">
                <a:solidFill>
                  <a:srgbClr val="0000FF"/>
                </a:solidFill>
                <a:latin typeface="Times New Roman"/>
                <a:cs typeface="Times New Roman"/>
              </a:rPr>
              <a:t>20</a:t>
            </a:r>
            <a:r>
              <a:rPr sz="2400" b="1" spc="-5" dirty="0">
                <a:solidFill>
                  <a:srgbClr val="0000FF"/>
                </a:solidFill>
                <a:latin typeface="Times New Roman"/>
                <a:cs typeface="Times New Roman"/>
              </a:rPr>
              <a:t>),  </a:t>
            </a:r>
            <a:r>
              <a:rPr sz="2400" b="1" spc="-15" dirty="0">
                <a:solidFill>
                  <a:srgbClr val="0000FF"/>
                </a:solidFill>
                <a:latin typeface="Times New Roman"/>
                <a:cs typeface="Times New Roman"/>
              </a:rPr>
              <a:t>where </a:t>
            </a:r>
            <a:r>
              <a:rPr sz="2400" b="1" spc="-10" dirty="0">
                <a:solidFill>
                  <a:srgbClr val="0000FF"/>
                </a:solidFill>
                <a:latin typeface="Times New Roman"/>
                <a:cs typeface="Times New Roman"/>
              </a:rPr>
              <a:t>each </a:t>
            </a:r>
            <a:r>
              <a:rPr sz="2400" b="1" spc="-5" dirty="0">
                <a:solidFill>
                  <a:srgbClr val="0000FF"/>
                </a:solidFill>
                <a:latin typeface="Times New Roman"/>
                <a:cs typeface="Times New Roman"/>
              </a:rPr>
              <a:t>a</a:t>
            </a:r>
            <a:r>
              <a:rPr sz="2400" b="1" spc="-7" baseline="-20833" dirty="0">
                <a:solidFill>
                  <a:srgbClr val="0000FF"/>
                </a:solidFill>
                <a:latin typeface="Times New Roman"/>
                <a:cs typeface="Times New Roman"/>
              </a:rPr>
              <a:t>i </a:t>
            </a:r>
            <a:r>
              <a:rPr sz="2400" b="1" dirty="0">
                <a:solidFill>
                  <a:srgbClr val="0000FF"/>
                </a:solidFill>
                <a:latin typeface="Times New Roman"/>
                <a:cs typeface="Times New Roman"/>
              </a:rPr>
              <a:t>is a </a:t>
            </a:r>
            <a:r>
              <a:rPr sz="2400" b="1" spc="-5" dirty="0">
                <a:solidFill>
                  <a:srgbClr val="0000FF"/>
                </a:solidFill>
                <a:latin typeface="Times New Roman"/>
                <a:cs typeface="Times New Roman"/>
              </a:rPr>
              <a:t>distinct virtual </a:t>
            </a:r>
            <a:r>
              <a:rPr sz="2400" b="1" dirty="0">
                <a:solidFill>
                  <a:srgbClr val="0000FF"/>
                </a:solidFill>
                <a:latin typeface="Times New Roman"/>
                <a:cs typeface="Times New Roman"/>
              </a:rPr>
              <a:t>page </a:t>
            </a:r>
            <a:r>
              <a:rPr sz="2400" b="1" spc="-40" dirty="0">
                <a:solidFill>
                  <a:srgbClr val="0000FF"/>
                </a:solidFill>
                <a:latin typeface="Times New Roman"/>
                <a:cs typeface="Times New Roman"/>
              </a:rPr>
              <a:t>number. </a:t>
            </a:r>
            <a:r>
              <a:rPr sz="2400" b="1" dirty="0">
                <a:solidFill>
                  <a:srgbClr val="0000FF"/>
                </a:solidFill>
                <a:latin typeface="Times New Roman"/>
                <a:cs typeface="Times New Roman"/>
              </a:rPr>
              <a:t>The </a:t>
            </a:r>
            <a:r>
              <a:rPr sz="2400" b="1" spc="-10" dirty="0">
                <a:solidFill>
                  <a:srgbClr val="0000FF"/>
                </a:solidFill>
                <a:latin typeface="Times New Roman"/>
                <a:cs typeface="Times New Roman"/>
              </a:rPr>
              <a:t>difference </a:t>
            </a:r>
            <a:r>
              <a:rPr sz="2400" b="1" dirty="0">
                <a:solidFill>
                  <a:srgbClr val="0000FF"/>
                </a:solidFill>
                <a:latin typeface="Times New Roman"/>
                <a:cs typeface="Times New Roman"/>
              </a:rPr>
              <a:t>in </a:t>
            </a:r>
            <a:r>
              <a:rPr sz="2400" b="1" spc="-5" dirty="0">
                <a:solidFill>
                  <a:srgbClr val="0000FF"/>
                </a:solidFill>
                <a:latin typeface="Times New Roman"/>
                <a:cs typeface="Times New Roman"/>
              </a:rPr>
              <a:t>the  </a:t>
            </a:r>
            <a:r>
              <a:rPr sz="2400" b="1" spc="-10" dirty="0">
                <a:solidFill>
                  <a:srgbClr val="0000FF"/>
                </a:solidFill>
                <a:latin typeface="Times New Roman"/>
                <a:cs typeface="Times New Roman"/>
              </a:rPr>
              <a:t>number </a:t>
            </a:r>
            <a:r>
              <a:rPr sz="2400" b="1" dirty="0">
                <a:solidFill>
                  <a:srgbClr val="0000FF"/>
                </a:solidFill>
                <a:latin typeface="Times New Roman"/>
                <a:cs typeface="Times New Roman"/>
              </a:rPr>
              <a:t>of page faults </a:t>
            </a:r>
            <a:r>
              <a:rPr sz="2400" b="1" spc="-5" dirty="0">
                <a:solidFill>
                  <a:srgbClr val="0000FF"/>
                </a:solidFill>
                <a:latin typeface="Times New Roman"/>
                <a:cs typeface="Times New Roman"/>
              </a:rPr>
              <a:t>between the last-in-ﬁrst-out </a:t>
            </a:r>
            <a:r>
              <a:rPr sz="2400" b="1" dirty="0">
                <a:solidFill>
                  <a:srgbClr val="0000FF"/>
                </a:solidFill>
                <a:latin typeface="Times New Roman"/>
                <a:cs typeface="Times New Roman"/>
              </a:rPr>
              <a:t>page </a:t>
            </a:r>
            <a:r>
              <a:rPr sz="2400" b="1" spc="-10" dirty="0">
                <a:solidFill>
                  <a:srgbClr val="0000FF"/>
                </a:solidFill>
                <a:latin typeface="Times New Roman"/>
                <a:cs typeface="Times New Roman"/>
              </a:rPr>
              <a:t>replacement  </a:t>
            </a:r>
            <a:r>
              <a:rPr sz="2400" b="1" dirty="0">
                <a:solidFill>
                  <a:srgbClr val="0000FF"/>
                </a:solidFill>
                <a:latin typeface="Times New Roman"/>
                <a:cs typeface="Times New Roman"/>
              </a:rPr>
              <a:t>policy and </a:t>
            </a:r>
            <a:r>
              <a:rPr sz="2400" b="1" spc="-5" dirty="0">
                <a:solidFill>
                  <a:srgbClr val="0000FF"/>
                </a:solidFill>
                <a:latin typeface="Times New Roman"/>
                <a:cs typeface="Times New Roman"/>
              </a:rPr>
              <a:t>the optimal </a:t>
            </a:r>
            <a:r>
              <a:rPr sz="2400" b="1" dirty="0">
                <a:solidFill>
                  <a:srgbClr val="0000FF"/>
                </a:solidFill>
                <a:latin typeface="Times New Roman"/>
                <a:cs typeface="Times New Roman"/>
              </a:rPr>
              <a:t>page </a:t>
            </a:r>
            <a:r>
              <a:rPr sz="2400" b="1" spc="-10" dirty="0">
                <a:solidFill>
                  <a:srgbClr val="0000FF"/>
                </a:solidFill>
                <a:latin typeface="Times New Roman"/>
                <a:cs typeface="Times New Roman"/>
              </a:rPr>
              <a:t>replacement </a:t>
            </a:r>
            <a:r>
              <a:rPr sz="2400" b="1" dirty="0">
                <a:solidFill>
                  <a:srgbClr val="0000FF"/>
                </a:solidFill>
                <a:latin typeface="Times New Roman"/>
                <a:cs typeface="Times New Roman"/>
              </a:rPr>
              <a:t>policy is</a:t>
            </a:r>
            <a:r>
              <a:rPr sz="2400" b="1" u="heavy" dirty="0">
                <a:solidFill>
                  <a:srgbClr val="0000FF"/>
                </a:solidFill>
                <a:uFill>
                  <a:solidFill>
                    <a:srgbClr val="0000FE"/>
                  </a:solidFill>
                </a:uFill>
                <a:latin typeface="Times New Roman"/>
                <a:cs typeface="Times New Roman"/>
              </a:rPr>
              <a:t> </a:t>
            </a:r>
            <a:r>
              <a:rPr sz="2400" b="1" spc="-5" dirty="0">
                <a:solidFill>
                  <a:srgbClr val="0000FF"/>
                </a:solidFill>
                <a:latin typeface="Times New Roman"/>
                <a:cs typeface="Times New Roman"/>
              </a:rPr>
              <a:t>.( </a:t>
            </a:r>
            <a:r>
              <a:rPr sz="2400" b="1" spc="-50" dirty="0">
                <a:solidFill>
                  <a:srgbClr val="0000FF"/>
                </a:solidFill>
                <a:latin typeface="Times New Roman"/>
                <a:cs typeface="Times New Roman"/>
              </a:rPr>
              <a:t>GATE  </a:t>
            </a:r>
            <a:r>
              <a:rPr sz="2400" b="1" dirty="0">
                <a:solidFill>
                  <a:srgbClr val="0000FF"/>
                </a:solidFill>
                <a:latin typeface="Times New Roman"/>
                <a:cs typeface="Times New Roman"/>
              </a:rPr>
              <a:t>2016)</a:t>
            </a:r>
            <a:endParaRPr sz="2400">
              <a:latin typeface="Times New Roman"/>
              <a:cs typeface="Times New Roman"/>
            </a:endParaRPr>
          </a:p>
          <a:p>
            <a:pPr marL="101600" algn="just">
              <a:lnSpc>
                <a:spcPct val="100000"/>
              </a:lnSpc>
              <a:spcBef>
                <a:spcPts val="10"/>
              </a:spcBef>
              <a:tabLst>
                <a:tab pos="1930400" algn="l"/>
                <a:tab pos="3759835" algn="l"/>
                <a:tab pos="5589270" algn="l"/>
              </a:tabLst>
            </a:pPr>
            <a:r>
              <a:rPr sz="2400" b="1" spc="-5" dirty="0">
                <a:solidFill>
                  <a:srgbClr val="0000FF"/>
                </a:solidFill>
                <a:latin typeface="Times New Roman"/>
                <a:cs typeface="Times New Roman"/>
              </a:rPr>
              <a:t>A. </a:t>
            </a:r>
            <a:r>
              <a:rPr sz="2400" b="1" spc="75" dirty="0">
                <a:solidFill>
                  <a:srgbClr val="0000FF"/>
                </a:solidFill>
                <a:latin typeface="Times New Roman"/>
                <a:cs typeface="Times New Roman"/>
              </a:rPr>
              <a:t> </a:t>
            </a:r>
            <a:r>
              <a:rPr sz="2400" b="1" dirty="0">
                <a:solidFill>
                  <a:srgbClr val="0000FF"/>
                </a:solidFill>
                <a:latin typeface="Times New Roman"/>
                <a:cs typeface="Times New Roman"/>
              </a:rPr>
              <a:t>1	</a:t>
            </a:r>
            <a:r>
              <a:rPr sz="2400" spc="-10" dirty="0">
                <a:latin typeface="Times New Roman"/>
                <a:cs typeface="Times New Roman"/>
              </a:rPr>
              <a:t>B.2	</a:t>
            </a:r>
            <a:r>
              <a:rPr sz="2400" dirty="0">
                <a:latin typeface="Times New Roman"/>
                <a:cs typeface="Times New Roman"/>
              </a:rPr>
              <a:t>C.3	</a:t>
            </a:r>
            <a:r>
              <a:rPr sz="2400" spc="-5" dirty="0">
                <a:latin typeface="Times New Roman"/>
                <a:cs typeface="Times New Roman"/>
              </a:rPr>
              <a:t>D.4</a:t>
            </a:r>
            <a:endParaRPr sz="2400">
              <a:latin typeface="Times New Roman"/>
              <a:cs typeface="Times New Roman"/>
            </a:endParaRPr>
          </a:p>
          <a:p>
            <a:pPr>
              <a:lnSpc>
                <a:spcPct val="100000"/>
              </a:lnSpc>
              <a:spcBef>
                <a:spcPts val="5"/>
              </a:spcBef>
            </a:pPr>
            <a:endParaRPr sz="2500">
              <a:latin typeface="Times New Roman"/>
              <a:cs typeface="Times New Roman"/>
            </a:endParaRPr>
          </a:p>
          <a:p>
            <a:pPr marL="101600" marR="95250" algn="just">
              <a:lnSpc>
                <a:spcPct val="100000"/>
              </a:lnSpc>
            </a:pPr>
            <a:r>
              <a:rPr sz="2400" spc="-5" dirty="0">
                <a:latin typeface="Times New Roman"/>
                <a:cs typeface="Times New Roman"/>
              </a:rPr>
              <a:t>Calculate </a:t>
            </a:r>
            <a:r>
              <a:rPr sz="2400" dirty="0">
                <a:latin typeface="Times New Roman"/>
                <a:cs typeface="Times New Roman"/>
              </a:rPr>
              <a:t>the </a:t>
            </a:r>
            <a:r>
              <a:rPr sz="2400" spc="-10" dirty="0">
                <a:latin typeface="Times New Roman"/>
                <a:cs typeface="Times New Roman"/>
              </a:rPr>
              <a:t>difference </a:t>
            </a:r>
            <a:r>
              <a:rPr sz="2400" spc="-5" dirty="0">
                <a:latin typeface="Times New Roman"/>
                <a:cs typeface="Times New Roman"/>
              </a:rPr>
              <a:t>between </a:t>
            </a:r>
            <a:r>
              <a:rPr sz="2400" dirty="0">
                <a:latin typeface="Times New Roman"/>
                <a:cs typeface="Times New Roman"/>
              </a:rPr>
              <a:t>the </a:t>
            </a:r>
            <a:r>
              <a:rPr sz="2400" spc="-5" dirty="0">
                <a:latin typeface="Times New Roman"/>
                <a:cs typeface="Times New Roman"/>
              </a:rPr>
              <a:t>last-in-first-out </a:t>
            </a:r>
            <a:r>
              <a:rPr sz="2400" spc="-10" dirty="0">
                <a:latin typeface="Times New Roman"/>
                <a:cs typeface="Times New Roman"/>
              </a:rPr>
              <a:t>page </a:t>
            </a:r>
            <a:r>
              <a:rPr sz="2400" spc="-5" dirty="0">
                <a:latin typeface="Times New Roman"/>
                <a:cs typeface="Times New Roman"/>
              </a:rPr>
              <a:t>replacement  policy and </a:t>
            </a:r>
            <a:r>
              <a:rPr sz="2400" dirty="0">
                <a:latin typeface="Times New Roman"/>
                <a:cs typeface="Times New Roman"/>
              </a:rPr>
              <a:t>the optimal </a:t>
            </a:r>
            <a:r>
              <a:rPr sz="2400" spc="-10" dirty="0">
                <a:latin typeface="Times New Roman"/>
                <a:cs typeface="Times New Roman"/>
              </a:rPr>
              <a:t>page </a:t>
            </a:r>
            <a:r>
              <a:rPr sz="2400" spc="-5" dirty="0">
                <a:latin typeface="Times New Roman"/>
                <a:cs typeface="Times New Roman"/>
              </a:rPr>
              <a:t>replacement</a:t>
            </a:r>
            <a:r>
              <a:rPr sz="2400" spc="-15" dirty="0">
                <a:latin typeface="Times New Roman"/>
                <a:cs typeface="Times New Roman"/>
              </a:rPr>
              <a:t> </a:t>
            </a:r>
            <a:r>
              <a:rPr sz="2400" spc="-35" dirty="0">
                <a:latin typeface="Times New Roman"/>
                <a:cs typeface="Times New Roman"/>
              </a:rPr>
              <a:t>policy.</a:t>
            </a:r>
            <a:endParaRPr sz="2400">
              <a:latin typeface="Times New Roman"/>
              <a:cs typeface="Times New Roman"/>
            </a:endParaRPr>
          </a:p>
          <a:p>
            <a:pPr marL="101600" marR="93345" algn="just">
              <a:lnSpc>
                <a:spcPct val="100000"/>
              </a:lnSpc>
              <a:spcBef>
                <a:spcPts val="5"/>
              </a:spcBef>
            </a:pPr>
            <a:r>
              <a:rPr sz="2400" spc="-5" dirty="0">
                <a:latin typeface="Times New Roman"/>
                <a:cs typeface="Times New Roman"/>
              </a:rPr>
              <a:t>First, Consider </a:t>
            </a:r>
            <a:r>
              <a:rPr sz="2400" spc="-10" dirty="0">
                <a:latin typeface="Times New Roman"/>
                <a:cs typeface="Times New Roman"/>
              </a:rPr>
              <a:t>LIFO (Last </a:t>
            </a:r>
            <a:r>
              <a:rPr sz="2400" spc="-30" dirty="0">
                <a:latin typeface="Times New Roman"/>
                <a:cs typeface="Times New Roman"/>
              </a:rPr>
              <a:t>In </a:t>
            </a:r>
            <a:r>
              <a:rPr sz="2400" spc="-5" dirty="0">
                <a:latin typeface="Times New Roman"/>
                <a:cs typeface="Times New Roman"/>
              </a:rPr>
              <a:t>First </a:t>
            </a:r>
            <a:r>
              <a:rPr sz="2400" dirty="0">
                <a:latin typeface="Times New Roman"/>
                <a:cs typeface="Times New Roman"/>
              </a:rPr>
              <a:t>Out) </a:t>
            </a:r>
            <a:r>
              <a:rPr sz="2400" spc="-5" dirty="0">
                <a:latin typeface="Times New Roman"/>
                <a:cs typeface="Times New Roman"/>
              </a:rPr>
              <a:t>→a</a:t>
            </a:r>
            <a:r>
              <a:rPr sz="2400" spc="-7" baseline="-20833" dirty="0">
                <a:latin typeface="Times New Roman"/>
                <a:cs typeface="Times New Roman"/>
              </a:rPr>
              <a:t>1 </a:t>
            </a:r>
            <a:r>
              <a:rPr sz="2400" dirty="0">
                <a:latin typeface="Times New Roman"/>
                <a:cs typeface="Times New Roman"/>
              </a:rPr>
              <a:t>to a</a:t>
            </a:r>
            <a:r>
              <a:rPr sz="2400" baseline="-20833" dirty="0">
                <a:latin typeface="Times New Roman"/>
                <a:cs typeface="Times New Roman"/>
              </a:rPr>
              <a:t>10 </a:t>
            </a:r>
            <a:r>
              <a:rPr sz="2400" spc="-5" dirty="0">
                <a:latin typeface="Times New Roman"/>
                <a:cs typeface="Times New Roman"/>
              </a:rPr>
              <a:t>will result </a:t>
            </a:r>
            <a:r>
              <a:rPr sz="2400" dirty="0">
                <a:latin typeface="Times New Roman"/>
                <a:cs typeface="Times New Roman"/>
              </a:rPr>
              <a:t>in </a:t>
            </a:r>
            <a:r>
              <a:rPr sz="2400" spc="-5" dirty="0">
                <a:latin typeface="Times New Roman"/>
                <a:cs typeface="Times New Roman"/>
              </a:rPr>
              <a:t>page  faults </a:t>
            </a:r>
            <a:r>
              <a:rPr sz="2400" dirty="0">
                <a:latin typeface="Times New Roman"/>
                <a:cs typeface="Times New Roman"/>
              </a:rPr>
              <a:t>= </a:t>
            </a:r>
            <a:r>
              <a:rPr sz="2400" spc="-5" dirty="0">
                <a:latin typeface="Times New Roman"/>
                <a:cs typeface="Times New Roman"/>
              </a:rPr>
              <a:t>10 page faults. Then </a:t>
            </a:r>
            <a:r>
              <a:rPr sz="2400" spc="-20" dirty="0">
                <a:latin typeface="Times New Roman"/>
                <a:cs typeface="Times New Roman"/>
              </a:rPr>
              <a:t>a</a:t>
            </a:r>
            <a:r>
              <a:rPr sz="2400" spc="-30" baseline="-20833" dirty="0">
                <a:latin typeface="Times New Roman"/>
                <a:cs typeface="Times New Roman"/>
              </a:rPr>
              <a:t>11 </a:t>
            </a:r>
            <a:r>
              <a:rPr sz="2400" spc="-10" dirty="0">
                <a:latin typeface="Times New Roman"/>
                <a:cs typeface="Times New Roman"/>
              </a:rPr>
              <a:t>will </a:t>
            </a:r>
            <a:r>
              <a:rPr sz="2400" spc="-5" dirty="0">
                <a:latin typeface="Times New Roman"/>
                <a:cs typeface="Times New Roman"/>
              </a:rPr>
              <a:t>replace </a:t>
            </a:r>
            <a:r>
              <a:rPr sz="2400" dirty="0">
                <a:latin typeface="Times New Roman"/>
                <a:cs typeface="Times New Roman"/>
              </a:rPr>
              <a:t>a</a:t>
            </a:r>
            <a:r>
              <a:rPr sz="2400" baseline="-20833" dirty="0">
                <a:latin typeface="Times New Roman"/>
                <a:cs typeface="Times New Roman"/>
              </a:rPr>
              <a:t>10 </a:t>
            </a:r>
            <a:r>
              <a:rPr sz="2400" spc="-10" dirty="0">
                <a:latin typeface="Times New Roman"/>
                <a:cs typeface="Times New Roman"/>
              </a:rPr>
              <a:t>(last </a:t>
            </a:r>
            <a:r>
              <a:rPr sz="2400" dirty="0">
                <a:latin typeface="Times New Roman"/>
                <a:cs typeface="Times New Roman"/>
              </a:rPr>
              <a:t>in is </a:t>
            </a:r>
            <a:r>
              <a:rPr sz="2400" spc="-5" dirty="0">
                <a:latin typeface="Times New Roman"/>
                <a:cs typeface="Times New Roman"/>
              </a:rPr>
              <a:t>a</a:t>
            </a:r>
            <a:r>
              <a:rPr sz="2400" spc="-7" baseline="-20833" dirty="0">
                <a:latin typeface="Times New Roman"/>
                <a:cs typeface="Times New Roman"/>
              </a:rPr>
              <a:t>10</a:t>
            </a:r>
            <a:r>
              <a:rPr sz="2400" spc="-5" dirty="0">
                <a:latin typeface="Times New Roman"/>
                <a:cs typeface="Times New Roman"/>
              </a:rPr>
              <a:t>), </a:t>
            </a:r>
            <a:r>
              <a:rPr sz="2400" spc="-10" dirty="0">
                <a:latin typeface="Times New Roman"/>
                <a:cs typeface="Times New Roman"/>
              </a:rPr>
              <a:t>a</a:t>
            </a:r>
            <a:r>
              <a:rPr sz="2400" spc="-15" baseline="-20833" dirty="0">
                <a:latin typeface="Times New Roman"/>
                <a:cs typeface="Times New Roman"/>
              </a:rPr>
              <a:t>12 </a:t>
            </a:r>
            <a:r>
              <a:rPr sz="2400" spc="-5" dirty="0">
                <a:latin typeface="Times New Roman"/>
                <a:cs typeface="Times New Roman"/>
              </a:rPr>
              <a:t>replace  </a:t>
            </a:r>
            <a:r>
              <a:rPr sz="2400" spc="-25" dirty="0">
                <a:latin typeface="Times New Roman"/>
                <a:cs typeface="Times New Roman"/>
              </a:rPr>
              <a:t>a</a:t>
            </a:r>
            <a:r>
              <a:rPr sz="2400" spc="-37" baseline="-20833" dirty="0">
                <a:latin typeface="Times New Roman"/>
                <a:cs typeface="Times New Roman"/>
              </a:rPr>
              <a:t>11 </a:t>
            </a:r>
            <a:r>
              <a:rPr sz="2400" spc="-5" dirty="0">
                <a:latin typeface="Times New Roman"/>
                <a:cs typeface="Times New Roman"/>
              </a:rPr>
              <a:t>and </a:t>
            </a:r>
            <a:r>
              <a:rPr sz="2400" dirty="0">
                <a:latin typeface="Times New Roman"/>
                <a:cs typeface="Times New Roman"/>
              </a:rPr>
              <a:t>...till </a:t>
            </a:r>
            <a:r>
              <a:rPr sz="2400" spc="-10" dirty="0">
                <a:latin typeface="Times New Roman"/>
                <a:cs typeface="Times New Roman"/>
              </a:rPr>
              <a:t>a</a:t>
            </a:r>
            <a:r>
              <a:rPr sz="2400" spc="-15" baseline="-20833" dirty="0">
                <a:latin typeface="Times New Roman"/>
                <a:cs typeface="Times New Roman"/>
              </a:rPr>
              <a:t>20 </a:t>
            </a:r>
            <a:r>
              <a:rPr sz="2400" dirty="0">
                <a:latin typeface="Times New Roman"/>
                <a:cs typeface="Times New Roman"/>
              </a:rPr>
              <a:t>= 10 </a:t>
            </a:r>
            <a:r>
              <a:rPr sz="2400" spc="-5" dirty="0">
                <a:latin typeface="Times New Roman"/>
                <a:cs typeface="Times New Roman"/>
              </a:rPr>
              <a:t>page faults and </a:t>
            </a:r>
            <a:r>
              <a:rPr sz="2400" dirty="0">
                <a:latin typeface="Times New Roman"/>
                <a:cs typeface="Times New Roman"/>
              </a:rPr>
              <a:t>a</a:t>
            </a:r>
            <a:r>
              <a:rPr sz="2400" baseline="-20833" dirty="0">
                <a:latin typeface="Times New Roman"/>
                <a:cs typeface="Times New Roman"/>
              </a:rPr>
              <a:t>20 </a:t>
            </a:r>
            <a:r>
              <a:rPr sz="2400" spc="-5" dirty="0">
                <a:latin typeface="Times New Roman"/>
                <a:cs typeface="Times New Roman"/>
              </a:rPr>
              <a:t>will </a:t>
            </a:r>
            <a:r>
              <a:rPr sz="2400" dirty="0">
                <a:latin typeface="Times New Roman"/>
                <a:cs typeface="Times New Roman"/>
              </a:rPr>
              <a:t>be top of </a:t>
            </a:r>
            <a:r>
              <a:rPr sz="2400" spc="-5" dirty="0">
                <a:latin typeface="Times New Roman"/>
                <a:cs typeface="Times New Roman"/>
              </a:rPr>
              <a:t>stack and a</a:t>
            </a:r>
            <a:r>
              <a:rPr sz="2400" spc="-7" baseline="-20833" dirty="0">
                <a:latin typeface="Times New Roman"/>
                <a:cs typeface="Times New Roman"/>
              </a:rPr>
              <a:t>9</a:t>
            </a:r>
            <a:r>
              <a:rPr sz="2400" spc="-5" dirty="0">
                <a:latin typeface="Times New Roman"/>
                <a:cs typeface="Times New Roman"/>
              </a:rPr>
              <a:t>…a</a:t>
            </a:r>
            <a:r>
              <a:rPr sz="2400" spc="-7" baseline="-20833" dirty="0">
                <a:latin typeface="Times New Roman"/>
                <a:cs typeface="Times New Roman"/>
              </a:rPr>
              <a:t>1  </a:t>
            </a:r>
            <a:r>
              <a:rPr sz="2400" spc="-10" dirty="0">
                <a:latin typeface="Times New Roman"/>
                <a:cs typeface="Times New Roman"/>
              </a:rPr>
              <a:t>are </a:t>
            </a:r>
            <a:r>
              <a:rPr sz="2400" spc="-5" dirty="0">
                <a:latin typeface="Times New Roman"/>
                <a:cs typeface="Times New Roman"/>
              </a:rPr>
              <a:t>remained </a:t>
            </a:r>
            <a:r>
              <a:rPr sz="2400" spc="-10" dirty="0">
                <a:latin typeface="Times New Roman"/>
                <a:cs typeface="Times New Roman"/>
              </a:rPr>
              <a:t>as </a:t>
            </a:r>
            <a:r>
              <a:rPr sz="2400" spc="5" dirty="0">
                <a:latin typeface="Times New Roman"/>
                <a:cs typeface="Times New Roman"/>
              </a:rPr>
              <a:t>such. </a:t>
            </a:r>
            <a:r>
              <a:rPr sz="2400" spc="-5" dirty="0">
                <a:latin typeface="Times New Roman"/>
                <a:cs typeface="Times New Roman"/>
              </a:rPr>
              <a:t>Then a</a:t>
            </a:r>
            <a:r>
              <a:rPr sz="2400" spc="-7" baseline="-20833" dirty="0">
                <a:latin typeface="Times New Roman"/>
                <a:cs typeface="Times New Roman"/>
              </a:rPr>
              <a:t>1 </a:t>
            </a:r>
            <a:r>
              <a:rPr sz="2400" dirty="0">
                <a:latin typeface="Times New Roman"/>
                <a:cs typeface="Times New Roman"/>
              </a:rPr>
              <a:t>to </a:t>
            </a:r>
            <a:r>
              <a:rPr sz="2400" spc="-15" dirty="0">
                <a:latin typeface="Times New Roman"/>
                <a:cs typeface="Times New Roman"/>
              </a:rPr>
              <a:t>a</a:t>
            </a:r>
            <a:r>
              <a:rPr sz="2400" spc="-22" baseline="-20833" dirty="0">
                <a:latin typeface="Times New Roman"/>
                <a:cs typeface="Times New Roman"/>
              </a:rPr>
              <a:t>9 </a:t>
            </a:r>
            <a:r>
              <a:rPr sz="2400" spc="-10" dirty="0">
                <a:latin typeface="Times New Roman"/>
                <a:cs typeface="Times New Roman"/>
              </a:rPr>
              <a:t>are </a:t>
            </a:r>
            <a:r>
              <a:rPr sz="2400" dirty="0">
                <a:latin typeface="Times New Roman"/>
                <a:cs typeface="Times New Roman"/>
              </a:rPr>
              <a:t>already </a:t>
            </a:r>
            <a:r>
              <a:rPr sz="2400" spc="-5" dirty="0">
                <a:latin typeface="Times New Roman"/>
                <a:cs typeface="Times New Roman"/>
              </a:rPr>
              <a:t>there.  </a:t>
            </a:r>
            <a:r>
              <a:rPr sz="2400" dirty="0">
                <a:latin typeface="Times New Roman"/>
                <a:cs typeface="Times New Roman"/>
              </a:rPr>
              <a:t>So, 0 </a:t>
            </a:r>
            <a:r>
              <a:rPr sz="2400" spc="-5" dirty="0">
                <a:latin typeface="Times New Roman"/>
                <a:cs typeface="Times New Roman"/>
              </a:rPr>
              <a:t>page </a:t>
            </a:r>
            <a:r>
              <a:rPr sz="2400" dirty="0">
                <a:latin typeface="Times New Roman"/>
                <a:cs typeface="Times New Roman"/>
              </a:rPr>
              <a:t>faults </a:t>
            </a:r>
            <a:r>
              <a:rPr sz="2400" spc="-5" dirty="0">
                <a:latin typeface="Times New Roman"/>
                <a:cs typeface="Times New Roman"/>
              </a:rPr>
              <a:t>from </a:t>
            </a:r>
            <a:r>
              <a:rPr sz="2400" spc="5" dirty="0">
                <a:latin typeface="Times New Roman"/>
                <a:cs typeface="Times New Roman"/>
              </a:rPr>
              <a:t>a</a:t>
            </a:r>
            <a:r>
              <a:rPr sz="2400" spc="7" baseline="-20833" dirty="0">
                <a:latin typeface="Times New Roman"/>
                <a:cs typeface="Times New Roman"/>
              </a:rPr>
              <a:t>1 </a:t>
            </a:r>
            <a:r>
              <a:rPr sz="2400" dirty="0">
                <a:latin typeface="Times New Roman"/>
                <a:cs typeface="Times New Roman"/>
              </a:rPr>
              <a:t>to a</a:t>
            </a:r>
            <a:r>
              <a:rPr sz="2400" baseline="-20833" dirty="0">
                <a:latin typeface="Times New Roman"/>
                <a:cs typeface="Times New Roman"/>
              </a:rPr>
              <a:t>9</a:t>
            </a:r>
            <a:r>
              <a:rPr sz="2400" dirty="0">
                <a:latin typeface="Times New Roman"/>
                <a:cs typeface="Times New Roman"/>
              </a:rPr>
              <a:t>. </a:t>
            </a:r>
            <a:r>
              <a:rPr sz="2400" spc="-10" dirty="0">
                <a:latin typeface="Times New Roman"/>
                <a:cs typeface="Times New Roman"/>
              </a:rPr>
              <a:t>a</a:t>
            </a:r>
            <a:r>
              <a:rPr sz="2400" spc="-15" baseline="-20833" dirty="0">
                <a:latin typeface="Times New Roman"/>
                <a:cs typeface="Times New Roman"/>
              </a:rPr>
              <a:t>10 </a:t>
            </a:r>
            <a:r>
              <a:rPr sz="2400" spc="-5" dirty="0">
                <a:latin typeface="Times New Roman"/>
                <a:cs typeface="Times New Roman"/>
              </a:rPr>
              <a:t>will replace </a:t>
            </a:r>
            <a:r>
              <a:rPr sz="2400" dirty="0">
                <a:latin typeface="Times New Roman"/>
                <a:cs typeface="Times New Roman"/>
              </a:rPr>
              <a:t>a</a:t>
            </a:r>
            <a:r>
              <a:rPr sz="2400" baseline="-20833" dirty="0">
                <a:latin typeface="Times New Roman"/>
                <a:cs typeface="Times New Roman"/>
              </a:rPr>
              <a:t>20</a:t>
            </a:r>
            <a:r>
              <a:rPr sz="2400" dirty="0">
                <a:latin typeface="Times New Roman"/>
                <a:cs typeface="Times New Roman"/>
              </a:rPr>
              <a:t>, </a:t>
            </a:r>
            <a:r>
              <a:rPr sz="2400" spc="-25" dirty="0">
                <a:latin typeface="Times New Roman"/>
                <a:cs typeface="Times New Roman"/>
              </a:rPr>
              <a:t>a</a:t>
            </a:r>
            <a:r>
              <a:rPr sz="2400" spc="-37" baseline="-20833" dirty="0">
                <a:latin typeface="Times New Roman"/>
                <a:cs typeface="Times New Roman"/>
              </a:rPr>
              <a:t>11 </a:t>
            </a:r>
            <a:r>
              <a:rPr sz="2400" spc="-10" dirty="0">
                <a:latin typeface="Times New Roman"/>
                <a:cs typeface="Times New Roman"/>
              </a:rPr>
              <a:t>will </a:t>
            </a:r>
            <a:r>
              <a:rPr sz="2400" spc="-5" dirty="0">
                <a:latin typeface="Times New Roman"/>
                <a:cs typeface="Times New Roman"/>
              </a:rPr>
              <a:t>replace </a:t>
            </a:r>
            <a:r>
              <a:rPr sz="2400" spc="5" dirty="0">
                <a:latin typeface="Times New Roman"/>
                <a:cs typeface="Times New Roman"/>
              </a:rPr>
              <a:t>a</a:t>
            </a:r>
            <a:r>
              <a:rPr sz="2400" spc="7" baseline="-20833" dirty="0">
                <a:latin typeface="Times New Roman"/>
                <a:cs typeface="Times New Roman"/>
              </a:rPr>
              <a:t>10  </a:t>
            </a:r>
            <a:r>
              <a:rPr sz="2400" spc="-5" dirty="0">
                <a:latin typeface="Times New Roman"/>
                <a:cs typeface="Times New Roman"/>
              </a:rPr>
              <a:t>and </a:t>
            </a:r>
            <a:r>
              <a:rPr sz="2400" dirty="0">
                <a:latin typeface="Times New Roman"/>
                <a:cs typeface="Times New Roman"/>
              </a:rPr>
              <a:t>so </a:t>
            </a:r>
            <a:r>
              <a:rPr sz="2400" spc="-5" dirty="0">
                <a:latin typeface="Times New Roman"/>
                <a:cs typeface="Times New Roman"/>
              </a:rPr>
              <a:t>on </a:t>
            </a:r>
            <a:r>
              <a:rPr sz="2400" dirty="0">
                <a:latin typeface="Times New Roman"/>
                <a:cs typeface="Times New Roman"/>
              </a:rPr>
              <a:t>= So </a:t>
            </a:r>
            <a:r>
              <a:rPr sz="2400" spc="-50" dirty="0">
                <a:latin typeface="Times New Roman"/>
                <a:cs typeface="Times New Roman"/>
              </a:rPr>
              <a:t>11 </a:t>
            </a:r>
            <a:r>
              <a:rPr sz="2400" spc="-10" dirty="0">
                <a:latin typeface="Times New Roman"/>
                <a:cs typeface="Times New Roman"/>
              </a:rPr>
              <a:t>page</a:t>
            </a:r>
            <a:r>
              <a:rPr sz="2400" spc="35" dirty="0">
                <a:latin typeface="Times New Roman"/>
                <a:cs typeface="Times New Roman"/>
              </a:rPr>
              <a:t> </a:t>
            </a:r>
            <a:r>
              <a:rPr sz="2400" spc="-5" dirty="0">
                <a:latin typeface="Times New Roman"/>
                <a:cs typeface="Times New Roman"/>
              </a:rPr>
              <a:t>faults.</a:t>
            </a:r>
            <a:endParaRPr sz="2400">
              <a:latin typeface="Times New Roman"/>
              <a:cs typeface="Times New Roman"/>
            </a:endParaRPr>
          </a:p>
          <a:p>
            <a:pPr>
              <a:lnSpc>
                <a:spcPct val="100000"/>
              </a:lnSpc>
              <a:spcBef>
                <a:spcPts val="10"/>
              </a:spcBef>
            </a:pPr>
            <a:endParaRPr sz="2500">
              <a:latin typeface="Times New Roman"/>
              <a:cs typeface="Times New Roman"/>
            </a:endParaRPr>
          </a:p>
          <a:p>
            <a:pPr marL="101600" algn="just">
              <a:lnSpc>
                <a:spcPct val="100000"/>
              </a:lnSpc>
              <a:spcBef>
                <a:spcPts val="5"/>
              </a:spcBef>
            </a:pPr>
            <a:r>
              <a:rPr sz="2400" dirty="0">
                <a:latin typeface="Times New Roman"/>
                <a:cs typeface="Times New Roman"/>
              </a:rPr>
              <a:t>So total </a:t>
            </a:r>
            <a:r>
              <a:rPr sz="2400" spc="-5" dirty="0">
                <a:latin typeface="Times New Roman"/>
                <a:cs typeface="Times New Roman"/>
              </a:rPr>
              <a:t>faults </a:t>
            </a:r>
            <a:r>
              <a:rPr sz="2400" dirty="0">
                <a:latin typeface="Times New Roman"/>
                <a:cs typeface="Times New Roman"/>
              </a:rPr>
              <a:t>will be </a:t>
            </a:r>
            <a:r>
              <a:rPr sz="2400" spc="-15" dirty="0">
                <a:latin typeface="Times New Roman"/>
                <a:cs typeface="Times New Roman"/>
              </a:rPr>
              <a:t>10+10+11 </a:t>
            </a:r>
            <a:r>
              <a:rPr sz="2400" dirty="0">
                <a:latin typeface="Times New Roman"/>
                <a:cs typeface="Times New Roman"/>
              </a:rPr>
              <a:t>=</a:t>
            </a:r>
            <a:r>
              <a:rPr sz="2400" spc="-75" dirty="0">
                <a:latin typeface="Times New Roman"/>
                <a:cs typeface="Times New Roman"/>
              </a:rPr>
              <a:t> </a:t>
            </a:r>
            <a:r>
              <a:rPr sz="2400" dirty="0">
                <a:latin typeface="Times New Roman"/>
                <a:cs typeface="Times New Roman"/>
              </a:rPr>
              <a:t>31.</a:t>
            </a:r>
            <a:endParaRPr sz="2400">
              <a:latin typeface="Times New Roman"/>
              <a:cs typeface="Times New Roman"/>
            </a:endParaRP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10160" y="23825"/>
            <a:ext cx="9155430" cy="6612255"/>
          </a:xfrm>
          <a:prstGeom prst="rect">
            <a:avLst/>
          </a:prstGeom>
        </p:spPr>
        <p:txBody>
          <a:bodyPr vert="horz" wrap="square" lIns="0" tIns="12700" rIns="0" bIns="0" rtlCol="0">
            <a:spAutoFit/>
          </a:bodyPr>
          <a:lstStyle/>
          <a:p>
            <a:pPr marL="101600">
              <a:lnSpc>
                <a:spcPct val="100000"/>
              </a:lnSpc>
              <a:spcBef>
                <a:spcPts val="100"/>
              </a:spcBef>
            </a:pPr>
            <a:r>
              <a:rPr sz="2400" spc="-5" dirty="0">
                <a:latin typeface="Times New Roman"/>
                <a:cs typeface="Times New Roman"/>
              </a:rPr>
              <a:t>Second Optimal </a:t>
            </a:r>
            <a:r>
              <a:rPr sz="2400" spc="-10" dirty="0">
                <a:latin typeface="Times New Roman"/>
                <a:cs typeface="Times New Roman"/>
              </a:rPr>
              <a:t>Page </a:t>
            </a:r>
            <a:r>
              <a:rPr sz="2400" spc="-5" dirty="0">
                <a:latin typeface="Times New Roman"/>
                <a:cs typeface="Times New Roman"/>
              </a:rPr>
              <a:t>Replacement </a:t>
            </a:r>
            <a:r>
              <a:rPr sz="2400" dirty="0">
                <a:latin typeface="Times New Roman"/>
                <a:cs typeface="Times New Roman"/>
              </a:rPr>
              <a:t>Policy</a:t>
            </a:r>
            <a:r>
              <a:rPr sz="2400" spc="-35" dirty="0">
                <a:latin typeface="Times New Roman"/>
                <a:cs typeface="Times New Roman"/>
              </a:rPr>
              <a:t> </a:t>
            </a:r>
            <a:r>
              <a:rPr sz="2400" dirty="0">
                <a:latin typeface="Times New Roman"/>
                <a:cs typeface="Times New Roman"/>
              </a:rPr>
              <a:t>→</a:t>
            </a:r>
            <a:endParaRPr sz="2400">
              <a:latin typeface="Times New Roman"/>
              <a:cs typeface="Times New Roman"/>
            </a:endParaRPr>
          </a:p>
          <a:p>
            <a:pPr marL="101600" marR="93980">
              <a:lnSpc>
                <a:spcPct val="100000"/>
              </a:lnSpc>
              <a:tabLst>
                <a:tab pos="3322320" algn="l"/>
              </a:tabLst>
            </a:pPr>
            <a:r>
              <a:rPr sz="2400" spc="-5" dirty="0">
                <a:latin typeface="Times New Roman"/>
                <a:cs typeface="Times New Roman"/>
              </a:rPr>
              <a:t>a</a:t>
            </a:r>
            <a:r>
              <a:rPr sz="2400" spc="-7" baseline="-20833" dirty="0">
                <a:latin typeface="Times New Roman"/>
                <a:cs typeface="Times New Roman"/>
              </a:rPr>
              <a:t>1  </a:t>
            </a:r>
            <a:r>
              <a:rPr sz="2400" dirty="0">
                <a:latin typeface="Times New Roman"/>
                <a:cs typeface="Times New Roman"/>
              </a:rPr>
              <a:t>to a</a:t>
            </a:r>
            <a:r>
              <a:rPr sz="2400" baseline="-20833" dirty="0">
                <a:latin typeface="Times New Roman"/>
                <a:cs typeface="Times New Roman"/>
              </a:rPr>
              <a:t>10 </a:t>
            </a:r>
            <a:r>
              <a:rPr sz="2400" dirty="0">
                <a:latin typeface="Times New Roman"/>
                <a:cs typeface="Times New Roman"/>
              </a:rPr>
              <a:t>= 10</a:t>
            </a:r>
            <a:r>
              <a:rPr sz="2400" spc="-30" dirty="0">
                <a:latin typeface="Times New Roman"/>
                <a:cs typeface="Times New Roman"/>
              </a:rPr>
              <a:t> </a:t>
            </a:r>
            <a:r>
              <a:rPr sz="2400" spc="-10" dirty="0">
                <a:latin typeface="Times New Roman"/>
                <a:cs typeface="Times New Roman"/>
              </a:rPr>
              <a:t>page</a:t>
            </a:r>
            <a:r>
              <a:rPr sz="2400" spc="40" dirty="0">
                <a:latin typeface="Times New Roman"/>
                <a:cs typeface="Times New Roman"/>
              </a:rPr>
              <a:t> </a:t>
            </a:r>
            <a:r>
              <a:rPr sz="2400" spc="-5" dirty="0">
                <a:latin typeface="Times New Roman"/>
                <a:cs typeface="Times New Roman"/>
              </a:rPr>
              <a:t>faults,	</a:t>
            </a:r>
            <a:r>
              <a:rPr sz="2400" spc="-10" dirty="0">
                <a:latin typeface="Times New Roman"/>
                <a:cs typeface="Times New Roman"/>
              </a:rPr>
              <a:t>a</a:t>
            </a:r>
            <a:r>
              <a:rPr sz="2400" spc="-15" baseline="-20833" dirty="0">
                <a:latin typeface="Times New Roman"/>
                <a:cs typeface="Times New Roman"/>
              </a:rPr>
              <a:t>11 </a:t>
            </a:r>
            <a:r>
              <a:rPr sz="2400" spc="-5" dirty="0">
                <a:latin typeface="Times New Roman"/>
                <a:cs typeface="Times New Roman"/>
              </a:rPr>
              <a:t>will replace </a:t>
            </a:r>
            <a:r>
              <a:rPr sz="2400" spc="5" dirty="0">
                <a:latin typeface="Times New Roman"/>
                <a:cs typeface="Times New Roman"/>
              </a:rPr>
              <a:t>a</a:t>
            </a:r>
            <a:r>
              <a:rPr sz="2400" spc="7" baseline="-20833" dirty="0">
                <a:latin typeface="Times New Roman"/>
                <a:cs typeface="Times New Roman"/>
              </a:rPr>
              <a:t>10 </a:t>
            </a:r>
            <a:r>
              <a:rPr sz="2400" spc="-5" dirty="0">
                <a:latin typeface="Times New Roman"/>
                <a:cs typeface="Times New Roman"/>
              </a:rPr>
              <a:t>because among </a:t>
            </a:r>
            <a:r>
              <a:rPr sz="2400" dirty="0">
                <a:latin typeface="Times New Roman"/>
                <a:cs typeface="Times New Roman"/>
              </a:rPr>
              <a:t>a</a:t>
            </a:r>
            <a:r>
              <a:rPr sz="2400" baseline="-20833" dirty="0">
                <a:latin typeface="Times New Roman"/>
                <a:cs typeface="Times New Roman"/>
              </a:rPr>
              <a:t>1 </a:t>
            </a:r>
            <a:r>
              <a:rPr sz="2400" dirty="0">
                <a:latin typeface="Times New Roman"/>
                <a:cs typeface="Times New Roman"/>
              </a:rPr>
              <a:t>to </a:t>
            </a:r>
            <a:r>
              <a:rPr sz="2400" spc="5" dirty="0">
                <a:latin typeface="Times New Roman"/>
                <a:cs typeface="Times New Roman"/>
              </a:rPr>
              <a:t>a</a:t>
            </a:r>
            <a:r>
              <a:rPr sz="2400" spc="7" baseline="-20833" dirty="0">
                <a:latin typeface="Times New Roman"/>
                <a:cs typeface="Times New Roman"/>
              </a:rPr>
              <a:t>10</a:t>
            </a:r>
            <a:r>
              <a:rPr sz="2400" spc="5" dirty="0">
                <a:latin typeface="Times New Roman"/>
                <a:cs typeface="Times New Roman"/>
              </a:rPr>
              <a:t>, a</a:t>
            </a:r>
            <a:r>
              <a:rPr sz="2400" spc="7" baseline="-20833" dirty="0">
                <a:latin typeface="Times New Roman"/>
                <a:cs typeface="Times New Roman"/>
              </a:rPr>
              <a:t>10  </a:t>
            </a:r>
            <a:r>
              <a:rPr sz="2400" dirty="0">
                <a:latin typeface="Times New Roman"/>
                <a:cs typeface="Times New Roman"/>
              </a:rPr>
              <a:t>will be </a:t>
            </a:r>
            <a:r>
              <a:rPr sz="2400" spc="-5" dirty="0">
                <a:latin typeface="Times New Roman"/>
                <a:cs typeface="Times New Roman"/>
              </a:rPr>
              <a:t>used </a:t>
            </a:r>
            <a:r>
              <a:rPr sz="2400" spc="-20" dirty="0">
                <a:latin typeface="Times New Roman"/>
                <a:cs typeface="Times New Roman"/>
              </a:rPr>
              <a:t>later, </a:t>
            </a:r>
            <a:r>
              <a:rPr sz="2400" spc="5" dirty="0">
                <a:latin typeface="Times New Roman"/>
                <a:cs typeface="Times New Roman"/>
              </a:rPr>
              <a:t>a</a:t>
            </a:r>
            <a:r>
              <a:rPr sz="2400" spc="7" baseline="-20833" dirty="0">
                <a:latin typeface="Times New Roman"/>
                <a:cs typeface="Times New Roman"/>
              </a:rPr>
              <a:t>12 </a:t>
            </a:r>
            <a:r>
              <a:rPr sz="2400" dirty="0">
                <a:latin typeface="Times New Roman"/>
                <a:cs typeface="Times New Roman"/>
              </a:rPr>
              <a:t>will </a:t>
            </a:r>
            <a:r>
              <a:rPr sz="2400" spc="-5" dirty="0">
                <a:latin typeface="Times New Roman"/>
                <a:cs typeface="Times New Roman"/>
              </a:rPr>
              <a:t>replace </a:t>
            </a:r>
            <a:r>
              <a:rPr sz="2400" spc="-15" dirty="0">
                <a:latin typeface="Times New Roman"/>
                <a:cs typeface="Times New Roman"/>
              </a:rPr>
              <a:t>a</a:t>
            </a:r>
            <a:r>
              <a:rPr sz="2400" spc="-22" baseline="-20833" dirty="0">
                <a:latin typeface="Times New Roman"/>
                <a:cs typeface="Times New Roman"/>
              </a:rPr>
              <a:t>11 </a:t>
            </a:r>
            <a:r>
              <a:rPr sz="2400" spc="-5" dirty="0">
                <a:latin typeface="Times New Roman"/>
                <a:cs typeface="Times New Roman"/>
              </a:rPr>
              <a:t>and </a:t>
            </a:r>
            <a:r>
              <a:rPr sz="2400" dirty="0">
                <a:latin typeface="Times New Roman"/>
                <a:cs typeface="Times New Roman"/>
              </a:rPr>
              <a:t>so on = 10 </a:t>
            </a:r>
            <a:r>
              <a:rPr sz="2400" spc="-10" dirty="0">
                <a:latin typeface="Times New Roman"/>
                <a:cs typeface="Times New Roman"/>
              </a:rPr>
              <a:t>page</a:t>
            </a:r>
            <a:r>
              <a:rPr sz="2400" spc="-20" dirty="0">
                <a:latin typeface="Times New Roman"/>
                <a:cs typeface="Times New Roman"/>
              </a:rPr>
              <a:t> </a:t>
            </a:r>
            <a:r>
              <a:rPr sz="2400" spc="-5" dirty="0">
                <a:latin typeface="Times New Roman"/>
                <a:cs typeface="Times New Roman"/>
              </a:rPr>
              <a:t>faults.</a:t>
            </a:r>
            <a:endParaRPr sz="2400">
              <a:latin typeface="Times New Roman"/>
              <a:cs typeface="Times New Roman"/>
            </a:endParaRPr>
          </a:p>
          <a:p>
            <a:pPr marL="101600">
              <a:lnSpc>
                <a:spcPct val="100000"/>
              </a:lnSpc>
              <a:spcBef>
                <a:spcPts val="5"/>
              </a:spcBef>
            </a:pPr>
            <a:r>
              <a:rPr sz="2400" dirty="0">
                <a:latin typeface="Times New Roman"/>
                <a:cs typeface="Times New Roman"/>
              </a:rPr>
              <a:t>a</a:t>
            </a:r>
            <a:r>
              <a:rPr sz="2400" baseline="-20833" dirty="0">
                <a:latin typeface="Times New Roman"/>
                <a:cs typeface="Times New Roman"/>
              </a:rPr>
              <a:t>20 </a:t>
            </a:r>
            <a:r>
              <a:rPr sz="2400" spc="-5" dirty="0">
                <a:latin typeface="Times New Roman"/>
                <a:cs typeface="Times New Roman"/>
              </a:rPr>
              <a:t>will </a:t>
            </a:r>
            <a:r>
              <a:rPr sz="2400" dirty="0">
                <a:latin typeface="Times New Roman"/>
                <a:cs typeface="Times New Roman"/>
              </a:rPr>
              <a:t>be top of </a:t>
            </a:r>
            <a:r>
              <a:rPr sz="2400" spc="-5" dirty="0">
                <a:latin typeface="Times New Roman"/>
                <a:cs typeface="Times New Roman"/>
              </a:rPr>
              <a:t>stack and </a:t>
            </a:r>
            <a:r>
              <a:rPr sz="2400" dirty="0">
                <a:latin typeface="Times New Roman"/>
                <a:cs typeface="Times New Roman"/>
              </a:rPr>
              <a:t>a</a:t>
            </a:r>
            <a:r>
              <a:rPr sz="2400" baseline="-20833" dirty="0">
                <a:latin typeface="Times New Roman"/>
                <a:cs typeface="Times New Roman"/>
              </a:rPr>
              <a:t>9</a:t>
            </a:r>
            <a:r>
              <a:rPr sz="2400" dirty="0">
                <a:latin typeface="Times New Roman"/>
                <a:cs typeface="Times New Roman"/>
              </a:rPr>
              <a:t>…a</a:t>
            </a:r>
            <a:r>
              <a:rPr sz="2400" baseline="-20833" dirty="0">
                <a:latin typeface="Times New Roman"/>
                <a:cs typeface="Times New Roman"/>
              </a:rPr>
              <a:t>1 </a:t>
            </a:r>
            <a:r>
              <a:rPr sz="2400" spc="-5" dirty="0">
                <a:latin typeface="Times New Roman"/>
                <a:cs typeface="Times New Roman"/>
              </a:rPr>
              <a:t>are remained </a:t>
            </a:r>
            <a:r>
              <a:rPr sz="2400" spc="-10" dirty="0">
                <a:latin typeface="Times New Roman"/>
                <a:cs typeface="Times New Roman"/>
              </a:rPr>
              <a:t>as</a:t>
            </a:r>
            <a:r>
              <a:rPr sz="2400" spc="-25" dirty="0">
                <a:latin typeface="Times New Roman"/>
                <a:cs typeface="Times New Roman"/>
              </a:rPr>
              <a:t> </a:t>
            </a:r>
            <a:r>
              <a:rPr sz="2400" dirty="0">
                <a:latin typeface="Times New Roman"/>
                <a:cs typeface="Times New Roman"/>
              </a:rPr>
              <a:t>such.</a:t>
            </a:r>
            <a:endParaRPr sz="2400">
              <a:latin typeface="Times New Roman"/>
              <a:cs typeface="Times New Roman"/>
            </a:endParaRPr>
          </a:p>
          <a:p>
            <a:pPr marL="101600">
              <a:lnSpc>
                <a:spcPct val="100000"/>
              </a:lnSpc>
            </a:pPr>
            <a:r>
              <a:rPr sz="2400" spc="-5" dirty="0">
                <a:latin typeface="Times New Roman"/>
                <a:cs typeface="Times New Roman"/>
              </a:rPr>
              <a:t>a</a:t>
            </a:r>
            <a:r>
              <a:rPr sz="2400" spc="-7" baseline="-20833" dirty="0">
                <a:latin typeface="Times New Roman"/>
                <a:cs typeface="Times New Roman"/>
              </a:rPr>
              <a:t>1 </a:t>
            </a:r>
            <a:r>
              <a:rPr sz="2400" dirty="0">
                <a:latin typeface="Times New Roman"/>
                <a:cs typeface="Times New Roman"/>
              </a:rPr>
              <a:t>to </a:t>
            </a:r>
            <a:r>
              <a:rPr sz="2400" spc="-5" dirty="0">
                <a:latin typeface="Times New Roman"/>
                <a:cs typeface="Times New Roman"/>
              </a:rPr>
              <a:t>a</a:t>
            </a:r>
            <a:r>
              <a:rPr sz="2400" spc="-7" baseline="-20833" dirty="0">
                <a:latin typeface="Times New Roman"/>
                <a:cs typeface="Times New Roman"/>
              </a:rPr>
              <a:t>9 </a:t>
            </a:r>
            <a:r>
              <a:rPr sz="2400" dirty="0">
                <a:latin typeface="Times New Roman"/>
                <a:cs typeface="Times New Roman"/>
              </a:rPr>
              <a:t>= 0 </a:t>
            </a:r>
            <a:r>
              <a:rPr sz="2400" spc="-10" dirty="0">
                <a:latin typeface="Times New Roman"/>
                <a:cs typeface="Times New Roman"/>
              </a:rPr>
              <a:t>page </a:t>
            </a:r>
            <a:r>
              <a:rPr sz="2400" spc="-5" dirty="0">
                <a:latin typeface="Times New Roman"/>
                <a:cs typeface="Times New Roman"/>
              </a:rPr>
              <a:t>fault. </a:t>
            </a:r>
            <a:r>
              <a:rPr sz="2400" spc="5" dirty="0">
                <a:latin typeface="Times New Roman"/>
                <a:cs typeface="Times New Roman"/>
              </a:rPr>
              <a:t>a</a:t>
            </a:r>
            <a:r>
              <a:rPr sz="2400" spc="7" baseline="-20833" dirty="0">
                <a:latin typeface="Times New Roman"/>
                <a:cs typeface="Times New Roman"/>
              </a:rPr>
              <a:t>10 </a:t>
            </a:r>
            <a:r>
              <a:rPr sz="2400" dirty="0">
                <a:latin typeface="Times New Roman"/>
                <a:cs typeface="Times New Roman"/>
              </a:rPr>
              <a:t>will </a:t>
            </a:r>
            <a:r>
              <a:rPr sz="2400" spc="-5" dirty="0">
                <a:latin typeface="Times New Roman"/>
                <a:cs typeface="Times New Roman"/>
              </a:rPr>
              <a:t>replace </a:t>
            </a:r>
            <a:r>
              <a:rPr sz="2400" dirty="0">
                <a:latin typeface="Times New Roman"/>
                <a:cs typeface="Times New Roman"/>
              </a:rPr>
              <a:t>a</a:t>
            </a:r>
            <a:r>
              <a:rPr sz="2400" baseline="-20833" dirty="0">
                <a:latin typeface="Times New Roman"/>
                <a:cs typeface="Times New Roman"/>
              </a:rPr>
              <a:t>1 </a:t>
            </a:r>
            <a:r>
              <a:rPr sz="2400" spc="-5" dirty="0">
                <a:latin typeface="Times New Roman"/>
                <a:cs typeface="Times New Roman"/>
              </a:rPr>
              <a:t>because </a:t>
            </a:r>
            <a:r>
              <a:rPr sz="2400" dirty="0">
                <a:latin typeface="Times New Roman"/>
                <a:cs typeface="Times New Roman"/>
              </a:rPr>
              <a:t>it will not be</a:t>
            </a:r>
            <a:r>
              <a:rPr sz="2400" spc="350" dirty="0">
                <a:latin typeface="Times New Roman"/>
                <a:cs typeface="Times New Roman"/>
              </a:rPr>
              <a:t> </a:t>
            </a:r>
            <a:r>
              <a:rPr sz="2400" spc="-5" dirty="0">
                <a:latin typeface="Times New Roman"/>
                <a:cs typeface="Times New Roman"/>
              </a:rPr>
              <a:t>used</a:t>
            </a:r>
            <a:endParaRPr sz="2400">
              <a:latin typeface="Times New Roman"/>
              <a:cs typeface="Times New Roman"/>
            </a:endParaRPr>
          </a:p>
          <a:p>
            <a:pPr marL="101600" marR="2239645">
              <a:lnSpc>
                <a:spcPct val="100000"/>
              </a:lnSpc>
            </a:pPr>
            <a:r>
              <a:rPr sz="2400" spc="-10" dirty="0">
                <a:latin typeface="Times New Roman"/>
                <a:cs typeface="Times New Roman"/>
              </a:rPr>
              <a:t>afterwards </a:t>
            </a:r>
            <a:r>
              <a:rPr sz="2400" spc="-5" dirty="0">
                <a:latin typeface="Times New Roman"/>
                <a:cs typeface="Times New Roman"/>
              </a:rPr>
              <a:t>and so </a:t>
            </a:r>
            <a:r>
              <a:rPr sz="2400" dirty="0">
                <a:latin typeface="Times New Roman"/>
                <a:cs typeface="Times New Roman"/>
              </a:rPr>
              <a:t>on, </a:t>
            </a:r>
            <a:r>
              <a:rPr sz="2400" spc="5" dirty="0">
                <a:latin typeface="Times New Roman"/>
                <a:cs typeface="Times New Roman"/>
              </a:rPr>
              <a:t>a</a:t>
            </a:r>
            <a:r>
              <a:rPr sz="2400" spc="7" baseline="-20833" dirty="0">
                <a:latin typeface="Times New Roman"/>
                <a:cs typeface="Times New Roman"/>
              </a:rPr>
              <a:t>10 </a:t>
            </a:r>
            <a:r>
              <a:rPr sz="2400" dirty="0">
                <a:latin typeface="Times New Roman"/>
                <a:cs typeface="Times New Roman"/>
              </a:rPr>
              <a:t>to a</a:t>
            </a:r>
            <a:r>
              <a:rPr sz="2400" baseline="-20833" dirty="0">
                <a:latin typeface="Times New Roman"/>
                <a:cs typeface="Times New Roman"/>
              </a:rPr>
              <a:t>19 </a:t>
            </a:r>
            <a:r>
              <a:rPr sz="2400" spc="-5" dirty="0">
                <a:latin typeface="Times New Roman"/>
                <a:cs typeface="Times New Roman"/>
              </a:rPr>
              <a:t>will have </a:t>
            </a:r>
            <a:r>
              <a:rPr sz="2400" dirty="0">
                <a:latin typeface="Times New Roman"/>
                <a:cs typeface="Times New Roman"/>
              </a:rPr>
              <a:t>10 </a:t>
            </a:r>
            <a:r>
              <a:rPr sz="2400" spc="-10" dirty="0">
                <a:latin typeface="Times New Roman"/>
                <a:cs typeface="Times New Roman"/>
              </a:rPr>
              <a:t>page </a:t>
            </a:r>
            <a:r>
              <a:rPr sz="2400" spc="-5" dirty="0">
                <a:latin typeface="Times New Roman"/>
                <a:cs typeface="Times New Roman"/>
              </a:rPr>
              <a:t>faults.  </a:t>
            </a:r>
            <a:r>
              <a:rPr sz="2400" dirty="0">
                <a:latin typeface="Times New Roman"/>
                <a:cs typeface="Times New Roman"/>
              </a:rPr>
              <a:t>So no </a:t>
            </a:r>
            <a:r>
              <a:rPr sz="2400" spc="-10" dirty="0">
                <a:latin typeface="Times New Roman"/>
                <a:cs typeface="Times New Roman"/>
              </a:rPr>
              <a:t>page </a:t>
            </a:r>
            <a:r>
              <a:rPr sz="2400" spc="-5" dirty="0">
                <a:latin typeface="Times New Roman"/>
                <a:cs typeface="Times New Roman"/>
              </a:rPr>
              <a:t>fault </a:t>
            </a:r>
            <a:r>
              <a:rPr sz="2400" dirty="0">
                <a:latin typeface="Times New Roman"/>
                <a:cs typeface="Times New Roman"/>
              </a:rPr>
              <a:t>for</a:t>
            </a:r>
            <a:r>
              <a:rPr sz="2400" spc="-5" dirty="0">
                <a:latin typeface="Times New Roman"/>
                <a:cs typeface="Times New Roman"/>
              </a:rPr>
              <a:t> </a:t>
            </a:r>
            <a:r>
              <a:rPr sz="2400" spc="5" dirty="0">
                <a:latin typeface="Times New Roman"/>
                <a:cs typeface="Times New Roman"/>
              </a:rPr>
              <a:t>a</a:t>
            </a:r>
            <a:r>
              <a:rPr sz="2400" spc="7" baseline="-20833" dirty="0">
                <a:latin typeface="Times New Roman"/>
                <a:cs typeface="Times New Roman"/>
              </a:rPr>
              <a:t>20</a:t>
            </a:r>
            <a:r>
              <a:rPr sz="2400" spc="5" dirty="0">
                <a:latin typeface="Times New Roman"/>
                <a:cs typeface="Times New Roman"/>
              </a:rPr>
              <a:t>.</a:t>
            </a:r>
            <a:endParaRPr sz="2400">
              <a:latin typeface="Times New Roman"/>
              <a:cs typeface="Times New Roman"/>
            </a:endParaRPr>
          </a:p>
          <a:p>
            <a:pPr marL="101600">
              <a:lnSpc>
                <a:spcPct val="100000"/>
              </a:lnSpc>
              <a:spcBef>
                <a:spcPts val="5"/>
              </a:spcBef>
            </a:pPr>
            <a:r>
              <a:rPr sz="2400" spc="-35" dirty="0">
                <a:latin typeface="Times New Roman"/>
                <a:cs typeface="Times New Roman"/>
              </a:rPr>
              <a:t>Total </a:t>
            </a:r>
            <a:r>
              <a:rPr sz="2400" dirty="0">
                <a:latin typeface="Times New Roman"/>
                <a:cs typeface="Times New Roman"/>
              </a:rPr>
              <a:t>= 10+ 10 </a:t>
            </a:r>
            <a:r>
              <a:rPr sz="2400" spc="-5" dirty="0">
                <a:latin typeface="Times New Roman"/>
                <a:cs typeface="Times New Roman"/>
              </a:rPr>
              <a:t>+10 </a:t>
            </a:r>
            <a:r>
              <a:rPr sz="2400" dirty="0">
                <a:latin typeface="Times New Roman"/>
                <a:cs typeface="Times New Roman"/>
              </a:rPr>
              <a:t>=</a:t>
            </a:r>
            <a:r>
              <a:rPr sz="2400" spc="-114" dirty="0">
                <a:latin typeface="Times New Roman"/>
                <a:cs typeface="Times New Roman"/>
              </a:rPr>
              <a:t> </a:t>
            </a:r>
            <a:r>
              <a:rPr sz="2400" dirty="0">
                <a:latin typeface="Times New Roman"/>
                <a:cs typeface="Times New Roman"/>
              </a:rPr>
              <a:t>30.</a:t>
            </a:r>
            <a:endParaRPr sz="2400">
              <a:latin typeface="Times New Roman"/>
              <a:cs typeface="Times New Roman"/>
            </a:endParaRPr>
          </a:p>
          <a:p>
            <a:pPr marL="101600">
              <a:lnSpc>
                <a:spcPct val="100000"/>
              </a:lnSpc>
            </a:pPr>
            <a:r>
              <a:rPr sz="2400" b="1" dirty="0">
                <a:solidFill>
                  <a:srgbClr val="0000FF"/>
                </a:solidFill>
                <a:latin typeface="Times New Roman"/>
                <a:cs typeface="Times New Roman"/>
              </a:rPr>
              <a:t>So </a:t>
            </a:r>
            <a:r>
              <a:rPr sz="2400" b="1" spc="-5" dirty="0">
                <a:solidFill>
                  <a:srgbClr val="0000FF"/>
                </a:solidFill>
                <a:latin typeface="Times New Roman"/>
                <a:cs typeface="Times New Roman"/>
              </a:rPr>
              <a:t>the </a:t>
            </a:r>
            <a:r>
              <a:rPr sz="2400" b="1" spc="-10" dirty="0">
                <a:solidFill>
                  <a:srgbClr val="0000FF"/>
                </a:solidFill>
                <a:latin typeface="Times New Roman"/>
                <a:cs typeface="Times New Roman"/>
              </a:rPr>
              <a:t>difference </a:t>
            </a:r>
            <a:r>
              <a:rPr sz="2400" b="1" spc="-5" dirty="0">
                <a:solidFill>
                  <a:srgbClr val="0000FF"/>
                </a:solidFill>
                <a:latin typeface="Times New Roman"/>
                <a:cs typeface="Times New Roman"/>
              </a:rPr>
              <a:t>between </a:t>
            </a:r>
            <a:r>
              <a:rPr sz="2400" b="1" spc="-10" dirty="0">
                <a:solidFill>
                  <a:srgbClr val="0000FF"/>
                </a:solidFill>
                <a:latin typeface="Times New Roman"/>
                <a:cs typeface="Times New Roman"/>
              </a:rPr>
              <a:t>LIFO </a:t>
            </a:r>
            <a:r>
              <a:rPr sz="2400" b="1" dirty="0">
                <a:solidFill>
                  <a:srgbClr val="0000FF"/>
                </a:solidFill>
                <a:latin typeface="Times New Roman"/>
                <a:cs typeface="Times New Roman"/>
              </a:rPr>
              <a:t>- </a:t>
            </a:r>
            <a:r>
              <a:rPr sz="2400" b="1" spc="-5" dirty="0">
                <a:solidFill>
                  <a:srgbClr val="0000FF"/>
                </a:solidFill>
                <a:latin typeface="Times New Roman"/>
                <a:cs typeface="Times New Roman"/>
              </a:rPr>
              <a:t>Optimal </a:t>
            </a:r>
            <a:r>
              <a:rPr sz="2400" b="1" dirty="0">
                <a:solidFill>
                  <a:srgbClr val="0000FF"/>
                </a:solidFill>
                <a:latin typeface="Times New Roman"/>
                <a:cs typeface="Times New Roman"/>
              </a:rPr>
              <a:t>=</a:t>
            </a:r>
            <a:r>
              <a:rPr sz="2400" b="1" spc="30" dirty="0">
                <a:solidFill>
                  <a:srgbClr val="0000FF"/>
                </a:solidFill>
                <a:latin typeface="Times New Roman"/>
                <a:cs typeface="Times New Roman"/>
              </a:rPr>
              <a:t> </a:t>
            </a:r>
            <a:r>
              <a:rPr sz="2400" b="1" dirty="0">
                <a:solidFill>
                  <a:srgbClr val="0000FF"/>
                </a:solidFill>
                <a:latin typeface="Times New Roman"/>
                <a:cs typeface="Times New Roman"/>
              </a:rPr>
              <a:t>1</a:t>
            </a:r>
            <a:endParaRPr sz="2400">
              <a:latin typeface="Times New Roman"/>
              <a:cs typeface="Times New Roman"/>
            </a:endParaRPr>
          </a:p>
          <a:p>
            <a:pPr>
              <a:lnSpc>
                <a:spcPct val="100000"/>
              </a:lnSpc>
              <a:spcBef>
                <a:spcPts val="5"/>
              </a:spcBef>
            </a:pPr>
            <a:endParaRPr sz="2500">
              <a:latin typeface="Times New Roman"/>
              <a:cs typeface="Times New Roman"/>
            </a:endParaRPr>
          </a:p>
          <a:p>
            <a:pPr marL="101600" marR="78105" algn="just">
              <a:lnSpc>
                <a:spcPct val="100000"/>
              </a:lnSpc>
              <a:spcBef>
                <a:spcPts val="5"/>
              </a:spcBef>
            </a:pPr>
            <a:r>
              <a:rPr sz="2400" b="1" spc="-10" dirty="0">
                <a:solidFill>
                  <a:srgbClr val="0000FF"/>
                </a:solidFill>
                <a:latin typeface="Times New Roman"/>
                <a:cs typeface="Times New Roman"/>
              </a:rPr>
              <a:t>G2. </a:t>
            </a:r>
            <a:r>
              <a:rPr sz="2400" b="1" spc="-5" dirty="0">
                <a:solidFill>
                  <a:srgbClr val="0000FF"/>
                </a:solidFill>
                <a:latin typeface="Times New Roman"/>
                <a:cs typeface="Times New Roman"/>
              </a:rPr>
              <a:t>Consider </a:t>
            </a:r>
            <a:r>
              <a:rPr sz="2400" b="1" dirty="0">
                <a:solidFill>
                  <a:srgbClr val="0000FF"/>
                </a:solidFill>
                <a:latin typeface="Times New Roman"/>
                <a:cs typeface="Times New Roman"/>
              </a:rPr>
              <a:t>a </a:t>
            </a:r>
            <a:r>
              <a:rPr sz="2400" b="1" spc="-5" dirty="0">
                <a:solidFill>
                  <a:srgbClr val="0000FF"/>
                </a:solidFill>
                <a:latin typeface="Times New Roman"/>
                <a:cs typeface="Times New Roman"/>
              </a:rPr>
              <a:t>main </a:t>
            </a:r>
            <a:r>
              <a:rPr sz="2400" b="1" spc="-10" dirty="0">
                <a:solidFill>
                  <a:srgbClr val="0000FF"/>
                </a:solidFill>
                <a:latin typeface="Times New Roman"/>
                <a:cs typeface="Times New Roman"/>
              </a:rPr>
              <a:t>memory </a:t>
            </a:r>
            <a:r>
              <a:rPr sz="2400" b="1" dirty="0">
                <a:solidFill>
                  <a:srgbClr val="0000FF"/>
                </a:solidFill>
                <a:latin typeface="Times New Roman"/>
                <a:cs typeface="Times New Roman"/>
              </a:rPr>
              <a:t>with five page </a:t>
            </a:r>
            <a:r>
              <a:rPr sz="2400" b="1" spc="-5" dirty="0">
                <a:solidFill>
                  <a:srgbClr val="0000FF"/>
                </a:solidFill>
                <a:latin typeface="Times New Roman"/>
                <a:cs typeface="Times New Roman"/>
              </a:rPr>
              <a:t>frames </a:t>
            </a:r>
            <a:r>
              <a:rPr sz="2400" b="1" dirty="0">
                <a:solidFill>
                  <a:srgbClr val="0000FF"/>
                </a:solidFill>
                <a:latin typeface="Times New Roman"/>
                <a:cs typeface="Times New Roman"/>
              </a:rPr>
              <a:t>and </a:t>
            </a:r>
            <a:r>
              <a:rPr sz="2400" b="1" spc="-5" dirty="0">
                <a:solidFill>
                  <a:srgbClr val="0000FF"/>
                </a:solidFill>
                <a:latin typeface="Times New Roman"/>
                <a:cs typeface="Times New Roman"/>
              </a:rPr>
              <a:t>the  following sequence </a:t>
            </a:r>
            <a:r>
              <a:rPr sz="2400" b="1" spc="-15" dirty="0">
                <a:solidFill>
                  <a:srgbClr val="0000FF"/>
                </a:solidFill>
                <a:latin typeface="Times New Roman"/>
                <a:cs typeface="Times New Roman"/>
              </a:rPr>
              <a:t>of </a:t>
            </a:r>
            <a:r>
              <a:rPr sz="2400" b="1" spc="-5" dirty="0">
                <a:solidFill>
                  <a:srgbClr val="0000FF"/>
                </a:solidFill>
                <a:latin typeface="Times New Roman"/>
                <a:cs typeface="Times New Roman"/>
              </a:rPr>
              <a:t>page </a:t>
            </a:r>
            <a:r>
              <a:rPr sz="2400" b="1" spc="-15" dirty="0">
                <a:solidFill>
                  <a:srgbClr val="0000FF"/>
                </a:solidFill>
                <a:latin typeface="Times New Roman"/>
                <a:cs typeface="Times New Roman"/>
              </a:rPr>
              <a:t>references: </a:t>
            </a:r>
            <a:r>
              <a:rPr sz="2400" b="1" spc="-5" dirty="0">
                <a:solidFill>
                  <a:srgbClr val="0000FF"/>
                </a:solidFill>
                <a:latin typeface="Times New Roman"/>
                <a:cs typeface="Times New Roman"/>
              </a:rPr>
              <a:t>3, 8, 2, </a:t>
            </a:r>
            <a:r>
              <a:rPr sz="2400" b="1" spc="-15" dirty="0">
                <a:solidFill>
                  <a:srgbClr val="0000FF"/>
                </a:solidFill>
                <a:latin typeface="Times New Roman"/>
                <a:cs typeface="Times New Roman"/>
              </a:rPr>
              <a:t>3, </a:t>
            </a:r>
            <a:r>
              <a:rPr sz="2400" b="1" spc="-5" dirty="0">
                <a:solidFill>
                  <a:srgbClr val="0000FF"/>
                </a:solidFill>
                <a:latin typeface="Times New Roman"/>
                <a:cs typeface="Times New Roman"/>
              </a:rPr>
              <a:t>9, 1, 6, 3, 8, 9, 3, 6, 2,  </a:t>
            </a:r>
            <a:r>
              <a:rPr sz="2400" b="1" dirty="0">
                <a:solidFill>
                  <a:srgbClr val="0000FF"/>
                </a:solidFill>
                <a:latin typeface="Times New Roman"/>
                <a:cs typeface="Times New Roman"/>
              </a:rPr>
              <a:t>1, 3. Which one of the following is </a:t>
            </a:r>
            <a:r>
              <a:rPr sz="2400" b="1" spc="-5" dirty="0">
                <a:solidFill>
                  <a:srgbClr val="0000FF"/>
                </a:solidFill>
                <a:latin typeface="Times New Roman"/>
                <a:cs typeface="Times New Roman"/>
              </a:rPr>
              <a:t>true </a:t>
            </a:r>
            <a:r>
              <a:rPr sz="2400" b="1" dirty="0">
                <a:solidFill>
                  <a:srgbClr val="0000FF"/>
                </a:solidFill>
                <a:latin typeface="Times New Roman"/>
                <a:cs typeface="Times New Roman"/>
              </a:rPr>
              <a:t>with </a:t>
            </a:r>
            <a:r>
              <a:rPr sz="2400" b="1" spc="-15" dirty="0">
                <a:solidFill>
                  <a:srgbClr val="0000FF"/>
                </a:solidFill>
                <a:latin typeface="Times New Roman"/>
                <a:cs typeface="Times New Roman"/>
              </a:rPr>
              <a:t>respect</a:t>
            </a:r>
            <a:r>
              <a:rPr sz="2400" b="1" spc="570" dirty="0">
                <a:solidFill>
                  <a:srgbClr val="0000FF"/>
                </a:solidFill>
                <a:latin typeface="Times New Roman"/>
                <a:cs typeface="Times New Roman"/>
              </a:rPr>
              <a:t> </a:t>
            </a:r>
            <a:r>
              <a:rPr sz="2400" b="1" spc="-5" dirty="0">
                <a:solidFill>
                  <a:srgbClr val="0000FF"/>
                </a:solidFill>
                <a:latin typeface="Times New Roman"/>
                <a:cs typeface="Times New Roman"/>
              </a:rPr>
              <a:t>to </a:t>
            </a:r>
            <a:r>
              <a:rPr sz="2400" b="1" spc="5" dirty="0">
                <a:solidFill>
                  <a:srgbClr val="0000FF"/>
                </a:solidFill>
                <a:latin typeface="Times New Roman"/>
                <a:cs typeface="Times New Roman"/>
              </a:rPr>
              <a:t>page  </a:t>
            </a:r>
            <a:r>
              <a:rPr sz="2400" b="1" spc="-10" dirty="0">
                <a:solidFill>
                  <a:srgbClr val="0000FF"/>
                </a:solidFill>
                <a:latin typeface="Times New Roman"/>
                <a:cs typeface="Times New Roman"/>
              </a:rPr>
              <a:t>replacement </a:t>
            </a:r>
            <a:r>
              <a:rPr sz="2400" b="1" spc="-5" dirty="0">
                <a:solidFill>
                  <a:srgbClr val="0000FF"/>
                </a:solidFill>
                <a:latin typeface="Times New Roman"/>
                <a:cs typeface="Times New Roman"/>
              </a:rPr>
              <a:t>policies First-In-First </a:t>
            </a:r>
            <a:r>
              <a:rPr sz="2400" b="1" dirty="0">
                <a:solidFill>
                  <a:srgbClr val="0000FF"/>
                </a:solidFill>
                <a:latin typeface="Times New Roman"/>
                <a:cs typeface="Times New Roman"/>
              </a:rPr>
              <a:t>Out </a:t>
            </a:r>
            <a:r>
              <a:rPr sz="2400" b="1" spc="-5" dirty="0">
                <a:solidFill>
                  <a:srgbClr val="0000FF"/>
                </a:solidFill>
                <a:latin typeface="Times New Roman"/>
                <a:cs typeface="Times New Roman"/>
              </a:rPr>
              <a:t>(FIFO) </a:t>
            </a:r>
            <a:r>
              <a:rPr sz="2400" b="1" dirty="0">
                <a:solidFill>
                  <a:srgbClr val="0000FF"/>
                </a:solidFill>
                <a:latin typeface="Times New Roman"/>
                <a:cs typeface="Times New Roman"/>
              </a:rPr>
              <a:t>and Least </a:t>
            </a:r>
            <a:r>
              <a:rPr sz="2400" b="1" spc="-5" dirty="0">
                <a:solidFill>
                  <a:srgbClr val="0000FF"/>
                </a:solidFill>
                <a:latin typeface="Times New Roman"/>
                <a:cs typeface="Times New Roman"/>
              </a:rPr>
              <a:t>Recently  Used (LRU)? </a:t>
            </a:r>
            <a:r>
              <a:rPr sz="2400" b="1" dirty="0">
                <a:solidFill>
                  <a:srgbClr val="0000FF"/>
                </a:solidFill>
                <a:latin typeface="Times New Roman"/>
                <a:cs typeface="Times New Roman"/>
              </a:rPr>
              <a:t>( </a:t>
            </a:r>
            <a:r>
              <a:rPr sz="2400" b="1" spc="-50" dirty="0">
                <a:solidFill>
                  <a:srgbClr val="0000FF"/>
                </a:solidFill>
                <a:latin typeface="Times New Roman"/>
                <a:cs typeface="Times New Roman"/>
              </a:rPr>
              <a:t>GATE</a:t>
            </a:r>
            <a:r>
              <a:rPr sz="2400" b="1" spc="30" dirty="0">
                <a:solidFill>
                  <a:srgbClr val="0000FF"/>
                </a:solidFill>
                <a:latin typeface="Times New Roman"/>
                <a:cs typeface="Times New Roman"/>
              </a:rPr>
              <a:t> </a:t>
            </a:r>
            <a:r>
              <a:rPr sz="2400" b="1" dirty="0">
                <a:solidFill>
                  <a:srgbClr val="0000FF"/>
                </a:solidFill>
                <a:latin typeface="Times New Roman"/>
                <a:cs typeface="Times New Roman"/>
              </a:rPr>
              <a:t>2015)</a:t>
            </a:r>
            <a:endParaRPr sz="2400">
              <a:latin typeface="Times New Roman"/>
              <a:cs typeface="Times New Roman"/>
            </a:endParaRPr>
          </a:p>
          <a:p>
            <a:pPr marL="101600" marR="84455" algn="just">
              <a:lnSpc>
                <a:spcPct val="100000"/>
              </a:lnSpc>
              <a:spcBef>
                <a:spcPts val="5"/>
              </a:spcBef>
              <a:tabLst>
                <a:tab pos="4674870" algn="l"/>
              </a:tabLst>
            </a:pPr>
            <a:r>
              <a:rPr sz="2400" b="1" spc="-5" dirty="0">
                <a:solidFill>
                  <a:srgbClr val="0000FF"/>
                </a:solidFill>
                <a:latin typeface="Times New Roman"/>
                <a:cs typeface="Times New Roman"/>
              </a:rPr>
              <a:t>A. </a:t>
            </a:r>
            <a:r>
              <a:rPr sz="2400" b="1" dirty="0">
                <a:solidFill>
                  <a:srgbClr val="0000FF"/>
                </a:solidFill>
                <a:latin typeface="Times New Roman"/>
                <a:cs typeface="Times New Roman"/>
              </a:rPr>
              <a:t>Both </a:t>
            </a:r>
            <a:r>
              <a:rPr sz="2400" b="1" spc="-5" dirty="0">
                <a:solidFill>
                  <a:srgbClr val="0000FF"/>
                </a:solidFill>
                <a:latin typeface="Times New Roman"/>
                <a:cs typeface="Times New Roman"/>
              </a:rPr>
              <a:t>incur the </a:t>
            </a:r>
            <a:r>
              <a:rPr sz="2400" b="1" spc="-10" dirty="0">
                <a:solidFill>
                  <a:srgbClr val="0000FF"/>
                </a:solidFill>
                <a:latin typeface="Times New Roman"/>
                <a:cs typeface="Times New Roman"/>
              </a:rPr>
              <a:t>same number </a:t>
            </a:r>
            <a:r>
              <a:rPr sz="2400" b="1" spc="-5" dirty="0">
                <a:solidFill>
                  <a:srgbClr val="0000FF"/>
                </a:solidFill>
                <a:latin typeface="Times New Roman"/>
                <a:cs typeface="Times New Roman"/>
              </a:rPr>
              <a:t>of </a:t>
            </a:r>
            <a:r>
              <a:rPr sz="2400" b="1" dirty="0">
                <a:solidFill>
                  <a:srgbClr val="0000FF"/>
                </a:solidFill>
                <a:latin typeface="Times New Roman"/>
                <a:cs typeface="Times New Roman"/>
              </a:rPr>
              <a:t>page faults </a:t>
            </a:r>
            <a:r>
              <a:rPr sz="2400" spc="-10" dirty="0">
                <a:latin typeface="Times New Roman"/>
                <a:cs typeface="Times New Roman"/>
              </a:rPr>
              <a:t>B. </a:t>
            </a:r>
            <a:r>
              <a:rPr sz="2400" spc="-5" dirty="0">
                <a:latin typeface="Times New Roman"/>
                <a:cs typeface="Times New Roman"/>
              </a:rPr>
              <a:t>FIFO incurs </a:t>
            </a:r>
            <a:r>
              <a:rPr sz="2400" dirty="0">
                <a:latin typeface="Times New Roman"/>
                <a:cs typeface="Times New Roman"/>
              </a:rPr>
              <a:t>2  more </a:t>
            </a:r>
            <a:r>
              <a:rPr sz="2400" spc="-10" dirty="0">
                <a:latin typeface="Times New Roman"/>
                <a:cs typeface="Times New Roman"/>
              </a:rPr>
              <a:t>page </a:t>
            </a:r>
            <a:r>
              <a:rPr sz="2400" spc="-5" dirty="0">
                <a:latin typeface="Times New Roman"/>
                <a:cs typeface="Times New Roman"/>
              </a:rPr>
              <a:t>faults</a:t>
            </a:r>
            <a:r>
              <a:rPr sz="2400" spc="30" dirty="0">
                <a:latin typeface="Times New Roman"/>
                <a:cs typeface="Times New Roman"/>
              </a:rPr>
              <a:t> </a:t>
            </a:r>
            <a:r>
              <a:rPr sz="2400" dirty="0">
                <a:latin typeface="Times New Roman"/>
                <a:cs typeface="Times New Roman"/>
              </a:rPr>
              <a:t>than </a:t>
            </a:r>
            <a:r>
              <a:rPr sz="2400" spc="-20" dirty="0">
                <a:latin typeface="Times New Roman"/>
                <a:cs typeface="Times New Roman"/>
              </a:rPr>
              <a:t>LRU	</a:t>
            </a:r>
            <a:r>
              <a:rPr sz="2400" dirty="0">
                <a:latin typeface="Times New Roman"/>
                <a:cs typeface="Times New Roman"/>
              </a:rPr>
              <a:t>C. </a:t>
            </a:r>
            <a:r>
              <a:rPr sz="2400" spc="-20" dirty="0">
                <a:latin typeface="Times New Roman"/>
                <a:cs typeface="Times New Roman"/>
              </a:rPr>
              <a:t>LRU </a:t>
            </a:r>
            <a:r>
              <a:rPr sz="2400" spc="-5" dirty="0">
                <a:latin typeface="Times New Roman"/>
                <a:cs typeface="Times New Roman"/>
              </a:rPr>
              <a:t>incurs </a:t>
            </a:r>
            <a:r>
              <a:rPr sz="2400" dirty="0">
                <a:latin typeface="Times New Roman"/>
                <a:cs typeface="Times New Roman"/>
              </a:rPr>
              <a:t>2 more </a:t>
            </a:r>
            <a:r>
              <a:rPr sz="2400" spc="-5" dirty="0">
                <a:latin typeface="Times New Roman"/>
                <a:cs typeface="Times New Roman"/>
              </a:rPr>
              <a:t>page faults  than </a:t>
            </a:r>
            <a:r>
              <a:rPr sz="2400" spc="-25" dirty="0">
                <a:latin typeface="Times New Roman"/>
                <a:cs typeface="Times New Roman"/>
              </a:rPr>
              <a:t>FIFO </a:t>
            </a:r>
            <a:r>
              <a:rPr sz="2400" spc="-5" dirty="0">
                <a:latin typeface="Times New Roman"/>
                <a:cs typeface="Times New Roman"/>
              </a:rPr>
              <a:t>D. </a:t>
            </a:r>
            <a:r>
              <a:rPr sz="2400" spc="-20" dirty="0">
                <a:latin typeface="Times New Roman"/>
                <a:cs typeface="Times New Roman"/>
              </a:rPr>
              <a:t>FIFO </a:t>
            </a:r>
            <a:r>
              <a:rPr sz="2400" spc="-5" dirty="0">
                <a:latin typeface="Times New Roman"/>
                <a:cs typeface="Times New Roman"/>
              </a:rPr>
              <a:t>incurs </a:t>
            </a:r>
            <a:r>
              <a:rPr sz="2400" dirty="0">
                <a:latin typeface="Times New Roman"/>
                <a:cs typeface="Times New Roman"/>
              </a:rPr>
              <a:t>1 more </a:t>
            </a:r>
            <a:r>
              <a:rPr sz="2400" spc="-10" dirty="0">
                <a:latin typeface="Times New Roman"/>
                <a:cs typeface="Times New Roman"/>
              </a:rPr>
              <a:t>page </a:t>
            </a:r>
            <a:r>
              <a:rPr sz="2400" spc="-5" dirty="0">
                <a:latin typeface="Times New Roman"/>
                <a:cs typeface="Times New Roman"/>
              </a:rPr>
              <a:t>faults than</a:t>
            </a:r>
            <a:r>
              <a:rPr sz="2400" spc="65" dirty="0">
                <a:latin typeface="Times New Roman"/>
                <a:cs typeface="Times New Roman"/>
              </a:rPr>
              <a:t> </a:t>
            </a:r>
            <a:r>
              <a:rPr sz="2400" spc="-20" dirty="0">
                <a:latin typeface="Times New Roman"/>
                <a:cs typeface="Times New Roman"/>
              </a:rPr>
              <a:t>LRU</a:t>
            </a:r>
            <a:endParaRPr sz="2400">
              <a:latin typeface="Times New Roman"/>
              <a:cs typeface="Times New Roman"/>
            </a:endParaRP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19373" y="354848"/>
            <a:ext cx="8809754" cy="2367159"/>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44085" y="3874213"/>
            <a:ext cx="8662856" cy="2878474"/>
          </a:xfrm>
          <a:prstGeom prst="rect">
            <a:avLst/>
          </a:prstGeom>
          <a:blipFill>
            <a:blip r:embed="rId3" cstate="print"/>
            <a:stretch>
              <a:fillRect/>
            </a:stretch>
          </a:blipFill>
        </p:spPr>
        <p:txBody>
          <a:bodyPr wrap="square" lIns="0" tIns="0" rIns="0" bIns="0" rtlCol="0"/>
          <a:lstStyle/>
          <a:p>
            <a:endParaRPr/>
          </a:p>
        </p:txBody>
      </p:sp>
      <p:sp>
        <p:nvSpPr>
          <p:cNvPr id="4" name="object 4"/>
          <p:cNvSpPr txBox="1">
            <a:spLocks noGrp="1"/>
          </p:cNvSpPr>
          <p:nvPr>
            <p:ph type="title"/>
          </p:nvPr>
        </p:nvSpPr>
        <p:spPr>
          <a:xfrm>
            <a:off x="917244" y="3149600"/>
            <a:ext cx="5146040" cy="391160"/>
          </a:xfrm>
          <a:prstGeom prst="rect">
            <a:avLst/>
          </a:prstGeom>
        </p:spPr>
        <p:txBody>
          <a:bodyPr vert="horz" wrap="square" lIns="0" tIns="12700" rIns="0" bIns="0" rtlCol="0">
            <a:spAutoFit/>
          </a:bodyPr>
          <a:lstStyle/>
          <a:p>
            <a:pPr marL="12700">
              <a:lnSpc>
                <a:spcPct val="100000"/>
              </a:lnSpc>
              <a:spcBef>
                <a:spcPts val="100"/>
              </a:spcBef>
            </a:pPr>
            <a:r>
              <a:rPr b="1" spc="-5" dirty="0">
                <a:solidFill>
                  <a:srgbClr val="0000FF"/>
                </a:solidFill>
                <a:latin typeface="Times New Roman"/>
                <a:cs typeface="Times New Roman"/>
              </a:rPr>
              <a:t>Both LRU </a:t>
            </a:r>
            <a:r>
              <a:rPr b="1" dirty="0">
                <a:solidFill>
                  <a:srgbClr val="0000FF"/>
                </a:solidFill>
                <a:latin typeface="Times New Roman"/>
                <a:cs typeface="Times New Roman"/>
              </a:rPr>
              <a:t>and </a:t>
            </a:r>
            <a:r>
              <a:rPr b="1" spc="-15" dirty="0">
                <a:solidFill>
                  <a:srgbClr val="0000FF"/>
                </a:solidFill>
                <a:latin typeface="Times New Roman"/>
                <a:cs typeface="Times New Roman"/>
              </a:rPr>
              <a:t>FIFO </a:t>
            </a:r>
            <a:r>
              <a:rPr b="1" dirty="0">
                <a:solidFill>
                  <a:srgbClr val="0000FF"/>
                </a:solidFill>
                <a:latin typeface="Times New Roman"/>
                <a:cs typeface="Times New Roman"/>
              </a:rPr>
              <a:t>have 9 page</a:t>
            </a:r>
            <a:r>
              <a:rPr b="1" spc="-40" dirty="0">
                <a:solidFill>
                  <a:srgbClr val="0000FF"/>
                </a:solidFill>
                <a:latin typeface="Times New Roman"/>
                <a:cs typeface="Times New Roman"/>
              </a:rPr>
              <a:t> </a:t>
            </a:r>
            <a:r>
              <a:rPr b="1" dirty="0">
                <a:solidFill>
                  <a:srgbClr val="0000FF"/>
                </a:solidFill>
                <a:latin typeface="Times New Roman"/>
                <a:cs typeface="Times New Roman"/>
              </a:rPr>
              <a:t>faults</a:t>
            </a: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78739" y="23825"/>
            <a:ext cx="8987790" cy="1489710"/>
          </a:xfrm>
          <a:prstGeom prst="rect">
            <a:avLst/>
          </a:prstGeom>
        </p:spPr>
        <p:txBody>
          <a:bodyPr vert="horz" wrap="square" lIns="0" tIns="12700" rIns="0" bIns="0" rtlCol="0">
            <a:spAutoFit/>
          </a:bodyPr>
          <a:lstStyle/>
          <a:p>
            <a:pPr marL="12700" marR="5080" algn="just">
              <a:lnSpc>
                <a:spcPct val="100000"/>
              </a:lnSpc>
              <a:spcBef>
                <a:spcPts val="100"/>
              </a:spcBef>
              <a:tabLst>
                <a:tab pos="1841500" algn="l"/>
                <a:tab pos="3670935" algn="l"/>
                <a:tab pos="5500370" algn="l"/>
              </a:tabLst>
            </a:pPr>
            <a:r>
              <a:rPr sz="2400" b="1" spc="-10" dirty="0">
                <a:solidFill>
                  <a:srgbClr val="0000FF"/>
                </a:solidFill>
                <a:latin typeface="Times New Roman"/>
                <a:cs typeface="Times New Roman"/>
              </a:rPr>
              <a:t>G3. </a:t>
            </a:r>
            <a:r>
              <a:rPr sz="2400" b="1" dirty="0">
                <a:solidFill>
                  <a:srgbClr val="0000FF"/>
                </a:solidFill>
                <a:latin typeface="Times New Roman"/>
                <a:cs typeface="Times New Roman"/>
              </a:rPr>
              <a:t>Assume </a:t>
            </a:r>
            <a:r>
              <a:rPr sz="2400" b="1" spc="-5" dirty="0">
                <a:solidFill>
                  <a:srgbClr val="0000FF"/>
                </a:solidFill>
                <a:latin typeface="Times New Roman"/>
                <a:cs typeface="Times New Roman"/>
              </a:rPr>
              <a:t>that </a:t>
            </a:r>
            <a:r>
              <a:rPr sz="2400" b="1" spc="-15" dirty="0">
                <a:solidFill>
                  <a:srgbClr val="0000FF"/>
                </a:solidFill>
                <a:latin typeface="Times New Roman"/>
                <a:cs typeface="Times New Roman"/>
              </a:rPr>
              <a:t>there </a:t>
            </a:r>
            <a:r>
              <a:rPr sz="2400" b="1" spc="-25" dirty="0">
                <a:solidFill>
                  <a:srgbClr val="0000FF"/>
                </a:solidFill>
                <a:latin typeface="Times New Roman"/>
                <a:cs typeface="Times New Roman"/>
              </a:rPr>
              <a:t>are </a:t>
            </a:r>
            <a:r>
              <a:rPr sz="2400" b="1" dirty="0">
                <a:solidFill>
                  <a:srgbClr val="0000FF"/>
                </a:solidFill>
                <a:latin typeface="Times New Roman"/>
                <a:cs typeface="Times New Roman"/>
              </a:rPr>
              <a:t>3 page </a:t>
            </a:r>
            <a:r>
              <a:rPr sz="2400" b="1" spc="-5" dirty="0">
                <a:solidFill>
                  <a:srgbClr val="0000FF"/>
                </a:solidFill>
                <a:latin typeface="Times New Roman"/>
                <a:cs typeface="Times New Roman"/>
              </a:rPr>
              <a:t>frames </a:t>
            </a:r>
            <a:r>
              <a:rPr sz="2400" b="1" dirty="0">
                <a:solidFill>
                  <a:srgbClr val="0000FF"/>
                </a:solidFill>
                <a:latin typeface="Times New Roman"/>
                <a:cs typeface="Times New Roman"/>
              </a:rPr>
              <a:t>which </a:t>
            </a:r>
            <a:r>
              <a:rPr sz="2400" b="1" spc="-25" dirty="0">
                <a:solidFill>
                  <a:srgbClr val="0000FF"/>
                </a:solidFill>
                <a:latin typeface="Times New Roman"/>
                <a:cs typeface="Times New Roman"/>
              </a:rPr>
              <a:t>are </a:t>
            </a:r>
            <a:r>
              <a:rPr sz="2400" b="1" dirty="0">
                <a:solidFill>
                  <a:srgbClr val="0000FF"/>
                </a:solidFill>
                <a:latin typeface="Times New Roman"/>
                <a:cs typeface="Times New Roman"/>
              </a:rPr>
              <a:t>initially </a:t>
            </a:r>
            <a:r>
              <a:rPr sz="2400" b="1" spc="-35" dirty="0">
                <a:solidFill>
                  <a:srgbClr val="0000FF"/>
                </a:solidFill>
                <a:latin typeface="Times New Roman"/>
                <a:cs typeface="Times New Roman"/>
              </a:rPr>
              <a:t>empty. </a:t>
            </a:r>
            <a:r>
              <a:rPr sz="2400" b="1" dirty="0">
                <a:solidFill>
                  <a:srgbClr val="0000FF"/>
                </a:solidFill>
                <a:latin typeface="Times New Roman"/>
                <a:cs typeface="Times New Roman"/>
              </a:rPr>
              <a:t>If  </a:t>
            </a:r>
            <a:r>
              <a:rPr sz="2400" b="1" spc="-5" dirty="0">
                <a:solidFill>
                  <a:srgbClr val="0000FF"/>
                </a:solidFill>
                <a:latin typeface="Times New Roman"/>
                <a:cs typeface="Times New Roman"/>
              </a:rPr>
              <a:t>the </a:t>
            </a:r>
            <a:r>
              <a:rPr sz="2400" b="1" dirty="0">
                <a:solidFill>
                  <a:srgbClr val="0000FF"/>
                </a:solidFill>
                <a:latin typeface="Times New Roman"/>
                <a:cs typeface="Times New Roman"/>
              </a:rPr>
              <a:t>page </a:t>
            </a:r>
            <a:r>
              <a:rPr sz="2400" b="1" spc="-20" dirty="0">
                <a:solidFill>
                  <a:srgbClr val="0000FF"/>
                </a:solidFill>
                <a:latin typeface="Times New Roman"/>
                <a:cs typeface="Times New Roman"/>
              </a:rPr>
              <a:t>reference </a:t>
            </a:r>
            <a:r>
              <a:rPr sz="2400" b="1" dirty="0">
                <a:solidFill>
                  <a:srgbClr val="0000FF"/>
                </a:solidFill>
                <a:latin typeface="Times New Roman"/>
                <a:cs typeface="Times New Roman"/>
              </a:rPr>
              <a:t>string is 1, 2, 3, 4, 2, 1, 5, 3, 2, 4, 6, </a:t>
            </a:r>
            <a:r>
              <a:rPr sz="2400" b="1" spc="-5" dirty="0">
                <a:solidFill>
                  <a:srgbClr val="0000FF"/>
                </a:solidFill>
                <a:latin typeface="Times New Roman"/>
                <a:cs typeface="Times New Roman"/>
              </a:rPr>
              <a:t>the </a:t>
            </a:r>
            <a:r>
              <a:rPr sz="2400" b="1" spc="-10" dirty="0">
                <a:solidFill>
                  <a:srgbClr val="0000FF"/>
                </a:solidFill>
                <a:latin typeface="Times New Roman"/>
                <a:cs typeface="Times New Roman"/>
              </a:rPr>
              <a:t>number </a:t>
            </a:r>
            <a:r>
              <a:rPr sz="2400" b="1" dirty="0">
                <a:solidFill>
                  <a:srgbClr val="0000FF"/>
                </a:solidFill>
                <a:latin typeface="Times New Roman"/>
                <a:cs typeface="Times New Roman"/>
              </a:rPr>
              <a:t>of  page faults using </a:t>
            </a:r>
            <a:r>
              <a:rPr sz="2400" b="1" spc="-5" dirty="0">
                <a:solidFill>
                  <a:srgbClr val="0000FF"/>
                </a:solidFill>
                <a:latin typeface="Times New Roman"/>
                <a:cs typeface="Times New Roman"/>
              </a:rPr>
              <a:t>the optimal </a:t>
            </a:r>
            <a:r>
              <a:rPr sz="2400" b="1" spc="-15" dirty="0">
                <a:solidFill>
                  <a:srgbClr val="0000FF"/>
                </a:solidFill>
                <a:latin typeface="Times New Roman"/>
                <a:cs typeface="Times New Roman"/>
              </a:rPr>
              <a:t>replacement </a:t>
            </a:r>
            <a:r>
              <a:rPr sz="2400" b="1" dirty="0">
                <a:solidFill>
                  <a:srgbClr val="0000FF"/>
                </a:solidFill>
                <a:latin typeface="Times New Roman"/>
                <a:cs typeface="Times New Roman"/>
              </a:rPr>
              <a:t>policy is</a:t>
            </a:r>
            <a:r>
              <a:rPr sz="2400" b="1" u="heavy" dirty="0">
                <a:solidFill>
                  <a:srgbClr val="0000FF"/>
                </a:solidFill>
                <a:uFill>
                  <a:solidFill>
                    <a:srgbClr val="0000FE"/>
                  </a:solidFill>
                </a:uFill>
                <a:latin typeface="Times New Roman"/>
                <a:cs typeface="Times New Roman"/>
              </a:rPr>
              <a:t> </a:t>
            </a:r>
            <a:r>
              <a:rPr sz="2400" b="1" dirty="0">
                <a:solidFill>
                  <a:srgbClr val="0000FF"/>
                </a:solidFill>
                <a:latin typeface="Times New Roman"/>
                <a:cs typeface="Times New Roman"/>
              </a:rPr>
              <a:t>. </a:t>
            </a:r>
            <a:r>
              <a:rPr sz="2400" b="1" spc="-45" dirty="0">
                <a:solidFill>
                  <a:srgbClr val="0000FF"/>
                </a:solidFill>
                <a:latin typeface="Times New Roman"/>
                <a:cs typeface="Times New Roman"/>
              </a:rPr>
              <a:t>(GATE </a:t>
            </a:r>
            <a:r>
              <a:rPr sz="2400" b="1" spc="-5" dirty="0">
                <a:solidFill>
                  <a:srgbClr val="0000FF"/>
                </a:solidFill>
                <a:latin typeface="Times New Roman"/>
                <a:cs typeface="Times New Roman"/>
              </a:rPr>
              <a:t>2014)  A. </a:t>
            </a:r>
            <a:r>
              <a:rPr sz="2400" b="1" spc="75" dirty="0">
                <a:solidFill>
                  <a:srgbClr val="0000FF"/>
                </a:solidFill>
                <a:latin typeface="Times New Roman"/>
                <a:cs typeface="Times New Roman"/>
              </a:rPr>
              <a:t> </a:t>
            </a:r>
            <a:r>
              <a:rPr sz="2400" b="1" dirty="0">
                <a:solidFill>
                  <a:srgbClr val="0000FF"/>
                </a:solidFill>
                <a:latin typeface="Times New Roman"/>
                <a:cs typeface="Times New Roman"/>
              </a:rPr>
              <a:t>7	</a:t>
            </a:r>
            <a:r>
              <a:rPr sz="2400" spc="-10" dirty="0">
                <a:latin typeface="Times New Roman"/>
                <a:cs typeface="Times New Roman"/>
              </a:rPr>
              <a:t>B.8	</a:t>
            </a:r>
            <a:r>
              <a:rPr sz="2400" dirty="0">
                <a:latin typeface="Times New Roman"/>
                <a:cs typeface="Times New Roman"/>
              </a:rPr>
              <a:t>C.9	</a:t>
            </a:r>
            <a:r>
              <a:rPr sz="2400" spc="-5" dirty="0">
                <a:latin typeface="Times New Roman"/>
                <a:cs typeface="Times New Roman"/>
              </a:rPr>
              <a:t>D.10</a:t>
            </a:r>
            <a:endParaRPr sz="2400">
              <a:latin typeface="Times New Roman"/>
              <a:cs typeface="Times New Roman"/>
            </a:endParaRPr>
          </a:p>
        </p:txBody>
      </p:sp>
      <p:sp>
        <p:nvSpPr>
          <p:cNvPr id="3" name="object 3"/>
          <p:cNvSpPr txBox="1"/>
          <p:nvPr/>
        </p:nvSpPr>
        <p:spPr>
          <a:xfrm>
            <a:off x="508812" y="1859660"/>
            <a:ext cx="1819910" cy="757555"/>
          </a:xfrm>
          <a:prstGeom prst="rect">
            <a:avLst/>
          </a:prstGeom>
        </p:spPr>
        <p:txBody>
          <a:bodyPr vert="horz" wrap="square" lIns="0" tIns="12700" rIns="0" bIns="0" rtlCol="0">
            <a:spAutoFit/>
          </a:bodyPr>
          <a:lstStyle/>
          <a:p>
            <a:pPr marL="12700">
              <a:lnSpc>
                <a:spcPct val="100000"/>
              </a:lnSpc>
              <a:spcBef>
                <a:spcPts val="100"/>
              </a:spcBef>
              <a:tabLst>
                <a:tab pos="1109980" algn="l"/>
              </a:tabLst>
            </a:pPr>
            <a:r>
              <a:rPr sz="2400" dirty="0">
                <a:latin typeface="Verdana"/>
                <a:cs typeface="Verdana"/>
              </a:rPr>
              <a:t>1	2</a:t>
            </a:r>
            <a:endParaRPr sz="2400">
              <a:latin typeface="Verdana"/>
              <a:cs typeface="Verdana"/>
            </a:endParaRPr>
          </a:p>
          <a:p>
            <a:pPr marL="40005">
              <a:lnSpc>
                <a:spcPct val="100000"/>
              </a:lnSpc>
              <a:tabLst>
                <a:tab pos="771525" algn="l"/>
                <a:tab pos="1612900" algn="l"/>
              </a:tabLst>
            </a:pPr>
            <a:r>
              <a:rPr sz="2400" dirty="0">
                <a:latin typeface="Verdana"/>
                <a:cs typeface="Verdana"/>
              </a:rPr>
              <a:t>2	4	6</a:t>
            </a:r>
            <a:endParaRPr sz="2400">
              <a:latin typeface="Verdana"/>
              <a:cs typeface="Verdana"/>
            </a:endParaRPr>
          </a:p>
        </p:txBody>
      </p:sp>
      <p:sp>
        <p:nvSpPr>
          <p:cNvPr id="4" name="object 4"/>
          <p:cNvSpPr txBox="1"/>
          <p:nvPr/>
        </p:nvSpPr>
        <p:spPr>
          <a:xfrm>
            <a:off x="2835020" y="1859660"/>
            <a:ext cx="6229350" cy="391160"/>
          </a:xfrm>
          <a:prstGeom prst="rect">
            <a:avLst/>
          </a:prstGeom>
        </p:spPr>
        <p:txBody>
          <a:bodyPr vert="horz" wrap="square" lIns="0" tIns="12700" rIns="0" bIns="0" rtlCol="0">
            <a:spAutoFit/>
          </a:bodyPr>
          <a:lstStyle/>
          <a:p>
            <a:pPr marL="12700">
              <a:lnSpc>
                <a:spcPct val="100000"/>
              </a:lnSpc>
              <a:spcBef>
                <a:spcPts val="100"/>
              </a:spcBef>
              <a:tabLst>
                <a:tab pos="1241425" algn="l"/>
                <a:tab pos="2466975" algn="l"/>
                <a:tab pos="3180715" algn="l"/>
                <a:tab pos="4537075" algn="l"/>
                <a:tab pos="6022340" algn="l"/>
              </a:tabLst>
            </a:pPr>
            <a:r>
              <a:rPr sz="2400" dirty="0">
                <a:latin typeface="Verdana"/>
                <a:cs typeface="Verdana"/>
              </a:rPr>
              <a:t>3	4	2	1	5	3</a:t>
            </a:r>
            <a:endParaRPr sz="2400">
              <a:latin typeface="Verdana"/>
              <a:cs typeface="Verdana"/>
            </a:endParaRPr>
          </a:p>
        </p:txBody>
      </p:sp>
      <p:graphicFrame>
        <p:nvGraphicFramePr>
          <p:cNvPr id="5" name="object 5"/>
          <p:cNvGraphicFramePr>
            <a:graphicFrameLocks noGrp="1"/>
          </p:cNvGraphicFramePr>
          <p:nvPr/>
        </p:nvGraphicFramePr>
        <p:xfrm>
          <a:off x="374650" y="2508250"/>
          <a:ext cx="8248650" cy="1308100"/>
        </p:xfrm>
        <a:graphic>
          <a:graphicData uri="http://schemas.openxmlformats.org/drawingml/2006/table">
            <a:tbl>
              <a:tblPr firstRow="1" bandRow="1">
                <a:tableStyleId>{2D5ABB26-0587-4C30-8999-92F81FD0307C}</a:tableStyleId>
              </a:tblPr>
              <a:tblGrid>
                <a:gridCol w="391795"/>
                <a:gridCol w="391795"/>
                <a:gridCol w="391795"/>
                <a:gridCol w="391794"/>
                <a:gridCol w="391794"/>
                <a:gridCol w="391794"/>
                <a:gridCol w="391794"/>
                <a:gridCol w="1959610"/>
                <a:gridCol w="391795"/>
                <a:gridCol w="391795"/>
                <a:gridCol w="391795"/>
                <a:gridCol w="1958975"/>
                <a:gridCol w="391795"/>
              </a:tblGrid>
              <a:tr h="431800">
                <a:tc>
                  <a:txBody>
                    <a:bodyPr/>
                    <a:lstStyle/>
                    <a:p>
                      <a:pPr marL="68580">
                        <a:lnSpc>
                          <a:spcPct val="100000"/>
                        </a:lnSpc>
                        <a:spcBef>
                          <a:spcPts val="105"/>
                        </a:spcBef>
                      </a:pPr>
                      <a:r>
                        <a:rPr sz="2400" dirty="0">
                          <a:latin typeface="Times New Roman"/>
                          <a:cs typeface="Times New Roman"/>
                        </a:rPr>
                        <a:t>1</a:t>
                      </a:r>
                      <a:endParaRPr sz="2400">
                        <a:latin typeface="Times New Roman"/>
                        <a:cs typeface="Times New Roman"/>
                      </a:endParaRPr>
                    </a:p>
                  </a:txBody>
                  <a:tcPr marL="0" marR="0" marT="1333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rowSpan="3">
                  <a:txBody>
                    <a:bodyPr/>
                    <a:lstStyle/>
                    <a:p>
                      <a:pPr>
                        <a:lnSpc>
                          <a:spcPct val="100000"/>
                        </a:lnSpc>
                      </a:pPr>
                      <a:endParaRPr sz="2400">
                        <a:latin typeface="Times New Roman"/>
                        <a:cs typeface="Times New Roman"/>
                      </a:endParaRPr>
                    </a:p>
                  </a:txBody>
                  <a:tcPr marL="0" marR="0" marT="0" marB="0">
                    <a:lnL w="12700">
                      <a:solidFill>
                        <a:srgbClr val="000000"/>
                      </a:solidFill>
                      <a:prstDash val="solid"/>
                    </a:lnL>
                    <a:lnR w="12700">
                      <a:solidFill>
                        <a:srgbClr val="000000"/>
                      </a:solidFill>
                      <a:prstDash val="solid"/>
                    </a:lnR>
                  </a:tcPr>
                </a:tc>
                <a:tc>
                  <a:txBody>
                    <a:bodyPr/>
                    <a:lstStyle/>
                    <a:p>
                      <a:pPr marL="68580">
                        <a:lnSpc>
                          <a:spcPct val="100000"/>
                        </a:lnSpc>
                        <a:spcBef>
                          <a:spcPts val="105"/>
                        </a:spcBef>
                      </a:pPr>
                      <a:r>
                        <a:rPr sz="2400" dirty="0">
                          <a:latin typeface="Times New Roman"/>
                          <a:cs typeface="Times New Roman"/>
                        </a:rPr>
                        <a:t>1</a:t>
                      </a:r>
                      <a:endParaRPr sz="2400">
                        <a:latin typeface="Times New Roman"/>
                        <a:cs typeface="Times New Roman"/>
                      </a:endParaRPr>
                    </a:p>
                  </a:txBody>
                  <a:tcPr marL="0" marR="0" marT="1333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rowSpan="3">
                  <a:txBody>
                    <a:bodyPr/>
                    <a:lstStyle/>
                    <a:p>
                      <a:pPr>
                        <a:lnSpc>
                          <a:spcPct val="100000"/>
                        </a:lnSpc>
                      </a:pPr>
                      <a:endParaRPr sz="2400">
                        <a:latin typeface="Times New Roman"/>
                        <a:cs typeface="Times New Roman"/>
                      </a:endParaRPr>
                    </a:p>
                  </a:txBody>
                  <a:tcPr marL="0" marR="0" marT="0" marB="0">
                    <a:lnL w="12700">
                      <a:solidFill>
                        <a:srgbClr val="000000"/>
                      </a:solidFill>
                      <a:prstDash val="solid"/>
                    </a:lnL>
                    <a:lnR w="12700">
                      <a:solidFill>
                        <a:srgbClr val="000000"/>
                      </a:solidFill>
                      <a:prstDash val="solid"/>
                    </a:lnR>
                  </a:tcPr>
                </a:tc>
                <a:tc>
                  <a:txBody>
                    <a:bodyPr/>
                    <a:lstStyle/>
                    <a:p>
                      <a:pPr marL="68580">
                        <a:lnSpc>
                          <a:spcPct val="100000"/>
                        </a:lnSpc>
                        <a:spcBef>
                          <a:spcPts val="105"/>
                        </a:spcBef>
                      </a:pPr>
                      <a:r>
                        <a:rPr sz="2400" dirty="0">
                          <a:latin typeface="Times New Roman"/>
                          <a:cs typeface="Times New Roman"/>
                        </a:rPr>
                        <a:t>1</a:t>
                      </a:r>
                      <a:endParaRPr sz="2400">
                        <a:latin typeface="Times New Roman"/>
                        <a:cs typeface="Times New Roman"/>
                      </a:endParaRPr>
                    </a:p>
                  </a:txBody>
                  <a:tcPr marL="0" marR="0" marT="1333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rowSpan="3">
                  <a:txBody>
                    <a:bodyPr/>
                    <a:lstStyle/>
                    <a:p>
                      <a:pPr>
                        <a:lnSpc>
                          <a:spcPct val="100000"/>
                        </a:lnSpc>
                      </a:pPr>
                      <a:endParaRPr sz="2400">
                        <a:latin typeface="Times New Roman"/>
                        <a:cs typeface="Times New Roman"/>
                      </a:endParaRPr>
                    </a:p>
                  </a:txBody>
                  <a:tcPr marL="0" marR="0" marT="0" marB="0">
                    <a:lnL w="12700">
                      <a:solidFill>
                        <a:srgbClr val="000000"/>
                      </a:solidFill>
                      <a:prstDash val="solid"/>
                    </a:lnL>
                    <a:lnR w="12700">
                      <a:solidFill>
                        <a:srgbClr val="000000"/>
                      </a:solidFill>
                      <a:prstDash val="solid"/>
                    </a:lnR>
                  </a:tcPr>
                </a:tc>
                <a:tc>
                  <a:txBody>
                    <a:bodyPr/>
                    <a:lstStyle/>
                    <a:p>
                      <a:pPr marL="69215">
                        <a:lnSpc>
                          <a:spcPct val="100000"/>
                        </a:lnSpc>
                        <a:spcBef>
                          <a:spcPts val="105"/>
                        </a:spcBef>
                      </a:pPr>
                      <a:r>
                        <a:rPr sz="2400" dirty="0">
                          <a:latin typeface="Times New Roman"/>
                          <a:cs typeface="Times New Roman"/>
                        </a:rPr>
                        <a:t>1</a:t>
                      </a:r>
                      <a:endParaRPr sz="2400">
                        <a:latin typeface="Times New Roman"/>
                        <a:cs typeface="Times New Roman"/>
                      </a:endParaRPr>
                    </a:p>
                  </a:txBody>
                  <a:tcPr marL="0" marR="0" marT="1333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rowSpan="3">
                  <a:txBody>
                    <a:bodyPr/>
                    <a:lstStyle/>
                    <a:p>
                      <a:pPr>
                        <a:lnSpc>
                          <a:spcPct val="100000"/>
                        </a:lnSpc>
                      </a:pPr>
                      <a:endParaRPr sz="2400">
                        <a:latin typeface="Times New Roman"/>
                        <a:cs typeface="Times New Roman"/>
                      </a:endParaRPr>
                    </a:p>
                  </a:txBody>
                  <a:tcPr marL="0" marR="0" marT="0" marB="0">
                    <a:lnL w="12700">
                      <a:solidFill>
                        <a:srgbClr val="000000"/>
                      </a:solidFill>
                      <a:prstDash val="solid"/>
                    </a:lnL>
                    <a:lnR w="12700">
                      <a:solidFill>
                        <a:srgbClr val="000000"/>
                      </a:solidFill>
                      <a:prstDash val="solid"/>
                    </a:lnR>
                  </a:tcPr>
                </a:tc>
                <a:tc>
                  <a:txBody>
                    <a:bodyPr/>
                    <a:lstStyle/>
                    <a:p>
                      <a:pPr marL="69850">
                        <a:lnSpc>
                          <a:spcPct val="100000"/>
                        </a:lnSpc>
                        <a:spcBef>
                          <a:spcPts val="105"/>
                        </a:spcBef>
                      </a:pPr>
                      <a:r>
                        <a:rPr sz="2400" dirty="0">
                          <a:latin typeface="Times New Roman"/>
                          <a:cs typeface="Times New Roman"/>
                        </a:rPr>
                        <a:t>5</a:t>
                      </a:r>
                      <a:endParaRPr sz="2400">
                        <a:latin typeface="Times New Roman"/>
                        <a:cs typeface="Times New Roman"/>
                      </a:endParaRPr>
                    </a:p>
                  </a:txBody>
                  <a:tcPr marL="0" marR="0" marT="1333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rowSpan="3">
                  <a:txBody>
                    <a:bodyPr/>
                    <a:lstStyle/>
                    <a:p>
                      <a:pPr>
                        <a:lnSpc>
                          <a:spcPct val="100000"/>
                        </a:lnSpc>
                      </a:pPr>
                      <a:endParaRPr sz="2400">
                        <a:latin typeface="Times New Roman"/>
                        <a:cs typeface="Times New Roman"/>
                      </a:endParaRPr>
                    </a:p>
                  </a:txBody>
                  <a:tcPr marL="0" marR="0" marT="0" marB="0">
                    <a:lnL w="12700">
                      <a:solidFill>
                        <a:srgbClr val="000000"/>
                      </a:solidFill>
                      <a:prstDash val="solid"/>
                    </a:lnL>
                    <a:lnR w="12700">
                      <a:solidFill>
                        <a:srgbClr val="000000"/>
                      </a:solidFill>
                      <a:prstDash val="solid"/>
                    </a:lnR>
                  </a:tcPr>
                </a:tc>
                <a:tc>
                  <a:txBody>
                    <a:bodyPr/>
                    <a:lstStyle/>
                    <a:p>
                      <a:pPr marL="70485">
                        <a:lnSpc>
                          <a:spcPct val="100000"/>
                        </a:lnSpc>
                        <a:spcBef>
                          <a:spcPts val="105"/>
                        </a:spcBef>
                      </a:pPr>
                      <a:r>
                        <a:rPr sz="2400" dirty="0">
                          <a:latin typeface="Times New Roman"/>
                          <a:cs typeface="Times New Roman"/>
                        </a:rPr>
                        <a:t>3</a:t>
                      </a:r>
                      <a:endParaRPr sz="2400">
                        <a:latin typeface="Times New Roman"/>
                        <a:cs typeface="Times New Roman"/>
                      </a:endParaRPr>
                    </a:p>
                  </a:txBody>
                  <a:tcPr marL="0" marR="0" marT="1333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rowSpan="3">
                  <a:txBody>
                    <a:bodyPr/>
                    <a:lstStyle/>
                    <a:p>
                      <a:pPr>
                        <a:lnSpc>
                          <a:spcPct val="100000"/>
                        </a:lnSpc>
                      </a:pPr>
                      <a:endParaRPr sz="2400">
                        <a:latin typeface="Times New Roman"/>
                        <a:cs typeface="Times New Roman"/>
                      </a:endParaRPr>
                    </a:p>
                  </a:txBody>
                  <a:tcPr marL="0" marR="0" marT="0" marB="0">
                    <a:lnL w="12700">
                      <a:solidFill>
                        <a:srgbClr val="000000"/>
                      </a:solidFill>
                      <a:prstDash val="solid"/>
                    </a:lnL>
                    <a:lnR w="12700">
                      <a:solidFill>
                        <a:srgbClr val="000000"/>
                      </a:solidFill>
                      <a:prstDash val="solid"/>
                    </a:lnR>
                  </a:tcPr>
                </a:tc>
                <a:tc>
                  <a:txBody>
                    <a:bodyPr/>
                    <a:lstStyle/>
                    <a:p>
                      <a:pPr marL="71120">
                        <a:lnSpc>
                          <a:spcPct val="100000"/>
                        </a:lnSpc>
                        <a:spcBef>
                          <a:spcPts val="105"/>
                        </a:spcBef>
                      </a:pPr>
                      <a:r>
                        <a:rPr sz="2400" dirty="0">
                          <a:latin typeface="Times New Roman"/>
                          <a:cs typeface="Times New Roman"/>
                        </a:rPr>
                        <a:t>6</a:t>
                      </a:r>
                      <a:endParaRPr sz="2400">
                        <a:latin typeface="Times New Roman"/>
                        <a:cs typeface="Times New Roman"/>
                      </a:endParaRPr>
                    </a:p>
                  </a:txBody>
                  <a:tcPr marL="0" marR="0" marT="1333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r>
              <a:tr h="431800">
                <a:tc>
                  <a:txBody>
                    <a:bodyPr/>
                    <a:lstStyle/>
                    <a:p>
                      <a:pPr>
                        <a:lnSpc>
                          <a:spcPct val="100000"/>
                        </a:lnSpc>
                      </a:pPr>
                      <a:endParaRPr sz="24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vMerge="1">
                  <a:txBody>
                    <a:bodyPr/>
                    <a:lstStyle/>
                    <a:p>
                      <a:endParaRPr/>
                    </a:p>
                  </a:txBody>
                  <a:tcPr marL="0" marR="0" marT="0" marB="0">
                    <a:lnL w="12700">
                      <a:solidFill>
                        <a:srgbClr val="000000"/>
                      </a:solidFill>
                      <a:prstDash val="solid"/>
                    </a:lnL>
                    <a:lnR w="12700">
                      <a:solidFill>
                        <a:srgbClr val="000000"/>
                      </a:solidFill>
                      <a:prstDash val="solid"/>
                    </a:lnR>
                  </a:tcPr>
                </a:tc>
                <a:tc>
                  <a:txBody>
                    <a:bodyPr/>
                    <a:lstStyle/>
                    <a:p>
                      <a:pPr marL="68580">
                        <a:lnSpc>
                          <a:spcPct val="100000"/>
                        </a:lnSpc>
                        <a:spcBef>
                          <a:spcPts val="105"/>
                        </a:spcBef>
                      </a:pPr>
                      <a:r>
                        <a:rPr sz="2400" dirty="0">
                          <a:latin typeface="Times New Roman"/>
                          <a:cs typeface="Times New Roman"/>
                        </a:rPr>
                        <a:t>2</a:t>
                      </a:r>
                      <a:endParaRPr sz="2400">
                        <a:latin typeface="Times New Roman"/>
                        <a:cs typeface="Times New Roman"/>
                      </a:endParaRPr>
                    </a:p>
                  </a:txBody>
                  <a:tcPr marL="0" marR="0" marT="1333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vMerge="1">
                  <a:txBody>
                    <a:bodyPr/>
                    <a:lstStyle/>
                    <a:p>
                      <a:endParaRPr/>
                    </a:p>
                  </a:txBody>
                  <a:tcPr marL="0" marR="0" marT="0" marB="0">
                    <a:lnL w="12700">
                      <a:solidFill>
                        <a:srgbClr val="000000"/>
                      </a:solidFill>
                      <a:prstDash val="solid"/>
                    </a:lnL>
                    <a:lnR w="12700">
                      <a:solidFill>
                        <a:srgbClr val="000000"/>
                      </a:solidFill>
                      <a:prstDash val="solid"/>
                    </a:lnR>
                  </a:tcPr>
                </a:tc>
                <a:tc>
                  <a:txBody>
                    <a:bodyPr/>
                    <a:lstStyle/>
                    <a:p>
                      <a:pPr marL="68580">
                        <a:lnSpc>
                          <a:spcPct val="100000"/>
                        </a:lnSpc>
                        <a:spcBef>
                          <a:spcPts val="105"/>
                        </a:spcBef>
                      </a:pPr>
                      <a:r>
                        <a:rPr sz="2400" dirty="0">
                          <a:latin typeface="Times New Roman"/>
                          <a:cs typeface="Times New Roman"/>
                        </a:rPr>
                        <a:t>2</a:t>
                      </a:r>
                      <a:endParaRPr sz="2400">
                        <a:latin typeface="Times New Roman"/>
                        <a:cs typeface="Times New Roman"/>
                      </a:endParaRPr>
                    </a:p>
                  </a:txBody>
                  <a:tcPr marL="0" marR="0" marT="1333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vMerge="1">
                  <a:txBody>
                    <a:bodyPr/>
                    <a:lstStyle/>
                    <a:p>
                      <a:endParaRPr/>
                    </a:p>
                  </a:txBody>
                  <a:tcPr marL="0" marR="0" marT="0" marB="0">
                    <a:lnL w="12700">
                      <a:solidFill>
                        <a:srgbClr val="000000"/>
                      </a:solidFill>
                      <a:prstDash val="solid"/>
                    </a:lnL>
                    <a:lnR w="12700">
                      <a:solidFill>
                        <a:srgbClr val="000000"/>
                      </a:solidFill>
                      <a:prstDash val="solid"/>
                    </a:lnR>
                  </a:tcPr>
                </a:tc>
                <a:tc>
                  <a:txBody>
                    <a:bodyPr/>
                    <a:lstStyle/>
                    <a:p>
                      <a:pPr marL="69215">
                        <a:lnSpc>
                          <a:spcPct val="100000"/>
                        </a:lnSpc>
                        <a:spcBef>
                          <a:spcPts val="105"/>
                        </a:spcBef>
                      </a:pPr>
                      <a:r>
                        <a:rPr sz="2400" dirty="0">
                          <a:latin typeface="Times New Roman"/>
                          <a:cs typeface="Times New Roman"/>
                        </a:rPr>
                        <a:t>2</a:t>
                      </a:r>
                      <a:endParaRPr sz="2400">
                        <a:latin typeface="Times New Roman"/>
                        <a:cs typeface="Times New Roman"/>
                      </a:endParaRPr>
                    </a:p>
                  </a:txBody>
                  <a:tcPr marL="0" marR="0" marT="1333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vMerge="1">
                  <a:txBody>
                    <a:bodyPr/>
                    <a:lstStyle/>
                    <a:p>
                      <a:endParaRPr/>
                    </a:p>
                  </a:txBody>
                  <a:tcPr marL="0" marR="0" marT="0" marB="0">
                    <a:lnL w="12700">
                      <a:solidFill>
                        <a:srgbClr val="000000"/>
                      </a:solidFill>
                      <a:prstDash val="solid"/>
                    </a:lnL>
                    <a:lnR w="12700">
                      <a:solidFill>
                        <a:srgbClr val="000000"/>
                      </a:solidFill>
                      <a:prstDash val="solid"/>
                    </a:lnR>
                  </a:tcPr>
                </a:tc>
                <a:tc>
                  <a:txBody>
                    <a:bodyPr/>
                    <a:lstStyle/>
                    <a:p>
                      <a:pPr marL="69850">
                        <a:lnSpc>
                          <a:spcPct val="100000"/>
                        </a:lnSpc>
                        <a:spcBef>
                          <a:spcPts val="105"/>
                        </a:spcBef>
                      </a:pPr>
                      <a:r>
                        <a:rPr sz="2400" dirty="0">
                          <a:latin typeface="Times New Roman"/>
                          <a:cs typeface="Times New Roman"/>
                        </a:rPr>
                        <a:t>2</a:t>
                      </a:r>
                      <a:endParaRPr sz="2400">
                        <a:latin typeface="Times New Roman"/>
                        <a:cs typeface="Times New Roman"/>
                      </a:endParaRPr>
                    </a:p>
                  </a:txBody>
                  <a:tcPr marL="0" marR="0" marT="1333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vMerge="1">
                  <a:txBody>
                    <a:bodyPr/>
                    <a:lstStyle/>
                    <a:p>
                      <a:endParaRPr/>
                    </a:p>
                  </a:txBody>
                  <a:tcPr marL="0" marR="0" marT="0" marB="0">
                    <a:lnL w="12700">
                      <a:solidFill>
                        <a:srgbClr val="000000"/>
                      </a:solidFill>
                      <a:prstDash val="solid"/>
                    </a:lnL>
                    <a:lnR w="12700">
                      <a:solidFill>
                        <a:srgbClr val="000000"/>
                      </a:solidFill>
                      <a:prstDash val="solid"/>
                    </a:lnR>
                  </a:tcPr>
                </a:tc>
                <a:tc>
                  <a:txBody>
                    <a:bodyPr/>
                    <a:lstStyle/>
                    <a:p>
                      <a:pPr marL="70485">
                        <a:lnSpc>
                          <a:spcPct val="100000"/>
                        </a:lnSpc>
                        <a:spcBef>
                          <a:spcPts val="105"/>
                        </a:spcBef>
                      </a:pPr>
                      <a:r>
                        <a:rPr sz="2400" dirty="0">
                          <a:latin typeface="Times New Roman"/>
                          <a:cs typeface="Times New Roman"/>
                        </a:rPr>
                        <a:t>2</a:t>
                      </a:r>
                      <a:endParaRPr sz="2400">
                        <a:latin typeface="Times New Roman"/>
                        <a:cs typeface="Times New Roman"/>
                      </a:endParaRPr>
                    </a:p>
                  </a:txBody>
                  <a:tcPr marL="0" marR="0" marT="1333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vMerge="1">
                  <a:txBody>
                    <a:bodyPr/>
                    <a:lstStyle/>
                    <a:p>
                      <a:endParaRPr/>
                    </a:p>
                  </a:txBody>
                  <a:tcPr marL="0" marR="0" marT="0" marB="0">
                    <a:lnL w="12700">
                      <a:solidFill>
                        <a:srgbClr val="000000"/>
                      </a:solidFill>
                      <a:prstDash val="solid"/>
                    </a:lnL>
                    <a:lnR w="12700">
                      <a:solidFill>
                        <a:srgbClr val="000000"/>
                      </a:solidFill>
                      <a:prstDash val="solid"/>
                    </a:lnR>
                  </a:tcPr>
                </a:tc>
                <a:tc>
                  <a:txBody>
                    <a:bodyPr/>
                    <a:lstStyle/>
                    <a:p>
                      <a:pPr marL="71120">
                        <a:lnSpc>
                          <a:spcPct val="100000"/>
                        </a:lnSpc>
                        <a:spcBef>
                          <a:spcPts val="105"/>
                        </a:spcBef>
                      </a:pPr>
                      <a:r>
                        <a:rPr sz="2400" dirty="0">
                          <a:latin typeface="Times New Roman"/>
                          <a:cs typeface="Times New Roman"/>
                        </a:rPr>
                        <a:t>2</a:t>
                      </a:r>
                      <a:endParaRPr sz="2400">
                        <a:latin typeface="Times New Roman"/>
                        <a:cs typeface="Times New Roman"/>
                      </a:endParaRPr>
                    </a:p>
                  </a:txBody>
                  <a:tcPr marL="0" marR="0" marT="1333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r>
              <a:tr h="431800">
                <a:tc>
                  <a:txBody>
                    <a:bodyPr/>
                    <a:lstStyle/>
                    <a:p>
                      <a:pPr>
                        <a:lnSpc>
                          <a:spcPct val="100000"/>
                        </a:lnSpc>
                      </a:pPr>
                      <a:endParaRPr sz="24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vMerge="1">
                  <a:txBody>
                    <a:bodyPr/>
                    <a:lstStyle/>
                    <a:p>
                      <a:endParaRPr/>
                    </a:p>
                  </a:txBody>
                  <a:tcPr marL="0" marR="0" marT="0" marB="0">
                    <a:lnL w="12700">
                      <a:solidFill>
                        <a:srgbClr val="000000"/>
                      </a:solidFill>
                      <a:prstDash val="solid"/>
                    </a:lnL>
                    <a:lnR w="12700">
                      <a:solidFill>
                        <a:srgbClr val="000000"/>
                      </a:solidFill>
                      <a:prstDash val="solid"/>
                    </a:lnR>
                  </a:tcPr>
                </a:tc>
                <a:tc>
                  <a:txBody>
                    <a:bodyPr/>
                    <a:lstStyle/>
                    <a:p>
                      <a:pPr>
                        <a:lnSpc>
                          <a:spcPct val="100000"/>
                        </a:lnSpc>
                      </a:pPr>
                      <a:endParaRPr sz="24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vMerge="1">
                  <a:txBody>
                    <a:bodyPr/>
                    <a:lstStyle/>
                    <a:p>
                      <a:endParaRPr/>
                    </a:p>
                  </a:txBody>
                  <a:tcPr marL="0" marR="0" marT="0" marB="0">
                    <a:lnL w="12700">
                      <a:solidFill>
                        <a:srgbClr val="000000"/>
                      </a:solidFill>
                      <a:prstDash val="solid"/>
                    </a:lnL>
                    <a:lnR w="12700">
                      <a:solidFill>
                        <a:srgbClr val="000000"/>
                      </a:solidFill>
                      <a:prstDash val="solid"/>
                    </a:lnR>
                  </a:tcPr>
                </a:tc>
                <a:tc>
                  <a:txBody>
                    <a:bodyPr/>
                    <a:lstStyle/>
                    <a:p>
                      <a:pPr marL="68580">
                        <a:lnSpc>
                          <a:spcPct val="100000"/>
                        </a:lnSpc>
                        <a:spcBef>
                          <a:spcPts val="110"/>
                        </a:spcBef>
                      </a:pPr>
                      <a:r>
                        <a:rPr sz="2400" dirty="0">
                          <a:latin typeface="Times New Roman"/>
                          <a:cs typeface="Times New Roman"/>
                        </a:rPr>
                        <a:t>3</a:t>
                      </a:r>
                      <a:endParaRPr sz="2400">
                        <a:latin typeface="Times New Roman"/>
                        <a:cs typeface="Times New Roman"/>
                      </a:endParaRPr>
                    </a:p>
                  </a:txBody>
                  <a:tcPr marL="0" marR="0" marT="1397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vMerge="1">
                  <a:txBody>
                    <a:bodyPr/>
                    <a:lstStyle/>
                    <a:p>
                      <a:endParaRPr/>
                    </a:p>
                  </a:txBody>
                  <a:tcPr marL="0" marR="0" marT="0" marB="0">
                    <a:lnL w="12700">
                      <a:solidFill>
                        <a:srgbClr val="000000"/>
                      </a:solidFill>
                      <a:prstDash val="solid"/>
                    </a:lnL>
                    <a:lnR w="12700">
                      <a:solidFill>
                        <a:srgbClr val="000000"/>
                      </a:solidFill>
                      <a:prstDash val="solid"/>
                    </a:lnR>
                  </a:tcPr>
                </a:tc>
                <a:tc>
                  <a:txBody>
                    <a:bodyPr/>
                    <a:lstStyle/>
                    <a:p>
                      <a:pPr marL="69215">
                        <a:lnSpc>
                          <a:spcPct val="100000"/>
                        </a:lnSpc>
                        <a:spcBef>
                          <a:spcPts val="110"/>
                        </a:spcBef>
                      </a:pPr>
                      <a:r>
                        <a:rPr sz="2400" dirty="0">
                          <a:latin typeface="Times New Roman"/>
                          <a:cs typeface="Times New Roman"/>
                        </a:rPr>
                        <a:t>4</a:t>
                      </a:r>
                      <a:endParaRPr sz="2400">
                        <a:latin typeface="Times New Roman"/>
                        <a:cs typeface="Times New Roman"/>
                      </a:endParaRPr>
                    </a:p>
                  </a:txBody>
                  <a:tcPr marL="0" marR="0" marT="1397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vMerge="1">
                  <a:txBody>
                    <a:bodyPr/>
                    <a:lstStyle/>
                    <a:p>
                      <a:endParaRPr/>
                    </a:p>
                  </a:txBody>
                  <a:tcPr marL="0" marR="0" marT="0" marB="0">
                    <a:lnL w="12700">
                      <a:solidFill>
                        <a:srgbClr val="000000"/>
                      </a:solidFill>
                      <a:prstDash val="solid"/>
                    </a:lnL>
                    <a:lnR w="12700">
                      <a:solidFill>
                        <a:srgbClr val="000000"/>
                      </a:solidFill>
                      <a:prstDash val="solid"/>
                    </a:lnR>
                  </a:tcPr>
                </a:tc>
                <a:tc>
                  <a:txBody>
                    <a:bodyPr/>
                    <a:lstStyle/>
                    <a:p>
                      <a:pPr marL="69850">
                        <a:lnSpc>
                          <a:spcPct val="100000"/>
                        </a:lnSpc>
                        <a:spcBef>
                          <a:spcPts val="110"/>
                        </a:spcBef>
                      </a:pPr>
                      <a:r>
                        <a:rPr sz="2400" dirty="0">
                          <a:latin typeface="Times New Roman"/>
                          <a:cs typeface="Times New Roman"/>
                        </a:rPr>
                        <a:t>4</a:t>
                      </a:r>
                      <a:endParaRPr sz="2400">
                        <a:latin typeface="Times New Roman"/>
                        <a:cs typeface="Times New Roman"/>
                      </a:endParaRPr>
                    </a:p>
                  </a:txBody>
                  <a:tcPr marL="0" marR="0" marT="1397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vMerge="1">
                  <a:txBody>
                    <a:bodyPr/>
                    <a:lstStyle/>
                    <a:p>
                      <a:endParaRPr/>
                    </a:p>
                  </a:txBody>
                  <a:tcPr marL="0" marR="0" marT="0" marB="0">
                    <a:lnL w="12700">
                      <a:solidFill>
                        <a:srgbClr val="000000"/>
                      </a:solidFill>
                      <a:prstDash val="solid"/>
                    </a:lnL>
                    <a:lnR w="12700">
                      <a:solidFill>
                        <a:srgbClr val="000000"/>
                      </a:solidFill>
                      <a:prstDash val="solid"/>
                    </a:lnR>
                  </a:tcPr>
                </a:tc>
                <a:tc>
                  <a:txBody>
                    <a:bodyPr/>
                    <a:lstStyle/>
                    <a:p>
                      <a:pPr marL="70485">
                        <a:lnSpc>
                          <a:spcPct val="100000"/>
                        </a:lnSpc>
                        <a:spcBef>
                          <a:spcPts val="110"/>
                        </a:spcBef>
                      </a:pPr>
                      <a:r>
                        <a:rPr sz="2400" dirty="0">
                          <a:latin typeface="Times New Roman"/>
                          <a:cs typeface="Times New Roman"/>
                        </a:rPr>
                        <a:t>4</a:t>
                      </a:r>
                      <a:endParaRPr sz="2400">
                        <a:latin typeface="Times New Roman"/>
                        <a:cs typeface="Times New Roman"/>
                      </a:endParaRPr>
                    </a:p>
                  </a:txBody>
                  <a:tcPr marL="0" marR="0" marT="1397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vMerge="1">
                  <a:txBody>
                    <a:bodyPr/>
                    <a:lstStyle/>
                    <a:p>
                      <a:endParaRPr/>
                    </a:p>
                  </a:txBody>
                  <a:tcPr marL="0" marR="0" marT="0" marB="0">
                    <a:lnL w="12700">
                      <a:solidFill>
                        <a:srgbClr val="000000"/>
                      </a:solidFill>
                      <a:prstDash val="solid"/>
                    </a:lnL>
                    <a:lnR w="12700">
                      <a:solidFill>
                        <a:srgbClr val="000000"/>
                      </a:solidFill>
                      <a:prstDash val="solid"/>
                    </a:lnR>
                  </a:tcPr>
                </a:tc>
                <a:tc>
                  <a:txBody>
                    <a:bodyPr/>
                    <a:lstStyle/>
                    <a:p>
                      <a:pPr marL="71120">
                        <a:lnSpc>
                          <a:spcPct val="100000"/>
                        </a:lnSpc>
                        <a:spcBef>
                          <a:spcPts val="110"/>
                        </a:spcBef>
                      </a:pPr>
                      <a:r>
                        <a:rPr sz="2400" dirty="0">
                          <a:latin typeface="Times New Roman"/>
                          <a:cs typeface="Times New Roman"/>
                        </a:rPr>
                        <a:t>4</a:t>
                      </a:r>
                      <a:endParaRPr sz="2400">
                        <a:latin typeface="Times New Roman"/>
                        <a:cs typeface="Times New Roman"/>
                      </a:endParaRPr>
                    </a:p>
                  </a:txBody>
                  <a:tcPr marL="0" marR="0" marT="1397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r>
            </a:tbl>
          </a:graphicData>
        </a:graphic>
      </p:graphicFrame>
      <p:sp>
        <p:nvSpPr>
          <p:cNvPr id="6" name="object 6"/>
          <p:cNvSpPr txBox="1"/>
          <p:nvPr/>
        </p:nvSpPr>
        <p:spPr>
          <a:xfrm>
            <a:off x="841044" y="4445634"/>
            <a:ext cx="1722755" cy="391160"/>
          </a:xfrm>
          <a:prstGeom prst="rect">
            <a:avLst/>
          </a:prstGeom>
        </p:spPr>
        <p:txBody>
          <a:bodyPr vert="horz" wrap="square" lIns="0" tIns="12700" rIns="0" bIns="0" rtlCol="0">
            <a:spAutoFit/>
          </a:bodyPr>
          <a:lstStyle/>
          <a:p>
            <a:pPr marL="12700">
              <a:lnSpc>
                <a:spcPct val="100000"/>
              </a:lnSpc>
              <a:spcBef>
                <a:spcPts val="100"/>
              </a:spcBef>
            </a:pPr>
            <a:r>
              <a:rPr sz="2400" b="1" spc="-45" dirty="0">
                <a:solidFill>
                  <a:srgbClr val="0000FF"/>
                </a:solidFill>
                <a:latin typeface="Times New Roman"/>
                <a:cs typeface="Times New Roman"/>
              </a:rPr>
              <a:t>Total </a:t>
            </a:r>
            <a:r>
              <a:rPr sz="2400" b="1" dirty="0">
                <a:solidFill>
                  <a:srgbClr val="0000FF"/>
                </a:solidFill>
                <a:latin typeface="Times New Roman"/>
                <a:cs typeface="Times New Roman"/>
              </a:rPr>
              <a:t>7</a:t>
            </a:r>
            <a:r>
              <a:rPr sz="2400" b="1" spc="-75" dirty="0">
                <a:solidFill>
                  <a:srgbClr val="0000FF"/>
                </a:solidFill>
                <a:latin typeface="Times New Roman"/>
                <a:cs typeface="Times New Roman"/>
              </a:rPr>
              <a:t> </a:t>
            </a:r>
            <a:r>
              <a:rPr sz="2400" b="1" dirty="0">
                <a:solidFill>
                  <a:srgbClr val="0000FF"/>
                </a:solidFill>
                <a:latin typeface="Times New Roman"/>
                <a:cs typeface="Times New Roman"/>
              </a:rPr>
              <a:t>faults</a:t>
            </a:r>
            <a:endParaRPr sz="2400">
              <a:latin typeface="Times New Roman"/>
              <a:cs typeface="Times New Roman"/>
            </a:endParaRP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78739" y="23825"/>
            <a:ext cx="8992870" cy="2221230"/>
          </a:xfrm>
          <a:prstGeom prst="rect">
            <a:avLst/>
          </a:prstGeom>
        </p:spPr>
        <p:txBody>
          <a:bodyPr vert="horz" wrap="square" lIns="0" tIns="12700" rIns="0" bIns="0" rtlCol="0">
            <a:spAutoFit/>
          </a:bodyPr>
          <a:lstStyle/>
          <a:p>
            <a:pPr marL="12700" marR="5080" algn="just">
              <a:lnSpc>
                <a:spcPct val="100000"/>
              </a:lnSpc>
              <a:spcBef>
                <a:spcPts val="100"/>
              </a:spcBef>
            </a:pPr>
            <a:r>
              <a:rPr sz="2400" b="1" spc="-10" dirty="0">
                <a:solidFill>
                  <a:srgbClr val="0000FF"/>
                </a:solidFill>
                <a:latin typeface="Times New Roman"/>
                <a:cs typeface="Times New Roman"/>
              </a:rPr>
              <a:t>G4. </a:t>
            </a:r>
            <a:r>
              <a:rPr sz="2400" b="1" spc="-5" dirty="0">
                <a:solidFill>
                  <a:srgbClr val="0000FF"/>
                </a:solidFill>
                <a:latin typeface="Times New Roman"/>
                <a:cs typeface="Times New Roman"/>
              </a:rPr>
              <a:t>Consider the </a:t>
            </a:r>
            <a:r>
              <a:rPr sz="2400" b="1" dirty="0">
                <a:solidFill>
                  <a:srgbClr val="0000FF"/>
                </a:solidFill>
                <a:latin typeface="Times New Roman"/>
                <a:cs typeface="Times New Roman"/>
              </a:rPr>
              <a:t>virtual page </a:t>
            </a:r>
            <a:r>
              <a:rPr sz="2400" b="1" spc="-15" dirty="0">
                <a:solidFill>
                  <a:srgbClr val="0000FF"/>
                </a:solidFill>
                <a:latin typeface="Times New Roman"/>
                <a:cs typeface="Times New Roman"/>
              </a:rPr>
              <a:t>reference </a:t>
            </a:r>
            <a:r>
              <a:rPr sz="2400" b="1" dirty="0">
                <a:solidFill>
                  <a:srgbClr val="0000FF"/>
                </a:solidFill>
                <a:latin typeface="Times New Roman"/>
                <a:cs typeface="Times New Roman"/>
              </a:rPr>
              <a:t>string </a:t>
            </a:r>
            <a:r>
              <a:rPr sz="2400" b="1" spc="-5" dirty="0">
                <a:solidFill>
                  <a:srgbClr val="0000FF"/>
                </a:solidFill>
                <a:latin typeface="Times New Roman"/>
                <a:cs typeface="Times New Roman"/>
              </a:rPr>
              <a:t>1, 2, 3, 2, </a:t>
            </a:r>
            <a:r>
              <a:rPr sz="2400" b="1" dirty="0">
                <a:solidFill>
                  <a:srgbClr val="0000FF"/>
                </a:solidFill>
                <a:latin typeface="Times New Roman"/>
                <a:cs typeface="Times New Roman"/>
              </a:rPr>
              <a:t>4, </a:t>
            </a:r>
            <a:r>
              <a:rPr sz="2400" b="1" spc="-5" dirty="0">
                <a:solidFill>
                  <a:srgbClr val="0000FF"/>
                </a:solidFill>
                <a:latin typeface="Times New Roman"/>
                <a:cs typeface="Times New Roman"/>
              </a:rPr>
              <a:t>1, 3, </a:t>
            </a:r>
            <a:r>
              <a:rPr sz="2400" b="1" dirty="0">
                <a:solidFill>
                  <a:srgbClr val="0000FF"/>
                </a:solidFill>
                <a:latin typeface="Times New Roman"/>
                <a:cs typeface="Times New Roman"/>
              </a:rPr>
              <a:t>2, </a:t>
            </a:r>
            <a:r>
              <a:rPr sz="2400" b="1" spc="-5" dirty="0">
                <a:solidFill>
                  <a:srgbClr val="0000FF"/>
                </a:solidFill>
                <a:latin typeface="Times New Roman"/>
                <a:cs typeface="Times New Roman"/>
              </a:rPr>
              <a:t>4, </a:t>
            </a:r>
            <a:r>
              <a:rPr sz="2400" b="1" dirty="0">
                <a:solidFill>
                  <a:srgbClr val="0000FF"/>
                </a:solidFill>
                <a:latin typeface="Times New Roman"/>
                <a:cs typeface="Times New Roman"/>
              </a:rPr>
              <a:t>1  </a:t>
            </a:r>
            <a:r>
              <a:rPr sz="2400" b="1" spc="-5" dirty="0">
                <a:solidFill>
                  <a:srgbClr val="0000FF"/>
                </a:solidFill>
                <a:latin typeface="Times New Roman"/>
                <a:cs typeface="Times New Roman"/>
              </a:rPr>
              <a:t>on </a:t>
            </a:r>
            <a:r>
              <a:rPr sz="2400" b="1" dirty="0">
                <a:solidFill>
                  <a:srgbClr val="0000FF"/>
                </a:solidFill>
                <a:latin typeface="Times New Roman"/>
                <a:cs typeface="Times New Roman"/>
              </a:rPr>
              <a:t>a </a:t>
            </a:r>
            <a:r>
              <a:rPr sz="2400" b="1" spc="-10" dirty="0">
                <a:solidFill>
                  <a:srgbClr val="0000FF"/>
                </a:solidFill>
                <a:latin typeface="Times New Roman"/>
                <a:cs typeface="Times New Roman"/>
              </a:rPr>
              <a:t>demand </a:t>
            </a:r>
            <a:r>
              <a:rPr sz="2400" b="1" spc="-5" dirty="0">
                <a:solidFill>
                  <a:srgbClr val="0000FF"/>
                </a:solidFill>
                <a:latin typeface="Times New Roman"/>
                <a:cs typeface="Times New Roman"/>
              </a:rPr>
              <a:t>paged virtual </a:t>
            </a:r>
            <a:r>
              <a:rPr sz="2400" b="1" spc="-10" dirty="0">
                <a:solidFill>
                  <a:srgbClr val="0000FF"/>
                </a:solidFill>
                <a:latin typeface="Times New Roman"/>
                <a:cs typeface="Times New Roman"/>
              </a:rPr>
              <a:t>memory </a:t>
            </a:r>
            <a:r>
              <a:rPr sz="2400" b="1" dirty="0">
                <a:solidFill>
                  <a:srgbClr val="0000FF"/>
                </a:solidFill>
                <a:latin typeface="Times New Roman"/>
                <a:cs typeface="Times New Roman"/>
              </a:rPr>
              <a:t>system </a:t>
            </a:r>
            <a:r>
              <a:rPr sz="2400" b="1" spc="5" dirty="0">
                <a:solidFill>
                  <a:srgbClr val="0000FF"/>
                </a:solidFill>
                <a:latin typeface="Times New Roman"/>
                <a:cs typeface="Times New Roman"/>
              </a:rPr>
              <a:t>running </a:t>
            </a:r>
            <a:r>
              <a:rPr sz="2400" b="1" spc="-5" dirty="0">
                <a:solidFill>
                  <a:srgbClr val="0000FF"/>
                </a:solidFill>
                <a:latin typeface="Times New Roman"/>
                <a:cs typeface="Times New Roman"/>
              </a:rPr>
              <a:t>on </a:t>
            </a:r>
            <a:r>
              <a:rPr sz="2400" b="1" dirty="0">
                <a:solidFill>
                  <a:srgbClr val="0000FF"/>
                </a:solidFill>
                <a:latin typeface="Times New Roman"/>
                <a:cs typeface="Times New Roman"/>
              </a:rPr>
              <a:t>a </a:t>
            </a:r>
            <a:r>
              <a:rPr sz="2400" b="1" spc="-5" dirty="0">
                <a:solidFill>
                  <a:srgbClr val="0000FF"/>
                </a:solidFill>
                <a:latin typeface="Times New Roman"/>
                <a:cs typeface="Times New Roman"/>
              </a:rPr>
              <a:t>computer  </a:t>
            </a:r>
            <a:r>
              <a:rPr sz="2400" b="1" dirty="0">
                <a:solidFill>
                  <a:srgbClr val="0000FF"/>
                </a:solidFill>
                <a:latin typeface="Times New Roman"/>
                <a:cs typeface="Times New Roman"/>
              </a:rPr>
              <a:t>system </a:t>
            </a:r>
            <a:r>
              <a:rPr sz="2400" b="1" spc="-5" dirty="0">
                <a:solidFill>
                  <a:srgbClr val="0000FF"/>
                </a:solidFill>
                <a:latin typeface="Times New Roman"/>
                <a:cs typeface="Times New Roman"/>
              </a:rPr>
              <a:t>that </a:t>
            </a:r>
            <a:r>
              <a:rPr sz="2400" b="1" spc="-10" dirty="0">
                <a:solidFill>
                  <a:srgbClr val="0000FF"/>
                </a:solidFill>
                <a:latin typeface="Times New Roman"/>
                <a:cs typeface="Times New Roman"/>
              </a:rPr>
              <a:t>main </a:t>
            </a:r>
            <a:r>
              <a:rPr sz="2400" b="1" spc="-5" dirty="0">
                <a:solidFill>
                  <a:srgbClr val="0000FF"/>
                </a:solidFill>
                <a:latin typeface="Times New Roman"/>
                <a:cs typeface="Times New Roman"/>
              </a:rPr>
              <a:t>memory </a:t>
            </a:r>
            <a:r>
              <a:rPr sz="2400" b="1" dirty="0">
                <a:solidFill>
                  <a:srgbClr val="0000FF"/>
                </a:solidFill>
                <a:latin typeface="Times New Roman"/>
                <a:cs typeface="Times New Roman"/>
              </a:rPr>
              <a:t>size </a:t>
            </a:r>
            <a:r>
              <a:rPr sz="2400" b="1" spc="-5" dirty="0">
                <a:solidFill>
                  <a:srgbClr val="0000FF"/>
                </a:solidFill>
                <a:latin typeface="Times New Roman"/>
                <a:cs typeface="Times New Roman"/>
              </a:rPr>
              <a:t>of </a:t>
            </a:r>
            <a:r>
              <a:rPr sz="2400" b="1" dirty="0">
                <a:solidFill>
                  <a:srgbClr val="0000FF"/>
                </a:solidFill>
                <a:latin typeface="Times New Roman"/>
                <a:cs typeface="Times New Roman"/>
              </a:rPr>
              <a:t>3 </a:t>
            </a:r>
            <a:r>
              <a:rPr sz="2400" b="1" spc="-5" dirty="0">
                <a:solidFill>
                  <a:srgbClr val="0000FF"/>
                </a:solidFill>
                <a:latin typeface="Times New Roman"/>
                <a:cs typeface="Times New Roman"/>
              </a:rPr>
              <a:t>pages frames </a:t>
            </a:r>
            <a:r>
              <a:rPr sz="2400" b="1" dirty="0">
                <a:solidFill>
                  <a:srgbClr val="0000FF"/>
                </a:solidFill>
                <a:latin typeface="Times New Roman"/>
                <a:cs typeface="Times New Roman"/>
              </a:rPr>
              <a:t>which </a:t>
            </a:r>
            <a:r>
              <a:rPr sz="2400" b="1" spc="-25" dirty="0">
                <a:solidFill>
                  <a:srgbClr val="0000FF"/>
                </a:solidFill>
                <a:latin typeface="Times New Roman"/>
                <a:cs typeface="Times New Roman"/>
              </a:rPr>
              <a:t>are </a:t>
            </a:r>
            <a:r>
              <a:rPr sz="2400" b="1" dirty="0">
                <a:solidFill>
                  <a:srgbClr val="0000FF"/>
                </a:solidFill>
                <a:latin typeface="Times New Roman"/>
                <a:cs typeface="Times New Roman"/>
              </a:rPr>
              <a:t>initially  </a:t>
            </a:r>
            <a:r>
              <a:rPr sz="2400" b="1" spc="-30" dirty="0">
                <a:solidFill>
                  <a:srgbClr val="0000FF"/>
                </a:solidFill>
                <a:latin typeface="Times New Roman"/>
                <a:cs typeface="Times New Roman"/>
              </a:rPr>
              <a:t>empty. </a:t>
            </a:r>
            <a:r>
              <a:rPr sz="2400" b="1" dirty="0">
                <a:solidFill>
                  <a:srgbClr val="0000FF"/>
                </a:solidFill>
                <a:latin typeface="Times New Roman"/>
                <a:cs typeface="Times New Roman"/>
              </a:rPr>
              <a:t>Let LRU, </a:t>
            </a:r>
            <a:r>
              <a:rPr sz="2400" b="1" spc="-15" dirty="0">
                <a:solidFill>
                  <a:srgbClr val="0000FF"/>
                </a:solidFill>
                <a:latin typeface="Times New Roman"/>
                <a:cs typeface="Times New Roman"/>
              </a:rPr>
              <a:t>FIFO </a:t>
            </a:r>
            <a:r>
              <a:rPr sz="2400" b="1" dirty="0">
                <a:solidFill>
                  <a:srgbClr val="0000FF"/>
                </a:solidFill>
                <a:latin typeface="Times New Roman"/>
                <a:cs typeface="Times New Roman"/>
              </a:rPr>
              <a:t>and </a:t>
            </a:r>
            <a:r>
              <a:rPr sz="2400" b="1" spc="-10" dirty="0">
                <a:solidFill>
                  <a:srgbClr val="0000FF"/>
                </a:solidFill>
                <a:latin typeface="Times New Roman"/>
                <a:cs typeface="Times New Roman"/>
              </a:rPr>
              <a:t>OPTIMAL </a:t>
            </a:r>
            <a:r>
              <a:rPr sz="2400" b="1" dirty="0">
                <a:solidFill>
                  <a:srgbClr val="0000FF"/>
                </a:solidFill>
                <a:latin typeface="Times New Roman"/>
                <a:cs typeface="Times New Roman"/>
              </a:rPr>
              <a:t>denote </a:t>
            </a:r>
            <a:r>
              <a:rPr sz="2400" b="1" spc="-5" dirty="0">
                <a:solidFill>
                  <a:srgbClr val="0000FF"/>
                </a:solidFill>
                <a:latin typeface="Times New Roman"/>
                <a:cs typeface="Times New Roman"/>
              </a:rPr>
              <a:t>the </a:t>
            </a:r>
            <a:r>
              <a:rPr sz="2400" b="1" dirty="0">
                <a:solidFill>
                  <a:srgbClr val="0000FF"/>
                </a:solidFill>
                <a:latin typeface="Times New Roman"/>
                <a:cs typeface="Times New Roman"/>
              </a:rPr>
              <a:t>number of page  faults </a:t>
            </a:r>
            <a:r>
              <a:rPr sz="2400" b="1" spc="-5" dirty="0">
                <a:solidFill>
                  <a:srgbClr val="0000FF"/>
                </a:solidFill>
                <a:latin typeface="Times New Roman"/>
                <a:cs typeface="Times New Roman"/>
              </a:rPr>
              <a:t>under the corresponding </a:t>
            </a:r>
            <a:r>
              <a:rPr sz="2400" b="1" dirty="0">
                <a:solidFill>
                  <a:srgbClr val="0000FF"/>
                </a:solidFill>
                <a:latin typeface="Times New Roman"/>
                <a:cs typeface="Times New Roman"/>
              </a:rPr>
              <a:t>page </a:t>
            </a:r>
            <a:r>
              <a:rPr sz="2400" b="1" spc="-10" dirty="0">
                <a:solidFill>
                  <a:srgbClr val="0000FF"/>
                </a:solidFill>
                <a:latin typeface="Times New Roman"/>
                <a:cs typeface="Times New Roman"/>
              </a:rPr>
              <a:t>replacements </a:t>
            </a:r>
            <a:r>
              <a:rPr sz="2400" b="1" spc="-20" dirty="0">
                <a:solidFill>
                  <a:srgbClr val="0000FF"/>
                </a:solidFill>
                <a:latin typeface="Times New Roman"/>
                <a:cs typeface="Times New Roman"/>
              </a:rPr>
              <a:t>policy. </a:t>
            </a:r>
            <a:r>
              <a:rPr sz="2400" b="1" dirty="0">
                <a:solidFill>
                  <a:srgbClr val="0000FF"/>
                </a:solidFill>
                <a:latin typeface="Times New Roman"/>
                <a:cs typeface="Times New Roman"/>
              </a:rPr>
              <a:t>Then  </a:t>
            </a:r>
            <a:r>
              <a:rPr sz="2400" b="1" spc="-45" dirty="0">
                <a:solidFill>
                  <a:srgbClr val="0000FF"/>
                </a:solidFill>
                <a:latin typeface="Times New Roman"/>
                <a:cs typeface="Times New Roman"/>
              </a:rPr>
              <a:t>(GATE</a:t>
            </a:r>
            <a:r>
              <a:rPr sz="2400" b="1" spc="-20" dirty="0">
                <a:solidFill>
                  <a:srgbClr val="0000FF"/>
                </a:solidFill>
                <a:latin typeface="Times New Roman"/>
                <a:cs typeface="Times New Roman"/>
              </a:rPr>
              <a:t> </a:t>
            </a:r>
            <a:r>
              <a:rPr sz="2400" b="1" dirty="0">
                <a:solidFill>
                  <a:srgbClr val="0000FF"/>
                </a:solidFill>
                <a:latin typeface="Times New Roman"/>
                <a:cs typeface="Times New Roman"/>
              </a:rPr>
              <a:t>2012)</a:t>
            </a:r>
            <a:endParaRPr sz="2400">
              <a:latin typeface="Times New Roman"/>
              <a:cs typeface="Times New Roman"/>
            </a:endParaRPr>
          </a:p>
        </p:txBody>
      </p:sp>
      <p:sp>
        <p:nvSpPr>
          <p:cNvPr id="3" name="object 3"/>
          <p:cNvSpPr txBox="1"/>
          <p:nvPr/>
        </p:nvSpPr>
        <p:spPr>
          <a:xfrm>
            <a:off x="78739" y="2219401"/>
            <a:ext cx="3733800" cy="1495425"/>
          </a:xfrm>
          <a:prstGeom prst="rect">
            <a:avLst/>
          </a:prstGeom>
        </p:spPr>
        <p:txBody>
          <a:bodyPr vert="horz" wrap="square" lIns="0" tIns="12700" rIns="0" bIns="0" rtlCol="0">
            <a:spAutoFit/>
          </a:bodyPr>
          <a:lstStyle/>
          <a:p>
            <a:pPr marL="12700">
              <a:lnSpc>
                <a:spcPct val="100000"/>
              </a:lnSpc>
              <a:spcBef>
                <a:spcPts val="100"/>
              </a:spcBef>
              <a:tabLst>
                <a:tab pos="469900" algn="l"/>
              </a:tabLst>
            </a:pPr>
            <a:r>
              <a:rPr sz="2400" spc="-5" dirty="0">
                <a:latin typeface="Times New Roman"/>
                <a:cs typeface="Times New Roman"/>
              </a:rPr>
              <a:t>A.	</a:t>
            </a:r>
            <a:r>
              <a:rPr sz="2400" spc="-10" dirty="0">
                <a:latin typeface="Times New Roman"/>
                <a:cs typeface="Times New Roman"/>
              </a:rPr>
              <a:t>OPTIMAL </a:t>
            </a:r>
            <a:r>
              <a:rPr sz="2400" dirty="0">
                <a:latin typeface="Times New Roman"/>
                <a:cs typeface="Times New Roman"/>
              </a:rPr>
              <a:t>&lt; </a:t>
            </a:r>
            <a:r>
              <a:rPr sz="2400" spc="-20" dirty="0">
                <a:latin typeface="Times New Roman"/>
                <a:cs typeface="Times New Roman"/>
              </a:rPr>
              <a:t>LRU </a:t>
            </a:r>
            <a:r>
              <a:rPr sz="2400" dirty="0">
                <a:latin typeface="Times New Roman"/>
                <a:cs typeface="Times New Roman"/>
              </a:rPr>
              <a:t>&lt;</a:t>
            </a:r>
            <a:r>
              <a:rPr sz="2400" spc="-45" dirty="0">
                <a:latin typeface="Times New Roman"/>
                <a:cs typeface="Times New Roman"/>
              </a:rPr>
              <a:t> </a:t>
            </a:r>
            <a:r>
              <a:rPr sz="2400" spc="-25" dirty="0">
                <a:latin typeface="Times New Roman"/>
                <a:cs typeface="Times New Roman"/>
              </a:rPr>
              <a:t>FIFO</a:t>
            </a:r>
            <a:endParaRPr sz="2400">
              <a:latin typeface="Times New Roman"/>
              <a:cs typeface="Times New Roman"/>
            </a:endParaRPr>
          </a:p>
          <a:p>
            <a:pPr marL="12700">
              <a:lnSpc>
                <a:spcPct val="100000"/>
              </a:lnSpc>
              <a:tabLst>
                <a:tab pos="469900" algn="l"/>
              </a:tabLst>
            </a:pPr>
            <a:r>
              <a:rPr sz="2400" dirty="0">
                <a:latin typeface="Times New Roman"/>
                <a:cs typeface="Times New Roman"/>
              </a:rPr>
              <a:t>C.	</a:t>
            </a:r>
            <a:r>
              <a:rPr sz="2400" spc="-10" dirty="0">
                <a:latin typeface="Times New Roman"/>
                <a:cs typeface="Times New Roman"/>
              </a:rPr>
              <a:t>OPTIMAL </a:t>
            </a:r>
            <a:r>
              <a:rPr sz="2400" dirty="0">
                <a:latin typeface="Times New Roman"/>
                <a:cs typeface="Times New Roman"/>
              </a:rPr>
              <a:t>=</a:t>
            </a:r>
            <a:r>
              <a:rPr sz="2400" spc="-65" dirty="0">
                <a:latin typeface="Times New Roman"/>
                <a:cs typeface="Times New Roman"/>
              </a:rPr>
              <a:t> </a:t>
            </a:r>
            <a:r>
              <a:rPr sz="2400" spc="-20" dirty="0">
                <a:latin typeface="Times New Roman"/>
                <a:cs typeface="Times New Roman"/>
              </a:rPr>
              <a:t>LRU</a:t>
            </a:r>
            <a:endParaRPr sz="2400">
              <a:latin typeface="Times New Roman"/>
              <a:cs typeface="Times New Roman"/>
            </a:endParaRPr>
          </a:p>
          <a:p>
            <a:pPr marL="12700">
              <a:lnSpc>
                <a:spcPct val="100000"/>
              </a:lnSpc>
              <a:spcBef>
                <a:spcPts val="5"/>
              </a:spcBef>
            </a:pPr>
            <a:r>
              <a:rPr sz="2400" b="1" spc="-15" dirty="0">
                <a:solidFill>
                  <a:srgbClr val="FF0000"/>
                </a:solidFill>
                <a:latin typeface="Times New Roman"/>
                <a:cs typeface="Times New Roman"/>
              </a:rPr>
              <a:t>FIFO</a:t>
            </a:r>
            <a:endParaRPr sz="2400">
              <a:latin typeface="Times New Roman"/>
              <a:cs typeface="Times New Roman"/>
            </a:endParaRPr>
          </a:p>
          <a:p>
            <a:pPr marL="40640" algn="ctr">
              <a:lnSpc>
                <a:spcPct val="100000"/>
              </a:lnSpc>
              <a:spcBef>
                <a:spcPts val="45"/>
              </a:spcBef>
              <a:tabLst>
                <a:tab pos="900430" algn="l"/>
                <a:tab pos="1763395" algn="l"/>
                <a:tab pos="2736215" algn="l"/>
              </a:tabLst>
            </a:pPr>
            <a:r>
              <a:rPr sz="2400" dirty="0">
                <a:latin typeface="Verdana"/>
                <a:cs typeface="Verdana"/>
              </a:rPr>
              <a:t>1	2	3	2</a:t>
            </a:r>
            <a:endParaRPr sz="2400">
              <a:latin typeface="Verdana"/>
              <a:cs typeface="Verdana"/>
            </a:endParaRPr>
          </a:p>
        </p:txBody>
      </p:sp>
      <p:sp>
        <p:nvSpPr>
          <p:cNvPr id="4" name="object 4"/>
          <p:cNvSpPr txBox="1"/>
          <p:nvPr/>
        </p:nvSpPr>
        <p:spPr>
          <a:xfrm>
            <a:off x="4652264" y="2219401"/>
            <a:ext cx="3841115" cy="1495425"/>
          </a:xfrm>
          <a:prstGeom prst="rect">
            <a:avLst/>
          </a:prstGeom>
        </p:spPr>
        <p:txBody>
          <a:bodyPr vert="horz" wrap="square" lIns="0" tIns="12700" rIns="0" bIns="0" rtlCol="0">
            <a:spAutoFit/>
          </a:bodyPr>
          <a:lstStyle/>
          <a:p>
            <a:pPr marL="12700">
              <a:lnSpc>
                <a:spcPct val="100000"/>
              </a:lnSpc>
              <a:spcBef>
                <a:spcPts val="100"/>
              </a:spcBef>
            </a:pPr>
            <a:r>
              <a:rPr sz="2400" b="1" dirty="0">
                <a:solidFill>
                  <a:srgbClr val="0000FF"/>
                </a:solidFill>
                <a:latin typeface="Times New Roman"/>
                <a:cs typeface="Times New Roman"/>
              </a:rPr>
              <a:t>B. </a:t>
            </a:r>
            <a:r>
              <a:rPr sz="2400" b="1" spc="-5" dirty="0">
                <a:solidFill>
                  <a:srgbClr val="0000FF"/>
                </a:solidFill>
                <a:latin typeface="Times New Roman"/>
                <a:cs typeface="Times New Roman"/>
              </a:rPr>
              <a:t>OPTIMAL </a:t>
            </a:r>
            <a:r>
              <a:rPr sz="2400" b="1" dirty="0">
                <a:solidFill>
                  <a:srgbClr val="0000FF"/>
                </a:solidFill>
                <a:latin typeface="Times New Roman"/>
                <a:cs typeface="Times New Roman"/>
              </a:rPr>
              <a:t>&lt; </a:t>
            </a:r>
            <a:r>
              <a:rPr sz="2400" b="1" spc="-15" dirty="0">
                <a:solidFill>
                  <a:srgbClr val="0000FF"/>
                </a:solidFill>
                <a:latin typeface="Times New Roman"/>
                <a:cs typeface="Times New Roman"/>
              </a:rPr>
              <a:t>FIFO </a:t>
            </a:r>
            <a:r>
              <a:rPr sz="2400" b="1" dirty="0">
                <a:solidFill>
                  <a:srgbClr val="0000FF"/>
                </a:solidFill>
                <a:latin typeface="Times New Roman"/>
                <a:cs typeface="Times New Roman"/>
              </a:rPr>
              <a:t>&lt;</a:t>
            </a:r>
            <a:r>
              <a:rPr sz="2400" b="1" spc="-170" dirty="0">
                <a:solidFill>
                  <a:srgbClr val="0000FF"/>
                </a:solidFill>
                <a:latin typeface="Times New Roman"/>
                <a:cs typeface="Times New Roman"/>
              </a:rPr>
              <a:t> </a:t>
            </a:r>
            <a:r>
              <a:rPr sz="2400" b="1" dirty="0">
                <a:solidFill>
                  <a:srgbClr val="0000FF"/>
                </a:solidFill>
                <a:latin typeface="Times New Roman"/>
                <a:cs typeface="Times New Roman"/>
              </a:rPr>
              <a:t>LRU</a:t>
            </a:r>
            <a:endParaRPr sz="2400">
              <a:latin typeface="Times New Roman"/>
              <a:cs typeface="Times New Roman"/>
            </a:endParaRPr>
          </a:p>
          <a:p>
            <a:pPr marL="12700">
              <a:lnSpc>
                <a:spcPct val="100000"/>
              </a:lnSpc>
            </a:pPr>
            <a:r>
              <a:rPr sz="2400" spc="-5" dirty="0">
                <a:latin typeface="Times New Roman"/>
                <a:cs typeface="Times New Roman"/>
              </a:rPr>
              <a:t>D. </a:t>
            </a:r>
            <a:r>
              <a:rPr sz="2400" spc="-10" dirty="0">
                <a:latin typeface="Times New Roman"/>
                <a:cs typeface="Times New Roman"/>
              </a:rPr>
              <a:t>OPTIMAL </a:t>
            </a:r>
            <a:r>
              <a:rPr sz="2400" dirty="0">
                <a:latin typeface="Times New Roman"/>
                <a:cs typeface="Times New Roman"/>
              </a:rPr>
              <a:t>=</a:t>
            </a:r>
            <a:r>
              <a:rPr sz="2400" spc="-50" dirty="0">
                <a:latin typeface="Times New Roman"/>
                <a:cs typeface="Times New Roman"/>
              </a:rPr>
              <a:t> </a:t>
            </a:r>
            <a:r>
              <a:rPr sz="2400" spc="-25" dirty="0">
                <a:latin typeface="Times New Roman"/>
                <a:cs typeface="Times New Roman"/>
              </a:rPr>
              <a:t>FIFO</a:t>
            </a:r>
            <a:endParaRPr sz="2400">
              <a:latin typeface="Times New Roman"/>
              <a:cs typeface="Times New Roman"/>
            </a:endParaRPr>
          </a:p>
          <a:p>
            <a:pPr>
              <a:lnSpc>
                <a:spcPct val="100000"/>
              </a:lnSpc>
            </a:pPr>
            <a:endParaRPr sz="2550">
              <a:latin typeface="Times New Roman"/>
              <a:cs typeface="Times New Roman"/>
            </a:endParaRPr>
          </a:p>
          <a:p>
            <a:pPr marL="842010">
              <a:lnSpc>
                <a:spcPct val="100000"/>
              </a:lnSpc>
              <a:tabLst>
                <a:tab pos="2150110" algn="l"/>
                <a:tab pos="2900045" algn="l"/>
              </a:tabLst>
            </a:pPr>
            <a:r>
              <a:rPr sz="2400" dirty="0">
                <a:latin typeface="Verdana"/>
                <a:cs typeface="Verdana"/>
              </a:rPr>
              <a:t>1	3	2</a:t>
            </a:r>
            <a:endParaRPr sz="2400">
              <a:latin typeface="Verdana"/>
              <a:cs typeface="Verdana"/>
            </a:endParaRPr>
          </a:p>
        </p:txBody>
      </p:sp>
      <p:sp>
        <p:nvSpPr>
          <p:cNvPr id="5" name="object 5"/>
          <p:cNvSpPr txBox="1"/>
          <p:nvPr/>
        </p:nvSpPr>
        <p:spPr>
          <a:xfrm>
            <a:off x="4396232" y="3323335"/>
            <a:ext cx="219710" cy="391160"/>
          </a:xfrm>
          <a:prstGeom prst="rect">
            <a:avLst/>
          </a:prstGeom>
        </p:spPr>
        <p:txBody>
          <a:bodyPr vert="horz" wrap="square" lIns="0" tIns="12700" rIns="0" bIns="0" rtlCol="0">
            <a:spAutoFit/>
          </a:bodyPr>
          <a:lstStyle/>
          <a:p>
            <a:pPr marL="12700">
              <a:lnSpc>
                <a:spcPct val="100000"/>
              </a:lnSpc>
              <a:spcBef>
                <a:spcPts val="100"/>
              </a:spcBef>
            </a:pPr>
            <a:r>
              <a:rPr sz="2400" dirty="0">
                <a:latin typeface="Verdana"/>
                <a:cs typeface="Verdana"/>
              </a:rPr>
              <a:t>4</a:t>
            </a:r>
            <a:endParaRPr sz="2400">
              <a:latin typeface="Verdana"/>
              <a:cs typeface="Verdana"/>
            </a:endParaRPr>
          </a:p>
        </p:txBody>
      </p:sp>
      <p:sp>
        <p:nvSpPr>
          <p:cNvPr id="6" name="object 6"/>
          <p:cNvSpPr txBox="1"/>
          <p:nvPr/>
        </p:nvSpPr>
        <p:spPr>
          <a:xfrm>
            <a:off x="8847835" y="3323335"/>
            <a:ext cx="219710" cy="391160"/>
          </a:xfrm>
          <a:prstGeom prst="rect">
            <a:avLst/>
          </a:prstGeom>
        </p:spPr>
        <p:txBody>
          <a:bodyPr vert="horz" wrap="square" lIns="0" tIns="12700" rIns="0" bIns="0" rtlCol="0">
            <a:spAutoFit/>
          </a:bodyPr>
          <a:lstStyle/>
          <a:p>
            <a:pPr marL="12700">
              <a:lnSpc>
                <a:spcPct val="100000"/>
              </a:lnSpc>
              <a:spcBef>
                <a:spcPts val="100"/>
              </a:spcBef>
            </a:pPr>
            <a:r>
              <a:rPr sz="2400" dirty="0">
                <a:latin typeface="Verdana"/>
                <a:cs typeface="Verdana"/>
              </a:rPr>
              <a:t>4</a:t>
            </a:r>
            <a:endParaRPr sz="2400">
              <a:latin typeface="Verdana"/>
              <a:cs typeface="Verdana"/>
            </a:endParaRPr>
          </a:p>
        </p:txBody>
      </p:sp>
      <p:graphicFrame>
        <p:nvGraphicFramePr>
          <p:cNvPr id="7" name="object 7"/>
          <p:cNvGraphicFramePr>
            <a:graphicFrameLocks noGrp="1"/>
          </p:cNvGraphicFramePr>
          <p:nvPr/>
        </p:nvGraphicFramePr>
        <p:xfrm>
          <a:off x="298450" y="3803650"/>
          <a:ext cx="466724" cy="1689100"/>
        </p:xfrm>
        <a:graphic>
          <a:graphicData uri="http://schemas.openxmlformats.org/drawingml/2006/table">
            <a:tbl>
              <a:tblPr firstRow="1" bandRow="1">
                <a:tableStyleId>{2D5ABB26-0587-4C30-8999-92F81FD0307C}</a:tableStyleId>
              </a:tblPr>
              <a:tblGrid>
                <a:gridCol w="447040"/>
              </a:tblGrid>
              <a:tr h="558800">
                <a:tc>
                  <a:txBody>
                    <a:bodyPr/>
                    <a:lstStyle/>
                    <a:p>
                      <a:pPr marL="67945">
                        <a:lnSpc>
                          <a:spcPts val="1980"/>
                        </a:lnSpc>
                      </a:pPr>
                      <a:r>
                        <a:rPr sz="3600" spc="270" baseline="-23148" dirty="0">
                          <a:latin typeface="Times New Roman"/>
                          <a:cs typeface="Times New Roman"/>
                        </a:rPr>
                        <a:t>1</a:t>
                      </a:r>
                      <a:r>
                        <a:rPr sz="2400" dirty="0">
                          <a:latin typeface="Verdana"/>
                          <a:cs typeface="Verdana"/>
                        </a:rPr>
                        <a:t>1</a:t>
                      </a:r>
                      <a:endParaRPr sz="2400">
                        <a:latin typeface="Verdana"/>
                        <a:cs typeface="Verdana"/>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r>
              <a:tr h="558800">
                <a:tc>
                  <a:txBody>
                    <a:bodyPr/>
                    <a:lstStyle/>
                    <a:p>
                      <a:pPr marR="48895">
                        <a:lnSpc>
                          <a:spcPct val="100000"/>
                        </a:lnSpc>
                      </a:pPr>
                      <a:endParaRPr sz="24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r>
              <a:tr h="558800">
                <a:tc>
                  <a:txBody>
                    <a:bodyPr/>
                    <a:lstStyle/>
                    <a:p>
                      <a:pPr marR="48895">
                        <a:lnSpc>
                          <a:spcPct val="100000"/>
                        </a:lnSpc>
                      </a:pPr>
                      <a:endParaRPr sz="24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r>
            </a:tbl>
          </a:graphicData>
        </a:graphic>
      </p:graphicFrame>
      <p:graphicFrame>
        <p:nvGraphicFramePr>
          <p:cNvPr id="8" name="object 8"/>
          <p:cNvGraphicFramePr>
            <a:graphicFrameLocks noGrp="1"/>
          </p:cNvGraphicFramePr>
          <p:nvPr/>
        </p:nvGraphicFramePr>
        <p:xfrm>
          <a:off x="1082217" y="3803650"/>
          <a:ext cx="411480" cy="1689100"/>
        </p:xfrm>
        <a:graphic>
          <a:graphicData uri="http://schemas.openxmlformats.org/drawingml/2006/table">
            <a:tbl>
              <a:tblPr firstRow="1" bandRow="1">
                <a:tableStyleId>{2D5ABB26-0587-4C30-8999-92F81FD0307C}</a:tableStyleId>
              </a:tblPr>
              <a:tblGrid>
                <a:gridCol w="391795"/>
              </a:tblGrid>
              <a:tr h="558800">
                <a:tc>
                  <a:txBody>
                    <a:bodyPr/>
                    <a:lstStyle/>
                    <a:p>
                      <a:pPr marL="68580">
                        <a:lnSpc>
                          <a:spcPct val="100000"/>
                        </a:lnSpc>
                        <a:spcBef>
                          <a:spcPts val="110"/>
                        </a:spcBef>
                      </a:pPr>
                      <a:r>
                        <a:rPr sz="2400" dirty="0">
                          <a:latin typeface="Times New Roman"/>
                          <a:cs typeface="Times New Roman"/>
                        </a:rPr>
                        <a:t>1</a:t>
                      </a:r>
                      <a:endParaRPr sz="2400">
                        <a:latin typeface="Times New Roman"/>
                        <a:cs typeface="Times New Roman"/>
                      </a:endParaRPr>
                    </a:p>
                  </a:txBody>
                  <a:tcPr marL="0" marR="0" marT="1397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r>
              <a:tr h="558800">
                <a:tc>
                  <a:txBody>
                    <a:bodyPr/>
                    <a:lstStyle/>
                    <a:p>
                      <a:pPr marL="68580">
                        <a:lnSpc>
                          <a:spcPct val="100000"/>
                        </a:lnSpc>
                        <a:spcBef>
                          <a:spcPts val="110"/>
                        </a:spcBef>
                      </a:pPr>
                      <a:r>
                        <a:rPr sz="2400" dirty="0">
                          <a:latin typeface="Times New Roman"/>
                          <a:cs typeface="Times New Roman"/>
                        </a:rPr>
                        <a:t>2</a:t>
                      </a:r>
                      <a:endParaRPr sz="2400">
                        <a:latin typeface="Times New Roman"/>
                        <a:cs typeface="Times New Roman"/>
                      </a:endParaRPr>
                    </a:p>
                  </a:txBody>
                  <a:tcPr marL="0" marR="0" marT="1397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r>
              <a:tr h="558800">
                <a:tc>
                  <a:txBody>
                    <a:bodyPr/>
                    <a:lstStyle/>
                    <a:p>
                      <a:pPr>
                        <a:lnSpc>
                          <a:spcPct val="100000"/>
                        </a:lnSpc>
                      </a:pPr>
                      <a:endParaRPr sz="24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r>
            </a:tbl>
          </a:graphicData>
        </a:graphic>
      </p:graphicFrame>
      <p:graphicFrame>
        <p:nvGraphicFramePr>
          <p:cNvPr id="9" name="object 9"/>
          <p:cNvGraphicFramePr>
            <a:graphicFrameLocks noGrp="1"/>
          </p:cNvGraphicFramePr>
          <p:nvPr/>
        </p:nvGraphicFramePr>
        <p:xfrm>
          <a:off x="1866010" y="3803650"/>
          <a:ext cx="411480" cy="1689100"/>
        </p:xfrm>
        <a:graphic>
          <a:graphicData uri="http://schemas.openxmlformats.org/drawingml/2006/table">
            <a:tbl>
              <a:tblPr firstRow="1" bandRow="1">
                <a:tableStyleId>{2D5ABB26-0587-4C30-8999-92F81FD0307C}</a:tableStyleId>
              </a:tblPr>
              <a:tblGrid>
                <a:gridCol w="391795"/>
              </a:tblGrid>
              <a:tr h="558800">
                <a:tc>
                  <a:txBody>
                    <a:bodyPr/>
                    <a:lstStyle/>
                    <a:p>
                      <a:pPr marL="68580">
                        <a:lnSpc>
                          <a:spcPct val="100000"/>
                        </a:lnSpc>
                        <a:spcBef>
                          <a:spcPts val="110"/>
                        </a:spcBef>
                      </a:pPr>
                      <a:r>
                        <a:rPr sz="2400" dirty="0">
                          <a:latin typeface="Times New Roman"/>
                          <a:cs typeface="Times New Roman"/>
                        </a:rPr>
                        <a:t>1</a:t>
                      </a:r>
                      <a:endParaRPr sz="2400">
                        <a:latin typeface="Times New Roman"/>
                        <a:cs typeface="Times New Roman"/>
                      </a:endParaRPr>
                    </a:p>
                  </a:txBody>
                  <a:tcPr marL="0" marR="0" marT="1397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r>
              <a:tr h="558800">
                <a:tc>
                  <a:txBody>
                    <a:bodyPr/>
                    <a:lstStyle/>
                    <a:p>
                      <a:pPr marL="68580">
                        <a:lnSpc>
                          <a:spcPct val="100000"/>
                        </a:lnSpc>
                        <a:spcBef>
                          <a:spcPts val="110"/>
                        </a:spcBef>
                      </a:pPr>
                      <a:r>
                        <a:rPr sz="2400" dirty="0">
                          <a:latin typeface="Times New Roman"/>
                          <a:cs typeface="Times New Roman"/>
                        </a:rPr>
                        <a:t>2</a:t>
                      </a:r>
                      <a:endParaRPr sz="2400">
                        <a:latin typeface="Times New Roman"/>
                        <a:cs typeface="Times New Roman"/>
                      </a:endParaRPr>
                    </a:p>
                  </a:txBody>
                  <a:tcPr marL="0" marR="0" marT="1397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r>
              <a:tr h="558800">
                <a:tc>
                  <a:txBody>
                    <a:bodyPr/>
                    <a:lstStyle/>
                    <a:p>
                      <a:pPr marL="68580">
                        <a:lnSpc>
                          <a:spcPct val="100000"/>
                        </a:lnSpc>
                        <a:spcBef>
                          <a:spcPts val="114"/>
                        </a:spcBef>
                      </a:pPr>
                      <a:r>
                        <a:rPr sz="2400" dirty="0">
                          <a:latin typeface="Times New Roman"/>
                          <a:cs typeface="Times New Roman"/>
                        </a:rPr>
                        <a:t>3</a:t>
                      </a:r>
                      <a:endParaRPr sz="2400">
                        <a:latin typeface="Times New Roman"/>
                        <a:cs typeface="Times New Roman"/>
                      </a:endParaRPr>
                    </a:p>
                  </a:txBody>
                  <a:tcPr marL="0" marR="0" marT="1460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r>
            </a:tbl>
          </a:graphicData>
        </a:graphic>
      </p:graphicFrame>
      <p:graphicFrame>
        <p:nvGraphicFramePr>
          <p:cNvPr id="10" name="object 10"/>
          <p:cNvGraphicFramePr>
            <a:graphicFrameLocks noGrp="1"/>
          </p:cNvGraphicFramePr>
          <p:nvPr/>
        </p:nvGraphicFramePr>
        <p:xfrm>
          <a:off x="3433571" y="3803650"/>
          <a:ext cx="410845" cy="1689100"/>
        </p:xfrm>
        <a:graphic>
          <a:graphicData uri="http://schemas.openxmlformats.org/drawingml/2006/table">
            <a:tbl>
              <a:tblPr firstRow="1" bandRow="1">
                <a:tableStyleId>{2D5ABB26-0587-4C30-8999-92F81FD0307C}</a:tableStyleId>
              </a:tblPr>
              <a:tblGrid>
                <a:gridCol w="391795"/>
              </a:tblGrid>
              <a:tr h="558800">
                <a:tc>
                  <a:txBody>
                    <a:bodyPr/>
                    <a:lstStyle/>
                    <a:p>
                      <a:pPr marL="69850">
                        <a:lnSpc>
                          <a:spcPct val="100000"/>
                        </a:lnSpc>
                        <a:spcBef>
                          <a:spcPts val="110"/>
                        </a:spcBef>
                      </a:pPr>
                      <a:r>
                        <a:rPr sz="2400" dirty="0">
                          <a:latin typeface="Times New Roman"/>
                          <a:cs typeface="Times New Roman"/>
                        </a:rPr>
                        <a:t>4</a:t>
                      </a:r>
                      <a:endParaRPr sz="2400">
                        <a:latin typeface="Times New Roman"/>
                        <a:cs typeface="Times New Roman"/>
                      </a:endParaRPr>
                    </a:p>
                  </a:txBody>
                  <a:tcPr marL="0" marR="0" marT="1397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r>
              <a:tr h="558800">
                <a:tc>
                  <a:txBody>
                    <a:bodyPr/>
                    <a:lstStyle/>
                    <a:p>
                      <a:pPr marL="69850">
                        <a:lnSpc>
                          <a:spcPct val="100000"/>
                        </a:lnSpc>
                        <a:spcBef>
                          <a:spcPts val="110"/>
                        </a:spcBef>
                      </a:pPr>
                      <a:r>
                        <a:rPr sz="2400" dirty="0">
                          <a:latin typeface="Times New Roman"/>
                          <a:cs typeface="Times New Roman"/>
                        </a:rPr>
                        <a:t>2</a:t>
                      </a:r>
                      <a:endParaRPr sz="2400">
                        <a:latin typeface="Times New Roman"/>
                        <a:cs typeface="Times New Roman"/>
                      </a:endParaRPr>
                    </a:p>
                  </a:txBody>
                  <a:tcPr marL="0" marR="0" marT="1397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r>
              <a:tr h="558800">
                <a:tc>
                  <a:txBody>
                    <a:bodyPr/>
                    <a:lstStyle/>
                    <a:p>
                      <a:pPr marL="69850">
                        <a:lnSpc>
                          <a:spcPct val="100000"/>
                        </a:lnSpc>
                        <a:spcBef>
                          <a:spcPts val="114"/>
                        </a:spcBef>
                      </a:pPr>
                      <a:r>
                        <a:rPr sz="2400" dirty="0">
                          <a:latin typeface="Times New Roman"/>
                          <a:cs typeface="Times New Roman"/>
                        </a:rPr>
                        <a:t>3</a:t>
                      </a:r>
                      <a:endParaRPr sz="2400">
                        <a:latin typeface="Times New Roman"/>
                        <a:cs typeface="Times New Roman"/>
                      </a:endParaRPr>
                    </a:p>
                  </a:txBody>
                  <a:tcPr marL="0" marR="0" marT="1460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r>
            </a:tbl>
          </a:graphicData>
        </a:graphic>
      </p:graphicFrame>
      <p:graphicFrame>
        <p:nvGraphicFramePr>
          <p:cNvPr id="11" name="object 11"/>
          <p:cNvGraphicFramePr>
            <a:graphicFrameLocks noGrp="1"/>
          </p:cNvGraphicFramePr>
          <p:nvPr/>
        </p:nvGraphicFramePr>
        <p:xfrm>
          <a:off x="4217289" y="3803650"/>
          <a:ext cx="411480" cy="1689100"/>
        </p:xfrm>
        <a:graphic>
          <a:graphicData uri="http://schemas.openxmlformats.org/drawingml/2006/table">
            <a:tbl>
              <a:tblPr firstRow="1" bandRow="1">
                <a:tableStyleId>{2D5ABB26-0587-4C30-8999-92F81FD0307C}</a:tableStyleId>
              </a:tblPr>
              <a:tblGrid>
                <a:gridCol w="391795"/>
              </a:tblGrid>
              <a:tr h="558800">
                <a:tc>
                  <a:txBody>
                    <a:bodyPr/>
                    <a:lstStyle/>
                    <a:p>
                      <a:pPr marL="69850">
                        <a:lnSpc>
                          <a:spcPct val="100000"/>
                        </a:lnSpc>
                        <a:spcBef>
                          <a:spcPts val="110"/>
                        </a:spcBef>
                      </a:pPr>
                      <a:r>
                        <a:rPr sz="2400" dirty="0">
                          <a:latin typeface="Times New Roman"/>
                          <a:cs typeface="Times New Roman"/>
                        </a:rPr>
                        <a:t>4</a:t>
                      </a:r>
                      <a:endParaRPr sz="2400">
                        <a:latin typeface="Times New Roman"/>
                        <a:cs typeface="Times New Roman"/>
                      </a:endParaRPr>
                    </a:p>
                  </a:txBody>
                  <a:tcPr marL="0" marR="0" marT="1397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r>
              <a:tr h="558800">
                <a:tc>
                  <a:txBody>
                    <a:bodyPr/>
                    <a:lstStyle/>
                    <a:p>
                      <a:pPr marL="69850">
                        <a:lnSpc>
                          <a:spcPct val="100000"/>
                        </a:lnSpc>
                        <a:spcBef>
                          <a:spcPts val="110"/>
                        </a:spcBef>
                      </a:pPr>
                      <a:r>
                        <a:rPr sz="2400" dirty="0">
                          <a:latin typeface="Times New Roman"/>
                          <a:cs typeface="Times New Roman"/>
                        </a:rPr>
                        <a:t>1</a:t>
                      </a:r>
                      <a:endParaRPr sz="2400">
                        <a:latin typeface="Times New Roman"/>
                        <a:cs typeface="Times New Roman"/>
                      </a:endParaRPr>
                    </a:p>
                  </a:txBody>
                  <a:tcPr marL="0" marR="0" marT="1397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r>
              <a:tr h="558800">
                <a:tc>
                  <a:txBody>
                    <a:bodyPr/>
                    <a:lstStyle/>
                    <a:p>
                      <a:pPr marL="69850">
                        <a:lnSpc>
                          <a:spcPct val="100000"/>
                        </a:lnSpc>
                        <a:spcBef>
                          <a:spcPts val="114"/>
                        </a:spcBef>
                      </a:pPr>
                      <a:r>
                        <a:rPr sz="2400" dirty="0">
                          <a:latin typeface="Times New Roman"/>
                          <a:cs typeface="Times New Roman"/>
                        </a:rPr>
                        <a:t>3</a:t>
                      </a:r>
                      <a:endParaRPr sz="2400">
                        <a:latin typeface="Times New Roman"/>
                        <a:cs typeface="Times New Roman"/>
                      </a:endParaRPr>
                    </a:p>
                  </a:txBody>
                  <a:tcPr marL="0" marR="0" marT="1460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r>
            </a:tbl>
          </a:graphicData>
        </a:graphic>
      </p:graphicFrame>
      <p:graphicFrame>
        <p:nvGraphicFramePr>
          <p:cNvPr id="12" name="object 12"/>
          <p:cNvGraphicFramePr>
            <a:graphicFrameLocks noGrp="1"/>
          </p:cNvGraphicFramePr>
          <p:nvPr/>
        </p:nvGraphicFramePr>
        <p:xfrm>
          <a:off x="5784850" y="3803650"/>
          <a:ext cx="411480" cy="1689100"/>
        </p:xfrm>
        <a:graphic>
          <a:graphicData uri="http://schemas.openxmlformats.org/drawingml/2006/table">
            <a:tbl>
              <a:tblPr firstRow="1" bandRow="1">
                <a:tableStyleId>{2D5ABB26-0587-4C30-8999-92F81FD0307C}</a:tableStyleId>
              </a:tblPr>
              <a:tblGrid>
                <a:gridCol w="391795"/>
              </a:tblGrid>
              <a:tr h="558800">
                <a:tc>
                  <a:txBody>
                    <a:bodyPr/>
                    <a:lstStyle/>
                    <a:p>
                      <a:pPr marL="70485">
                        <a:lnSpc>
                          <a:spcPct val="100000"/>
                        </a:lnSpc>
                        <a:spcBef>
                          <a:spcPts val="110"/>
                        </a:spcBef>
                      </a:pPr>
                      <a:r>
                        <a:rPr sz="2400" dirty="0">
                          <a:latin typeface="Times New Roman"/>
                          <a:cs typeface="Times New Roman"/>
                        </a:rPr>
                        <a:t>4</a:t>
                      </a:r>
                      <a:endParaRPr sz="2400">
                        <a:latin typeface="Times New Roman"/>
                        <a:cs typeface="Times New Roman"/>
                      </a:endParaRPr>
                    </a:p>
                  </a:txBody>
                  <a:tcPr marL="0" marR="0" marT="1397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r>
              <a:tr h="558800">
                <a:tc>
                  <a:txBody>
                    <a:bodyPr/>
                    <a:lstStyle/>
                    <a:p>
                      <a:pPr marL="70485">
                        <a:lnSpc>
                          <a:spcPct val="100000"/>
                        </a:lnSpc>
                        <a:spcBef>
                          <a:spcPts val="110"/>
                        </a:spcBef>
                      </a:pPr>
                      <a:r>
                        <a:rPr sz="2400" dirty="0">
                          <a:latin typeface="Times New Roman"/>
                          <a:cs typeface="Times New Roman"/>
                        </a:rPr>
                        <a:t>1</a:t>
                      </a:r>
                      <a:endParaRPr sz="2400">
                        <a:latin typeface="Times New Roman"/>
                        <a:cs typeface="Times New Roman"/>
                      </a:endParaRPr>
                    </a:p>
                  </a:txBody>
                  <a:tcPr marL="0" marR="0" marT="1397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r>
              <a:tr h="558800">
                <a:tc>
                  <a:txBody>
                    <a:bodyPr/>
                    <a:lstStyle/>
                    <a:p>
                      <a:pPr marL="70485">
                        <a:lnSpc>
                          <a:spcPct val="100000"/>
                        </a:lnSpc>
                        <a:spcBef>
                          <a:spcPts val="114"/>
                        </a:spcBef>
                      </a:pPr>
                      <a:r>
                        <a:rPr sz="2400" dirty="0">
                          <a:latin typeface="Times New Roman"/>
                          <a:cs typeface="Times New Roman"/>
                        </a:rPr>
                        <a:t>2</a:t>
                      </a:r>
                      <a:endParaRPr sz="2400">
                        <a:latin typeface="Times New Roman"/>
                        <a:cs typeface="Times New Roman"/>
                      </a:endParaRPr>
                    </a:p>
                  </a:txBody>
                  <a:tcPr marL="0" marR="0" marT="1460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r>
            </a:tbl>
          </a:graphicData>
        </a:graphic>
      </p:graphicFrame>
      <p:sp>
        <p:nvSpPr>
          <p:cNvPr id="13" name="object 13"/>
          <p:cNvSpPr txBox="1"/>
          <p:nvPr/>
        </p:nvSpPr>
        <p:spPr>
          <a:xfrm>
            <a:off x="1374775" y="6046419"/>
            <a:ext cx="4224655" cy="391795"/>
          </a:xfrm>
          <a:prstGeom prst="rect">
            <a:avLst/>
          </a:prstGeom>
        </p:spPr>
        <p:txBody>
          <a:bodyPr vert="horz" wrap="square" lIns="0" tIns="12700" rIns="0" bIns="0" rtlCol="0">
            <a:spAutoFit/>
          </a:bodyPr>
          <a:lstStyle/>
          <a:p>
            <a:pPr marL="12700">
              <a:lnSpc>
                <a:spcPct val="100000"/>
              </a:lnSpc>
              <a:spcBef>
                <a:spcPts val="100"/>
              </a:spcBef>
            </a:pPr>
            <a:r>
              <a:rPr sz="2400" b="1" spc="-5" dirty="0">
                <a:solidFill>
                  <a:srgbClr val="FF0000"/>
                </a:solidFill>
                <a:latin typeface="Times New Roman"/>
                <a:cs typeface="Times New Roman"/>
              </a:rPr>
              <a:t>No. </a:t>
            </a:r>
            <a:r>
              <a:rPr sz="2400" b="1" dirty="0">
                <a:solidFill>
                  <a:srgbClr val="FF0000"/>
                </a:solidFill>
                <a:latin typeface="Times New Roman"/>
                <a:cs typeface="Times New Roman"/>
              </a:rPr>
              <a:t>of page faults with </a:t>
            </a:r>
            <a:r>
              <a:rPr sz="2400" b="1" spc="-15" dirty="0">
                <a:solidFill>
                  <a:srgbClr val="FF0000"/>
                </a:solidFill>
                <a:latin typeface="Times New Roman"/>
                <a:cs typeface="Times New Roman"/>
              </a:rPr>
              <a:t>FIFO </a:t>
            </a:r>
            <a:r>
              <a:rPr sz="2400" b="1" dirty="0">
                <a:solidFill>
                  <a:srgbClr val="FF0000"/>
                </a:solidFill>
                <a:latin typeface="Times New Roman"/>
                <a:cs typeface="Times New Roman"/>
              </a:rPr>
              <a:t>=</a:t>
            </a:r>
            <a:r>
              <a:rPr sz="2400" b="1" spc="-85" dirty="0">
                <a:solidFill>
                  <a:srgbClr val="FF0000"/>
                </a:solidFill>
                <a:latin typeface="Times New Roman"/>
                <a:cs typeface="Times New Roman"/>
              </a:rPr>
              <a:t> </a:t>
            </a:r>
            <a:r>
              <a:rPr sz="2400" b="1" dirty="0">
                <a:solidFill>
                  <a:srgbClr val="FF0000"/>
                </a:solidFill>
                <a:latin typeface="Times New Roman"/>
                <a:cs typeface="Times New Roman"/>
              </a:rPr>
              <a:t>6</a:t>
            </a:r>
            <a:endParaRPr sz="2400">
              <a:latin typeface="Times New Roman"/>
              <a:cs typeface="Times New Roman"/>
            </a:endParaRP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object 2"/>
          <p:cNvGraphicFramePr>
            <a:graphicFrameLocks noGrp="1"/>
          </p:cNvGraphicFramePr>
          <p:nvPr/>
        </p:nvGraphicFramePr>
        <p:xfrm>
          <a:off x="222250" y="755650"/>
          <a:ext cx="6224270" cy="1503680"/>
        </p:xfrm>
        <a:graphic>
          <a:graphicData uri="http://schemas.openxmlformats.org/drawingml/2006/table">
            <a:tbl>
              <a:tblPr firstRow="1" bandRow="1">
                <a:tableStyleId>{2D5ABB26-0587-4C30-8999-92F81FD0307C}</a:tableStyleId>
              </a:tblPr>
              <a:tblGrid>
                <a:gridCol w="413384"/>
                <a:gridCol w="413384"/>
                <a:gridCol w="413384"/>
                <a:gridCol w="413384"/>
                <a:gridCol w="413385"/>
                <a:gridCol w="1240789"/>
                <a:gridCol w="413385"/>
                <a:gridCol w="2068195"/>
                <a:gridCol w="413385"/>
              </a:tblGrid>
              <a:tr h="496824">
                <a:tc>
                  <a:txBody>
                    <a:bodyPr/>
                    <a:lstStyle/>
                    <a:p>
                      <a:pPr marL="67945">
                        <a:lnSpc>
                          <a:spcPct val="100000"/>
                        </a:lnSpc>
                        <a:spcBef>
                          <a:spcPts val="100"/>
                        </a:spcBef>
                      </a:pPr>
                      <a:r>
                        <a:rPr sz="2400" dirty="0">
                          <a:latin typeface="Times New Roman"/>
                          <a:cs typeface="Times New Roman"/>
                        </a:rPr>
                        <a:t>1</a:t>
                      </a:r>
                      <a:endParaRPr sz="2400">
                        <a:latin typeface="Times New Roman"/>
                        <a:cs typeface="Times New Roman"/>
                      </a:endParaRPr>
                    </a:p>
                  </a:txBody>
                  <a:tcPr marL="0" marR="0" marT="1270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rowSpan="3">
                  <a:txBody>
                    <a:bodyPr/>
                    <a:lstStyle/>
                    <a:p>
                      <a:pPr>
                        <a:lnSpc>
                          <a:spcPct val="100000"/>
                        </a:lnSpc>
                      </a:pPr>
                      <a:endParaRPr sz="2400">
                        <a:latin typeface="Times New Roman"/>
                        <a:cs typeface="Times New Roman"/>
                      </a:endParaRPr>
                    </a:p>
                  </a:txBody>
                  <a:tcPr marL="0" marR="0" marT="0" marB="0">
                    <a:lnL w="12700">
                      <a:solidFill>
                        <a:srgbClr val="000000"/>
                      </a:solidFill>
                      <a:prstDash val="solid"/>
                    </a:lnL>
                    <a:lnR w="12700">
                      <a:solidFill>
                        <a:srgbClr val="000000"/>
                      </a:solidFill>
                      <a:prstDash val="solid"/>
                    </a:lnR>
                  </a:tcPr>
                </a:tc>
                <a:tc>
                  <a:txBody>
                    <a:bodyPr/>
                    <a:lstStyle/>
                    <a:p>
                      <a:pPr marL="68580">
                        <a:lnSpc>
                          <a:spcPct val="100000"/>
                        </a:lnSpc>
                        <a:spcBef>
                          <a:spcPts val="100"/>
                        </a:spcBef>
                      </a:pPr>
                      <a:r>
                        <a:rPr sz="2400" dirty="0">
                          <a:latin typeface="Times New Roman"/>
                          <a:cs typeface="Times New Roman"/>
                        </a:rPr>
                        <a:t>1</a:t>
                      </a:r>
                      <a:endParaRPr sz="2400">
                        <a:latin typeface="Times New Roman"/>
                        <a:cs typeface="Times New Roman"/>
                      </a:endParaRPr>
                    </a:p>
                  </a:txBody>
                  <a:tcPr marL="0" marR="0" marT="1270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rowSpan="3">
                  <a:txBody>
                    <a:bodyPr/>
                    <a:lstStyle/>
                    <a:p>
                      <a:pPr>
                        <a:lnSpc>
                          <a:spcPct val="100000"/>
                        </a:lnSpc>
                      </a:pPr>
                      <a:endParaRPr sz="2400">
                        <a:latin typeface="Times New Roman"/>
                        <a:cs typeface="Times New Roman"/>
                      </a:endParaRPr>
                    </a:p>
                  </a:txBody>
                  <a:tcPr marL="0" marR="0" marT="0" marB="0">
                    <a:lnL w="12700">
                      <a:solidFill>
                        <a:srgbClr val="000000"/>
                      </a:solidFill>
                      <a:prstDash val="solid"/>
                    </a:lnL>
                    <a:lnR w="12700">
                      <a:solidFill>
                        <a:srgbClr val="000000"/>
                      </a:solidFill>
                      <a:prstDash val="solid"/>
                    </a:lnR>
                  </a:tcPr>
                </a:tc>
                <a:tc>
                  <a:txBody>
                    <a:bodyPr/>
                    <a:lstStyle/>
                    <a:p>
                      <a:pPr marL="69215">
                        <a:lnSpc>
                          <a:spcPct val="100000"/>
                        </a:lnSpc>
                        <a:spcBef>
                          <a:spcPts val="100"/>
                        </a:spcBef>
                      </a:pPr>
                      <a:r>
                        <a:rPr sz="2400" dirty="0">
                          <a:latin typeface="Times New Roman"/>
                          <a:cs typeface="Times New Roman"/>
                        </a:rPr>
                        <a:t>1</a:t>
                      </a:r>
                      <a:endParaRPr sz="2400">
                        <a:latin typeface="Times New Roman"/>
                        <a:cs typeface="Times New Roman"/>
                      </a:endParaRPr>
                    </a:p>
                  </a:txBody>
                  <a:tcPr marL="0" marR="0" marT="1270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rowSpan="3">
                  <a:txBody>
                    <a:bodyPr/>
                    <a:lstStyle/>
                    <a:p>
                      <a:pPr>
                        <a:lnSpc>
                          <a:spcPct val="100000"/>
                        </a:lnSpc>
                      </a:pPr>
                      <a:endParaRPr sz="2400">
                        <a:latin typeface="Times New Roman"/>
                        <a:cs typeface="Times New Roman"/>
                      </a:endParaRPr>
                    </a:p>
                  </a:txBody>
                  <a:tcPr marL="0" marR="0" marT="0" marB="0">
                    <a:lnL w="12700">
                      <a:solidFill>
                        <a:srgbClr val="000000"/>
                      </a:solidFill>
                      <a:prstDash val="solid"/>
                    </a:lnL>
                    <a:lnR w="12700">
                      <a:solidFill>
                        <a:srgbClr val="000000"/>
                      </a:solidFill>
                      <a:prstDash val="solid"/>
                    </a:lnR>
                  </a:tcPr>
                </a:tc>
                <a:tc>
                  <a:txBody>
                    <a:bodyPr/>
                    <a:lstStyle/>
                    <a:p>
                      <a:pPr marL="69215">
                        <a:lnSpc>
                          <a:spcPct val="100000"/>
                        </a:lnSpc>
                        <a:spcBef>
                          <a:spcPts val="100"/>
                        </a:spcBef>
                      </a:pPr>
                      <a:r>
                        <a:rPr sz="2400" dirty="0">
                          <a:latin typeface="Times New Roman"/>
                          <a:cs typeface="Times New Roman"/>
                        </a:rPr>
                        <a:t>1</a:t>
                      </a:r>
                      <a:endParaRPr sz="2400">
                        <a:latin typeface="Times New Roman"/>
                        <a:cs typeface="Times New Roman"/>
                      </a:endParaRPr>
                    </a:p>
                  </a:txBody>
                  <a:tcPr marL="0" marR="0" marT="1270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rowSpan="3">
                  <a:txBody>
                    <a:bodyPr/>
                    <a:lstStyle/>
                    <a:p>
                      <a:pPr>
                        <a:lnSpc>
                          <a:spcPct val="100000"/>
                        </a:lnSpc>
                      </a:pPr>
                      <a:endParaRPr sz="2400">
                        <a:latin typeface="Times New Roman"/>
                        <a:cs typeface="Times New Roman"/>
                      </a:endParaRPr>
                    </a:p>
                  </a:txBody>
                  <a:tcPr marL="0" marR="0" marT="0" marB="0">
                    <a:lnL w="12700">
                      <a:solidFill>
                        <a:srgbClr val="000000"/>
                      </a:solidFill>
                      <a:prstDash val="solid"/>
                    </a:lnL>
                    <a:lnR w="12700">
                      <a:solidFill>
                        <a:srgbClr val="000000"/>
                      </a:solidFill>
                      <a:prstDash val="solid"/>
                    </a:lnR>
                  </a:tcPr>
                </a:tc>
                <a:tc>
                  <a:txBody>
                    <a:bodyPr/>
                    <a:lstStyle/>
                    <a:p>
                      <a:pPr marL="70485">
                        <a:lnSpc>
                          <a:spcPct val="100000"/>
                        </a:lnSpc>
                        <a:spcBef>
                          <a:spcPts val="100"/>
                        </a:spcBef>
                      </a:pPr>
                      <a:r>
                        <a:rPr sz="2400" dirty="0">
                          <a:latin typeface="Times New Roman"/>
                          <a:cs typeface="Times New Roman"/>
                        </a:rPr>
                        <a:t>1</a:t>
                      </a:r>
                      <a:endParaRPr sz="2400">
                        <a:latin typeface="Times New Roman"/>
                        <a:cs typeface="Times New Roman"/>
                      </a:endParaRPr>
                    </a:p>
                  </a:txBody>
                  <a:tcPr marL="0" marR="0" marT="1270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r>
              <a:tr h="496824">
                <a:tc>
                  <a:txBody>
                    <a:bodyPr/>
                    <a:lstStyle/>
                    <a:p>
                      <a:pPr>
                        <a:lnSpc>
                          <a:spcPct val="100000"/>
                        </a:lnSpc>
                      </a:pPr>
                      <a:endParaRPr sz="24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vMerge="1">
                  <a:txBody>
                    <a:bodyPr/>
                    <a:lstStyle/>
                    <a:p>
                      <a:endParaRPr/>
                    </a:p>
                  </a:txBody>
                  <a:tcPr marL="0" marR="0" marT="0" marB="0">
                    <a:lnL w="12700">
                      <a:solidFill>
                        <a:srgbClr val="000000"/>
                      </a:solidFill>
                      <a:prstDash val="solid"/>
                    </a:lnL>
                    <a:lnR w="12700">
                      <a:solidFill>
                        <a:srgbClr val="000000"/>
                      </a:solidFill>
                      <a:prstDash val="solid"/>
                    </a:lnR>
                  </a:tcPr>
                </a:tc>
                <a:tc>
                  <a:txBody>
                    <a:bodyPr/>
                    <a:lstStyle/>
                    <a:p>
                      <a:pPr marL="68580">
                        <a:lnSpc>
                          <a:spcPct val="100000"/>
                        </a:lnSpc>
                        <a:spcBef>
                          <a:spcPts val="100"/>
                        </a:spcBef>
                      </a:pPr>
                      <a:r>
                        <a:rPr sz="2400" dirty="0">
                          <a:latin typeface="Times New Roman"/>
                          <a:cs typeface="Times New Roman"/>
                        </a:rPr>
                        <a:t>2</a:t>
                      </a:r>
                      <a:endParaRPr sz="2400">
                        <a:latin typeface="Times New Roman"/>
                        <a:cs typeface="Times New Roman"/>
                      </a:endParaRPr>
                    </a:p>
                  </a:txBody>
                  <a:tcPr marL="0" marR="0" marT="1270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vMerge="1">
                  <a:txBody>
                    <a:bodyPr/>
                    <a:lstStyle/>
                    <a:p>
                      <a:endParaRPr/>
                    </a:p>
                  </a:txBody>
                  <a:tcPr marL="0" marR="0" marT="0" marB="0">
                    <a:lnL w="12700">
                      <a:solidFill>
                        <a:srgbClr val="000000"/>
                      </a:solidFill>
                      <a:prstDash val="solid"/>
                    </a:lnL>
                    <a:lnR w="12700">
                      <a:solidFill>
                        <a:srgbClr val="000000"/>
                      </a:solidFill>
                      <a:prstDash val="solid"/>
                    </a:lnR>
                  </a:tcPr>
                </a:tc>
                <a:tc>
                  <a:txBody>
                    <a:bodyPr/>
                    <a:lstStyle/>
                    <a:p>
                      <a:pPr marL="69215">
                        <a:lnSpc>
                          <a:spcPct val="100000"/>
                        </a:lnSpc>
                        <a:spcBef>
                          <a:spcPts val="100"/>
                        </a:spcBef>
                      </a:pPr>
                      <a:r>
                        <a:rPr sz="2400" dirty="0">
                          <a:latin typeface="Times New Roman"/>
                          <a:cs typeface="Times New Roman"/>
                        </a:rPr>
                        <a:t>2</a:t>
                      </a:r>
                      <a:endParaRPr sz="2400">
                        <a:latin typeface="Times New Roman"/>
                        <a:cs typeface="Times New Roman"/>
                      </a:endParaRPr>
                    </a:p>
                  </a:txBody>
                  <a:tcPr marL="0" marR="0" marT="1270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vMerge="1">
                  <a:txBody>
                    <a:bodyPr/>
                    <a:lstStyle/>
                    <a:p>
                      <a:endParaRPr/>
                    </a:p>
                  </a:txBody>
                  <a:tcPr marL="0" marR="0" marT="0" marB="0">
                    <a:lnL w="12700">
                      <a:solidFill>
                        <a:srgbClr val="000000"/>
                      </a:solidFill>
                      <a:prstDash val="solid"/>
                    </a:lnL>
                    <a:lnR w="12700">
                      <a:solidFill>
                        <a:srgbClr val="000000"/>
                      </a:solidFill>
                      <a:prstDash val="solid"/>
                    </a:lnR>
                  </a:tcPr>
                </a:tc>
                <a:tc>
                  <a:txBody>
                    <a:bodyPr/>
                    <a:lstStyle/>
                    <a:p>
                      <a:pPr marL="69215">
                        <a:lnSpc>
                          <a:spcPct val="100000"/>
                        </a:lnSpc>
                        <a:spcBef>
                          <a:spcPts val="100"/>
                        </a:spcBef>
                      </a:pPr>
                      <a:r>
                        <a:rPr sz="2400" dirty="0">
                          <a:latin typeface="Times New Roman"/>
                          <a:cs typeface="Times New Roman"/>
                        </a:rPr>
                        <a:t>4</a:t>
                      </a:r>
                      <a:endParaRPr sz="2400">
                        <a:latin typeface="Times New Roman"/>
                        <a:cs typeface="Times New Roman"/>
                      </a:endParaRPr>
                    </a:p>
                  </a:txBody>
                  <a:tcPr marL="0" marR="0" marT="1270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vMerge="1">
                  <a:txBody>
                    <a:bodyPr/>
                    <a:lstStyle/>
                    <a:p>
                      <a:endParaRPr/>
                    </a:p>
                  </a:txBody>
                  <a:tcPr marL="0" marR="0" marT="0" marB="0">
                    <a:lnL w="12700">
                      <a:solidFill>
                        <a:srgbClr val="000000"/>
                      </a:solidFill>
                      <a:prstDash val="solid"/>
                    </a:lnL>
                    <a:lnR w="12700">
                      <a:solidFill>
                        <a:srgbClr val="000000"/>
                      </a:solidFill>
                      <a:prstDash val="solid"/>
                    </a:lnR>
                  </a:tcPr>
                </a:tc>
                <a:tc>
                  <a:txBody>
                    <a:bodyPr/>
                    <a:lstStyle/>
                    <a:p>
                      <a:pPr marL="70485">
                        <a:lnSpc>
                          <a:spcPct val="100000"/>
                        </a:lnSpc>
                        <a:spcBef>
                          <a:spcPts val="100"/>
                        </a:spcBef>
                      </a:pPr>
                      <a:r>
                        <a:rPr sz="2400" dirty="0">
                          <a:latin typeface="Times New Roman"/>
                          <a:cs typeface="Times New Roman"/>
                        </a:rPr>
                        <a:t>4</a:t>
                      </a:r>
                      <a:endParaRPr sz="2400">
                        <a:latin typeface="Times New Roman"/>
                        <a:cs typeface="Times New Roman"/>
                      </a:endParaRPr>
                    </a:p>
                  </a:txBody>
                  <a:tcPr marL="0" marR="0" marT="1270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r>
              <a:tr h="496824">
                <a:tc>
                  <a:txBody>
                    <a:bodyPr/>
                    <a:lstStyle/>
                    <a:p>
                      <a:pPr>
                        <a:lnSpc>
                          <a:spcPct val="100000"/>
                        </a:lnSpc>
                      </a:pPr>
                      <a:endParaRPr sz="24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vMerge="1">
                  <a:txBody>
                    <a:bodyPr/>
                    <a:lstStyle/>
                    <a:p>
                      <a:endParaRPr/>
                    </a:p>
                  </a:txBody>
                  <a:tcPr marL="0" marR="0" marT="0" marB="0">
                    <a:lnL w="12700">
                      <a:solidFill>
                        <a:srgbClr val="000000"/>
                      </a:solidFill>
                      <a:prstDash val="solid"/>
                    </a:lnL>
                    <a:lnR w="12700">
                      <a:solidFill>
                        <a:srgbClr val="000000"/>
                      </a:solidFill>
                      <a:prstDash val="solid"/>
                    </a:lnR>
                  </a:tcPr>
                </a:tc>
                <a:tc>
                  <a:txBody>
                    <a:bodyPr/>
                    <a:lstStyle/>
                    <a:p>
                      <a:pPr>
                        <a:lnSpc>
                          <a:spcPct val="100000"/>
                        </a:lnSpc>
                      </a:pPr>
                      <a:endParaRPr sz="24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vMerge="1">
                  <a:txBody>
                    <a:bodyPr/>
                    <a:lstStyle/>
                    <a:p>
                      <a:endParaRPr/>
                    </a:p>
                  </a:txBody>
                  <a:tcPr marL="0" marR="0" marT="0" marB="0">
                    <a:lnL w="12700">
                      <a:solidFill>
                        <a:srgbClr val="000000"/>
                      </a:solidFill>
                      <a:prstDash val="solid"/>
                    </a:lnL>
                    <a:lnR w="12700">
                      <a:solidFill>
                        <a:srgbClr val="000000"/>
                      </a:solidFill>
                      <a:prstDash val="solid"/>
                    </a:lnR>
                  </a:tcPr>
                </a:tc>
                <a:tc>
                  <a:txBody>
                    <a:bodyPr/>
                    <a:lstStyle/>
                    <a:p>
                      <a:pPr marL="69215">
                        <a:lnSpc>
                          <a:spcPct val="100000"/>
                        </a:lnSpc>
                        <a:spcBef>
                          <a:spcPts val="100"/>
                        </a:spcBef>
                      </a:pPr>
                      <a:r>
                        <a:rPr sz="2400" dirty="0">
                          <a:latin typeface="Times New Roman"/>
                          <a:cs typeface="Times New Roman"/>
                        </a:rPr>
                        <a:t>3</a:t>
                      </a:r>
                      <a:endParaRPr sz="2400">
                        <a:latin typeface="Times New Roman"/>
                        <a:cs typeface="Times New Roman"/>
                      </a:endParaRPr>
                    </a:p>
                  </a:txBody>
                  <a:tcPr marL="0" marR="0" marT="1270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vMerge="1">
                  <a:txBody>
                    <a:bodyPr/>
                    <a:lstStyle/>
                    <a:p>
                      <a:endParaRPr/>
                    </a:p>
                  </a:txBody>
                  <a:tcPr marL="0" marR="0" marT="0" marB="0">
                    <a:lnL w="12700">
                      <a:solidFill>
                        <a:srgbClr val="000000"/>
                      </a:solidFill>
                      <a:prstDash val="solid"/>
                    </a:lnL>
                    <a:lnR w="12700">
                      <a:solidFill>
                        <a:srgbClr val="000000"/>
                      </a:solidFill>
                      <a:prstDash val="solid"/>
                    </a:lnR>
                  </a:tcPr>
                </a:tc>
                <a:tc>
                  <a:txBody>
                    <a:bodyPr/>
                    <a:lstStyle/>
                    <a:p>
                      <a:pPr marL="69215">
                        <a:lnSpc>
                          <a:spcPct val="100000"/>
                        </a:lnSpc>
                        <a:spcBef>
                          <a:spcPts val="100"/>
                        </a:spcBef>
                      </a:pPr>
                      <a:r>
                        <a:rPr sz="2400" dirty="0">
                          <a:latin typeface="Times New Roman"/>
                          <a:cs typeface="Times New Roman"/>
                        </a:rPr>
                        <a:t>3</a:t>
                      </a:r>
                      <a:endParaRPr sz="2400">
                        <a:latin typeface="Times New Roman"/>
                        <a:cs typeface="Times New Roman"/>
                      </a:endParaRPr>
                    </a:p>
                  </a:txBody>
                  <a:tcPr marL="0" marR="0" marT="1270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vMerge="1">
                  <a:txBody>
                    <a:bodyPr/>
                    <a:lstStyle/>
                    <a:p>
                      <a:endParaRPr/>
                    </a:p>
                  </a:txBody>
                  <a:tcPr marL="0" marR="0" marT="0" marB="0">
                    <a:lnL w="12700">
                      <a:solidFill>
                        <a:srgbClr val="000000"/>
                      </a:solidFill>
                      <a:prstDash val="solid"/>
                    </a:lnL>
                    <a:lnR w="12700">
                      <a:solidFill>
                        <a:srgbClr val="000000"/>
                      </a:solidFill>
                      <a:prstDash val="solid"/>
                    </a:lnR>
                  </a:tcPr>
                </a:tc>
                <a:tc>
                  <a:txBody>
                    <a:bodyPr/>
                    <a:lstStyle/>
                    <a:p>
                      <a:pPr marL="70485">
                        <a:lnSpc>
                          <a:spcPct val="100000"/>
                        </a:lnSpc>
                        <a:spcBef>
                          <a:spcPts val="100"/>
                        </a:spcBef>
                      </a:pPr>
                      <a:r>
                        <a:rPr sz="2400" dirty="0">
                          <a:latin typeface="Times New Roman"/>
                          <a:cs typeface="Times New Roman"/>
                        </a:rPr>
                        <a:t>2</a:t>
                      </a:r>
                      <a:endParaRPr sz="2400">
                        <a:latin typeface="Times New Roman"/>
                        <a:cs typeface="Times New Roman"/>
                      </a:endParaRPr>
                    </a:p>
                  </a:txBody>
                  <a:tcPr marL="0" marR="0" marT="1270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r>
            </a:tbl>
          </a:graphicData>
        </a:graphic>
      </p:graphicFrame>
      <p:sp>
        <p:nvSpPr>
          <p:cNvPr id="3" name="object 3"/>
          <p:cNvSpPr txBox="1"/>
          <p:nvPr/>
        </p:nvSpPr>
        <p:spPr>
          <a:xfrm>
            <a:off x="78739" y="27508"/>
            <a:ext cx="1580515" cy="757555"/>
          </a:xfrm>
          <a:prstGeom prst="rect">
            <a:avLst/>
          </a:prstGeom>
        </p:spPr>
        <p:txBody>
          <a:bodyPr vert="horz" wrap="square" lIns="0" tIns="12700" rIns="0" bIns="0" rtlCol="0">
            <a:spAutoFit/>
          </a:bodyPr>
          <a:lstStyle/>
          <a:p>
            <a:pPr marL="12700">
              <a:lnSpc>
                <a:spcPct val="100000"/>
              </a:lnSpc>
              <a:spcBef>
                <a:spcPts val="100"/>
              </a:spcBef>
            </a:pPr>
            <a:r>
              <a:rPr sz="2400" b="1" dirty="0">
                <a:solidFill>
                  <a:srgbClr val="0000FF"/>
                </a:solidFill>
                <a:latin typeface="Times New Roman"/>
                <a:cs typeface="Times New Roman"/>
              </a:rPr>
              <a:t>O</a:t>
            </a:r>
            <a:r>
              <a:rPr sz="2400" b="1" spc="-25" dirty="0">
                <a:solidFill>
                  <a:srgbClr val="0000FF"/>
                </a:solidFill>
                <a:latin typeface="Times New Roman"/>
                <a:cs typeface="Times New Roman"/>
              </a:rPr>
              <a:t>P</a:t>
            </a:r>
            <a:r>
              <a:rPr sz="2400" b="1" dirty="0">
                <a:solidFill>
                  <a:srgbClr val="0000FF"/>
                </a:solidFill>
                <a:latin typeface="Times New Roman"/>
                <a:cs typeface="Times New Roman"/>
              </a:rPr>
              <a:t>TIM</a:t>
            </a:r>
            <a:r>
              <a:rPr sz="2400" b="1" spc="-15" dirty="0">
                <a:solidFill>
                  <a:srgbClr val="0000FF"/>
                </a:solidFill>
                <a:latin typeface="Times New Roman"/>
                <a:cs typeface="Times New Roman"/>
              </a:rPr>
              <a:t>A</a:t>
            </a:r>
            <a:r>
              <a:rPr sz="2400" b="1" dirty="0">
                <a:solidFill>
                  <a:srgbClr val="0000FF"/>
                </a:solidFill>
                <a:latin typeface="Times New Roman"/>
                <a:cs typeface="Times New Roman"/>
              </a:rPr>
              <a:t>L:</a:t>
            </a:r>
            <a:endParaRPr sz="2400">
              <a:latin typeface="Times New Roman"/>
              <a:cs typeface="Times New Roman"/>
            </a:endParaRPr>
          </a:p>
          <a:p>
            <a:pPr marL="238125">
              <a:lnSpc>
                <a:spcPct val="100000"/>
              </a:lnSpc>
              <a:tabLst>
                <a:tab pos="1076325" algn="l"/>
              </a:tabLst>
            </a:pPr>
            <a:r>
              <a:rPr sz="2400" dirty="0">
                <a:latin typeface="Times New Roman"/>
                <a:cs typeface="Times New Roman"/>
              </a:rPr>
              <a:t>1	2</a:t>
            </a:r>
            <a:endParaRPr sz="2400">
              <a:latin typeface="Times New Roman"/>
              <a:cs typeface="Times New Roman"/>
            </a:endParaRPr>
          </a:p>
        </p:txBody>
      </p:sp>
      <p:sp>
        <p:nvSpPr>
          <p:cNvPr id="4" name="object 4"/>
          <p:cNvSpPr txBox="1"/>
          <p:nvPr/>
        </p:nvSpPr>
        <p:spPr>
          <a:xfrm>
            <a:off x="1980692" y="393572"/>
            <a:ext cx="177800" cy="391160"/>
          </a:xfrm>
          <a:prstGeom prst="rect">
            <a:avLst/>
          </a:prstGeom>
        </p:spPr>
        <p:txBody>
          <a:bodyPr vert="horz" wrap="square" lIns="0" tIns="12700" rIns="0" bIns="0" rtlCol="0">
            <a:spAutoFit/>
          </a:bodyPr>
          <a:lstStyle/>
          <a:p>
            <a:pPr marL="12700">
              <a:lnSpc>
                <a:spcPct val="100000"/>
              </a:lnSpc>
              <a:spcBef>
                <a:spcPts val="100"/>
              </a:spcBef>
            </a:pPr>
            <a:r>
              <a:rPr sz="2400" dirty="0">
                <a:latin typeface="Times New Roman"/>
                <a:cs typeface="Times New Roman"/>
              </a:rPr>
              <a:t>3</a:t>
            </a:r>
            <a:endParaRPr sz="2400">
              <a:latin typeface="Times New Roman"/>
              <a:cs typeface="Times New Roman"/>
            </a:endParaRPr>
          </a:p>
        </p:txBody>
      </p:sp>
      <p:sp>
        <p:nvSpPr>
          <p:cNvPr id="5" name="object 5"/>
          <p:cNvSpPr txBox="1"/>
          <p:nvPr/>
        </p:nvSpPr>
        <p:spPr>
          <a:xfrm>
            <a:off x="2895092" y="393572"/>
            <a:ext cx="863600" cy="391160"/>
          </a:xfrm>
          <a:prstGeom prst="rect">
            <a:avLst/>
          </a:prstGeom>
        </p:spPr>
        <p:txBody>
          <a:bodyPr vert="horz" wrap="square" lIns="0" tIns="12700" rIns="0" bIns="0" rtlCol="0">
            <a:spAutoFit/>
          </a:bodyPr>
          <a:lstStyle/>
          <a:p>
            <a:pPr marL="12700">
              <a:lnSpc>
                <a:spcPct val="100000"/>
              </a:lnSpc>
              <a:spcBef>
                <a:spcPts val="100"/>
              </a:spcBef>
              <a:tabLst>
                <a:tab pos="697865" algn="l"/>
              </a:tabLst>
            </a:pPr>
            <a:r>
              <a:rPr sz="2400" dirty="0">
                <a:latin typeface="Times New Roman"/>
                <a:cs typeface="Times New Roman"/>
              </a:rPr>
              <a:t>2	4</a:t>
            </a:r>
            <a:endParaRPr sz="2400">
              <a:latin typeface="Times New Roman"/>
              <a:cs typeface="Times New Roman"/>
            </a:endParaRPr>
          </a:p>
        </p:txBody>
      </p:sp>
      <p:sp>
        <p:nvSpPr>
          <p:cNvPr id="6" name="object 6"/>
          <p:cNvSpPr txBox="1"/>
          <p:nvPr/>
        </p:nvSpPr>
        <p:spPr>
          <a:xfrm>
            <a:off x="4571492" y="393572"/>
            <a:ext cx="177800" cy="391160"/>
          </a:xfrm>
          <a:prstGeom prst="rect">
            <a:avLst/>
          </a:prstGeom>
        </p:spPr>
        <p:txBody>
          <a:bodyPr vert="horz" wrap="square" lIns="0" tIns="12700" rIns="0" bIns="0" rtlCol="0">
            <a:spAutoFit/>
          </a:bodyPr>
          <a:lstStyle/>
          <a:p>
            <a:pPr marL="12700">
              <a:lnSpc>
                <a:spcPct val="100000"/>
              </a:lnSpc>
              <a:spcBef>
                <a:spcPts val="100"/>
              </a:spcBef>
            </a:pPr>
            <a:r>
              <a:rPr sz="2400" dirty="0">
                <a:latin typeface="Times New Roman"/>
                <a:cs typeface="Times New Roman"/>
              </a:rPr>
              <a:t>1</a:t>
            </a:r>
            <a:endParaRPr sz="2400">
              <a:latin typeface="Times New Roman"/>
              <a:cs typeface="Times New Roman"/>
            </a:endParaRPr>
          </a:p>
        </p:txBody>
      </p:sp>
      <p:sp>
        <p:nvSpPr>
          <p:cNvPr id="7" name="object 7"/>
          <p:cNvSpPr txBox="1"/>
          <p:nvPr/>
        </p:nvSpPr>
        <p:spPr>
          <a:xfrm>
            <a:off x="5485892" y="393572"/>
            <a:ext cx="787400" cy="391160"/>
          </a:xfrm>
          <a:prstGeom prst="rect">
            <a:avLst/>
          </a:prstGeom>
        </p:spPr>
        <p:txBody>
          <a:bodyPr vert="horz" wrap="square" lIns="0" tIns="12700" rIns="0" bIns="0" rtlCol="0">
            <a:spAutoFit/>
          </a:bodyPr>
          <a:lstStyle/>
          <a:p>
            <a:pPr marL="12700">
              <a:lnSpc>
                <a:spcPct val="100000"/>
              </a:lnSpc>
              <a:spcBef>
                <a:spcPts val="100"/>
              </a:spcBef>
              <a:tabLst>
                <a:tab pos="621665" algn="l"/>
              </a:tabLst>
            </a:pPr>
            <a:r>
              <a:rPr sz="2400" dirty="0">
                <a:latin typeface="Times New Roman"/>
                <a:cs typeface="Times New Roman"/>
              </a:rPr>
              <a:t>3	2</a:t>
            </a:r>
            <a:endParaRPr sz="2400">
              <a:latin typeface="Times New Roman"/>
              <a:cs typeface="Times New Roman"/>
            </a:endParaRPr>
          </a:p>
        </p:txBody>
      </p:sp>
      <p:sp>
        <p:nvSpPr>
          <p:cNvPr id="8" name="object 8"/>
          <p:cNvSpPr txBox="1"/>
          <p:nvPr/>
        </p:nvSpPr>
        <p:spPr>
          <a:xfrm>
            <a:off x="7009892" y="393572"/>
            <a:ext cx="177800" cy="391160"/>
          </a:xfrm>
          <a:prstGeom prst="rect">
            <a:avLst/>
          </a:prstGeom>
        </p:spPr>
        <p:txBody>
          <a:bodyPr vert="horz" wrap="square" lIns="0" tIns="12700" rIns="0" bIns="0" rtlCol="0">
            <a:spAutoFit/>
          </a:bodyPr>
          <a:lstStyle/>
          <a:p>
            <a:pPr marL="12700">
              <a:lnSpc>
                <a:spcPct val="100000"/>
              </a:lnSpc>
              <a:spcBef>
                <a:spcPts val="100"/>
              </a:spcBef>
            </a:pPr>
            <a:r>
              <a:rPr sz="2400" dirty="0">
                <a:latin typeface="Times New Roman"/>
                <a:cs typeface="Times New Roman"/>
              </a:rPr>
              <a:t>4</a:t>
            </a:r>
            <a:endParaRPr sz="2400">
              <a:latin typeface="Times New Roman"/>
              <a:cs typeface="Times New Roman"/>
            </a:endParaRPr>
          </a:p>
        </p:txBody>
      </p:sp>
      <p:sp>
        <p:nvSpPr>
          <p:cNvPr id="9" name="object 9"/>
          <p:cNvSpPr txBox="1"/>
          <p:nvPr/>
        </p:nvSpPr>
        <p:spPr>
          <a:xfrm>
            <a:off x="7924292" y="393572"/>
            <a:ext cx="177800" cy="391160"/>
          </a:xfrm>
          <a:prstGeom prst="rect">
            <a:avLst/>
          </a:prstGeom>
        </p:spPr>
        <p:txBody>
          <a:bodyPr vert="horz" wrap="square" lIns="0" tIns="12700" rIns="0" bIns="0" rtlCol="0">
            <a:spAutoFit/>
          </a:bodyPr>
          <a:lstStyle/>
          <a:p>
            <a:pPr marL="12700">
              <a:lnSpc>
                <a:spcPct val="100000"/>
              </a:lnSpc>
              <a:spcBef>
                <a:spcPts val="100"/>
              </a:spcBef>
            </a:pPr>
            <a:r>
              <a:rPr sz="2400" dirty="0">
                <a:latin typeface="Times New Roman"/>
                <a:cs typeface="Times New Roman"/>
              </a:rPr>
              <a:t>1</a:t>
            </a:r>
            <a:endParaRPr sz="2400">
              <a:latin typeface="Times New Roman"/>
              <a:cs typeface="Times New Roman"/>
            </a:endParaRPr>
          </a:p>
        </p:txBody>
      </p:sp>
      <p:sp>
        <p:nvSpPr>
          <p:cNvPr id="10" name="object 10"/>
          <p:cNvSpPr txBox="1"/>
          <p:nvPr/>
        </p:nvSpPr>
        <p:spPr>
          <a:xfrm>
            <a:off x="78739" y="2318511"/>
            <a:ext cx="5174615" cy="1454785"/>
          </a:xfrm>
          <a:prstGeom prst="rect">
            <a:avLst/>
          </a:prstGeom>
        </p:spPr>
        <p:txBody>
          <a:bodyPr vert="horz" wrap="square" lIns="0" tIns="12700" rIns="0" bIns="0" rtlCol="0">
            <a:spAutoFit/>
          </a:bodyPr>
          <a:lstStyle/>
          <a:p>
            <a:pPr marL="12700" marR="5080" indent="304800">
              <a:lnSpc>
                <a:spcPct val="145300"/>
              </a:lnSpc>
              <a:spcBef>
                <a:spcPts val="100"/>
              </a:spcBef>
            </a:pPr>
            <a:r>
              <a:rPr sz="2400" b="1" spc="-5" dirty="0">
                <a:solidFill>
                  <a:srgbClr val="0000FF"/>
                </a:solidFill>
                <a:latin typeface="Times New Roman"/>
                <a:cs typeface="Times New Roman"/>
              </a:rPr>
              <a:t>No. </a:t>
            </a:r>
            <a:r>
              <a:rPr sz="2400" b="1" dirty="0">
                <a:solidFill>
                  <a:srgbClr val="0000FF"/>
                </a:solidFill>
                <a:latin typeface="Times New Roman"/>
                <a:cs typeface="Times New Roman"/>
              </a:rPr>
              <a:t>of page faults with </a:t>
            </a:r>
            <a:r>
              <a:rPr sz="2400" b="1" spc="-5" dirty="0">
                <a:solidFill>
                  <a:srgbClr val="0000FF"/>
                </a:solidFill>
                <a:latin typeface="Times New Roman"/>
                <a:cs typeface="Times New Roman"/>
              </a:rPr>
              <a:t>OPTIMAL</a:t>
            </a:r>
            <a:r>
              <a:rPr sz="2400" b="1" spc="-170" dirty="0">
                <a:solidFill>
                  <a:srgbClr val="0000FF"/>
                </a:solidFill>
                <a:latin typeface="Times New Roman"/>
                <a:cs typeface="Times New Roman"/>
              </a:rPr>
              <a:t> </a:t>
            </a:r>
            <a:r>
              <a:rPr sz="2400" b="1" dirty="0">
                <a:solidFill>
                  <a:srgbClr val="0000FF"/>
                </a:solidFill>
                <a:latin typeface="Times New Roman"/>
                <a:cs typeface="Times New Roman"/>
              </a:rPr>
              <a:t>=5  </a:t>
            </a:r>
            <a:r>
              <a:rPr sz="2400" b="1" spc="-5" dirty="0">
                <a:solidFill>
                  <a:srgbClr val="6F2F9F"/>
                </a:solidFill>
                <a:latin typeface="Times New Roman"/>
                <a:cs typeface="Times New Roman"/>
              </a:rPr>
              <a:t>LRU</a:t>
            </a:r>
            <a:endParaRPr sz="2400">
              <a:latin typeface="Times New Roman"/>
              <a:cs typeface="Times New Roman"/>
            </a:endParaRPr>
          </a:p>
          <a:p>
            <a:pPr marL="85725">
              <a:lnSpc>
                <a:spcPct val="100000"/>
              </a:lnSpc>
              <a:tabLst>
                <a:tab pos="998855" algn="l"/>
                <a:tab pos="1913255" algn="l"/>
                <a:tab pos="2827655" algn="l"/>
                <a:tab pos="3512820" algn="l"/>
                <a:tab pos="4351020" algn="l"/>
              </a:tabLst>
            </a:pPr>
            <a:r>
              <a:rPr sz="2400" dirty="0">
                <a:latin typeface="Times New Roman"/>
                <a:cs typeface="Times New Roman"/>
              </a:rPr>
              <a:t>1	2	3	2	4	1</a:t>
            </a:r>
            <a:endParaRPr sz="2400">
              <a:latin typeface="Times New Roman"/>
              <a:cs typeface="Times New Roman"/>
            </a:endParaRPr>
          </a:p>
        </p:txBody>
      </p:sp>
      <p:graphicFrame>
        <p:nvGraphicFramePr>
          <p:cNvPr id="11" name="object 11"/>
          <p:cNvGraphicFramePr>
            <a:graphicFrameLocks noGrp="1"/>
          </p:cNvGraphicFramePr>
          <p:nvPr/>
        </p:nvGraphicFramePr>
        <p:xfrm>
          <a:off x="146050" y="3803650"/>
          <a:ext cx="8072755" cy="1841500"/>
        </p:xfrm>
        <a:graphic>
          <a:graphicData uri="http://schemas.openxmlformats.org/drawingml/2006/table">
            <a:tbl>
              <a:tblPr firstRow="1" bandRow="1">
                <a:tableStyleId>{2D5ABB26-0587-4C30-8999-92F81FD0307C}</a:tableStyleId>
              </a:tblPr>
              <a:tblGrid>
                <a:gridCol w="421005"/>
                <a:gridCol w="421005"/>
                <a:gridCol w="421004"/>
                <a:gridCol w="421005"/>
                <a:gridCol w="421005"/>
                <a:gridCol w="1263014"/>
                <a:gridCol w="421004"/>
                <a:gridCol w="421004"/>
                <a:gridCol w="421004"/>
                <a:gridCol w="421004"/>
                <a:gridCol w="421004"/>
                <a:gridCol w="421004"/>
                <a:gridCol w="421004"/>
                <a:gridCol w="421005"/>
                <a:gridCol w="421004"/>
                <a:gridCol w="421004"/>
                <a:gridCol w="476884"/>
              </a:tblGrid>
              <a:tr h="609600">
                <a:tc>
                  <a:txBody>
                    <a:bodyPr/>
                    <a:lstStyle/>
                    <a:p>
                      <a:pPr marL="67945">
                        <a:lnSpc>
                          <a:spcPct val="100000"/>
                        </a:lnSpc>
                        <a:spcBef>
                          <a:spcPts val="110"/>
                        </a:spcBef>
                      </a:pPr>
                      <a:r>
                        <a:rPr sz="2400" dirty="0">
                          <a:latin typeface="Times New Roman"/>
                          <a:cs typeface="Times New Roman"/>
                        </a:rPr>
                        <a:t>1</a:t>
                      </a:r>
                      <a:endParaRPr sz="2400">
                        <a:latin typeface="Times New Roman"/>
                        <a:cs typeface="Times New Roman"/>
                      </a:endParaRPr>
                    </a:p>
                  </a:txBody>
                  <a:tcPr marL="0" marR="0" marT="1397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rowSpan="3">
                  <a:txBody>
                    <a:bodyPr/>
                    <a:lstStyle/>
                    <a:p>
                      <a:pPr>
                        <a:lnSpc>
                          <a:spcPct val="100000"/>
                        </a:lnSpc>
                      </a:pPr>
                      <a:endParaRPr sz="2400">
                        <a:latin typeface="Times New Roman"/>
                        <a:cs typeface="Times New Roman"/>
                      </a:endParaRPr>
                    </a:p>
                  </a:txBody>
                  <a:tcPr marL="0" marR="0" marT="0" marB="0">
                    <a:lnL w="12700">
                      <a:solidFill>
                        <a:srgbClr val="000000"/>
                      </a:solidFill>
                      <a:prstDash val="solid"/>
                    </a:lnL>
                    <a:lnR w="12700">
                      <a:solidFill>
                        <a:srgbClr val="000000"/>
                      </a:solidFill>
                      <a:prstDash val="solid"/>
                    </a:lnR>
                  </a:tcPr>
                </a:tc>
                <a:tc>
                  <a:txBody>
                    <a:bodyPr/>
                    <a:lstStyle/>
                    <a:p>
                      <a:pPr marL="68580">
                        <a:lnSpc>
                          <a:spcPct val="100000"/>
                        </a:lnSpc>
                        <a:spcBef>
                          <a:spcPts val="110"/>
                        </a:spcBef>
                      </a:pPr>
                      <a:r>
                        <a:rPr sz="2400" dirty="0">
                          <a:latin typeface="Times New Roman"/>
                          <a:cs typeface="Times New Roman"/>
                        </a:rPr>
                        <a:t>1</a:t>
                      </a:r>
                      <a:endParaRPr sz="2400">
                        <a:latin typeface="Times New Roman"/>
                        <a:cs typeface="Times New Roman"/>
                      </a:endParaRPr>
                    </a:p>
                  </a:txBody>
                  <a:tcPr marL="0" marR="0" marT="1397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rowSpan="3">
                  <a:txBody>
                    <a:bodyPr/>
                    <a:lstStyle/>
                    <a:p>
                      <a:pPr>
                        <a:lnSpc>
                          <a:spcPct val="100000"/>
                        </a:lnSpc>
                      </a:pPr>
                      <a:endParaRPr sz="2400">
                        <a:latin typeface="Times New Roman"/>
                        <a:cs typeface="Times New Roman"/>
                      </a:endParaRPr>
                    </a:p>
                  </a:txBody>
                  <a:tcPr marL="0" marR="0" marT="0" marB="0">
                    <a:lnL w="12700">
                      <a:solidFill>
                        <a:srgbClr val="000000"/>
                      </a:solidFill>
                      <a:prstDash val="solid"/>
                    </a:lnL>
                    <a:lnR w="12700">
                      <a:solidFill>
                        <a:srgbClr val="000000"/>
                      </a:solidFill>
                      <a:prstDash val="solid"/>
                    </a:lnR>
                  </a:tcPr>
                </a:tc>
                <a:tc>
                  <a:txBody>
                    <a:bodyPr/>
                    <a:lstStyle/>
                    <a:p>
                      <a:pPr marL="69215">
                        <a:lnSpc>
                          <a:spcPct val="100000"/>
                        </a:lnSpc>
                        <a:spcBef>
                          <a:spcPts val="110"/>
                        </a:spcBef>
                      </a:pPr>
                      <a:r>
                        <a:rPr sz="2400" dirty="0">
                          <a:latin typeface="Times New Roman"/>
                          <a:cs typeface="Times New Roman"/>
                        </a:rPr>
                        <a:t>1</a:t>
                      </a:r>
                      <a:endParaRPr sz="2400">
                        <a:latin typeface="Times New Roman"/>
                        <a:cs typeface="Times New Roman"/>
                      </a:endParaRPr>
                    </a:p>
                  </a:txBody>
                  <a:tcPr marL="0" marR="0" marT="1397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rowSpan="3">
                  <a:txBody>
                    <a:bodyPr/>
                    <a:lstStyle/>
                    <a:p>
                      <a:pPr>
                        <a:lnSpc>
                          <a:spcPct val="100000"/>
                        </a:lnSpc>
                      </a:pPr>
                      <a:endParaRPr sz="2400">
                        <a:latin typeface="Times New Roman"/>
                        <a:cs typeface="Times New Roman"/>
                      </a:endParaRPr>
                    </a:p>
                  </a:txBody>
                  <a:tcPr marL="0" marR="0" marT="0" marB="0">
                    <a:lnL w="12700">
                      <a:solidFill>
                        <a:srgbClr val="000000"/>
                      </a:solidFill>
                      <a:prstDash val="solid"/>
                    </a:lnL>
                    <a:lnR w="12700">
                      <a:solidFill>
                        <a:srgbClr val="000000"/>
                      </a:solidFill>
                      <a:prstDash val="solid"/>
                    </a:lnR>
                  </a:tcPr>
                </a:tc>
                <a:tc>
                  <a:txBody>
                    <a:bodyPr/>
                    <a:lstStyle/>
                    <a:p>
                      <a:pPr marL="69850">
                        <a:lnSpc>
                          <a:spcPct val="100000"/>
                        </a:lnSpc>
                        <a:spcBef>
                          <a:spcPts val="110"/>
                        </a:spcBef>
                      </a:pPr>
                      <a:r>
                        <a:rPr sz="2400" dirty="0">
                          <a:latin typeface="Times New Roman"/>
                          <a:cs typeface="Times New Roman"/>
                        </a:rPr>
                        <a:t>4</a:t>
                      </a:r>
                      <a:endParaRPr sz="2400">
                        <a:latin typeface="Times New Roman"/>
                        <a:cs typeface="Times New Roman"/>
                      </a:endParaRPr>
                    </a:p>
                  </a:txBody>
                  <a:tcPr marL="0" marR="0" marT="1397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rowSpan="3">
                  <a:txBody>
                    <a:bodyPr/>
                    <a:lstStyle/>
                    <a:p>
                      <a:pPr>
                        <a:lnSpc>
                          <a:spcPct val="100000"/>
                        </a:lnSpc>
                      </a:pPr>
                      <a:endParaRPr sz="2400">
                        <a:latin typeface="Times New Roman"/>
                        <a:cs typeface="Times New Roman"/>
                      </a:endParaRPr>
                    </a:p>
                  </a:txBody>
                  <a:tcPr marL="0" marR="0" marT="0" marB="0">
                    <a:lnL w="12700">
                      <a:solidFill>
                        <a:srgbClr val="000000"/>
                      </a:solidFill>
                      <a:prstDash val="solid"/>
                    </a:lnL>
                    <a:lnR w="12700">
                      <a:solidFill>
                        <a:srgbClr val="000000"/>
                      </a:solidFill>
                      <a:prstDash val="solid"/>
                    </a:lnR>
                  </a:tcPr>
                </a:tc>
                <a:tc>
                  <a:txBody>
                    <a:bodyPr/>
                    <a:lstStyle/>
                    <a:p>
                      <a:pPr marL="69850">
                        <a:lnSpc>
                          <a:spcPct val="100000"/>
                        </a:lnSpc>
                        <a:spcBef>
                          <a:spcPts val="110"/>
                        </a:spcBef>
                      </a:pPr>
                      <a:r>
                        <a:rPr sz="2400" dirty="0">
                          <a:latin typeface="Times New Roman"/>
                          <a:cs typeface="Times New Roman"/>
                        </a:rPr>
                        <a:t>4</a:t>
                      </a:r>
                      <a:endParaRPr sz="2400">
                        <a:latin typeface="Times New Roman"/>
                        <a:cs typeface="Times New Roman"/>
                      </a:endParaRPr>
                    </a:p>
                  </a:txBody>
                  <a:tcPr marL="0" marR="0" marT="1397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rowSpan="3">
                  <a:txBody>
                    <a:bodyPr/>
                    <a:lstStyle/>
                    <a:p>
                      <a:pPr>
                        <a:lnSpc>
                          <a:spcPct val="100000"/>
                        </a:lnSpc>
                      </a:pPr>
                      <a:endParaRPr sz="2400">
                        <a:latin typeface="Times New Roman"/>
                        <a:cs typeface="Times New Roman"/>
                      </a:endParaRPr>
                    </a:p>
                  </a:txBody>
                  <a:tcPr marL="0" marR="0" marT="0" marB="0">
                    <a:lnL w="12700">
                      <a:solidFill>
                        <a:srgbClr val="000000"/>
                      </a:solidFill>
                      <a:prstDash val="solid"/>
                    </a:lnL>
                    <a:lnR w="12700">
                      <a:solidFill>
                        <a:srgbClr val="000000"/>
                      </a:solidFill>
                      <a:prstDash val="solid"/>
                    </a:lnR>
                  </a:tcPr>
                </a:tc>
                <a:tc>
                  <a:txBody>
                    <a:bodyPr/>
                    <a:lstStyle/>
                    <a:p>
                      <a:pPr marL="69850">
                        <a:lnSpc>
                          <a:spcPct val="100000"/>
                        </a:lnSpc>
                        <a:spcBef>
                          <a:spcPts val="110"/>
                        </a:spcBef>
                      </a:pPr>
                      <a:r>
                        <a:rPr sz="2400" dirty="0">
                          <a:latin typeface="Times New Roman"/>
                          <a:cs typeface="Times New Roman"/>
                        </a:rPr>
                        <a:t>4</a:t>
                      </a:r>
                      <a:endParaRPr sz="2400">
                        <a:latin typeface="Times New Roman"/>
                        <a:cs typeface="Times New Roman"/>
                      </a:endParaRPr>
                    </a:p>
                  </a:txBody>
                  <a:tcPr marL="0" marR="0" marT="1397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rowSpan="3">
                  <a:txBody>
                    <a:bodyPr/>
                    <a:lstStyle/>
                    <a:p>
                      <a:pPr>
                        <a:lnSpc>
                          <a:spcPct val="100000"/>
                        </a:lnSpc>
                      </a:pPr>
                      <a:endParaRPr sz="2400">
                        <a:latin typeface="Times New Roman"/>
                        <a:cs typeface="Times New Roman"/>
                      </a:endParaRPr>
                    </a:p>
                  </a:txBody>
                  <a:tcPr marL="0" marR="0" marT="0" marB="0">
                    <a:lnL w="12700">
                      <a:solidFill>
                        <a:srgbClr val="000000"/>
                      </a:solidFill>
                      <a:prstDash val="solid"/>
                    </a:lnL>
                    <a:lnR w="12700">
                      <a:solidFill>
                        <a:srgbClr val="000000"/>
                      </a:solidFill>
                      <a:prstDash val="solid"/>
                    </a:lnR>
                  </a:tcPr>
                </a:tc>
                <a:tc>
                  <a:txBody>
                    <a:bodyPr/>
                    <a:lstStyle/>
                    <a:p>
                      <a:pPr marL="70485">
                        <a:lnSpc>
                          <a:spcPct val="100000"/>
                        </a:lnSpc>
                        <a:spcBef>
                          <a:spcPts val="110"/>
                        </a:spcBef>
                      </a:pPr>
                      <a:r>
                        <a:rPr sz="2400" dirty="0">
                          <a:latin typeface="Times New Roman"/>
                          <a:cs typeface="Times New Roman"/>
                        </a:rPr>
                        <a:t>2</a:t>
                      </a:r>
                      <a:endParaRPr sz="2400">
                        <a:latin typeface="Times New Roman"/>
                        <a:cs typeface="Times New Roman"/>
                      </a:endParaRPr>
                    </a:p>
                  </a:txBody>
                  <a:tcPr marL="0" marR="0" marT="1397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rowSpan="3">
                  <a:txBody>
                    <a:bodyPr/>
                    <a:lstStyle/>
                    <a:p>
                      <a:pPr>
                        <a:lnSpc>
                          <a:spcPct val="100000"/>
                        </a:lnSpc>
                      </a:pPr>
                      <a:endParaRPr sz="2400">
                        <a:latin typeface="Times New Roman"/>
                        <a:cs typeface="Times New Roman"/>
                      </a:endParaRPr>
                    </a:p>
                  </a:txBody>
                  <a:tcPr marL="0" marR="0" marT="0" marB="0">
                    <a:lnL w="12700">
                      <a:solidFill>
                        <a:srgbClr val="000000"/>
                      </a:solidFill>
                      <a:prstDash val="solid"/>
                    </a:lnL>
                    <a:lnR w="12700">
                      <a:solidFill>
                        <a:srgbClr val="000000"/>
                      </a:solidFill>
                      <a:prstDash val="solid"/>
                    </a:lnR>
                  </a:tcPr>
                </a:tc>
                <a:tc>
                  <a:txBody>
                    <a:bodyPr/>
                    <a:lstStyle/>
                    <a:p>
                      <a:pPr marL="70485">
                        <a:lnSpc>
                          <a:spcPct val="100000"/>
                        </a:lnSpc>
                        <a:spcBef>
                          <a:spcPts val="110"/>
                        </a:spcBef>
                      </a:pPr>
                      <a:r>
                        <a:rPr sz="2400" dirty="0">
                          <a:latin typeface="Times New Roman"/>
                          <a:cs typeface="Times New Roman"/>
                        </a:rPr>
                        <a:t>2</a:t>
                      </a:r>
                      <a:endParaRPr sz="2400">
                        <a:latin typeface="Times New Roman"/>
                        <a:cs typeface="Times New Roman"/>
                      </a:endParaRPr>
                    </a:p>
                  </a:txBody>
                  <a:tcPr marL="0" marR="0" marT="1397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rowSpan="3">
                  <a:txBody>
                    <a:bodyPr/>
                    <a:lstStyle/>
                    <a:p>
                      <a:pPr>
                        <a:lnSpc>
                          <a:spcPct val="100000"/>
                        </a:lnSpc>
                      </a:pPr>
                      <a:endParaRPr sz="2400">
                        <a:latin typeface="Times New Roman"/>
                        <a:cs typeface="Times New Roman"/>
                      </a:endParaRPr>
                    </a:p>
                  </a:txBody>
                  <a:tcPr marL="0" marR="0" marT="0" marB="0">
                    <a:lnL w="12700">
                      <a:solidFill>
                        <a:srgbClr val="000000"/>
                      </a:solidFill>
                      <a:prstDash val="solid"/>
                    </a:lnL>
                    <a:lnR w="12700">
                      <a:solidFill>
                        <a:srgbClr val="000000"/>
                      </a:solidFill>
                      <a:prstDash val="solid"/>
                    </a:lnR>
                  </a:tcPr>
                </a:tc>
                <a:tc>
                  <a:txBody>
                    <a:bodyPr/>
                    <a:lstStyle/>
                    <a:p>
                      <a:pPr marL="71120">
                        <a:lnSpc>
                          <a:spcPct val="100000"/>
                        </a:lnSpc>
                        <a:spcBef>
                          <a:spcPts val="110"/>
                        </a:spcBef>
                      </a:pPr>
                      <a:r>
                        <a:rPr sz="2400" dirty="0">
                          <a:latin typeface="Times New Roman"/>
                          <a:cs typeface="Times New Roman"/>
                        </a:rPr>
                        <a:t>2</a:t>
                      </a:r>
                      <a:endParaRPr sz="2400">
                        <a:latin typeface="Times New Roman"/>
                        <a:cs typeface="Times New Roman"/>
                      </a:endParaRPr>
                    </a:p>
                  </a:txBody>
                  <a:tcPr marL="0" marR="0" marT="1397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r>
              <a:tr h="609600">
                <a:tc>
                  <a:txBody>
                    <a:bodyPr/>
                    <a:lstStyle/>
                    <a:p>
                      <a:pPr>
                        <a:lnSpc>
                          <a:spcPct val="100000"/>
                        </a:lnSpc>
                      </a:pPr>
                      <a:endParaRPr sz="24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vMerge="1">
                  <a:txBody>
                    <a:bodyPr/>
                    <a:lstStyle/>
                    <a:p>
                      <a:endParaRPr/>
                    </a:p>
                  </a:txBody>
                  <a:tcPr marL="0" marR="0" marT="0" marB="0">
                    <a:lnL w="12700">
                      <a:solidFill>
                        <a:srgbClr val="000000"/>
                      </a:solidFill>
                      <a:prstDash val="solid"/>
                    </a:lnL>
                    <a:lnR w="12700">
                      <a:solidFill>
                        <a:srgbClr val="000000"/>
                      </a:solidFill>
                      <a:prstDash val="solid"/>
                    </a:lnR>
                  </a:tcPr>
                </a:tc>
                <a:tc>
                  <a:txBody>
                    <a:bodyPr/>
                    <a:lstStyle/>
                    <a:p>
                      <a:pPr marL="68580">
                        <a:lnSpc>
                          <a:spcPct val="100000"/>
                        </a:lnSpc>
                        <a:spcBef>
                          <a:spcPts val="110"/>
                        </a:spcBef>
                      </a:pPr>
                      <a:r>
                        <a:rPr sz="2400" dirty="0">
                          <a:latin typeface="Times New Roman"/>
                          <a:cs typeface="Times New Roman"/>
                        </a:rPr>
                        <a:t>2</a:t>
                      </a:r>
                      <a:endParaRPr sz="2400">
                        <a:latin typeface="Times New Roman"/>
                        <a:cs typeface="Times New Roman"/>
                      </a:endParaRPr>
                    </a:p>
                  </a:txBody>
                  <a:tcPr marL="0" marR="0" marT="1397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vMerge="1">
                  <a:txBody>
                    <a:bodyPr/>
                    <a:lstStyle/>
                    <a:p>
                      <a:endParaRPr/>
                    </a:p>
                  </a:txBody>
                  <a:tcPr marL="0" marR="0" marT="0" marB="0">
                    <a:lnL w="12700">
                      <a:solidFill>
                        <a:srgbClr val="000000"/>
                      </a:solidFill>
                      <a:prstDash val="solid"/>
                    </a:lnL>
                    <a:lnR w="12700">
                      <a:solidFill>
                        <a:srgbClr val="000000"/>
                      </a:solidFill>
                      <a:prstDash val="solid"/>
                    </a:lnR>
                  </a:tcPr>
                </a:tc>
                <a:tc>
                  <a:txBody>
                    <a:bodyPr/>
                    <a:lstStyle/>
                    <a:p>
                      <a:pPr marL="69215">
                        <a:lnSpc>
                          <a:spcPct val="100000"/>
                        </a:lnSpc>
                        <a:spcBef>
                          <a:spcPts val="110"/>
                        </a:spcBef>
                      </a:pPr>
                      <a:r>
                        <a:rPr sz="2400" dirty="0">
                          <a:latin typeface="Times New Roman"/>
                          <a:cs typeface="Times New Roman"/>
                        </a:rPr>
                        <a:t>2</a:t>
                      </a:r>
                      <a:endParaRPr sz="2400">
                        <a:latin typeface="Times New Roman"/>
                        <a:cs typeface="Times New Roman"/>
                      </a:endParaRPr>
                    </a:p>
                  </a:txBody>
                  <a:tcPr marL="0" marR="0" marT="1397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vMerge="1">
                  <a:txBody>
                    <a:bodyPr/>
                    <a:lstStyle/>
                    <a:p>
                      <a:endParaRPr/>
                    </a:p>
                  </a:txBody>
                  <a:tcPr marL="0" marR="0" marT="0" marB="0">
                    <a:lnL w="12700">
                      <a:solidFill>
                        <a:srgbClr val="000000"/>
                      </a:solidFill>
                      <a:prstDash val="solid"/>
                    </a:lnL>
                    <a:lnR w="12700">
                      <a:solidFill>
                        <a:srgbClr val="000000"/>
                      </a:solidFill>
                      <a:prstDash val="solid"/>
                    </a:lnR>
                  </a:tcPr>
                </a:tc>
                <a:tc>
                  <a:txBody>
                    <a:bodyPr/>
                    <a:lstStyle/>
                    <a:p>
                      <a:pPr marL="69850">
                        <a:lnSpc>
                          <a:spcPct val="100000"/>
                        </a:lnSpc>
                        <a:spcBef>
                          <a:spcPts val="110"/>
                        </a:spcBef>
                      </a:pPr>
                      <a:r>
                        <a:rPr sz="2400" dirty="0">
                          <a:latin typeface="Times New Roman"/>
                          <a:cs typeface="Times New Roman"/>
                        </a:rPr>
                        <a:t>2</a:t>
                      </a:r>
                      <a:endParaRPr sz="2400">
                        <a:latin typeface="Times New Roman"/>
                        <a:cs typeface="Times New Roman"/>
                      </a:endParaRPr>
                    </a:p>
                  </a:txBody>
                  <a:tcPr marL="0" marR="0" marT="1397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vMerge="1">
                  <a:txBody>
                    <a:bodyPr/>
                    <a:lstStyle/>
                    <a:p>
                      <a:endParaRPr/>
                    </a:p>
                  </a:txBody>
                  <a:tcPr marL="0" marR="0" marT="0" marB="0">
                    <a:lnL w="12700">
                      <a:solidFill>
                        <a:srgbClr val="000000"/>
                      </a:solidFill>
                      <a:prstDash val="solid"/>
                    </a:lnL>
                    <a:lnR w="12700">
                      <a:solidFill>
                        <a:srgbClr val="000000"/>
                      </a:solidFill>
                      <a:prstDash val="solid"/>
                    </a:lnR>
                  </a:tcPr>
                </a:tc>
                <a:tc>
                  <a:txBody>
                    <a:bodyPr/>
                    <a:lstStyle/>
                    <a:p>
                      <a:pPr marL="69850">
                        <a:lnSpc>
                          <a:spcPct val="100000"/>
                        </a:lnSpc>
                        <a:spcBef>
                          <a:spcPts val="110"/>
                        </a:spcBef>
                      </a:pPr>
                      <a:r>
                        <a:rPr sz="2400" dirty="0">
                          <a:latin typeface="Times New Roman"/>
                          <a:cs typeface="Times New Roman"/>
                        </a:rPr>
                        <a:t>2</a:t>
                      </a:r>
                      <a:endParaRPr sz="2400">
                        <a:latin typeface="Times New Roman"/>
                        <a:cs typeface="Times New Roman"/>
                      </a:endParaRPr>
                    </a:p>
                  </a:txBody>
                  <a:tcPr marL="0" marR="0" marT="1397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vMerge="1">
                  <a:txBody>
                    <a:bodyPr/>
                    <a:lstStyle/>
                    <a:p>
                      <a:endParaRPr/>
                    </a:p>
                  </a:txBody>
                  <a:tcPr marL="0" marR="0" marT="0" marB="0">
                    <a:lnL w="12700">
                      <a:solidFill>
                        <a:srgbClr val="000000"/>
                      </a:solidFill>
                      <a:prstDash val="solid"/>
                    </a:lnL>
                    <a:lnR w="12700">
                      <a:solidFill>
                        <a:srgbClr val="000000"/>
                      </a:solidFill>
                      <a:prstDash val="solid"/>
                    </a:lnR>
                  </a:tcPr>
                </a:tc>
                <a:tc>
                  <a:txBody>
                    <a:bodyPr/>
                    <a:lstStyle/>
                    <a:p>
                      <a:pPr marL="69850">
                        <a:lnSpc>
                          <a:spcPct val="100000"/>
                        </a:lnSpc>
                        <a:spcBef>
                          <a:spcPts val="110"/>
                        </a:spcBef>
                      </a:pPr>
                      <a:r>
                        <a:rPr sz="2400" dirty="0">
                          <a:latin typeface="Times New Roman"/>
                          <a:cs typeface="Times New Roman"/>
                        </a:rPr>
                        <a:t>3</a:t>
                      </a:r>
                      <a:endParaRPr sz="2400">
                        <a:latin typeface="Times New Roman"/>
                        <a:cs typeface="Times New Roman"/>
                      </a:endParaRPr>
                    </a:p>
                  </a:txBody>
                  <a:tcPr marL="0" marR="0" marT="1397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vMerge="1">
                  <a:txBody>
                    <a:bodyPr/>
                    <a:lstStyle/>
                    <a:p>
                      <a:endParaRPr/>
                    </a:p>
                  </a:txBody>
                  <a:tcPr marL="0" marR="0" marT="0" marB="0">
                    <a:lnL w="12700">
                      <a:solidFill>
                        <a:srgbClr val="000000"/>
                      </a:solidFill>
                      <a:prstDash val="solid"/>
                    </a:lnL>
                    <a:lnR w="12700">
                      <a:solidFill>
                        <a:srgbClr val="000000"/>
                      </a:solidFill>
                      <a:prstDash val="solid"/>
                    </a:lnR>
                  </a:tcPr>
                </a:tc>
                <a:tc>
                  <a:txBody>
                    <a:bodyPr/>
                    <a:lstStyle/>
                    <a:p>
                      <a:pPr marL="70485">
                        <a:lnSpc>
                          <a:spcPct val="100000"/>
                        </a:lnSpc>
                        <a:spcBef>
                          <a:spcPts val="110"/>
                        </a:spcBef>
                      </a:pPr>
                      <a:r>
                        <a:rPr sz="2400" dirty="0">
                          <a:latin typeface="Times New Roman"/>
                          <a:cs typeface="Times New Roman"/>
                        </a:rPr>
                        <a:t>3</a:t>
                      </a:r>
                      <a:endParaRPr sz="2400">
                        <a:latin typeface="Times New Roman"/>
                        <a:cs typeface="Times New Roman"/>
                      </a:endParaRPr>
                    </a:p>
                  </a:txBody>
                  <a:tcPr marL="0" marR="0" marT="1397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vMerge="1">
                  <a:txBody>
                    <a:bodyPr/>
                    <a:lstStyle/>
                    <a:p>
                      <a:endParaRPr/>
                    </a:p>
                  </a:txBody>
                  <a:tcPr marL="0" marR="0" marT="0" marB="0">
                    <a:lnL w="12700">
                      <a:solidFill>
                        <a:srgbClr val="000000"/>
                      </a:solidFill>
                      <a:prstDash val="solid"/>
                    </a:lnL>
                    <a:lnR w="12700">
                      <a:solidFill>
                        <a:srgbClr val="000000"/>
                      </a:solidFill>
                      <a:prstDash val="solid"/>
                    </a:lnR>
                  </a:tcPr>
                </a:tc>
                <a:tc>
                  <a:txBody>
                    <a:bodyPr/>
                    <a:lstStyle/>
                    <a:p>
                      <a:pPr marL="70485">
                        <a:lnSpc>
                          <a:spcPct val="100000"/>
                        </a:lnSpc>
                        <a:spcBef>
                          <a:spcPts val="110"/>
                        </a:spcBef>
                      </a:pPr>
                      <a:r>
                        <a:rPr sz="2400" dirty="0">
                          <a:latin typeface="Times New Roman"/>
                          <a:cs typeface="Times New Roman"/>
                        </a:rPr>
                        <a:t>3</a:t>
                      </a:r>
                      <a:endParaRPr sz="2400">
                        <a:latin typeface="Times New Roman"/>
                        <a:cs typeface="Times New Roman"/>
                      </a:endParaRPr>
                    </a:p>
                  </a:txBody>
                  <a:tcPr marL="0" marR="0" marT="1397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vMerge="1">
                  <a:txBody>
                    <a:bodyPr/>
                    <a:lstStyle/>
                    <a:p>
                      <a:endParaRPr/>
                    </a:p>
                  </a:txBody>
                  <a:tcPr marL="0" marR="0" marT="0" marB="0">
                    <a:lnL w="12700">
                      <a:solidFill>
                        <a:srgbClr val="000000"/>
                      </a:solidFill>
                      <a:prstDash val="solid"/>
                    </a:lnL>
                    <a:lnR w="12700">
                      <a:solidFill>
                        <a:srgbClr val="000000"/>
                      </a:solidFill>
                      <a:prstDash val="solid"/>
                    </a:lnR>
                  </a:tcPr>
                </a:tc>
                <a:tc>
                  <a:txBody>
                    <a:bodyPr/>
                    <a:lstStyle/>
                    <a:p>
                      <a:pPr marL="71120">
                        <a:lnSpc>
                          <a:spcPct val="100000"/>
                        </a:lnSpc>
                        <a:spcBef>
                          <a:spcPts val="110"/>
                        </a:spcBef>
                      </a:pPr>
                      <a:r>
                        <a:rPr sz="2400" dirty="0">
                          <a:latin typeface="Times New Roman"/>
                          <a:cs typeface="Times New Roman"/>
                        </a:rPr>
                        <a:t>1</a:t>
                      </a:r>
                      <a:endParaRPr sz="2400">
                        <a:latin typeface="Times New Roman"/>
                        <a:cs typeface="Times New Roman"/>
                      </a:endParaRPr>
                    </a:p>
                  </a:txBody>
                  <a:tcPr marL="0" marR="0" marT="1397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r>
              <a:tr h="609600">
                <a:tc>
                  <a:txBody>
                    <a:bodyPr/>
                    <a:lstStyle/>
                    <a:p>
                      <a:pPr>
                        <a:lnSpc>
                          <a:spcPct val="100000"/>
                        </a:lnSpc>
                      </a:pPr>
                      <a:endParaRPr sz="24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vMerge="1">
                  <a:txBody>
                    <a:bodyPr/>
                    <a:lstStyle/>
                    <a:p>
                      <a:endParaRPr/>
                    </a:p>
                  </a:txBody>
                  <a:tcPr marL="0" marR="0" marT="0" marB="0">
                    <a:lnL w="12700">
                      <a:solidFill>
                        <a:srgbClr val="000000"/>
                      </a:solidFill>
                      <a:prstDash val="solid"/>
                    </a:lnL>
                    <a:lnR w="12700">
                      <a:solidFill>
                        <a:srgbClr val="000000"/>
                      </a:solidFill>
                      <a:prstDash val="solid"/>
                    </a:lnR>
                  </a:tcPr>
                </a:tc>
                <a:tc>
                  <a:txBody>
                    <a:bodyPr/>
                    <a:lstStyle/>
                    <a:p>
                      <a:pPr>
                        <a:lnSpc>
                          <a:spcPct val="100000"/>
                        </a:lnSpc>
                      </a:pPr>
                      <a:endParaRPr sz="24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vMerge="1">
                  <a:txBody>
                    <a:bodyPr/>
                    <a:lstStyle/>
                    <a:p>
                      <a:endParaRPr/>
                    </a:p>
                  </a:txBody>
                  <a:tcPr marL="0" marR="0" marT="0" marB="0">
                    <a:lnL w="12700">
                      <a:solidFill>
                        <a:srgbClr val="000000"/>
                      </a:solidFill>
                      <a:prstDash val="solid"/>
                    </a:lnL>
                    <a:lnR w="12700">
                      <a:solidFill>
                        <a:srgbClr val="000000"/>
                      </a:solidFill>
                      <a:prstDash val="solid"/>
                    </a:lnR>
                  </a:tcPr>
                </a:tc>
                <a:tc>
                  <a:txBody>
                    <a:bodyPr/>
                    <a:lstStyle/>
                    <a:p>
                      <a:pPr marL="69215">
                        <a:lnSpc>
                          <a:spcPct val="100000"/>
                        </a:lnSpc>
                        <a:spcBef>
                          <a:spcPts val="114"/>
                        </a:spcBef>
                      </a:pPr>
                      <a:r>
                        <a:rPr sz="2400" dirty="0">
                          <a:latin typeface="Times New Roman"/>
                          <a:cs typeface="Times New Roman"/>
                        </a:rPr>
                        <a:t>3</a:t>
                      </a:r>
                      <a:endParaRPr sz="2400">
                        <a:latin typeface="Times New Roman"/>
                        <a:cs typeface="Times New Roman"/>
                      </a:endParaRPr>
                    </a:p>
                  </a:txBody>
                  <a:tcPr marL="0" marR="0" marT="1460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vMerge="1">
                  <a:txBody>
                    <a:bodyPr/>
                    <a:lstStyle/>
                    <a:p>
                      <a:endParaRPr/>
                    </a:p>
                  </a:txBody>
                  <a:tcPr marL="0" marR="0" marT="0" marB="0">
                    <a:lnL w="12700">
                      <a:solidFill>
                        <a:srgbClr val="000000"/>
                      </a:solidFill>
                      <a:prstDash val="solid"/>
                    </a:lnL>
                    <a:lnR w="12700">
                      <a:solidFill>
                        <a:srgbClr val="000000"/>
                      </a:solidFill>
                      <a:prstDash val="solid"/>
                    </a:lnR>
                  </a:tcPr>
                </a:tc>
                <a:tc>
                  <a:txBody>
                    <a:bodyPr/>
                    <a:lstStyle/>
                    <a:p>
                      <a:pPr marL="69850">
                        <a:lnSpc>
                          <a:spcPct val="100000"/>
                        </a:lnSpc>
                        <a:spcBef>
                          <a:spcPts val="114"/>
                        </a:spcBef>
                      </a:pPr>
                      <a:r>
                        <a:rPr sz="2400" dirty="0">
                          <a:latin typeface="Times New Roman"/>
                          <a:cs typeface="Times New Roman"/>
                        </a:rPr>
                        <a:t>3</a:t>
                      </a:r>
                      <a:endParaRPr sz="2400">
                        <a:latin typeface="Times New Roman"/>
                        <a:cs typeface="Times New Roman"/>
                      </a:endParaRPr>
                    </a:p>
                  </a:txBody>
                  <a:tcPr marL="0" marR="0" marT="1460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vMerge="1">
                  <a:txBody>
                    <a:bodyPr/>
                    <a:lstStyle/>
                    <a:p>
                      <a:endParaRPr/>
                    </a:p>
                  </a:txBody>
                  <a:tcPr marL="0" marR="0" marT="0" marB="0">
                    <a:lnL w="12700">
                      <a:solidFill>
                        <a:srgbClr val="000000"/>
                      </a:solidFill>
                      <a:prstDash val="solid"/>
                    </a:lnL>
                    <a:lnR w="12700">
                      <a:solidFill>
                        <a:srgbClr val="000000"/>
                      </a:solidFill>
                      <a:prstDash val="solid"/>
                    </a:lnR>
                  </a:tcPr>
                </a:tc>
                <a:tc>
                  <a:txBody>
                    <a:bodyPr/>
                    <a:lstStyle/>
                    <a:p>
                      <a:pPr marL="69850">
                        <a:lnSpc>
                          <a:spcPct val="100000"/>
                        </a:lnSpc>
                        <a:spcBef>
                          <a:spcPts val="114"/>
                        </a:spcBef>
                      </a:pPr>
                      <a:r>
                        <a:rPr sz="2400" dirty="0">
                          <a:latin typeface="Times New Roman"/>
                          <a:cs typeface="Times New Roman"/>
                        </a:rPr>
                        <a:t>1</a:t>
                      </a:r>
                      <a:endParaRPr sz="2400">
                        <a:latin typeface="Times New Roman"/>
                        <a:cs typeface="Times New Roman"/>
                      </a:endParaRPr>
                    </a:p>
                  </a:txBody>
                  <a:tcPr marL="0" marR="0" marT="1460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vMerge="1">
                  <a:txBody>
                    <a:bodyPr/>
                    <a:lstStyle/>
                    <a:p>
                      <a:endParaRPr/>
                    </a:p>
                  </a:txBody>
                  <a:tcPr marL="0" marR="0" marT="0" marB="0">
                    <a:lnL w="12700">
                      <a:solidFill>
                        <a:srgbClr val="000000"/>
                      </a:solidFill>
                      <a:prstDash val="solid"/>
                    </a:lnL>
                    <a:lnR w="12700">
                      <a:solidFill>
                        <a:srgbClr val="000000"/>
                      </a:solidFill>
                      <a:prstDash val="solid"/>
                    </a:lnR>
                  </a:tcPr>
                </a:tc>
                <a:tc>
                  <a:txBody>
                    <a:bodyPr/>
                    <a:lstStyle/>
                    <a:p>
                      <a:pPr marL="69850">
                        <a:lnSpc>
                          <a:spcPct val="100000"/>
                        </a:lnSpc>
                        <a:spcBef>
                          <a:spcPts val="114"/>
                        </a:spcBef>
                      </a:pPr>
                      <a:r>
                        <a:rPr sz="2400" dirty="0">
                          <a:latin typeface="Times New Roman"/>
                          <a:cs typeface="Times New Roman"/>
                        </a:rPr>
                        <a:t>1</a:t>
                      </a:r>
                      <a:endParaRPr sz="2400">
                        <a:latin typeface="Times New Roman"/>
                        <a:cs typeface="Times New Roman"/>
                      </a:endParaRPr>
                    </a:p>
                  </a:txBody>
                  <a:tcPr marL="0" marR="0" marT="1460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vMerge="1">
                  <a:txBody>
                    <a:bodyPr/>
                    <a:lstStyle/>
                    <a:p>
                      <a:endParaRPr/>
                    </a:p>
                  </a:txBody>
                  <a:tcPr marL="0" marR="0" marT="0" marB="0">
                    <a:lnL w="12700">
                      <a:solidFill>
                        <a:srgbClr val="000000"/>
                      </a:solidFill>
                      <a:prstDash val="solid"/>
                    </a:lnL>
                    <a:lnR w="12700">
                      <a:solidFill>
                        <a:srgbClr val="000000"/>
                      </a:solidFill>
                      <a:prstDash val="solid"/>
                    </a:lnR>
                  </a:tcPr>
                </a:tc>
                <a:tc>
                  <a:txBody>
                    <a:bodyPr/>
                    <a:lstStyle/>
                    <a:p>
                      <a:pPr marL="70485">
                        <a:lnSpc>
                          <a:spcPct val="100000"/>
                        </a:lnSpc>
                        <a:spcBef>
                          <a:spcPts val="114"/>
                        </a:spcBef>
                      </a:pPr>
                      <a:r>
                        <a:rPr sz="2400" dirty="0">
                          <a:latin typeface="Times New Roman"/>
                          <a:cs typeface="Times New Roman"/>
                        </a:rPr>
                        <a:t>1</a:t>
                      </a:r>
                      <a:endParaRPr sz="2400">
                        <a:latin typeface="Times New Roman"/>
                        <a:cs typeface="Times New Roman"/>
                      </a:endParaRPr>
                    </a:p>
                  </a:txBody>
                  <a:tcPr marL="0" marR="0" marT="1460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vMerge="1">
                  <a:txBody>
                    <a:bodyPr/>
                    <a:lstStyle/>
                    <a:p>
                      <a:endParaRPr/>
                    </a:p>
                  </a:txBody>
                  <a:tcPr marL="0" marR="0" marT="0" marB="0">
                    <a:lnL w="12700">
                      <a:solidFill>
                        <a:srgbClr val="000000"/>
                      </a:solidFill>
                      <a:prstDash val="solid"/>
                    </a:lnL>
                    <a:lnR w="12700">
                      <a:solidFill>
                        <a:srgbClr val="000000"/>
                      </a:solidFill>
                      <a:prstDash val="solid"/>
                    </a:lnR>
                  </a:tcPr>
                </a:tc>
                <a:tc>
                  <a:txBody>
                    <a:bodyPr/>
                    <a:lstStyle/>
                    <a:p>
                      <a:pPr marL="70485">
                        <a:lnSpc>
                          <a:spcPct val="100000"/>
                        </a:lnSpc>
                        <a:spcBef>
                          <a:spcPts val="114"/>
                        </a:spcBef>
                      </a:pPr>
                      <a:r>
                        <a:rPr sz="2400" dirty="0">
                          <a:latin typeface="Times New Roman"/>
                          <a:cs typeface="Times New Roman"/>
                        </a:rPr>
                        <a:t>4</a:t>
                      </a:r>
                      <a:endParaRPr sz="2400">
                        <a:latin typeface="Times New Roman"/>
                        <a:cs typeface="Times New Roman"/>
                      </a:endParaRPr>
                    </a:p>
                  </a:txBody>
                  <a:tcPr marL="0" marR="0" marT="1460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vMerge="1">
                  <a:txBody>
                    <a:bodyPr/>
                    <a:lstStyle/>
                    <a:p>
                      <a:endParaRPr/>
                    </a:p>
                  </a:txBody>
                  <a:tcPr marL="0" marR="0" marT="0" marB="0">
                    <a:lnL w="12700">
                      <a:solidFill>
                        <a:srgbClr val="000000"/>
                      </a:solidFill>
                      <a:prstDash val="solid"/>
                    </a:lnL>
                    <a:lnR w="12700">
                      <a:solidFill>
                        <a:srgbClr val="000000"/>
                      </a:solidFill>
                      <a:prstDash val="solid"/>
                    </a:lnR>
                  </a:tcPr>
                </a:tc>
                <a:tc>
                  <a:txBody>
                    <a:bodyPr/>
                    <a:lstStyle/>
                    <a:p>
                      <a:pPr marL="71120">
                        <a:lnSpc>
                          <a:spcPct val="100000"/>
                        </a:lnSpc>
                        <a:spcBef>
                          <a:spcPts val="114"/>
                        </a:spcBef>
                      </a:pPr>
                      <a:r>
                        <a:rPr sz="2400" dirty="0">
                          <a:latin typeface="Times New Roman"/>
                          <a:cs typeface="Times New Roman"/>
                        </a:rPr>
                        <a:t>4</a:t>
                      </a:r>
                      <a:endParaRPr sz="2400">
                        <a:latin typeface="Times New Roman"/>
                        <a:cs typeface="Times New Roman"/>
                      </a:endParaRPr>
                    </a:p>
                  </a:txBody>
                  <a:tcPr marL="0" marR="0" marT="1460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r>
            </a:tbl>
          </a:graphicData>
        </a:graphic>
      </p:graphicFrame>
      <p:sp>
        <p:nvSpPr>
          <p:cNvPr id="12" name="object 12"/>
          <p:cNvSpPr txBox="1"/>
          <p:nvPr/>
        </p:nvSpPr>
        <p:spPr>
          <a:xfrm>
            <a:off x="5331666" y="3381578"/>
            <a:ext cx="178435" cy="391795"/>
          </a:xfrm>
          <a:prstGeom prst="rect">
            <a:avLst/>
          </a:prstGeom>
        </p:spPr>
        <p:txBody>
          <a:bodyPr vert="horz" wrap="square" lIns="0" tIns="12700" rIns="0" bIns="0" rtlCol="0">
            <a:spAutoFit/>
          </a:bodyPr>
          <a:lstStyle/>
          <a:p>
            <a:pPr marL="12700">
              <a:lnSpc>
                <a:spcPct val="100000"/>
              </a:lnSpc>
              <a:spcBef>
                <a:spcPts val="100"/>
              </a:spcBef>
            </a:pPr>
            <a:r>
              <a:rPr sz="2400" dirty="0">
                <a:latin typeface="Times New Roman"/>
                <a:cs typeface="Times New Roman"/>
              </a:rPr>
              <a:t>3</a:t>
            </a:r>
            <a:endParaRPr sz="2400">
              <a:latin typeface="Times New Roman"/>
              <a:cs typeface="Times New Roman"/>
            </a:endParaRPr>
          </a:p>
        </p:txBody>
      </p:sp>
      <p:sp>
        <p:nvSpPr>
          <p:cNvPr id="13" name="object 13"/>
          <p:cNvSpPr txBox="1"/>
          <p:nvPr/>
        </p:nvSpPr>
        <p:spPr>
          <a:xfrm>
            <a:off x="6169790" y="3381578"/>
            <a:ext cx="178435" cy="391795"/>
          </a:xfrm>
          <a:prstGeom prst="rect">
            <a:avLst/>
          </a:prstGeom>
        </p:spPr>
        <p:txBody>
          <a:bodyPr vert="horz" wrap="square" lIns="0" tIns="12700" rIns="0" bIns="0" rtlCol="0">
            <a:spAutoFit/>
          </a:bodyPr>
          <a:lstStyle/>
          <a:p>
            <a:pPr marL="12700">
              <a:lnSpc>
                <a:spcPct val="100000"/>
              </a:lnSpc>
              <a:spcBef>
                <a:spcPts val="100"/>
              </a:spcBef>
            </a:pPr>
            <a:r>
              <a:rPr sz="2400" dirty="0">
                <a:latin typeface="Times New Roman"/>
                <a:cs typeface="Times New Roman"/>
              </a:rPr>
              <a:t>2</a:t>
            </a:r>
            <a:endParaRPr sz="2400">
              <a:latin typeface="Times New Roman"/>
              <a:cs typeface="Times New Roman"/>
            </a:endParaRPr>
          </a:p>
        </p:txBody>
      </p:sp>
      <p:sp>
        <p:nvSpPr>
          <p:cNvPr id="14" name="object 14"/>
          <p:cNvSpPr txBox="1"/>
          <p:nvPr/>
        </p:nvSpPr>
        <p:spPr>
          <a:xfrm>
            <a:off x="7007304" y="3381578"/>
            <a:ext cx="178435" cy="391795"/>
          </a:xfrm>
          <a:prstGeom prst="rect">
            <a:avLst/>
          </a:prstGeom>
        </p:spPr>
        <p:txBody>
          <a:bodyPr vert="horz" wrap="square" lIns="0" tIns="12700" rIns="0" bIns="0" rtlCol="0">
            <a:spAutoFit/>
          </a:bodyPr>
          <a:lstStyle/>
          <a:p>
            <a:pPr marL="12700">
              <a:lnSpc>
                <a:spcPct val="100000"/>
              </a:lnSpc>
              <a:spcBef>
                <a:spcPts val="100"/>
              </a:spcBef>
            </a:pPr>
            <a:r>
              <a:rPr sz="2400" dirty="0">
                <a:latin typeface="Times New Roman"/>
                <a:cs typeface="Times New Roman"/>
              </a:rPr>
              <a:t>4</a:t>
            </a:r>
            <a:endParaRPr sz="2400">
              <a:latin typeface="Times New Roman"/>
              <a:cs typeface="Times New Roman"/>
            </a:endParaRPr>
          </a:p>
        </p:txBody>
      </p:sp>
      <p:sp>
        <p:nvSpPr>
          <p:cNvPr id="15" name="object 15"/>
          <p:cNvSpPr txBox="1"/>
          <p:nvPr/>
        </p:nvSpPr>
        <p:spPr>
          <a:xfrm>
            <a:off x="7769304" y="3381578"/>
            <a:ext cx="178435" cy="391795"/>
          </a:xfrm>
          <a:prstGeom prst="rect">
            <a:avLst/>
          </a:prstGeom>
        </p:spPr>
        <p:txBody>
          <a:bodyPr vert="horz" wrap="square" lIns="0" tIns="12700" rIns="0" bIns="0" rtlCol="0">
            <a:spAutoFit/>
          </a:bodyPr>
          <a:lstStyle/>
          <a:p>
            <a:pPr marL="12700">
              <a:lnSpc>
                <a:spcPct val="100000"/>
              </a:lnSpc>
              <a:spcBef>
                <a:spcPts val="100"/>
              </a:spcBef>
            </a:pPr>
            <a:r>
              <a:rPr sz="2400" dirty="0">
                <a:latin typeface="Times New Roman"/>
                <a:cs typeface="Times New Roman"/>
              </a:rPr>
              <a:t>1</a:t>
            </a:r>
            <a:endParaRPr sz="2400">
              <a:latin typeface="Times New Roman"/>
              <a:cs typeface="Times New Roman"/>
            </a:endParaRPr>
          </a:p>
        </p:txBody>
      </p:sp>
      <p:sp>
        <p:nvSpPr>
          <p:cNvPr id="16" name="object 16"/>
          <p:cNvSpPr txBox="1"/>
          <p:nvPr/>
        </p:nvSpPr>
        <p:spPr>
          <a:xfrm>
            <a:off x="78739" y="5577027"/>
            <a:ext cx="4142740" cy="1123950"/>
          </a:xfrm>
          <a:prstGeom prst="rect">
            <a:avLst/>
          </a:prstGeom>
        </p:spPr>
        <p:txBody>
          <a:bodyPr vert="horz" wrap="square" lIns="0" tIns="12700" rIns="0" bIns="0" rtlCol="0">
            <a:spAutoFit/>
          </a:bodyPr>
          <a:lstStyle/>
          <a:p>
            <a:pPr marL="12700">
              <a:lnSpc>
                <a:spcPct val="100000"/>
              </a:lnSpc>
              <a:spcBef>
                <a:spcPts val="100"/>
              </a:spcBef>
            </a:pPr>
            <a:r>
              <a:rPr sz="2400" b="1" spc="-5" dirty="0">
                <a:solidFill>
                  <a:srgbClr val="6F2F9F"/>
                </a:solidFill>
                <a:latin typeface="Times New Roman"/>
                <a:cs typeface="Times New Roman"/>
              </a:rPr>
              <a:t>No. </a:t>
            </a:r>
            <a:r>
              <a:rPr sz="2400" b="1" dirty="0">
                <a:solidFill>
                  <a:srgbClr val="6F2F9F"/>
                </a:solidFill>
                <a:latin typeface="Times New Roman"/>
                <a:cs typeface="Times New Roman"/>
              </a:rPr>
              <a:t>of page faults with LRU =</a:t>
            </a:r>
            <a:r>
              <a:rPr sz="2400" b="1" spc="-135" dirty="0">
                <a:solidFill>
                  <a:srgbClr val="6F2F9F"/>
                </a:solidFill>
                <a:latin typeface="Times New Roman"/>
                <a:cs typeface="Times New Roman"/>
              </a:rPr>
              <a:t> </a:t>
            </a:r>
            <a:r>
              <a:rPr sz="2400" b="1" dirty="0">
                <a:solidFill>
                  <a:srgbClr val="6F2F9F"/>
                </a:solidFill>
                <a:latin typeface="Times New Roman"/>
                <a:cs typeface="Times New Roman"/>
              </a:rPr>
              <a:t>9</a:t>
            </a:r>
            <a:endParaRPr sz="2400">
              <a:latin typeface="Times New Roman"/>
              <a:cs typeface="Times New Roman"/>
            </a:endParaRPr>
          </a:p>
          <a:p>
            <a:pPr>
              <a:lnSpc>
                <a:spcPct val="100000"/>
              </a:lnSpc>
              <a:spcBef>
                <a:spcPts val="10"/>
              </a:spcBef>
            </a:pPr>
            <a:endParaRPr sz="2500">
              <a:latin typeface="Times New Roman"/>
              <a:cs typeface="Times New Roman"/>
            </a:endParaRPr>
          </a:p>
          <a:p>
            <a:pPr marL="12700">
              <a:lnSpc>
                <a:spcPct val="100000"/>
              </a:lnSpc>
            </a:pPr>
            <a:r>
              <a:rPr sz="2400" spc="-1025" dirty="0">
                <a:latin typeface="WenQuanYi Micro Hei"/>
                <a:cs typeface="WenQuanYi Micro Hei"/>
              </a:rPr>
              <a:t>∴</a:t>
            </a:r>
            <a:r>
              <a:rPr sz="2400" spc="-65" dirty="0">
                <a:latin typeface="WenQuanYi Micro Hei"/>
                <a:cs typeface="WenQuanYi Micro Hei"/>
              </a:rPr>
              <a:t> </a:t>
            </a:r>
            <a:r>
              <a:rPr sz="2400" spc="-5" dirty="0">
                <a:latin typeface="Times New Roman"/>
                <a:cs typeface="Times New Roman"/>
              </a:rPr>
              <a:t>Optimal </a:t>
            </a:r>
            <a:r>
              <a:rPr sz="2400" dirty="0">
                <a:latin typeface="Times New Roman"/>
                <a:cs typeface="Times New Roman"/>
              </a:rPr>
              <a:t>&lt; </a:t>
            </a:r>
            <a:r>
              <a:rPr sz="2400" spc="-25" dirty="0">
                <a:latin typeface="Times New Roman"/>
                <a:cs typeface="Times New Roman"/>
              </a:rPr>
              <a:t>FIFO </a:t>
            </a:r>
            <a:r>
              <a:rPr sz="2400" dirty="0">
                <a:latin typeface="Times New Roman"/>
                <a:cs typeface="Times New Roman"/>
              </a:rPr>
              <a:t>&lt;</a:t>
            </a:r>
            <a:r>
              <a:rPr sz="2400" spc="70" dirty="0">
                <a:latin typeface="Times New Roman"/>
                <a:cs typeface="Times New Roman"/>
              </a:rPr>
              <a:t> </a:t>
            </a:r>
            <a:r>
              <a:rPr sz="2400" spc="-20" dirty="0">
                <a:latin typeface="Times New Roman"/>
                <a:cs typeface="Times New Roman"/>
              </a:rPr>
              <a:t>LRU</a:t>
            </a:r>
            <a:endParaRPr sz="2400">
              <a:latin typeface="Times New Roman"/>
              <a:cs typeface="Times New Roman"/>
            </a:endParaRP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8739" y="23825"/>
            <a:ext cx="8989695" cy="1489710"/>
          </a:xfrm>
          <a:prstGeom prst="rect">
            <a:avLst/>
          </a:prstGeom>
        </p:spPr>
        <p:txBody>
          <a:bodyPr vert="horz" wrap="square" lIns="0" tIns="12700" rIns="0" bIns="0" rtlCol="0">
            <a:spAutoFit/>
          </a:bodyPr>
          <a:lstStyle/>
          <a:p>
            <a:pPr marL="12700" marR="5080" algn="just">
              <a:lnSpc>
                <a:spcPct val="100000"/>
              </a:lnSpc>
              <a:spcBef>
                <a:spcPts val="100"/>
              </a:spcBef>
            </a:pPr>
            <a:r>
              <a:rPr b="1" spc="-10" dirty="0">
                <a:solidFill>
                  <a:srgbClr val="0000FF"/>
                </a:solidFill>
                <a:latin typeface="Times New Roman"/>
                <a:cs typeface="Times New Roman"/>
              </a:rPr>
              <a:t>G5.A </a:t>
            </a:r>
            <a:r>
              <a:rPr b="1" dirty="0">
                <a:solidFill>
                  <a:srgbClr val="0000FF"/>
                </a:solidFill>
                <a:latin typeface="Times New Roman"/>
                <a:cs typeface="Times New Roman"/>
              </a:rPr>
              <a:t>system </a:t>
            </a:r>
            <a:r>
              <a:rPr b="1" spc="-5" dirty="0">
                <a:solidFill>
                  <a:srgbClr val="0000FF"/>
                </a:solidFill>
                <a:latin typeface="Times New Roman"/>
                <a:cs typeface="Times New Roman"/>
              </a:rPr>
              <a:t>uses FIFO policy </a:t>
            </a:r>
            <a:r>
              <a:rPr b="1" dirty="0">
                <a:solidFill>
                  <a:srgbClr val="0000FF"/>
                </a:solidFill>
                <a:latin typeface="Times New Roman"/>
                <a:cs typeface="Times New Roman"/>
              </a:rPr>
              <a:t>for page </a:t>
            </a:r>
            <a:r>
              <a:rPr b="1" spc="-15" dirty="0">
                <a:solidFill>
                  <a:srgbClr val="0000FF"/>
                </a:solidFill>
                <a:latin typeface="Times New Roman"/>
                <a:cs typeface="Times New Roman"/>
              </a:rPr>
              <a:t>replacement. </a:t>
            </a:r>
            <a:r>
              <a:rPr b="1" dirty="0">
                <a:solidFill>
                  <a:srgbClr val="0000FF"/>
                </a:solidFill>
                <a:latin typeface="Times New Roman"/>
                <a:cs typeface="Times New Roman"/>
              </a:rPr>
              <a:t>It has 4 page  </a:t>
            </a:r>
            <a:r>
              <a:rPr b="1" spc="-10" dirty="0">
                <a:solidFill>
                  <a:srgbClr val="0000FF"/>
                </a:solidFill>
                <a:latin typeface="Times New Roman"/>
                <a:cs typeface="Times New Roman"/>
              </a:rPr>
              <a:t>frames </a:t>
            </a:r>
            <a:r>
              <a:rPr b="1" dirty="0">
                <a:solidFill>
                  <a:srgbClr val="0000FF"/>
                </a:solidFill>
                <a:latin typeface="Times New Roman"/>
                <a:cs typeface="Times New Roman"/>
              </a:rPr>
              <a:t>with no </a:t>
            </a:r>
            <a:r>
              <a:rPr b="1" spc="-5" dirty="0">
                <a:solidFill>
                  <a:srgbClr val="0000FF"/>
                </a:solidFill>
                <a:latin typeface="Times New Roman"/>
                <a:cs typeface="Times New Roman"/>
              </a:rPr>
              <a:t>pages loaded to begin </a:t>
            </a:r>
            <a:r>
              <a:rPr b="1" dirty="0">
                <a:solidFill>
                  <a:srgbClr val="0000FF"/>
                </a:solidFill>
                <a:latin typeface="Times New Roman"/>
                <a:cs typeface="Times New Roman"/>
              </a:rPr>
              <a:t>with. The system first accesses  </a:t>
            </a:r>
            <a:r>
              <a:rPr b="1" spc="-5" dirty="0">
                <a:solidFill>
                  <a:srgbClr val="0000FF"/>
                </a:solidFill>
                <a:latin typeface="Times New Roman"/>
                <a:cs typeface="Times New Roman"/>
              </a:rPr>
              <a:t>100 </a:t>
            </a:r>
            <a:r>
              <a:rPr b="1" dirty="0">
                <a:solidFill>
                  <a:srgbClr val="0000FF"/>
                </a:solidFill>
                <a:latin typeface="Times New Roman"/>
                <a:cs typeface="Times New Roman"/>
              </a:rPr>
              <a:t>distinct </a:t>
            </a:r>
            <a:r>
              <a:rPr b="1" spc="-5" dirty="0">
                <a:solidFill>
                  <a:srgbClr val="0000FF"/>
                </a:solidFill>
                <a:latin typeface="Times New Roman"/>
                <a:cs typeface="Times New Roman"/>
              </a:rPr>
              <a:t>pages </a:t>
            </a:r>
            <a:r>
              <a:rPr b="1" dirty="0">
                <a:solidFill>
                  <a:srgbClr val="0000FF"/>
                </a:solidFill>
                <a:latin typeface="Times New Roman"/>
                <a:cs typeface="Times New Roman"/>
              </a:rPr>
              <a:t>in </a:t>
            </a:r>
            <a:r>
              <a:rPr b="1" spc="-10" dirty="0">
                <a:solidFill>
                  <a:srgbClr val="0000FF"/>
                </a:solidFill>
                <a:latin typeface="Times New Roman"/>
                <a:cs typeface="Times New Roman"/>
              </a:rPr>
              <a:t>some </a:t>
            </a:r>
            <a:r>
              <a:rPr b="1" spc="-5" dirty="0">
                <a:solidFill>
                  <a:srgbClr val="0000FF"/>
                </a:solidFill>
                <a:latin typeface="Times New Roman"/>
                <a:cs typeface="Times New Roman"/>
              </a:rPr>
              <a:t>order </a:t>
            </a:r>
            <a:r>
              <a:rPr b="1" dirty="0">
                <a:solidFill>
                  <a:srgbClr val="0000FF"/>
                </a:solidFill>
                <a:latin typeface="Times New Roman"/>
                <a:cs typeface="Times New Roman"/>
              </a:rPr>
              <a:t>and </a:t>
            </a:r>
            <a:r>
              <a:rPr b="1" spc="-5" dirty="0">
                <a:solidFill>
                  <a:srgbClr val="0000FF"/>
                </a:solidFill>
                <a:latin typeface="Times New Roman"/>
                <a:cs typeface="Times New Roman"/>
              </a:rPr>
              <a:t>then accesses the </a:t>
            </a:r>
            <a:r>
              <a:rPr b="1" dirty="0">
                <a:solidFill>
                  <a:srgbClr val="0000FF"/>
                </a:solidFill>
                <a:latin typeface="Times New Roman"/>
                <a:cs typeface="Times New Roman"/>
              </a:rPr>
              <a:t>same </a:t>
            </a:r>
            <a:r>
              <a:rPr b="1" spc="-5" dirty="0">
                <a:solidFill>
                  <a:srgbClr val="0000FF"/>
                </a:solidFill>
                <a:latin typeface="Times New Roman"/>
                <a:cs typeface="Times New Roman"/>
              </a:rPr>
              <a:t>100  pages </a:t>
            </a:r>
            <a:r>
              <a:rPr b="1" dirty="0">
                <a:solidFill>
                  <a:srgbClr val="0000FF"/>
                </a:solidFill>
                <a:latin typeface="Times New Roman"/>
                <a:cs typeface="Times New Roman"/>
              </a:rPr>
              <a:t>but now in </a:t>
            </a:r>
            <a:r>
              <a:rPr b="1" spc="-5" dirty="0">
                <a:solidFill>
                  <a:srgbClr val="0000FF"/>
                </a:solidFill>
                <a:latin typeface="Times New Roman"/>
                <a:cs typeface="Times New Roman"/>
              </a:rPr>
              <a:t>the </a:t>
            </a:r>
            <a:r>
              <a:rPr b="1" spc="-15" dirty="0">
                <a:solidFill>
                  <a:srgbClr val="0000FF"/>
                </a:solidFill>
                <a:latin typeface="Times New Roman"/>
                <a:cs typeface="Times New Roman"/>
              </a:rPr>
              <a:t>reverse </a:t>
            </a:r>
            <a:r>
              <a:rPr b="1" spc="-40" dirty="0">
                <a:solidFill>
                  <a:srgbClr val="0000FF"/>
                </a:solidFill>
                <a:latin typeface="Times New Roman"/>
                <a:cs typeface="Times New Roman"/>
              </a:rPr>
              <a:t>order. </a:t>
            </a:r>
            <a:r>
              <a:rPr b="1" dirty="0">
                <a:solidFill>
                  <a:srgbClr val="0000FF"/>
                </a:solidFill>
                <a:latin typeface="Times New Roman"/>
                <a:cs typeface="Times New Roman"/>
              </a:rPr>
              <a:t>How </a:t>
            </a:r>
            <a:r>
              <a:rPr b="1" spc="-10" dirty="0">
                <a:solidFill>
                  <a:srgbClr val="0000FF"/>
                </a:solidFill>
                <a:latin typeface="Times New Roman"/>
                <a:cs typeface="Times New Roman"/>
              </a:rPr>
              <a:t>many </a:t>
            </a:r>
            <a:r>
              <a:rPr b="1" dirty="0">
                <a:solidFill>
                  <a:srgbClr val="0000FF"/>
                </a:solidFill>
                <a:latin typeface="Times New Roman"/>
                <a:cs typeface="Times New Roman"/>
              </a:rPr>
              <a:t>page faults</a:t>
            </a:r>
            <a:r>
              <a:rPr b="1" spc="530" dirty="0">
                <a:solidFill>
                  <a:srgbClr val="0000FF"/>
                </a:solidFill>
                <a:latin typeface="Times New Roman"/>
                <a:cs typeface="Times New Roman"/>
              </a:rPr>
              <a:t> </a:t>
            </a:r>
            <a:r>
              <a:rPr b="1" spc="-5" dirty="0">
                <a:solidFill>
                  <a:srgbClr val="0000FF"/>
                </a:solidFill>
                <a:latin typeface="Times New Roman"/>
                <a:cs typeface="Times New Roman"/>
              </a:rPr>
              <a:t>will</a:t>
            </a:r>
          </a:p>
        </p:txBody>
      </p:sp>
      <p:graphicFrame>
        <p:nvGraphicFramePr>
          <p:cNvPr id="3" name="object 3"/>
          <p:cNvGraphicFramePr>
            <a:graphicFrameLocks noGrp="1"/>
          </p:cNvGraphicFramePr>
          <p:nvPr/>
        </p:nvGraphicFramePr>
        <p:xfrm>
          <a:off x="59689" y="1533422"/>
          <a:ext cx="7219950" cy="703580"/>
        </p:xfrm>
        <a:graphic>
          <a:graphicData uri="http://schemas.openxmlformats.org/drawingml/2006/table">
            <a:tbl>
              <a:tblPr firstRow="1" bandRow="1">
                <a:tableStyleId>{2D5ABB26-0587-4C30-8999-92F81FD0307C}</a:tableStyleId>
              </a:tblPr>
              <a:tblGrid>
                <a:gridCol w="1042669"/>
                <a:gridCol w="3015614"/>
                <a:gridCol w="1830704"/>
                <a:gridCol w="1330325"/>
              </a:tblGrid>
              <a:tr h="351955">
                <a:tc>
                  <a:txBody>
                    <a:bodyPr/>
                    <a:lstStyle/>
                    <a:p>
                      <a:pPr marL="31750">
                        <a:lnSpc>
                          <a:spcPts val="2620"/>
                        </a:lnSpc>
                      </a:pPr>
                      <a:r>
                        <a:rPr sz="2400" b="1" spc="-5" dirty="0">
                          <a:solidFill>
                            <a:srgbClr val="0000FF"/>
                          </a:solidFill>
                          <a:latin typeface="Times New Roman"/>
                          <a:cs typeface="Times New Roman"/>
                        </a:rPr>
                        <a:t>occur?</a:t>
                      </a:r>
                      <a:endParaRPr sz="2400">
                        <a:latin typeface="Times New Roman"/>
                        <a:cs typeface="Times New Roman"/>
                      </a:endParaRPr>
                    </a:p>
                  </a:txBody>
                  <a:tcPr marL="0" marR="0" marT="0" marB="0"/>
                </a:tc>
                <a:tc>
                  <a:txBody>
                    <a:bodyPr/>
                    <a:lstStyle/>
                    <a:p>
                      <a:pPr marL="95885">
                        <a:lnSpc>
                          <a:spcPts val="2620"/>
                        </a:lnSpc>
                      </a:pPr>
                      <a:r>
                        <a:rPr sz="2400" b="1" spc="-45" dirty="0">
                          <a:solidFill>
                            <a:srgbClr val="0000FF"/>
                          </a:solidFill>
                          <a:latin typeface="Times New Roman"/>
                          <a:cs typeface="Times New Roman"/>
                        </a:rPr>
                        <a:t>(GATE</a:t>
                      </a:r>
                      <a:r>
                        <a:rPr sz="2400" b="1" spc="10" dirty="0">
                          <a:solidFill>
                            <a:srgbClr val="0000FF"/>
                          </a:solidFill>
                          <a:latin typeface="Times New Roman"/>
                          <a:cs typeface="Times New Roman"/>
                        </a:rPr>
                        <a:t> </a:t>
                      </a:r>
                      <a:r>
                        <a:rPr sz="2400" b="1" spc="-5" dirty="0">
                          <a:solidFill>
                            <a:srgbClr val="0000FF"/>
                          </a:solidFill>
                          <a:latin typeface="Times New Roman"/>
                          <a:cs typeface="Times New Roman"/>
                        </a:rPr>
                        <a:t>2010)</a:t>
                      </a:r>
                      <a:endParaRPr sz="2400">
                        <a:latin typeface="Times New Roman"/>
                        <a:cs typeface="Times New Roman"/>
                      </a:endParaRPr>
                    </a:p>
                  </a:txBody>
                  <a:tcPr marL="0" marR="0" marT="0" marB="0"/>
                </a:tc>
                <a:tc gridSpan="2">
                  <a:txBody>
                    <a:bodyPr/>
                    <a:lstStyle/>
                    <a:p>
                      <a:pPr>
                        <a:lnSpc>
                          <a:spcPct val="100000"/>
                        </a:lnSpc>
                      </a:pPr>
                      <a:endParaRPr sz="2200">
                        <a:latin typeface="Times New Roman"/>
                        <a:cs typeface="Times New Roman"/>
                      </a:endParaRPr>
                    </a:p>
                  </a:txBody>
                  <a:tcPr marL="0" marR="0" marT="0" marB="0"/>
                </a:tc>
                <a:tc hMerge="1">
                  <a:txBody>
                    <a:bodyPr/>
                    <a:lstStyle/>
                    <a:p>
                      <a:endParaRPr/>
                    </a:p>
                  </a:txBody>
                  <a:tcPr marL="0" marR="0" marT="0" marB="0"/>
                </a:tc>
              </a:tr>
              <a:tr h="351618">
                <a:tc>
                  <a:txBody>
                    <a:bodyPr/>
                    <a:lstStyle/>
                    <a:p>
                      <a:pPr marL="31750">
                        <a:lnSpc>
                          <a:spcPts val="2670"/>
                        </a:lnSpc>
                        <a:tabLst>
                          <a:tab pos="488950" algn="l"/>
                        </a:tabLst>
                      </a:pPr>
                      <a:r>
                        <a:rPr sz="2400" b="1" spc="-5" dirty="0">
                          <a:solidFill>
                            <a:srgbClr val="0000FF"/>
                          </a:solidFill>
                          <a:latin typeface="Times New Roman"/>
                          <a:cs typeface="Times New Roman"/>
                        </a:rPr>
                        <a:t>A.	</a:t>
                      </a:r>
                      <a:r>
                        <a:rPr sz="2400" b="1" dirty="0">
                          <a:solidFill>
                            <a:srgbClr val="0000FF"/>
                          </a:solidFill>
                          <a:latin typeface="Times New Roman"/>
                          <a:cs typeface="Times New Roman"/>
                        </a:rPr>
                        <a:t>196</a:t>
                      </a:r>
                      <a:endParaRPr sz="2400">
                        <a:latin typeface="Times New Roman"/>
                        <a:cs typeface="Times New Roman"/>
                      </a:endParaRPr>
                    </a:p>
                  </a:txBody>
                  <a:tcPr marL="0" marR="0" marT="0" marB="0"/>
                </a:tc>
                <a:tc>
                  <a:txBody>
                    <a:bodyPr/>
                    <a:lstStyle/>
                    <a:p>
                      <a:pPr marL="1732914">
                        <a:lnSpc>
                          <a:spcPts val="2670"/>
                        </a:lnSpc>
                      </a:pPr>
                      <a:r>
                        <a:rPr sz="2400" spc="-5" dirty="0">
                          <a:latin typeface="Times New Roman"/>
                          <a:cs typeface="Times New Roman"/>
                        </a:rPr>
                        <a:t>B.192</a:t>
                      </a:r>
                      <a:endParaRPr sz="2400">
                        <a:latin typeface="Times New Roman"/>
                        <a:cs typeface="Times New Roman"/>
                      </a:endParaRPr>
                    </a:p>
                  </a:txBody>
                  <a:tcPr marL="0" marR="0" marT="0" marB="0"/>
                </a:tc>
                <a:tc>
                  <a:txBody>
                    <a:bodyPr/>
                    <a:lstStyle/>
                    <a:p>
                      <a:pPr marL="546735">
                        <a:lnSpc>
                          <a:spcPts val="2670"/>
                        </a:lnSpc>
                      </a:pPr>
                      <a:r>
                        <a:rPr sz="2400" dirty="0">
                          <a:latin typeface="Times New Roman"/>
                          <a:cs typeface="Times New Roman"/>
                        </a:rPr>
                        <a:t>C.197</a:t>
                      </a:r>
                      <a:endParaRPr sz="2400">
                        <a:latin typeface="Times New Roman"/>
                        <a:cs typeface="Times New Roman"/>
                      </a:endParaRPr>
                    </a:p>
                  </a:txBody>
                  <a:tcPr marL="0" marR="0" marT="0" marB="0"/>
                </a:tc>
                <a:tc>
                  <a:txBody>
                    <a:bodyPr/>
                    <a:lstStyle/>
                    <a:p>
                      <a:pPr marL="545465">
                        <a:lnSpc>
                          <a:spcPts val="2670"/>
                        </a:lnSpc>
                      </a:pPr>
                      <a:r>
                        <a:rPr sz="2400" spc="-5" dirty="0">
                          <a:latin typeface="Times New Roman"/>
                          <a:cs typeface="Times New Roman"/>
                        </a:rPr>
                        <a:t>D.195</a:t>
                      </a:r>
                      <a:endParaRPr sz="2400">
                        <a:latin typeface="Times New Roman"/>
                        <a:cs typeface="Times New Roman"/>
                      </a:endParaRPr>
                    </a:p>
                  </a:txBody>
                  <a:tcPr marL="0" marR="0" marT="0" marB="0"/>
                </a:tc>
              </a:tr>
            </a:tbl>
          </a:graphicData>
        </a:graphic>
      </p:graphicFrame>
      <p:sp>
        <p:nvSpPr>
          <p:cNvPr id="4" name="object 4"/>
          <p:cNvSpPr txBox="1"/>
          <p:nvPr/>
        </p:nvSpPr>
        <p:spPr>
          <a:xfrm>
            <a:off x="78739" y="2219401"/>
            <a:ext cx="8992235" cy="4417060"/>
          </a:xfrm>
          <a:prstGeom prst="rect">
            <a:avLst/>
          </a:prstGeom>
        </p:spPr>
        <p:txBody>
          <a:bodyPr vert="horz" wrap="square" lIns="0" tIns="12700" rIns="0" bIns="0" rtlCol="0">
            <a:spAutoFit/>
          </a:bodyPr>
          <a:lstStyle/>
          <a:p>
            <a:pPr marL="12700" marR="5080" algn="just">
              <a:lnSpc>
                <a:spcPct val="100000"/>
              </a:lnSpc>
              <a:spcBef>
                <a:spcPts val="100"/>
              </a:spcBef>
            </a:pPr>
            <a:r>
              <a:rPr sz="2400" dirty="0">
                <a:latin typeface="Times New Roman"/>
                <a:cs typeface="Times New Roman"/>
              </a:rPr>
              <a:t>The </a:t>
            </a:r>
            <a:r>
              <a:rPr sz="2400" spc="-5" dirty="0">
                <a:latin typeface="Times New Roman"/>
                <a:cs typeface="Times New Roman"/>
              </a:rPr>
              <a:t>first 100 </a:t>
            </a:r>
            <a:r>
              <a:rPr sz="2400" spc="-10" dirty="0">
                <a:latin typeface="Times New Roman"/>
                <a:cs typeface="Times New Roman"/>
              </a:rPr>
              <a:t>accesses </a:t>
            </a:r>
            <a:r>
              <a:rPr sz="2400" spc="-5" dirty="0">
                <a:latin typeface="Times New Roman"/>
                <a:cs typeface="Times New Roman"/>
              </a:rPr>
              <a:t>causes 100 </a:t>
            </a:r>
            <a:r>
              <a:rPr sz="2400" spc="-10" dirty="0">
                <a:latin typeface="Times New Roman"/>
                <a:cs typeface="Times New Roman"/>
              </a:rPr>
              <a:t>page </a:t>
            </a:r>
            <a:r>
              <a:rPr sz="2400" spc="-5" dirty="0">
                <a:latin typeface="Times New Roman"/>
                <a:cs typeface="Times New Roman"/>
              </a:rPr>
              <a:t>faults for </a:t>
            </a:r>
            <a:r>
              <a:rPr sz="2400" spc="-10" dirty="0">
                <a:latin typeface="Times New Roman"/>
                <a:cs typeface="Times New Roman"/>
              </a:rPr>
              <a:t>Page1 </a:t>
            </a:r>
            <a:r>
              <a:rPr sz="2400" dirty="0">
                <a:latin typeface="Times New Roman"/>
                <a:cs typeface="Times New Roman"/>
              </a:rPr>
              <a:t>to </a:t>
            </a:r>
            <a:r>
              <a:rPr sz="2400" spc="-20" dirty="0">
                <a:latin typeface="Times New Roman"/>
                <a:cs typeface="Times New Roman"/>
              </a:rPr>
              <a:t>Page100.Now,  </a:t>
            </a:r>
            <a:r>
              <a:rPr sz="2400" spc="-5" dirty="0">
                <a:latin typeface="Times New Roman"/>
                <a:cs typeface="Times New Roman"/>
              </a:rPr>
              <a:t>when </a:t>
            </a:r>
            <a:r>
              <a:rPr sz="2400" dirty="0">
                <a:latin typeface="Times New Roman"/>
                <a:cs typeface="Times New Roman"/>
              </a:rPr>
              <a:t>they are </a:t>
            </a:r>
            <a:r>
              <a:rPr sz="2400" spc="-5" dirty="0">
                <a:latin typeface="Times New Roman"/>
                <a:cs typeface="Times New Roman"/>
              </a:rPr>
              <a:t>accesses </a:t>
            </a:r>
            <a:r>
              <a:rPr sz="2400" dirty="0">
                <a:latin typeface="Times New Roman"/>
                <a:cs typeface="Times New Roman"/>
              </a:rPr>
              <a:t>in </a:t>
            </a:r>
            <a:r>
              <a:rPr sz="2400" spc="-5" dirty="0">
                <a:latin typeface="Times New Roman"/>
                <a:cs typeface="Times New Roman"/>
              </a:rPr>
              <a:t>reverse </a:t>
            </a:r>
            <a:r>
              <a:rPr sz="2400" dirty="0">
                <a:latin typeface="Times New Roman"/>
                <a:cs typeface="Times New Roman"/>
              </a:rPr>
              <a:t>order </a:t>
            </a:r>
            <a:r>
              <a:rPr sz="2400" spc="-5" dirty="0">
                <a:latin typeface="Times New Roman"/>
                <a:cs typeface="Times New Roman"/>
              </a:rPr>
              <a:t>page </a:t>
            </a:r>
            <a:r>
              <a:rPr sz="2400" dirty="0">
                <a:latin typeface="Times New Roman"/>
                <a:cs typeface="Times New Roman"/>
              </a:rPr>
              <a:t>100, 99, 98, 97 </a:t>
            </a:r>
            <a:r>
              <a:rPr sz="2400" spc="-5" dirty="0">
                <a:latin typeface="Times New Roman"/>
                <a:cs typeface="Times New Roman"/>
              </a:rPr>
              <a:t>are </a:t>
            </a:r>
            <a:r>
              <a:rPr sz="2400" dirty="0">
                <a:latin typeface="Times New Roman"/>
                <a:cs typeface="Times New Roman"/>
              </a:rPr>
              <a:t>already  </a:t>
            </a:r>
            <a:r>
              <a:rPr sz="2400" spc="-5" dirty="0">
                <a:latin typeface="Times New Roman"/>
                <a:cs typeface="Times New Roman"/>
              </a:rPr>
              <a:t>present. </a:t>
            </a:r>
            <a:r>
              <a:rPr sz="2400" dirty="0">
                <a:latin typeface="Times New Roman"/>
                <a:cs typeface="Times New Roman"/>
              </a:rPr>
              <a:t>So 96 page faults for </a:t>
            </a:r>
            <a:r>
              <a:rPr sz="2400" spc="-5" dirty="0">
                <a:latin typeface="Times New Roman"/>
                <a:cs typeface="Times New Roman"/>
              </a:rPr>
              <a:t>Page0 </a:t>
            </a:r>
            <a:r>
              <a:rPr sz="2400" dirty="0">
                <a:latin typeface="Times New Roman"/>
                <a:cs typeface="Times New Roman"/>
              </a:rPr>
              <a:t>to </a:t>
            </a:r>
            <a:r>
              <a:rPr sz="2400" spc="-5" dirty="0">
                <a:latin typeface="Times New Roman"/>
                <a:cs typeface="Times New Roman"/>
              </a:rPr>
              <a:t>Page </a:t>
            </a:r>
            <a:r>
              <a:rPr sz="2400" dirty="0">
                <a:latin typeface="Times New Roman"/>
                <a:cs typeface="Times New Roman"/>
              </a:rPr>
              <a:t>96. So, </a:t>
            </a:r>
            <a:r>
              <a:rPr sz="2400" spc="-5" dirty="0">
                <a:latin typeface="Times New Roman"/>
                <a:cs typeface="Times New Roman"/>
              </a:rPr>
              <a:t>total </a:t>
            </a:r>
            <a:r>
              <a:rPr sz="2400" dirty="0">
                <a:latin typeface="Times New Roman"/>
                <a:cs typeface="Times New Roman"/>
              </a:rPr>
              <a:t>of 196 page  </a:t>
            </a:r>
            <a:r>
              <a:rPr sz="2400" spc="-5" dirty="0">
                <a:latin typeface="Times New Roman"/>
                <a:cs typeface="Times New Roman"/>
              </a:rPr>
              <a:t>faults.</a:t>
            </a:r>
            <a:endParaRPr sz="2400">
              <a:latin typeface="Times New Roman"/>
              <a:cs typeface="Times New Roman"/>
            </a:endParaRPr>
          </a:p>
          <a:p>
            <a:pPr>
              <a:lnSpc>
                <a:spcPct val="100000"/>
              </a:lnSpc>
              <a:spcBef>
                <a:spcPts val="10"/>
              </a:spcBef>
            </a:pPr>
            <a:endParaRPr sz="2500">
              <a:latin typeface="Times New Roman"/>
              <a:cs typeface="Times New Roman"/>
            </a:endParaRPr>
          </a:p>
          <a:p>
            <a:pPr marL="12700" marR="6350" algn="just">
              <a:lnSpc>
                <a:spcPct val="100000"/>
              </a:lnSpc>
              <a:spcBef>
                <a:spcPts val="5"/>
              </a:spcBef>
            </a:pPr>
            <a:r>
              <a:rPr sz="2400" b="1" spc="-10" dirty="0">
                <a:solidFill>
                  <a:srgbClr val="0000FF"/>
                </a:solidFill>
                <a:latin typeface="Times New Roman"/>
                <a:cs typeface="Times New Roman"/>
              </a:rPr>
              <a:t>G6. </a:t>
            </a:r>
            <a:r>
              <a:rPr sz="2400" b="1" dirty="0">
                <a:solidFill>
                  <a:srgbClr val="0000FF"/>
                </a:solidFill>
                <a:latin typeface="Times New Roman"/>
                <a:cs typeface="Times New Roman"/>
              </a:rPr>
              <a:t>A </a:t>
            </a:r>
            <a:r>
              <a:rPr sz="2400" b="1" spc="-10" dirty="0">
                <a:solidFill>
                  <a:srgbClr val="0000FF"/>
                </a:solidFill>
                <a:latin typeface="Times New Roman"/>
                <a:cs typeface="Times New Roman"/>
              </a:rPr>
              <a:t>process </a:t>
            </a:r>
            <a:r>
              <a:rPr sz="2400" b="1" dirty="0">
                <a:solidFill>
                  <a:srgbClr val="0000FF"/>
                </a:solidFill>
                <a:latin typeface="Times New Roman"/>
                <a:cs typeface="Times New Roman"/>
              </a:rPr>
              <a:t>has </a:t>
            </a:r>
            <a:r>
              <a:rPr sz="2400" b="1" spc="-5" dirty="0">
                <a:solidFill>
                  <a:srgbClr val="0000FF"/>
                </a:solidFill>
                <a:latin typeface="Times New Roman"/>
                <a:cs typeface="Times New Roman"/>
              </a:rPr>
              <a:t>been allocated </a:t>
            </a:r>
            <a:r>
              <a:rPr sz="2400" b="1" dirty="0">
                <a:solidFill>
                  <a:srgbClr val="0000FF"/>
                </a:solidFill>
                <a:latin typeface="Times New Roman"/>
                <a:cs typeface="Times New Roman"/>
              </a:rPr>
              <a:t>3 page </a:t>
            </a:r>
            <a:r>
              <a:rPr sz="2400" b="1" spc="-5" dirty="0">
                <a:solidFill>
                  <a:srgbClr val="0000FF"/>
                </a:solidFill>
                <a:latin typeface="Times New Roman"/>
                <a:cs typeface="Times New Roman"/>
              </a:rPr>
              <a:t>frames. Assume that </a:t>
            </a:r>
            <a:r>
              <a:rPr sz="2400" b="1" dirty="0">
                <a:solidFill>
                  <a:srgbClr val="0000FF"/>
                </a:solidFill>
                <a:latin typeface="Times New Roman"/>
                <a:cs typeface="Times New Roman"/>
              </a:rPr>
              <a:t>none </a:t>
            </a:r>
            <a:r>
              <a:rPr sz="2400" b="1" spc="-5" dirty="0">
                <a:solidFill>
                  <a:srgbClr val="0000FF"/>
                </a:solidFill>
                <a:latin typeface="Times New Roman"/>
                <a:cs typeface="Times New Roman"/>
              </a:rPr>
              <a:t>of  the pages </a:t>
            </a:r>
            <a:r>
              <a:rPr sz="2400" b="1" dirty="0">
                <a:solidFill>
                  <a:srgbClr val="0000FF"/>
                </a:solidFill>
                <a:latin typeface="Times New Roman"/>
                <a:cs typeface="Times New Roman"/>
              </a:rPr>
              <a:t>of </a:t>
            </a:r>
            <a:r>
              <a:rPr sz="2400" b="1" spc="-5" dirty="0">
                <a:solidFill>
                  <a:srgbClr val="0000FF"/>
                </a:solidFill>
                <a:latin typeface="Times New Roman"/>
                <a:cs typeface="Times New Roman"/>
              </a:rPr>
              <a:t>the </a:t>
            </a:r>
            <a:r>
              <a:rPr sz="2400" b="1" spc="-10" dirty="0">
                <a:solidFill>
                  <a:srgbClr val="0000FF"/>
                </a:solidFill>
                <a:latin typeface="Times New Roman"/>
                <a:cs typeface="Times New Roman"/>
              </a:rPr>
              <a:t>process </a:t>
            </a:r>
            <a:r>
              <a:rPr sz="2400" b="1" spc="-20" dirty="0">
                <a:solidFill>
                  <a:srgbClr val="0000FF"/>
                </a:solidFill>
                <a:latin typeface="Times New Roman"/>
                <a:cs typeface="Times New Roman"/>
              </a:rPr>
              <a:t>are </a:t>
            </a:r>
            <a:r>
              <a:rPr sz="2400" b="1" dirty="0">
                <a:solidFill>
                  <a:srgbClr val="0000FF"/>
                </a:solidFill>
                <a:latin typeface="Times New Roman"/>
                <a:cs typeface="Times New Roman"/>
              </a:rPr>
              <a:t>available in </a:t>
            </a:r>
            <a:r>
              <a:rPr sz="2400" b="1" spc="-5" dirty="0">
                <a:solidFill>
                  <a:srgbClr val="0000FF"/>
                </a:solidFill>
                <a:latin typeface="Times New Roman"/>
                <a:cs typeface="Times New Roman"/>
              </a:rPr>
              <a:t>the </a:t>
            </a:r>
            <a:r>
              <a:rPr sz="2400" b="1" spc="-10" dirty="0">
                <a:solidFill>
                  <a:srgbClr val="0000FF"/>
                </a:solidFill>
                <a:latin typeface="Times New Roman"/>
                <a:cs typeface="Times New Roman"/>
              </a:rPr>
              <a:t>memory </a:t>
            </a:r>
            <a:r>
              <a:rPr sz="2400" b="1" spc="-15" dirty="0">
                <a:solidFill>
                  <a:srgbClr val="0000FF"/>
                </a:solidFill>
                <a:latin typeface="Times New Roman"/>
                <a:cs typeface="Times New Roman"/>
              </a:rPr>
              <a:t>initially. </a:t>
            </a:r>
            <a:r>
              <a:rPr sz="2400" b="1" dirty="0">
                <a:solidFill>
                  <a:srgbClr val="0000FF"/>
                </a:solidFill>
                <a:latin typeface="Times New Roman"/>
                <a:cs typeface="Times New Roman"/>
              </a:rPr>
              <a:t>The  </a:t>
            </a:r>
            <a:r>
              <a:rPr sz="2400" b="1" spc="-15" dirty="0">
                <a:solidFill>
                  <a:srgbClr val="0000FF"/>
                </a:solidFill>
                <a:latin typeface="Times New Roman"/>
                <a:cs typeface="Times New Roman"/>
              </a:rPr>
              <a:t>process </a:t>
            </a:r>
            <a:r>
              <a:rPr sz="2400" b="1" spc="-10" dirty="0">
                <a:solidFill>
                  <a:srgbClr val="0000FF"/>
                </a:solidFill>
                <a:latin typeface="Times New Roman"/>
                <a:cs typeface="Times New Roman"/>
              </a:rPr>
              <a:t>makes </a:t>
            </a:r>
            <a:r>
              <a:rPr sz="2400" b="1" spc="-5" dirty="0">
                <a:solidFill>
                  <a:srgbClr val="0000FF"/>
                </a:solidFill>
                <a:latin typeface="Times New Roman"/>
                <a:cs typeface="Times New Roman"/>
              </a:rPr>
              <a:t>the </a:t>
            </a:r>
            <a:r>
              <a:rPr sz="2400" b="1" dirty="0">
                <a:solidFill>
                  <a:srgbClr val="0000FF"/>
                </a:solidFill>
                <a:latin typeface="Times New Roman"/>
                <a:cs typeface="Times New Roman"/>
              </a:rPr>
              <a:t>following </a:t>
            </a:r>
            <a:r>
              <a:rPr sz="2400" b="1" spc="-10" dirty="0">
                <a:solidFill>
                  <a:srgbClr val="0000FF"/>
                </a:solidFill>
                <a:latin typeface="Times New Roman"/>
                <a:cs typeface="Times New Roman"/>
              </a:rPr>
              <a:t>sequence </a:t>
            </a:r>
            <a:r>
              <a:rPr sz="2400" b="1" spc="-5" dirty="0">
                <a:solidFill>
                  <a:srgbClr val="0000FF"/>
                </a:solidFill>
                <a:latin typeface="Times New Roman"/>
                <a:cs typeface="Times New Roman"/>
              </a:rPr>
              <a:t>of </a:t>
            </a:r>
            <a:r>
              <a:rPr sz="2400" b="1" dirty="0">
                <a:solidFill>
                  <a:srgbClr val="0000FF"/>
                </a:solidFill>
                <a:latin typeface="Times New Roman"/>
                <a:cs typeface="Times New Roman"/>
              </a:rPr>
              <a:t>page </a:t>
            </a:r>
            <a:r>
              <a:rPr sz="2400" b="1" spc="-15" dirty="0">
                <a:solidFill>
                  <a:srgbClr val="0000FF"/>
                </a:solidFill>
                <a:latin typeface="Times New Roman"/>
                <a:cs typeface="Times New Roman"/>
              </a:rPr>
              <a:t>references (reference </a:t>
            </a:r>
            <a:r>
              <a:rPr sz="2400" b="1" spc="570" dirty="0">
                <a:solidFill>
                  <a:srgbClr val="0000FF"/>
                </a:solidFill>
                <a:latin typeface="Times New Roman"/>
                <a:cs typeface="Times New Roman"/>
              </a:rPr>
              <a:t> </a:t>
            </a:r>
            <a:r>
              <a:rPr sz="2400" b="1" spc="-5" dirty="0">
                <a:solidFill>
                  <a:srgbClr val="0000FF"/>
                </a:solidFill>
                <a:latin typeface="Times New Roman"/>
                <a:cs typeface="Times New Roman"/>
              </a:rPr>
              <a:t>string): 1, </a:t>
            </a:r>
            <a:r>
              <a:rPr sz="2400" b="1" dirty="0">
                <a:solidFill>
                  <a:srgbClr val="0000FF"/>
                </a:solidFill>
                <a:latin typeface="Times New Roman"/>
                <a:cs typeface="Times New Roman"/>
              </a:rPr>
              <a:t>2, 1, 3, 7, 4, </a:t>
            </a:r>
            <a:r>
              <a:rPr sz="2400" b="1" spc="10" dirty="0">
                <a:solidFill>
                  <a:srgbClr val="0000FF"/>
                </a:solidFill>
                <a:latin typeface="Times New Roman"/>
                <a:cs typeface="Times New Roman"/>
              </a:rPr>
              <a:t>5, </a:t>
            </a:r>
            <a:r>
              <a:rPr sz="2400" b="1" dirty="0">
                <a:solidFill>
                  <a:srgbClr val="0000FF"/>
                </a:solidFill>
                <a:latin typeface="Times New Roman"/>
                <a:cs typeface="Times New Roman"/>
              </a:rPr>
              <a:t>6, 3, 1 </a:t>
            </a:r>
            <a:r>
              <a:rPr sz="2400" b="1" spc="-5" dirty="0">
                <a:solidFill>
                  <a:srgbClr val="0000FF"/>
                </a:solidFill>
                <a:latin typeface="Times New Roman"/>
                <a:cs typeface="Times New Roman"/>
              </a:rPr>
              <a:t>If optimal </a:t>
            </a:r>
            <a:r>
              <a:rPr sz="2400" b="1" dirty="0">
                <a:solidFill>
                  <a:srgbClr val="0000FF"/>
                </a:solidFill>
                <a:latin typeface="Times New Roman"/>
                <a:cs typeface="Times New Roman"/>
              </a:rPr>
              <a:t>page </a:t>
            </a:r>
            <a:r>
              <a:rPr sz="2400" b="1" spc="-10" dirty="0">
                <a:solidFill>
                  <a:srgbClr val="0000FF"/>
                </a:solidFill>
                <a:latin typeface="Times New Roman"/>
                <a:cs typeface="Times New Roman"/>
              </a:rPr>
              <a:t>replacement </a:t>
            </a:r>
            <a:r>
              <a:rPr sz="2400" b="1" spc="-5" dirty="0">
                <a:solidFill>
                  <a:srgbClr val="0000FF"/>
                </a:solidFill>
                <a:latin typeface="Times New Roman"/>
                <a:cs typeface="Times New Roman"/>
              </a:rPr>
              <a:t>policy </a:t>
            </a:r>
            <a:r>
              <a:rPr sz="2400" b="1" dirty="0">
                <a:solidFill>
                  <a:srgbClr val="0000FF"/>
                </a:solidFill>
                <a:latin typeface="Times New Roman"/>
                <a:cs typeface="Times New Roman"/>
              </a:rPr>
              <a:t>is  </a:t>
            </a:r>
            <a:r>
              <a:rPr sz="2400" b="1" spc="-5" dirty="0">
                <a:solidFill>
                  <a:srgbClr val="0000FF"/>
                </a:solidFill>
                <a:latin typeface="Times New Roman"/>
                <a:cs typeface="Times New Roman"/>
              </a:rPr>
              <a:t>used, </a:t>
            </a:r>
            <a:r>
              <a:rPr sz="2400" b="1" dirty="0">
                <a:solidFill>
                  <a:srgbClr val="0000FF"/>
                </a:solidFill>
                <a:latin typeface="Times New Roman"/>
                <a:cs typeface="Times New Roman"/>
              </a:rPr>
              <a:t>how </a:t>
            </a:r>
            <a:r>
              <a:rPr sz="2400" b="1" spc="-10" dirty="0">
                <a:solidFill>
                  <a:srgbClr val="0000FF"/>
                </a:solidFill>
                <a:latin typeface="Times New Roman"/>
                <a:cs typeface="Times New Roman"/>
              </a:rPr>
              <a:t>many </a:t>
            </a:r>
            <a:r>
              <a:rPr sz="2400" b="1" dirty="0">
                <a:solidFill>
                  <a:srgbClr val="0000FF"/>
                </a:solidFill>
                <a:latin typeface="Times New Roman"/>
                <a:cs typeface="Times New Roman"/>
              </a:rPr>
              <a:t>page faults </a:t>
            </a:r>
            <a:r>
              <a:rPr sz="2400" b="1" spc="-5" dirty="0">
                <a:solidFill>
                  <a:srgbClr val="0000FF"/>
                </a:solidFill>
                <a:latin typeface="Times New Roman"/>
                <a:cs typeface="Times New Roman"/>
              </a:rPr>
              <a:t>occur </a:t>
            </a:r>
            <a:r>
              <a:rPr sz="2400" b="1" dirty="0">
                <a:solidFill>
                  <a:srgbClr val="0000FF"/>
                </a:solidFill>
                <a:latin typeface="Times New Roman"/>
                <a:cs typeface="Times New Roman"/>
              </a:rPr>
              <a:t>for </a:t>
            </a:r>
            <a:r>
              <a:rPr sz="2400" b="1" spc="-5" dirty="0">
                <a:solidFill>
                  <a:srgbClr val="0000FF"/>
                </a:solidFill>
                <a:latin typeface="Times New Roman"/>
                <a:cs typeface="Times New Roman"/>
              </a:rPr>
              <a:t>the </a:t>
            </a:r>
            <a:r>
              <a:rPr sz="2400" b="1" dirty="0">
                <a:solidFill>
                  <a:srgbClr val="0000FF"/>
                </a:solidFill>
                <a:latin typeface="Times New Roman"/>
                <a:cs typeface="Times New Roman"/>
              </a:rPr>
              <a:t>above </a:t>
            </a:r>
            <a:r>
              <a:rPr sz="2400" b="1" spc="-15" dirty="0">
                <a:solidFill>
                  <a:srgbClr val="0000FF"/>
                </a:solidFill>
                <a:latin typeface="Times New Roman"/>
                <a:cs typeface="Times New Roman"/>
              </a:rPr>
              <a:t>reference  </a:t>
            </a:r>
            <a:r>
              <a:rPr sz="2400" b="1" spc="-5" dirty="0">
                <a:solidFill>
                  <a:srgbClr val="0000FF"/>
                </a:solidFill>
                <a:latin typeface="Times New Roman"/>
                <a:cs typeface="Times New Roman"/>
              </a:rPr>
              <a:t>string? </a:t>
            </a:r>
            <a:r>
              <a:rPr sz="2400" b="1" spc="-45" dirty="0">
                <a:solidFill>
                  <a:srgbClr val="0000FF"/>
                </a:solidFill>
                <a:latin typeface="Times New Roman"/>
                <a:cs typeface="Times New Roman"/>
              </a:rPr>
              <a:t>(GATE</a:t>
            </a:r>
            <a:r>
              <a:rPr sz="2400" b="1" spc="-5" dirty="0">
                <a:solidFill>
                  <a:srgbClr val="0000FF"/>
                </a:solidFill>
                <a:latin typeface="Times New Roman"/>
                <a:cs typeface="Times New Roman"/>
              </a:rPr>
              <a:t> </a:t>
            </a:r>
            <a:r>
              <a:rPr sz="2400" b="1" dirty="0">
                <a:solidFill>
                  <a:srgbClr val="0000FF"/>
                </a:solidFill>
                <a:latin typeface="Times New Roman"/>
                <a:cs typeface="Times New Roman"/>
              </a:rPr>
              <a:t>2007)</a:t>
            </a:r>
            <a:endParaRPr sz="2400">
              <a:latin typeface="Times New Roman"/>
              <a:cs typeface="Times New Roman"/>
            </a:endParaRPr>
          </a:p>
          <a:p>
            <a:pPr marL="12700" algn="just">
              <a:lnSpc>
                <a:spcPct val="100000"/>
              </a:lnSpc>
              <a:spcBef>
                <a:spcPts val="5"/>
              </a:spcBef>
              <a:tabLst>
                <a:tab pos="1841500" algn="l"/>
                <a:tab pos="3670935" algn="l"/>
                <a:tab pos="5500370" algn="l"/>
              </a:tabLst>
            </a:pPr>
            <a:r>
              <a:rPr sz="2400" b="1" spc="-5" dirty="0">
                <a:solidFill>
                  <a:srgbClr val="0000FF"/>
                </a:solidFill>
                <a:latin typeface="Times New Roman"/>
                <a:cs typeface="Times New Roman"/>
              </a:rPr>
              <a:t>A.</a:t>
            </a:r>
            <a:r>
              <a:rPr sz="2400" b="1" spc="-25" dirty="0">
                <a:solidFill>
                  <a:srgbClr val="0000FF"/>
                </a:solidFill>
                <a:latin typeface="Times New Roman"/>
                <a:cs typeface="Times New Roman"/>
              </a:rPr>
              <a:t> </a:t>
            </a:r>
            <a:r>
              <a:rPr sz="2400" b="1" dirty="0">
                <a:solidFill>
                  <a:srgbClr val="0000FF"/>
                </a:solidFill>
                <a:latin typeface="Times New Roman"/>
                <a:cs typeface="Times New Roman"/>
              </a:rPr>
              <a:t>7	</a:t>
            </a:r>
            <a:r>
              <a:rPr sz="2400" spc="-10" dirty="0">
                <a:latin typeface="Times New Roman"/>
                <a:cs typeface="Times New Roman"/>
              </a:rPr>
              <a:t>B.8	</a:t>
            </a:r>
            <a:r>
              <a:rPr sz="2400" dirty="0">
                <a:latin typeface="Times New Roman"/>
                <a:cs typeface="Times New Roman"/>
              </a:rPr>
              <a:t>C.9	</a:t>
            </a:r>
            <a:r>
              <a:rPr sz="2400" spc="-5" dirty="0">
                <a:latin typeface="Times New Roman"/>
                <a:cs typeface="Times New Roman"/>
              </a:rPr>
              <a:t>D.10</a:t>
            </a:r>
            <a:endParaRPr sz="2400">
              <a:latin typeface="Times New Roman"/>
              <a:cs typeface="Times New Roman"/>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78739" y="23825"/>
            <a:ext cx="8992235" cy="5880735"/>
          </a:xfrm>
          <a:prstGeom prst="rect">
            <a:avLst/>
          </a:prstGeom>
        </p:spPr>
        <p:txBody>
          <a:bodyPr vert="horz" wrap="square" lIns="0" tIns="12700" rIns="0" bIns="0" rtlCol="0">
            <a:spAutoFit/>
          </a:bodyPr>
          <a:lstStyle/>
          <a:p>
            <a:pPr marL="12700" marR="10795" algn="just">
              <a:lnSpc>
                <a:spcPct val="100000"/>
              </a:lnSpc>
              <a:spcBef>
                <a:spcPts val="100"/>
              </a:spcBef>
            </a:pPr>
            <a:r>
              <a:rPr sz="2400" spc="-5" dirty="0">
                <a:latin typeface="Times New Roman"/>
                <a:cs typeface="Times New Roman"/>
              </a:rPr>
              <a:t>Small </a:t>
            </a:r>
            <a:r>
              <a:rPr sz="2400" spc="-10" dirty="0">
                <a:latin typeface="Times New Roman"/>
                <a:cs typeface="Times New Roman"/>
              </a:rPr>
              <a:t>piece </a:t>
            </a:r>
            <a:r>
              <a:rPr sz="2400" spc="-5" dirty="0">
                <a:latin typeface="Times New Roman"/>
                <a:cs typeface="Times New Roman"/>
              </a:rPr>
              <a:t>of code, </a:t>
            </a:r>
            <a:r>
              <a:rPr sz="2400" b="1" spc="5" dirty="0">
                <a:solidFill>
                  <a:srgbClr val="006699"/>
                </a:solidFill>
                <a:latin typeface="Times New Roman"/>
                <a:cs typeface="Times New Roman"/>
              </a:rPr>
              <a:t>stub</a:t>
            </a:r>
            <a:r>
              <a:rPr sz="2400" spc="5" dirty="0">
                <a:latin typeface="Times New Roman"/>
                <a:cs typeface="Times New Roman"/>
              </a:rPr>
              <a:t>, </a:t>
            </a:r>
            <a:r>
              <a:rPr sz="2400" spc="-5" dirty="0">
                <a:latin typeface="Times New Roman"/>
                <a:cs typeface="Times New Roman"/>
              </a:rPr>
              <a:t>used </a:t>
            </a:r>
            <a:r>
              <a:rPr sz="2400" dirty="0">
                <a:latin typeface="Times New Roman"/>
                <a:cs typeface="Times New Roman"/>
              </a:rPr>
              <a:t>to </a:t>
            </a:r>
            <a:r>
              <a:rPr sz="2400" spc="-5" dirty="0">
                <a:latin typeface="Times New Roman"/>
                <a:cs typeface="Times New Roman"/>
              </a:rPr>
              <a:t>locate </a:t>
            </a:r>
            <a:r>
              <a:rPr sz="2400" dirty="0">
                <a:latin typeface="Times New Roman"/>
                <a:cs typeface="Times New Roman"/>
              </a:rPr>
              <a:t>the </a:t>
            </a:r>
            <a:r>
              <a:rPr sz="2400" spc="-5" dirty="0">
                <a:latin typeface="Times New Roman"/>
                <a:cs typeface="Times New Roman"/>
              </a:rPr>
              <a:t>appropriate </a:t>
            </a:r>
            <a:r>
              <a:rPr sz="2400" spc="-10" dirty="0">
                <a:latin typeface="Times New Roman"/>
                <a:cs typeface="Times New Roman"/>
              </a:rPr>
              <a:t>memory-  </a:t>
            </a:r>
            <a:r>
              <a:rPr sz="2400" spc="-5" dirty="0">
                <a:latin typeface="Times New Roman"/>
                <a:cs typeface="Times New Roman"/>
              </a:rPr>
              <a:t>resident library </a:t>
            </a:r>
            <a:r>
              <a:rPr sz="2400" dirty="0">
                <a:latin typeface="Times New Roman"/>
                <a:cs typeface="Times New Roman"/>
              </a:rPr>
              <a:t>routine or how to load the </a:t>
            </a:r>
            <a:r>
              <a:rPr sz="2400" spc="-5" dirty="0">
                <a:latin typeface="Times New Roman"/>
                <a:cs typeface="Times New Roman"/>
              </a:rPr>
              <a:t>library </a:t>
            </a:r>
            <a:r>
              <a:rPr sz="2400" dirty="0">
                <a:latin typeface="Times New Roman"/>
                <a:cs typeface="Times New Roman"/>
              </a:rPr>
              <a:t>if the routine is not  </a:t>
            </a:r>
            <a:r>
              <a:rPr sz="2400" spc="-5" dirty="0">
                <a:latin typeface="Times New Roman"/>
                <a:cs typeface="Times New Roman"/>
              </a:rPr>
              <a:t>already</a:t>
            </a:r>
            <a:r>
              <a:rPr sz="2400" spc="-10" dirty="0">
                <a:latin typeface="Times New Roman"/>
                <a:cs typeface="Times New Roman"/>
              </a:rPr>
              <a:t> </a:t>
            </a:r>
            <a:r>
              <a:rPr sz="2400" spc="-5" dirty="0">
                <a:latin typeface="Times New Roman"/>
                <a:cs typeface="Times New Roman"/>
              </a:rPr>
              <a:t>present.</a:t>
            </a:r>
            <a:endParaRPr sz="2400">
              <a:latin typeface="Times New Roman"/>
              <a:cs typeface="Times New Roman"/>
            </a:endParaRPr>
          </a:p>
          <a:p>
            <a:pPr>
              <a:lnSpc>
                <a:spcPct val="100000"/>
              </a:lnSpc>
              <a:spcBef>
                <a:spcPts val="10"/>
              </a:spcBef>
            </a:pPr>
            <a:endParaRPr sz="2500">
              <a:latin typeface="Times New Roman"/>
              <a:cs typeface="Times New Roman"/>
            </a:endParaRPr>
          </a:p>
          <a:p>
            <a:pPr marL="554990" indent="-542925">
              <a:lnSpc>
                <a:spcPct val="100000"/>
              </a:lnSpc>
              <a:buFont typeface="Wingdings"/>
              <a:buChar char=""/>
              <a:tabLst>
                <a:tab pos="554990" algn="l"/>
                <a:tab pos="555625" algn="l"/>
                <a:tab pos="1430020" algn="l"/>
                <a:tab pos="1948180" algn="l"/>
                <a:tab pos="2604135" algn="l"/>
                <a:tab pos="2954655" algn="l"/>
                <a:tab pos="4256405" algn="l"/>
                <a:tab pos="4573905" algn="l"/>
                <a:tab pos="5546090" algn="l"/>
                <a:tab pos="5930900" algn="l"/>
                <a:tab pos="6466840" algn="l"/>
                <a:tab pos="7592695" algn="l"/>
                <a:tab pos="8110855" algn="l"/>
              </a:tabLst>
            </a:pPr>
            <a:r>
              <a:rPr sz="2400" spc="-5" dirty="0">
                <a:latin typeface="Times New Roman"/>
                <a:cs typeface="Times New Roman"/>
              </a:rPr>
              <a:t>When	</a:t>
            </a:r>
            <a:r>
              <a:rPr sz="2400" dirty="0">
                <a:latin typeface="Times New Roman"/>
                <a:cs typeface="Times New Roman"/>
              </a:rPr>
              <a:t>the	stub	is	</a:t>
            </a:r>
            <a:r>
              <a:rPr sz="2400" spc="-5" dirty="0">
                <a:latin typeface="Times New Roman"/>
                <a:cs typeface="Times New Roman"/>
              </a:rPr>
              <a:t>executed,	</a:t>
            </a:r>
            <a:r>
              <a:rPr sz="2400" dirty="0">
                <a:latin typeface="Times New Roman"/>
                <a:cs typeface="Times New Roman"/>
              </a:rPr>
              <a:t>it	</a:t>
            </a:r>
            <a:r>
              <a:rPr sz="2400" spc="-5" dirty="0">
                <a:latin typeface="Times New Roman"/>
                <a:cs typeface="Times New Roman"/>
              </a:rPr>
              <a:t>checks	</a:t>
            </a:r>
            <a:r>
              <a:rPr sz="2400" dirty="0">
                <a:latin typeface="Times New Roman"/>
                <a:cs typeface="Times New Roman"/>
              </a:rPr>
              <a:t>to	</a:t>
            </a:r>
            <a:r>
              <a:rPr sz="2400" spc="-5" dirty="0">
                <a:latin typeface="Times New Roman"/>
                <a:cs typeface="Times New Roman"/>
              </a:rPr>
              <a:t>see	whether	</a:t>
            </a:r>
            <a:r>
              <a:rPr sz="2400" dirty="0">
                <a:latin typeface="Times New Roman"/>
                <a:cs typeface="Times New Roman"/>
              </a:rPr>
              <a:t>the	</a:t>
            </a:r>
            <a:r>
              <a:rPr sz="2400" spc="-5" dirty="0">
                <a:latin typeface="Times New Roman"/>
                <a:cs typeface="Times New Roman"/>
              </a:rPr>
              <a:t>needed</a:t>
            </a:r>
            <a:endParaRPr sz="2400">
              <a:latin typeface="Times New Roman"/>
              <a:cs typeface="Times New Roman"/>
            </a:endParaRPr>
          </a:p>
          <a:p>
            <a:pPr marL="12700">
              <a:lnSpc>
                <a:spcPct val="100000"/>
              </a:lnSpc>
            </a:pPr>
            <a:r>
              <a:rPr sz="2400" dirty="0">
                <a:latin typeface="Times New Roman"/>
                <a:cs typeface="Times New Roman"/>
              </a:rPr>
              <a:t>routine is </a:t>
            </a:r>
            <a:r>
              <a:rPr sz="2400" spc="-5" dirty="0">
                <a:latin typeface="Times New Roman"/>
                <a:cs typeface="Times New Roman"/>
              </a:rPr>
              <a:t>already </a:t>
            </a:r>
            <a:r>
              <a:rPr sz="2400" dirty="0">
                <a:latin typeface="Times New Roman"/>
                <a:cs typeface="Times New Roman"/>
              </a:rPr>
              <a:t>in</a:t>
            </a:r>
            <a:r>
              <a:rPr sz="2400" spc="-30" dirty="0">
                <a:latin typeface="Times New Roman"/>
                <a:cs typeface="Times New Roman"/>
              </a:rPr>
              <a:t> </a:t>
            </a:r>
            <a:r>
              <a:rPr sz="2400" spc="-5" dirty="0">
                <a:latin typeface="Times New Roman"/>
                <a:cs typeface="Times New Roman"/>
              </a:rPr>
              <a:t>memory</a:t>
            </a:r>
            <a:endParaRPr sz="2400">
              <a:latin typeface="Times New Roman"/>
              <a:cs typeface="Times New Roman"/>
            </a:endParaRPr>
          </a:p>
          <a:p>
            <a:pPr marL="558165" indent="-546100">
              <a:lnSpc>
                <a:spcPct val="100000"/>
              </a:lnSpc>
              <a:spcBef>
                <a:spcPts val="5"/>
              </a:spcBef>
              <a:buFont typeface="Wingdings"/>
              <a:buChar char=""/>
              <a:tabLst>
                <a:tab pos="558165" algn="l"/>
                <a:tab pos="558800" algn="l"/>
              </a:tabLst>
            </a:pPr>
            <a:r>
              <a:rPr sz="2400" spc="-30" dirty="0">
                <a:latin typeface="Times New Roman"/>
                <a:cs typeface="Times New Roman"/>
              </a:rPr>
              <a:t>If </a:t>
            </a:r>
            <a:r>
              <a:rPr sz="2400" dirty="0">
                <a:latin typeface="Times New Roman"/>
                <a:cs typeface="Times New Roman"/>
              </a:rPr>
              <a:t>not, the </a:t>
            </a:r>
            <a:r>
              <a:rPr sz="2400" spc="-10" dirty="0">
                <a:latin typeface="Times New Roman"/>
                <a:cs typeface="Times New Roman"/>
              </a:rPr>
              <a:t>program </a:t>
            </a:r>
            <a:r>
              <a:rPr sz="2400" spc="-5" dirty="0">
                <a:latin typeface="Times New Roman"/>
                <a:cs typeface="Times New Roman"/>
              </a:rPr>
              <a:t>loads </a:t>
            </a:r>
            <a:r>
              <a:rPr sz="2400" dirty="0">
                <a:latin typeface="Times New Roman"/>
                <a:cs typeface="Times New Roman"/>
              </a:rPr>
              <a:t>the </a:t>
            </a:r>
            <a:r>
              <a:rPr sz="2400" spc="-5" dirty="0">
                <a:latin typeface="Times New Roman"/>
                <a:cs typeface="Times New Roman"/>
              </a:rPr>
              <a:t>routine </a:t>
            </a:r>
            <a:r>
              <a:rPr sz="2400" dirty="0">
                <a:latin typeface="Times New Roman"/>
                <a:cs typeface="Times New Roman"/>
              </a:rPr>
              <a:t>into</a:t>
            </a:r>
            <a:r>
              <a:rPr sz="2400" spc="95" dirty="0">
                <a:latin typeface="Times New Roman"/>
                <a:cs typeface="Times New Roman"/>
              </a:rPr>
              <a:t> </a:t>
            </a:r>
            <a:r>
              <a:rPr sz="2400" spc="-5" dirty="0">
                <a:latin typeface="Times New Roman"/>
                <a:cs typeface="Times New Roman"/>
              </a:rPr>
              <a:t>memory</a:t>
            </a:r>
            <a:endParaRPr sz="2400">
              <a:latin typeface="Times New Roman"/>
              <a:cs typeface="Times New Roman"/>
            </a:endParaRPr>
          </a:p>
          <a:p>
            <a:pPr marL="12700" marR="7620">
              <a:lnSpc>
                <a:spcPct val="100000"/>
              </a:lnSpc>
              <a:buFont typeface="Wingdings"/>
              <a:buChar char=""/>
              <a:tabLst>
                <a:tab pos="561340" algn="l"/>
                <a:tab pos="561975" algn="l"/>
              </a:tabLst>
            </a:pPr>
            <a:r>
              <a:rPr sz="2400" dirty="0">
                <a:latin typeface="Times New Roman"/>
                <a:cs typeface="Times New Roman"/>
              </a:rPr>
              <a:t>Either </a:t>
            </a:r>
            <a:r>
              <a:rPr sz="2400" spc="-50" dirty="0">
                <a:latin typeface="Times New Roman"/>
                <a:cs typeface="Times New Roman"/>
              </a:rPr>
              <a:t>way, </a:t>
            </a:r>
            <a:r>
              <a:rPr sz="2400" dirty="0">
                <a:latin typeface="Times New Roman"/>
                <a:cs typeface="Times New Roman"/>
              </a:rPr>
              <a:t>the Stub </a:t>
            </a:r>
            <a:r>
              <a:rPr sz="2400" spc="-5" dirty="0">
                <a:latin typeface="Times New Roman"/>
                <a:cs typeface="Times New Roman"/>
              </a:rPr>
              <a:t>replaces itself </a:t>
            </a:r>
            <a:r>
              <a:rPr sz="2400" dirty="0">
                <a:latin typeface="Times New Roman"/>
                <a:cs typeface="Times New Roman"/>
              </a:rPr>
              <a:t>with the </a:t>
            </a:r>
            <a:r>
              <a:rPr sz="2400" spc="-5" dirty="0">
                <a:latin typeface="Times New Roman"/>
                <a:cs typeface="Times New Roman"/>
              </a:rPr>
              <a:t>address </a:t>
            </a:r>
            <a:r>
              <a:rPr sz="2400" dirty="0">
                <a:latin typeface="Times New Roman"/>
                <a:cs typeface="Times New Roman"/>
              </a:rPr>
              <a:t>of the </a:t>
            </a:r>
            <a:r>
              <a:rPr sz="2400" spc="-5" dirty="0">
                <a:latin typeface="Times New Roman"/>
                <a:cs typeface="Times New Roman"/>
              </a:rPr>
              <a:t>routine,  and executes </a:t>
            </a:r>
            <a:r>
              <a:rPr sz="2400" dirty="0">
                <a:latin typeface="Times New Roman"/>
                <a:cs typeface="Times New Roman"/>
              </a:rPr>
              <a:t>the</a:t>
            </a:r>
            <a:r>
              <a:rPr sz="2400" spc="-25" dirty="0">
                <a:latin typeface="Times New Roman"/>
                <a:cs typeface="Times New Roman"/>
              </a:rPr>
              <a:t> </a:t>
            </a:r>
            <a:r>
              <a:rPr sz="2400" dirty="0">
                <a:latin typeface="Times New Roman"/>
                <a:cs typeface="Times New Roman"/>
              </a:rPr>
              <a:t>routine</a:t>
            </a:r>
            <a:endParaRPr sz="2400">
              <a:latin typeface="Times New Roman"/>
              <a:cs typeface="Times New Roman"/>
            </a:endParaRPr>
          </a:p>
          <a:p>
            <a:pPr marL="12700" marR="5080">
              <a:lnSpc>
                <a:spcPct val="100000"/>
              </a:lnSpc>
              <a:buFont typeface="Wingdings"/>
              <a:buChar char=""/>
              <a:tabLst>
                <a:tab pos="554990" algn="l"/>
                <a:tab pos="555625" algn="l"/>
              </a:tabLst>
            </a:pPr>
            <a:r>
              <a:rPr sz="2400" dirty="0">
                <a:latin typeface="Times New Roman"/>
                <a:cs typeface="Times New Roman"/>
              </a:rPr>
              <a:t>Thus, the next </a:t>
            </a:r>
            <a:r>
              <a:rPr sz="2400" spc="-5" dirty="0">
                <a:latin typeface="Times New Roman"/>
                <a:cs typeface="Times New Roman"/>
              </a:rPr>
              <a:t>time </a:t>
            </a:r>
            <a:r>
              <a:rPr sz="2400" spc="-10" dirty="0">
                <a:latin typeface="Times New Roman"/>
                <a:cs typeface="Times New Roman"/>
              </a:rPr>
              <a:t>that </a:t>
            </a:r>
            <a:r>
              <a:rPr sz="2400" spc="-5" dirty="0">
                <a:latin typeface="Times New Roman"/>
                <a:cs typeface="Times New Roman"/>
              </a:rPr>
              <a:t>particular code </a:t>
            </a:r>
            <a:r>
              <a:rPr sz="2400" spc="-10" dirty="0">
                <a:latin typeface="Times New Roman"/>
                <a:cs typeface="Times New Roman"/>
              </a:rPr>
              <a:t>segment </a:t>
            </a:r>
            <a:r>
              <a:rPr sz="2400" dirty="0">
                <a:latin typeface="Times New Roman"/>
                <a:cs typeface="Times New Roman"/>
              </a:rPr>
              <a:t>is </a:t>
            </a:r>
            <a:r>
              <a:rPr sz="2400" spc="-5" dirty="0">
                <a:latin typeface="Times New Roman"/>
                <a:cs typeface="Times New Roman"/>
              </a:rPr>
              <a:t>called, </a:t>
            </a:r>
            <a:r>
              <a:rPr sz="2400" dirty="0">
                <a:latin typeface="Times New Roman"/>
                <a:cs typeface="Times New Roman"/>
              </a:rPr>
              <a:t>the </a:t>
            </a:r>
            <a:r>
              <a:rPr sz="2400" spc="-5" dirty="0">
                <a:latin typeface="Times New Roman"/>
                <a:cs typeface="Times New Roman"/>
              </a:rPr>
              <a:t>library  </a:t>
            </a:r>
            <a:r>
              <a:rPr sz="2400" dirty="0">
                <a:latin typeface="Times New Roman"/>
                <a:cs typeface="Times New Roman"/>
              </a:rPr>
              <a:t>routine </a:t>
            </a:r>
            <a:r>
              <a:rPr sz="2400" spc="-5" dirty="0">
                <a:latin typeface="Times New Roman"/>
                <a:cs typeface="Times New Roman"/>
              </a:rPr>
              <a:t>executed </a:t>
            </a:r>
            <a:r>
              <a:rPr sz="2400" spc="-30" dirty="0">
                <a:latin typeface="Times New Roman"/>
                <a:cs typeface="Times New Roman"/>
              </a:rPr>
              <a:t>directly, </a:t>
            </a:r>
            <a:r>
              <a:rPr sz="2400" spc="-5" dirty="0">
                <a:latin typeface="Times New Roman"/>
                <a:cs typeface="Times New Roman"/>
              </a:rPr>
              <a:t>incurring </a:t>
            </a:r>
            <a:r>
              <a:rPr sz="2400" dirty="0">
                <a:latin typeface="Times New Roman"/>
                <a:cs typeface="Times New Roman"/>
              </a:rPr>
              <a:t>no </a:t>
            </a:r>
            <a:r>
              <a:rPr sz="2400" spc="-5" dirty="0">
                <a:latin typeface="Times New Roman"/>
                <a:cs typeface="Times New Roman"/>
              </a:rPr>
              <a:t>cost </a:t>
            </a:r>
            <a:r>
              <a:rPr sz="2400" dirty="0">
                <a:latin typeface="Times New Roman"/>
                <a:cs typeface="Times New Roman"/>
              </a:rPr>
              <a:t>for </a:t>
            </a:r>
            <a:r>
              <a:rPr sz="2400" spc="-15" dirty="0">
                <a:latin typeface="Times New Roman"/>
                <a:cs typeface="Times New Roman"/>
              </a:rPr>
              <a:t>dynamic</a:t>
            </a:r>
            <a:r>
              <a:rPr sz="2400" spc="145" dirty="0">
                <a:latin typeface="Times New Roman"/>
                <a:cs typeface="Times New Roman"/>
              </a:rPr>
              <a:t> </a:t>
            </a:r>
            <a:r>
              <a:rPr sz="2400" dirty="0">
                <a:latin typeface="Times New Roman"/>
                <a:cs typeface="Times New Roman"/>
              </a:rPr>
              <a:t>linking</a:t>
            </a:r>
            <a:endParaRPr sz="2400">
              <a:latin typeface="Times New Roman"/>
              <a:cs typeface="Times New Roman"/>
            </a:endParaRPr>
          </a:p>
          <a:p>
            <a:pPr>
              <a:lnSpc>
                <a:spcPct val="100000"/>
              </a:lnSpc>
              <a:spcBef>
                <a:spcPts val="10"/>
              </a:spcBef>
            </a:pPr>
            <a:endParaRPr sz="2500">
              <a:latin typeface="Times New Roman"/>
              <a:cs typeface="Times New Roman"/>
            </a:endParaRPr>
          </a:p>
          <a:p>
            <a:pPr marL="12700" marR="10160">
              <a:lnSpc>
                <a:spcPct val="100000"/>
              </a:lnSpc>
              <a:tabLst>
                <a:tab pos="448309" algn="l"/>
                <a:tab pos="1729105" algn="l"/>
                <a:tab pos="2317750" algn="l"/>
                <a:tab pos="3582670" algn="l"/>
                <a:tab pos="4086225" algn="l"/>
                <a:tab pos="5031105" algn="l"/>
                <a:tab pos="5637530" algn="l"/>
                <a:tab pos="7960995" algn="l"/>
                <a:tab pos="8464550" algn="l"/>
              </a:tabLst>
            </a:pPr>
            <a:r>
              <a:rPr sz="2400" spc="-10" dirty="0">
                <a:latin typeface="Times New Roman"/>
                <a:cs typeface="Times New Roman"/>
              </a:rPr>
              <a:t>Dynamically </a:t>
            </a:r>
            <a:r>
              <a:rPr sz="2400" spc="-5" dirty="0">
                <a:latin typeface="Times New Roman"/>
                <a:cs typeface="Times New Roman"/>
              </a:rPr>
              <a:t>linked libraries </a:t>
            </a:r>
            <a:r>
              <a:rPr sz="2400" spc="-10" dirty="0">
                <a:latin typeface="Times New Roman"/>
                <a:cs typeface="Times New Roman"/>
              </a:rPr>
              <a:t>can </a:t>
            </a:r>
            <a:r>
              <a:rPr sz="2400" dirty="0">
                <a:latin typeface="Times New Roman"/>
                <a:cs typeface="Times New Roman"/>
              </a:rPr>
              <a:t>be </a:t>
            </a:r>
            <a:r>
              <a:rPr sz="2400" spc="-5" dirty="0">
                <a:latin typeface="Times New Roman"/>
                <a:cs typeface="Times New Roman"/>
              </a:rPr>
              <a:t>extended </a:t>
            </a:r>
            <a:r>
              <a:rPr sz="2400" dirty="0">
                <a:latin typeface="Times New Roman"/>
                <a:cs typeface="Times New Roman"/>
              </a:rPr>
              <a:t>to </a:t>
            </a:r>
            <a:r>
              <a:rPr sz="2400" spc="-5" dirty="0">
                <a:latin typeface="Times New Roman"/>
                <a:cs typeface="Times New Roman"/>
              </a:rPr>
              <a:t>library updates (such </a:t>
            </a:r>
            <a:r>
              <a:rPr sz="2400" spc="-15" dirty="0">
                <a:latin typeface="Times New Roman"/>
                <a:cs typeface="Times New Roman"/>
              </a:rPr>
              <a:t>as  </a:t>
            </a:r>
            <a:r>
              <a:rPr sz="2400" spc="-5" dirty="0">
                <a:latin typeface="Times New Roman"/>
                <a:cs typeface="Times New Roman"/>
              </a:rPr>
              <a:t>bug </a:t>
            </a:r>
            <a:r>
              <a:rPr sz="2400" dirty="0">
                <a:latin typeface="Times New Roman"/>
                <a:cs typeface="Times New Roman"/>
              </a:rPr>
              <a:t>fixes). </a:t>
            </a:r>
            <a:r>
              <a:rPr sz="2400" spc="-30" dirty="0">
                <a:latin typeface="Times New Roman"/>
                <a:cs typeface="Times New Roman"/>
              </a:rPr>
              <a:t>In </a:t>
            </a:r>
            <a:r>
              <a:rPr sz="2400" dirty="0">
                <a:latin typeface="Times New Roman"/>
                <a:cs typeface="Times New Roman"/>
              </a:rPr>
              <a:t>addition, a library may </a:t>
            </a:r>
            <a:r>
              <a:rPr sz="2400" spc="-5" dirty="0">
                <a:latin typeface="Times New Roman"/>
                <a:cs typeface="Times New Roman"/>
              </a:rPr>
              <a:t>be </a:t>
            </a:r>
            <a:r>
              <a:rPr sz="2400" spc="-10" dirty="0">
                <a:latin typeface="Times New Roman"/>
                <a:cs typeface="Times New Roman"/>
              </a:rPr>
              <a:t>replaced </a:t>
            </a:r>
            <a:r>
              <a:rPr sz="2400" spc="10" dirty="0">
                <a:latin typeface="Times New Roman"/>
                <a:cs typeface="Times New Roman"/>
              </a:rPr>
              <a:t>by </a:t>
            </a:r>
            <a:r>
              <a:rPr sz="2400" dirty="0">
                <a:latin typeface="Times New Roman"/>
                <a:cs typeface="Times New Roman"/>
              </a:rPr>
              <a:t>a </a:t>
            </a:r>
            <a:r>
              <a:rPr sz="2400" spc="-5" dirty="0">
                <a:latin typeface="Times New Roman"/>
                <a:cs typeface="Times New Roman"/>
              </a:rPr>
              <a:t>new </a:t>
            </a:r>
            <a:r>
              <a:rPr sz="2400" dirty="0">
                <a:latin typeface="Times New Roman"/>
                <a:cs typeface="Times New Roman"/>
              </a:rPr>
              <a:t>version, </a:t>
            </a:r>
            <a:r>
              <a:rPr sz="2400" spc="-5" dirty="0">
                <a:latin typeface="Times New Roman"/>
                <a:cs typeface="Times New Roman"/>
              </a:rPr>
              <a:t>and  </a:t>
            </a:r>
            <a:r>
              <a:rPr sz="2400" spc="-10" dirty="0">
                <a:latin typeface="Times New Roman"/>
                <a:cs typeface="Times New Roman"/>
              </a:rPr>
              <a:t>a</a:t>
            </a:r>
            <a:r>
              <a:rPr sz="2400" dirty="0">
                <a:latin typeface="Times New Roman"/>
                <a:cs typeface="Times New Roman"/>
              </a:rPr>
              <a:t>ll	p</a:t>
            </a:r>
            <a:r>
              <a:rPr sz="2400" spc="-10" dirty="0">
                <a:latin typeface="Times New Roman"/>
                <a:cs typeface="Times New Roman"/>
              </a:rPr>
              <a:t>r</a:t>
            </a:r>
            <a:r>
              <a:rPr sz="2400" dirty="0">
                <a:latin typeface="Times New Roman"/>
                <a:cs typeface="Times New Roman"/>
              </a:rPr>
              <a:t>ogr</a:t>
            </a:r>
            <a:r>
              <a:rPr sz="2400" spc="-20" dirty="0">
                <a:latin typeface="Times New Roman"/>
                <a:cs typeface="Times New Roman"/>
              </a:rPr>
              <a:t>a</a:t>
            </a:r>
            <a:r>
              <a:rPr sz="2400" spc="-5" dirty="0">
                <a:latin typeface="Times New Roman"/>
                <a:cs typeface="Times New Roman"/>
              </a:rPr>
              <a:t>ms</a:t>
            </a:r>
            <a:r>
              <a:rPr sz="2400" dirty="0">
                <a:latin typeface="Times New Roman"/>
                <a:cs typeface="Times New Roman"/>
              </a:rPr>
              <a:t>	that	ref</a:t>
            </a:r>
            <a:r>
              <a:rPr sz="2400" spc="-20" dirty="0">
                <a:latin typeface="Times New Roman"/>
                <a:cs typeface="Times New Roman"/>
              </a:rPr>
              <a:t>e</a:t>
            </a:r>
            <a:r>
              <a:rPr sz="2400" spc="10" dirty="0">
                <a:latin typeface="Times New Roman"/>
                <a:cs typeface="Times New Roman"/>
              </a:rPr>
              <a:t>re</a:t>
            </a:r>
            <a:r>
              <a:rPr sz="2400" dirty="0">
                <a:latin typeface="Times New Roman"/>
                <a:cs typeface="Times New Roman"/>
              </a:rPr>
              <a:t>n</a:t>
            </a:r>
            <a:r>
              <a:rPr sz="2400" spc="-10" dirty="0">
                <a:latin typeface="Times New Roman"/>
                <a:cs typeface="Times New Roman"/>
              </a:rPr>
              <a:t>c</a:t>
            </a:r>
            <a:r>
              <a:rPr sz="2400" dirty="0">
                <a:latin typeface="Times New Roman"/>
                <a:cs typeface="Times New Roman"/>
              </a:rPr>
              <a:t>e	the	l</a:t>
            </a:r>
            <a:r>
              <a:rPr sz="2400" spc="5" dirty="0">
                <a:latin typeface="Times New Roman"/>
                <a:cs typeface="Times New Roman"/>
              </a:rPr>
              <a:t>i</a:t>
            </a:r>
            <a:r>
              <a:rPr sz="2400" dirty="0">
                <a:latin typeface="Times New Roman"/>
                <a:cs typeface="Times New Roman"/>
              </a:rPr>
              <a:t>b</a:t>
            </a:r>
            <a:r>
              <a:rPr sz="2400" spc="-10" dirty="0">
                <a:latin typeface="Times New Roman"/>
                <a:cs typeface="Times New Roman"/>
              </a:rPr>
              <a:t>ra</a:t>
            </a:r>
            <a:r>
              <a:rPr sz="2400" spc="35" dirty="0">
                <a:latin typeface="Times New Roman"/>
                <a:cs typeface="Times New Roman"/>
              </a:rPr>
              <a:t>r</a:t>
            </a:r>
            <a:r>
              <a:rPr sz="2400" dirty="0">
                <a:latin typeface="Times New Roman"/>
                <a:cs typeface="Times New Roman"/>
              </a:rPr>
              <a:t>y	</a:t>
            </a:r>
            <a:r>
              <a:rPr sz="2400" spc="-5" dirty="0">
                <a:latin typeface="Times New Roman"/>
                <a:cs typeface="Times New Roman"/>
              </a:rPr>
              <a:t>will</a:t>
            </a:r>
            <a:r>
              <a:rPr sz="2400" dirty="0">
                <a:latin typeface="Times New Roman"/>
                <a:cs typeface="Times New Roman"/>
              </a:rPr>
              <a:t>	</a:t>
            </a:r>
            <a:r>
              <a:rPr sz="2400" spc="-10" dirty="0">
                <a:latin typeface="Times New Roman"/>
                <a:cs typeface="Times New Roman"/>
              </a:rPr>
              <a:t>a</a:t>
            </a:r>
            <a:r>
              <a:rPr sz="2400" dirty="0">
                <a:latin typeface="Times New Roman"/>
                <a:cs typeface="Times New Roman"/>
              </a:rPr>
              <a:t>uto</a:t>
            </a:r>
            <a:r>
              <a:rPr sz="2400" spc="5" dirty="0">
                <a:latin typeface="Times New Roman"/>
                <a:cs typeface="Times New Roman"/>
              </a:rPr>
              <a:t>m</a:t>
            </a:r>
            <a:r>
              <a:rPr sz="2400" spc="-10" dirty="0">
                <a:latin typeface="Times New Roman"/>
                <a:cs typeface="Times New Roman"/>
              </a:rPr>
              <a:t>a</a:t>
            </a:r>
            <a:r>
              <a:rPr sz="2400" dirty="0">
                <a:latin typeface="Times New Roman"/>
                <a:cs typeface="Times New Roman"/>
              </a:rPr>
              <a:t>t</a:t>
            </a:r>
            <a:r>
              <a:rPr sz="2400" spc="5" dirty="0">
                <a:latin typeface="Times New Roman"/>
                <a:cs typeface="Times New Roman"/>
              </a:rPr>
              <a:t>i</a:t>
            </a:r>
            <a:r>
              <a:rPr sz="2400" spc="-10" dirty="0">
                <a:latin typeface="Times New Roman"/>
                <a:cs typeface="Times New Roman"/>
              </a:rPr>
              <a:t>ca</a:t>
            </a:r>
            <a:r>
              <a:rPr sz="2400" dirty="0">
                <a:latin typeface="Times New Roman"/>
                <a:cs typeface="Times New Roman"/>
              </a:rPr>
              <a:t>l</a:t>
            </a:r>
            <a:r>
              <a:rPr sz="2400" spc="30" dirty="0">
                <a:latin typeface="Times New Roman"/>
                <a:cs typeface="Times New Roman"/>
              </a:rPr>
              <a:t>l</a:t>
            </a:r>
            <a:r>
              <a:rPr sz="2400" dirty="0">
                <a:latin typeface="Times New Roman"/>
                <a:cs typeface="Times New Roman"/>
              </a:rPr>
              <a:t>y </a:t>
            </a:r>
            <a:r>
              <a:rPr sz="2400" spc="-225" dirty="0">
                <a:latin typeface="Times New Roman"/>
                <a:cs typeface="Times New Roman"/>
              </a:rPr>
              <a:t> </a:t>
            </a:r>
            <a:r>
              <a:rPr sz="2400" spc="-5" dirty="0">
                <a:latin typeface="Times New Roman"/>
                <a:cs typeface="Times New Roman"/>
              </a:rPr>
              <a:t>u</a:t>
            </a:r>
            <a:r>
              <a:rPr sz="2400" spc="15" dirty="0">
                <a:latin typeface="Times New Roman"/>
                <a:cs typeface="Times New Roman"/>
              </a:rPr>
              <a:t>s</a:t>
            </a:r>
            <a:r>
              <a:rPr sz="2400" dirty="0">
                <a:latin typeface="Times New Roman"/>
                <a:cs typeface="Times New Roman"/>
              </a:rPr>
              <a:t>e	the	</a:t>
            </a:r>
            <a:r>
              <a:rPr sz="2400" spc="20" dirty="0">
                <a:latin typeface="Times New Roman"/>
                <a:cs typeface="Times New Roman"/>
              </a:rPr>
              <a:t>n</a:t>
            </a:r>
            <a:r>
              <a:rPr sz="2400" spc="-10" dirty="0">
                <a:latin typeface="Times New Roman"/>
                <a:cs typeface="Times New Roman"/>
              </a:rPr>
              <a:t>e</a:t>
            </a:r>
            <a:r>
              <a:rPr sz="2400" spc="-5" dirty="0">
                <a:latin typeface="Times New Roman"/>
                <a:cs typeface="Times New Roman"/>
              </a:rPr>
              <a:t>w  version. </a:t>
            </a:r>
            <a:r>
              <a:rPr sz="2400" spc="-30" dirty="0">
                <a:latin typeface="Times New Roman"/>
                <a:cs typeface="Times New Roman"/>
              </a:rPr>
              <a:t>Versioning </a:t>
            </a:r>
            <a:r>
              <a:rPr sz="2400" spc="-5" dirty="0">
                <a:latin typeface="Times New Roman"/>
                <a:cs typeface="Times New Roman"/>
              </a:rPr>
              <a:t>may be</a:t>
            </a:r>
            <a:r>
              <a:rPr sz="2400" spc="-30" dirty="0">
                <a:latin typeface="Times New Roman"/>
                <a:cs typeface="Times New Roman"/>
              </a:rPr>
              <a:t> </a:t>
            </a:r>
            <a:r>
              <a:rPr sz="2400" spc="-10" dirty="0">
                <a:latin typeface="Times New Roman"/>
                <a:cs typeface="Times New Roman"/>
              </a:rPr>
              <a:t>needed</a:t>
            </a:r>
            <a:endParaRPr sz="2400">
              <a:latin typeface="Times New Roman"/>
              <a:cs typeface="Times New Roman"/>
            </a:endParaRP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object 2"/>
          <p:cNvGraphicFramePr>
            <a:graphicFrameLocks noGrp="1"/>
          </p:cNvGraphicFramePr>
          <p:nvPr/>
        </p:nvGraphicFramePr>
        <p:xfrm>
          <a:off x="146050" y="1060450"/>
          <a:ext cx="6840220" cy="1275080"/>
        </p:xfrm>
        <a:graphic>
          <a:graphicData uri="http://schemas.openxmlformats.org/drawingml/2006/table">
            <a:tbl>
              <a:tblPr firstRow="1" bandRow="1">
                <a:tableStyleId>{2D5ABB26-0587-4C30-8999-92F81FD0307C}</a:tableStyleId>
              </a:tblPr>
              <a:tblGrid>
                <a:gridCol w="533400"/>
                <a:gridCol w="644525"/>
                <a:gridCol w="433705"/>
                <a:gridCol w="1301750"/>
                <a:gridCol w="433705"/>
                <a:gridCol w="433704"/>
                <a:gridCol w="433704"/>
                <a:gridCol w="433704"/>
                <a:gridCol w="433704"/>
                <a:gridCol w="433704"/>
                <a:gridCol w="433704"/>
                <a:gridCol w="433704"/>
                <a:gridCol w="433705"/>
              </a:tblGrid>
              <a:tr h="420624">
                <a:tc>
                  <a:txBody>
                    <a:bodyPr/>
                    <a:lstStyle/>
                    <a:p>
                      <a:pPr marL="67945">
                        <a:lnSpc>
                          <a:spcPct val="100000"/>
                        </a:lnSpc>
                        <a:spcBef>
                          <a:spcPts val="100"/>
                        </a:spcBef>
                      </a:pPr>
                      <a:r>
                        <a:rPr sz="2400" dirty="0">
                          <a:latin typeface="Times New Roman"/>
                          <a:cs typeface="Times New Roman"/>
                        </a:rPr>
                        <a:t>1</a:t>
                      </a:r>
                      <a:endParaRPr sz="2400">
                        <a:latin typeface="Times New Roman"/>
                        <a:cs typeface="Times New Roman"/>
                      </a:endParaRPr>
                    </a:p>
                  </a:txBody>
                  <a:tcPr marL="0" marR="0" marT="1270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rowSpan="3">
                  <a:txBody>
                    <a:bodyPr/>
                    <a:lstStyle/>
                    <a:p>
                      <a:pPr>
                        <a:lnSpc>
                          <a:spcPct val="100000"/>
                        </a:lnSpc>
                      </a:pPr>
                      <a:endParaRPr sz="2400">
                        <a:latin typeface="Times New Roman"/>
                        <a:cs typeface="Times New Roman"/>
                      </a:endParaRPr>
                    </a:p>
                  </a:txBody>
                  <a:tcPr marL="0" marR="0" marT="0" marB="0">
                    <a:lnL w="12700">
                      <a:solidFill>
                        <a:srgbClr val="000000"/>
                      </a:solidFill>
                      <a:prstDash val="solid"/>
                    </a:lnL>
                    <a:lnR w="12700">
                      <a:solidFill>
                        <a:srgbClr val="000000"/>
                      </a:solidFill>
                      <a:prstDash val="solid"/>
                    </a:lnR>
                  </a:tcPr>
                </a:tc>
                <a:tc>
                  <a:txBody>
                    <a:bodyPr/>
                    <a:lstStyle/>
                    <a:p>
                      <a:pPr marL="68580">
                        <a:lnSpc>
                          <a:spcPct val="100000"/>
                        </a:lnSpc>
                        <a:spcBef>
                          <a:spcPts val="100"/>
                        </a:spcBef>
                      </a:pPr>
                      <a:r>
                        <a:rPr sz="2400" dirty="0">
                          <a:latin typeface="Times New Roman"/>
                          <a:cs typeface="Times New Roman"/>
                        </a:rPr>
                        <a:t>1</a:t>
                      </a:r>
                      <a:endParaRPr sz="2400">
                        <a:latin typeface="Times New Roman"/>
                        <a:cs typeface="Times New Roman"/>
                      </a:endParaRPr>
                    </a:p>
                  </a:txBody>
                  <a:tcPr marL="0" marR="0" marT="1270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rowSpan="3">
                  <a:txBody>
                    <a:bodyPr/>
                    <a:lstStyle/>
                    <a:p>
                      <a:pPr>
                        <a:lnSpc>
                          <a:spcPct val="100000"/>
                        </a:lnSpc>
                      </a:pPr>
                      <a:endParaRPr sz="2400">
                        <a:latin typeface="Times New Roman"/>
                        <a:cs typeface="Times New Roman"/>
                      </a:endParaRPr>
                    </a:p>
                  </a:txBody>
                  <a:tcPr marL="0" marR="0" marT="0" marB="0">
                    <a:lnL w="12700">
                      <a:solidFill>
                        <a:srgbClr val="000000"/>
                      </a:solidFill>
                      <a:prstDash val="solid"/>
                    </a:lnL>
                    <a:lnR w="12700">
                      <a:solidFill>
                        <a:srgbClr val="000000"/>
                      </a:solidFill>
                      <a:prstDash val="solid"/>
                    </a:lnR>
                  </a:tcPr>
                </a:tc>
                <a:tc>
                  <a:txBody>
                    <a:bodyPr/>
                    <a:lstStyle/>
                    <a:p>
                      <a:pPr marL="69215">
                        <a:lnSpc>
                          <a:spcPct val="100000"/>
                        </a:lnSpc>
                        <a:spcBef>
                          <a:spcPts val="100"/>
                        </a:spcBef>
                      </a:pPr>
                      <a:r>
                        <a:rPr sz="2400" dirty="0">
                          <a:latin typeface="Times New Roman"/>
                          <a:cs typeface="Times New Roman"/>
                        </a:rPr>
                        <a:t>1</a:t>
                      </a:r>
                      <a:endParaRPr sz="2400">
                        <a:latin typeface="Times New Roman"/>
                        <a:cs typeface="Times New Roman"/>
                      </a:endParaRPr>
                    </a:p>
                  </a:txBody>
                  <a:tcPr marL="0" marR="0" marT="1270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rowSpan="3">
                  <a:txBody>
                    <a:bodyPr/>
                    <a:lstStyle/>
                    <a:p>
                      <a:pPr>
                        <a:lnSpc>
                          <a:spcPct val="100000"/>
                        </a:lnSpc>
                      </a:pPr>
                      <a:endParaRPr sz="2400">
                        <a:latin typeface="Times New Roman"/>
                        <a:cs typeface="Times New Roman"/>
                      </a:endParaRPr>
                    </a:p>
                  </a:txBody>
                  <a:tcPr marL="0" marR="0" marT="0" marB="0">
                    <a:lnL w="12700">
                      <a:solidFill>
                        <a:srgbClr val="000000"/>
                      </a:solidFill>
                      <a:prstDash val="solid"/>
                    </a:lnL>
                    <a:lnR w="12700">
                      <a:solidFill>
                        <a:srgbClr val="000000"/>
                      </a:solidFill>
                      <a:prstDash val="solid"/>
                    </a:lnR>
                  </a:tcPr>
                </a:tc>
                <a:tc>
                  <a:txBody>
                    <a:bodyPr/>
                    <a:lstStyle/>
                    <a:p>
                      <a:pPr marL="69850">
                        <a:lnSpc>
                          <a:spcPct val="100000"/>
                        </a:lnSpc>
                        <a:spcBef>
                          <a:spcPts val="100"/>
                        </a:spcBef>
                      </a:pPr>
                      <a:r>
                        <a:rPr sz="2400" dirty="0">
                          <a:latin typeface="Times New Roman"/>
                          <a:cs typeface="Times New Roman"/>
                        </a:rPr>
                        <a:t>1</a:t>
                      </a:r>
                      <a:endParaRPr sz="2400">
                        <a:latin typeface="Times New Roman"/>
                        <a:cs typeface="Times New Roman"/>
                      </a:endParaRPr>
                    </a:p>
                  </a:txBody>
                  <a:tcPr marL="0" marR="0" marT="1270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rowSpan="3">
                  <a:txBody>
                    <a:bodyPr/>
                    <a:lstStyle/>
                    <a:p>
                      <a:pPr>
                        <a:lnSpc>
                          <a:spcPct val="100000"/>
                        </a:lnSpc>
                      </a:pPr>
                      <a:endParaRPr sz="2400">
                        <a:latin typeface="Times New Roman"/>
                        <a:cs typeface="Times New Roman"/>
                      </a:endParaRPr>
                    </a:p>
                  </a:txBody>
                  <a:tcPr marL="0" marR="0" marT="0" marB="0">
                    <a:lnL w="12700">
                      <a:solidFill>
                        <a:srgbClr val="000000"/>
                      </a:solidFill>
                      <a:prstDash val="solid"/>
                    </a:lnL>
                    <a:lnR w="12700">
                      <a:solidFill>
                        <a:srgbClr val="000000"/>
                      </a:solidFill>
                      <a:prstDash val="solid"/>
                    </a:lnR>
                  </a:tcPr>
                </a:tc>
                <a:tc>
                  <a:txBody>
                    <a:bodyPr/>
                    <a:lstStyle/>
                    <a:p>
                      <a:pPr marL="69850">
                        <a:lnSpc>
                          <a:spcPct val="100000"/>
                        </a:lnSpc>
                        <a:spcBef>
                          <a:spcPts val="100"/>
                        </a:spcBef>
                      </a:pPr>
                      <a:r>
                        <a:rPr sz="2400" dirty="0">
                          <a:latin typeface="Times New Roman"/>
                          <a:cs typeface="Times New Roman"/>
                        </a:rPr>
                        <a:t>1</a:t>
                      </a:r>
                      <a:endParaRPr sz="2400">
                        <a:latin typeface="Times New Roman"/>
                        <a:cs typeface="Times New Roman"/>
                      </a:endParaRPr>
                    </a:p>
                  </a:txBody>
                  <a:tcPr marL="0" marR="0" marT="1270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rowSpan="3">
                  <a:txBody>
                    <a:bodyPr/>
                    <a:lstStyle/>
                    <a:p>
                      <a:pPr>
                        <a:lnSpc>
                          <a:spcPct val="100000"/>
                        </a:lnSpc>
                      </a:pPr>
                      <a:endParaRPr sz="2400">
                        <a:latin typeface="Times New Roman"/>
                        <a:cs typeface="Times New Roman"/>
                      </a:endParaRPr>
                    </a:p>
                  </a:txBody>
                  <a:tcPr marL="0" marR="0" marT="0" marB="0">
                    <a:lnL w="12700">
                      <a:solidFill>
                        <a:srgbClr val="000000"/>
                      </a:solidFill>
                      <a:prstDash val="solid"/>
                    </a:lnL>
                    <a:lnR w="12700">
                      <a:solidFill>
                        <a:srgbClr val="000000"/>
                      </a:solidFill>
                      <a:prstDash val="solid"/>
                    </a:lnR>
                  </a:tcPr>
                </a:tc>
                <a:tc>
                  <a:txBody>
                    <a:bodyPr/>
                    <a:lstStyle/>
                    <a:p>
                      <a:pPr marL="69850">
                        <a:lnSpc>
                          <a:spcPct val="100000"/>
                        </a:lnSpc>
                        <a:spcBef>
                          <a:spcPts val="100"/>
                        </a:spcBef>
                      </a:pPr>
                      <a:r>
                        <a:rPr sz="2400" dirty="0">
                          <a:latin typeface="Times New Roman"/>
                          <a:cs typeface="Times New Roman"/>
                        </a:rPr>
                        <a:t>1</a:t>
                      </a:r>
                      <a:endParaRPr sz="2400">
                        <a:latin typeface="Times New Roman"/>
                        <a:cs typeface="Times New Roman"/>
                      </a:endParaRPr>
                    </a:p>
                  </a:txBody>
                  <a:tcPr marL="0" marR="0" marT="1270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rowSpan="3">
                  <a:txBody>
                    <a:bodyPr/>
                    <a:lstStyle/>
                    <a:p>
                      <a:pPr>
                        <a:lnSpc>
                          <a:spcPct val="100000"/>
                        </a:lnSpc>
                      </a:pPr>
                      <a:endParaRPr sz="2400">
                        <a:latin typeface="Times New Roman"/>
                        <a:cs typeface="Times New Roman"/>
                      </a:endParaRPr>
                    </a:p>
                  </a:txBody>
                  <a:tcPr marL="0" marR="0" marT="0" marB="0">
                    <a:lnL w="12700">
                      <a:solidFill>
                        <a:srgbClr val="000000"/>
                      </a:solidFill>
                      <a:prstDash val="solid"/>
                    </a:lnL>
                    <a:lnR w="12700">
                      <a:solidFill>
                        <a:srgbClr val="000000"/>
                      </a:solidFill>
                      <a:prstDash val="solid"/>
                    </a:lnR>
                  </a:tcPr>
                </a:tc>
                <a:tc>
                  <a:txBody>
                    <a:bodyPr/>
                    <a:lstStyle/>
                    <a:p>
                      <a:pPr marL="70485">
                        <a:lnSpc>
                          <a:spcPct val="100000"/>
                        </a:lnSpc>
                        <a:spcBef>
                          <a:spcPts val="100"/>
                        </a:spcBef>
                      </a:pPr>
                      <a:r>
                        <a:rPr sz="2400" dirty="0">
                          <a:latin typeface="Times New Roman"/>
                          <a:cs typeface="Times New Roman"/>
                        </a:rPr>
                        <a:t>1</a:t>
                      </a:r>
                      <a:endParaRPr sz="2400">
                        <a:latin typeface="Times New Roman"/>
                        <a:cs typeface="Times New Roman"/>
                      </a:endParaRPr>
                    </a:p>
                  </a:txBody>
                  <a:tcPr marL="0" marR="0" marT="1270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r>
              <a:tr h="420624">
                <a:tc>
                  <a:txBody>
                    <a:bodyPr/>
                    <a:lstStyle/>
                    <a:p>
                      <a:pPr>
                        <a:lnSpc>
                          <a:spcPct val="100000"/>
                        </a:lnSpc>
                      </a:pPr>
                      <a:endParaRPr sz="24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vMerge="1">
                  <a:txBody>
                    <a:bodyPr/>
                    <a:lstStyle/>
                    <a:p>
                      <a:endParaRPr/>
                    </a:p>
                  </a:txBody>
                  <a:tcPr marL="0" marR="0" marT="0" marB="0">
                    <a:lnL w="12700">
                      <a:solidFill>
                        <a:srgbClr val="000000"/>
                      </a:solidFill>
                      <a:prstDash val="solid"/>
                    </a:lnL>
                    <a:lnR w="12700">
                      <a:solidFill>
                        <a:srgbClr val="000000"/>
                      </a:solidFill>
                      <a:prstDash val="solid"/>
                    </a:lnR>
                  </a:tcPr>
                </a:tc>
                <a:tc>
                  <a:txBody>
                    <a:bodyPr/>
                    <a:lstStyle/>
                    <a:p>
                      <a:pPr marL="68580">
                        <a:lnSpc>
                          <a:spcPct val="100000"/>
                        </a:lnSpc>
                        <a:spcBef>
                          <a:spcPts val="100"/>
                        </a:spcBef>
                      </a:pPr>
                      <a:r>
                        <a:rPr sz="2400" dirty="0">
                          <a:latin typeface="Times New Roman"/>
                          <a:cs typeface="Times New Roman"/>
                        </a:rPr>
                        <a:t>2</a:t>
                      </a:r>
                      <a:endParaRPr sz="2400">
                        <a:latin typeface="Times New Roman"/>
                        <a:cs typeface="Times New Roman"/>
                      </a:endParaRPr>
                    </a:p>
                  </a:txBody>
                  <a:tcPr marL="0" marR="0" marT="1270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vMerge="1">
                  <a:txBody>
                    <a:bodyPr/>
                    <a:lstStyle/>
                    <a:p>
                      <a:endParaRPr/>
                    </a:p>
                  </a:txBody>
                  <a:tcPr marL="0" marR="0" marT="0" marB="0">
                    <a:lnL w="12700">
                      <a:solidFill>
                        <a:srgbClr val="000000"/>
                      </a:solidFill>
                      <a:prstDash val="solid"/>
                    </a:lnL>
                    <a:lnR w="12700">
                      <a:solidFill>
                        <a:srgbClr val="000000"/>
                      </a:solidFill>
                      <a:prstDash val="solid"/>
                    </a:lnR>
                  </a:tcPr>
                </a:tc>
                <a:tc>
                  <a:txBody>
                    <a:bodyPr/>
                    <a:lstStyle/>
                    <a:p>
                      <a:pPr marL="69215">
                        <a:lnSpc>
                          <a:spcPct val="100000"/>
                        </a:lnSpc>
                        <a:spcBef>
                          <a:spcPts val="100"/>
                        </a:spcBef>
                      </a:pPr>
                      <a:r>
                        <a:rPr sz="2400" dirty="0">
                          <a:latin typeface="Times New Roman"/>
                          <a:cs typeface="Times New Roman"/>
                        </a:rPr>
                        <a:t>2</a:t>
                      </a:r>
                      <a:endParaRPr sz="2400">
                        <a:latin typeface="Times New Roman"/>
                        <a:cs typeface="Times New Roman"/>
                      </a:endParaRPr>
                    </a:p>
                  </a:txBody>
                  <a:tcPr marL="0" marR="0" marT="1270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vMerge="1">
                  <a:txBody>
                    <a:bodyPr/>
                    <a:lstStyle/>
                    <a:p>
                      <a:endParaRPr/>
                    </a:p>
                  </a:txBody>
                  <a:tcPr marL="0" marR="0" marT="0" marB="0">
                    <a:lnL w="12700">
                      <a:solidFill>
                        <a:srgbClr val="000000"/>
                      </a:solidFill>
                      <a:prstDash val="solid"/>
                    </a:lnL>
                    <a:lnR w="12700">
                      <a:solidFill>
                        <a:srgbClr val="000000"/>
                      </a:solidFill>
                      <a:prstDash val="solid"/>
                    </a:lnR>
                  </a:tcPr>
                </a:tc>
                <a:tc>
                  <a:txBody>
                    <a:bodyPr/>
                    <a:lstStyle/>
                    <a:p>
                      <a:pPr marL="69850">
                        <a:lnSpc>
                          <a:spcPct val="100000"/>
                        </a:lnSpc>
                        <a:spcBef>
                          <a:spcPts val="100"/>
                        </a:spcBef>
                      </a:pPr>
                      <a:r>
                        <a:rPr sz="2400" dirty="0">
                          <a:latin typeface="Times New Roman"/>
                          <a:cs typeface="Times New Roman"/>
                        </a:rPr>
                        <a:t>7</a:t>
                      </a:r>
                      <a:endParaRPr sz="2400">
                        <a:latin typeface="Times New Roman"/>
                        <a:cs typeface="Times New Roman"/>
                      </a:endParaRPr>
                    </a:p>
                  </a:txBody>
                  <a:tcPr marL="0" marR="0" marT="1270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vMerge="1">
                  <a:txBody>
                    <a:bodyPr/>
                    <a:lstStyle/>
                    <a:p>
                      <a:endParaRPr/>
                    </a:p>
                  </a:txBody>
                  <a:tcPr marL="0" marR="0" marT="0" marB="0">
                    <a:lnL w="12700">
                      <a:solidFill>
                        <a:srgbClr val="000000"/>
                      </a:solidFill>
                      <a:prstDash val="solid"/>
                    </a:lnL>
                    <a:lnR w="12700">
                      <a:solidFill>
                        <a:srgbClr val="000000"/>
                      </a:solidFill>
                      <a:prstDash val="solid"/>
                    </a:lnR>
                  </a:tcPr>
                </a:tc>
                <a:tc>
                  <a:txBody>
                    <a:bodyPr/>
                    <a:lstStyle/>
                    <a:p>
                      <a:pPr marL="69850">
                        <a:lnSpc>
                          <a:spcPct val="100000"/>
                        </a:lnSpc>
                        <a:spcBef>
                          <a:spcPts val="100"/>
                        </a:spcBef>
                      </a:pPr>
                      <a:r>
                        <a:rPr sz="2400" dirty="0">
                          <a:latin typeface="Times New Roman"/>
                          <a:cs typeface="Times New Roman"/>
                        </a:rPr>
                        <a:t>4</a:t>
                      </a:r>
                      <a:endParaRPr sz="2400">
                        <a:latin typeface="Times New Roman"/>
                        <a:cs typeface="Times New Roman"/>
                      </a:endParaRPr>
                    </a:p>
                  </a:txBody>
                  <a:tcPr marL="0" marR="0" marT="1270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vMerge="1">
                  <a:txBody>
                    <a:bodyPr/>
                    <a:lstStyle/>
                    <a:p>
                      <a:endParaRPr/>
                    </a:p>
                  </a:txBody>
                  <a:tcPr marL="0" marR="0" marT="0" marB="0">
                    <a:lnL w="12700">
                      <a:solidFill>
                        <a:srgbClr val="000000"/>
                      </a:solidFill>
                      <a:prstDash val="solid"/>
                    </a:lnL>
                    <a:lnR w="12700">
                      <a:solidFill>
                        <a:srgbClr val="000000"/>
                      </a:solidFill>
                      <a:prstDash val="solid"/>
                    </a:lnR>
                  </a:tcPr>
                </a:tc>
                <a:tc>
                  <a:txBody>
                    <a:bodyPr/>
                    <a:lstStyle/>
                    <a:p>
                      <a:pPr marL="69850">
                        <a:lnSpc>
                          <a:spcPct val="100000"/>
                        </a:lnSpc>
                        <a:spcBef>
                          <a:spcPts val="100"/>
                        </a:spcBef>
                      </a:pPr>
                      <a:r>
                        <a:rPr sz="2400" dirty="0">
                          <a:latin typeface="Times New Roman"/>
                          <a:cs typeface="Times New Roman"/>
                        </a:rPr>
                        <a:t>5</a:t>
                      </a:r>
                      <a:endParaRPr sz="2400">
                        <a:latin typeface="Times New Roman"/>
                        <a:cs typeface="Times New Roman"/>
                      </a:endParaRPr>
                    </a:p>
                  </a:txBody>
                  <a:tcPr marL="0" marR="0" marT="1270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vMerge="1">
                  <a:txBody>
                    <a:bodyPr/>
                    <a:lstStyle/>
                    <a:p>
                      <a:endParaRPr/>
                    </a:p>
                  </a:txBody>
                  <a:tcPr marL="0" marR="0" marT="0" marB="0">
                    <a:lnL w="12700">
                      <a:solidFill>
                        <a:srgbClr val="000000"/>
                      </a:solidFill>
                      <a:prstDash val="solid"/>
                    </a:lnL>
                    <a:lnR w="12700">
                      <a:solidFill>
                        <a:srgbClr val="000000"/>
                      </a:solidFill>
                      <a:prstDash val="solid"/>
                    </a:lnR>
                  </a:tcPr>
                </a:tc>
                <a:tc>
                  <a:txBody>
                    <a:bodyPr/>
                    <a:lstStyle/>
                    <a:p>
                      <a:pPr marL="70485">
                        <a:lnSpc>
                          <a:spcPct val="100000"/>
                        </a:lnSpc>
                        <a:spcBef>
                          <a:spcPts val="100"/>
                        </a:spcBef>
                      </a:pPr>
                      <a:r>
                        <a:rPr sz="2400" dirty="0">
                          <a:latin typeface="Times New Roman"/>
                          <a:cs typeface="Times New Roman"/>
                        </a:rPr>
                        <a:t>6</a:t>
                      </a:r>
                      <a:endParaRPr sz="2400">
                        <a:latin typeface="Times New Roman"/>
                        <a:cs typeface="Times New Roman"/>
                      </a:endParaRPr>
                    </a:p>
                  </a:txBody>
                  <a:tcPr marL="0" marR="0" marT="1270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r>
              <a:tr h="420624">
                <a:tc>
                  <a:txBody>
                    <a:bodyPr/>
                    <a:lstStyle/>
                    <a:p>
                      <a:pPr>
                        <a:lnSpc>
                          <a:spcPct val="100000"/>
                        </a:lnSpc>
                      </a:pPr>
                      <a:endParaRPr sz="24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vMerge="1">
                  <a:txBody>
                    <a:bodyPr/>
                    <a:lstStyle/>
                    <a:p>
                      <a:endParaRPr/>
                    </a:p>
                  </a:txBody>
                  <a:tcPr marL="0" marR="0" marT="0" marB="0">
                    <a:lnL w="12700">
                      <a:solidFill>
                        <a:srgbClr val="000000"/>
                      </a:solidFill>
                      <a:prstDash val="solid"/>
                    </a:lnL>
                    <a:lnR w="12700">
                      <a:solidFill>
                        <a:srgbClr val="000000"/>
                      </a:solidFill>
                      <a:prstDash val="solid"/>
                    </a:lnR>
                  </a:tcPr>
                </a:tc>
                <a:tc>
                  <a:txBody>
                    <a:bodyPr/>
                    <a:lstStyle/>
                    <a:p>
                      <a:pPr>
                        <a:lnSpc>
                          <a:spcPct val="100000"/>
                        </a:lnSpc>
                      </a:pPr>
                      <a:endParaRPr sz="24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vMerge="1">
                  <a:txBody>
                    <a:bodyPr/>
                    <a:lstStyle/>
                    <a:p>
                      <a:endParaRPr/>
                    </a:p>
                  </a:txBody>
                  <a:tcPr marL="0" marR="0" marT="0" marB="0">
                    <a:lnL w="12700">
                      <a:solidFill>
                        <a:srgbClr val="000000"/>
                      </a:solidFill>
                      <a:prstDash val="solid"/>
                    </a:lnL>
                    <a:lnR w="12700">
                      <a:solidFill>
                        <a:srgbClr val="000000"/>
                      </a:solidFill>
                      <a:prstDash val="solid"/>
                    </a:lnR>
                  </a:tcPr>
                </a:tc>
                <a:tc>
                  <a:txBody>
                    <a:bodyPr/>
                    <a:lstStyle/>
                    <a:p>
                      <a:pPr marL="69215">
                        <a:lnSpc>
                          <a:spcPct val="100000"/>
                        </a:lnSpc>
                        <a:spcBef>
                          <a:spcPts val="100"/>
                        </a:spcBef>
                      </a:pPr>
                      <a:r>
                        <a:rPr sz="2400" dirty="0">
                          <a:latin typeface="Times New Roman"/>
                          <a:cs typeface="Times New Roman"/>
                        </a:rPr>
                        <a:t>3</a:t>
                      </a:r>
                      <a:endParaRPr sz="2400">
                        <a:latin typeface="Times New Roman"/>
                        <a:cs typeface="Times New Roman"/>
                      </a:endParaRPr>
                    </a:p>
                  </a:txBody>
                  <a:tcPr marL="0" marR="0" marT="1270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vMerge="1">
                  <a:txBody>
                    <a:bodyPr/>
                    <a:lstStyle/>
                    <a:p>
                      <a:endParaRPr/>
                    </a:p>
                  </a:txBody>
                  <a:tcPr marL="0" marR="0" marT="0" marB="0">
                    <a:lnL w="12700">
                      <a:solidFill>
                        <a:srgbClr val="000000"/>
                      </a:solidFill>
                      <a:prstDash val="solid"/>
                    </a:lnL>
                    <a:lnR w="12700">
                      <a:solidFill>
                        <a:srgbClr val="000000"/>
                      </a:solidFill>
                      <a:prstDash val="solid"/>
                    </a:lnR>
                  </a:tcPr>
                </a:tc>
                <a:tc>
                  <a:txBody>
                    <a:bodyPr/>
                    <a:lstStyle/>
                    <a:p>
                      <a:pPr marL="69850">
                        <a:lnSpc>
                          <a:spcPct val="100000"/>
                        </a:lnSpc>
                        <a:spcBef>
                          <a:spcPts val="100"/>
                        </a:spcBef>
                      </a:pPr>
                      <a:r>
                        <a:rPr sz="2400" dirty="0">
                          <a:latin typeface="Times New Roman"/>
                          <a:cs typeface="Times New Roman"/>
                        </a:rPr>
                        <a:t>3</a:t>
                      </a:r>
                      <a:endParaRPr sz="2400">
                        <a:latin typeface="Times New Roman"/>
                        <a:cs typeface="Times New Roman"/>
                      </a:endParaRPr>
                    </a:p>
                  </a:txBody>
                  <a:tcPr marL="0" marR="0" marT="1270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vMerge="1">
                  <a:txBody>
                    <a:bodyPr/>
                    <a:lstStyle/>
                    <a:p>
                      <a:endParaRPr/>
                    </a:p>
                  </a:txBody>
                  <a:tcPr marL="0" marR="0" marT="0" marB="0">
                    <a:lnL w="12700">
                      <a:solidFill>
                        <a:srgbClr val="000000"/>
                      </a:solidFill>
                      <a:prstDash val="solid"/>
                    </a:lnL>
                    <a:lnR w="12700">
                      <a:solidFill>
                        <a:srgbClr val="000000"/>
                      </a:solidFill>
                      <a:prstDash val="solid"/>
                    </a:lnR>
                  </a:tcPr>
                </a:tc>
                <a:tc>
                  <a:txBody>
                    <a:bodyPr/>
                    <a:lstStyle/>
                    <a:p>
                      <a:pPr marL="69850">
                        <a:lnSpc>
                          <a:spcPct val="100000"/>
                        </a:lnSpc>
                        <a:spcBef>
                          <a:spcPts val="100"/>
                        </a:spcBef>
                      </a:pPr>
                      <a:r>
                        <a:rPr sz="2400" dirty="0">
                          <a:latin typeface="Times New Roman"/>
                          <a:cs typeface="Times New Roman"/>
                        </a:rPr>
                        <a:t>3</a:t>
                      </a:r>
                      <a:endParaRPr sz="2400">
                        <a:latin typeface="Times New Roman"/>
                        <a:cs typeface="Times New Roman"/>
                      </a:endParaRPr>
                    </a:p>
                  </a:txBody>
                  <a:tcPr marL="0" marR="0" marT="1270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vMerge="1">
                  <a:txBody>
                    <a:bodyPr/>
                    <a:lstStyle/>
                    <a:p>
                      <a:endParaRPr/>
                    </a:p>
                  </a:txBody>
                  <a:tcPr marL="0" marR="0" marT="0" marB="0">
                    <a:lnL w="12700">
                      <a:solidFill>
                        <a:srgbClr val="000000"/>
                      </a:solidFill>
                      <a:prstDash val="solid"/>
                    </a:lnL>
                    <a:lnR w="12700">
                      <a:solidFill>
                        <a:srgbClr val="000000"/>
                      </a:solidFill>
                      <a:prstDash val="solid"/>
                    </a:lnR>
                  </a:tcPr>
                </a:tc>
                <a:tc>
                  <a:txBody>
                    <a:bodyPr/>
                    <a:lstStyle/>
                    <a:p>
                      <a:pPr marL="69850">
                        <a:lnSpc>
                          <a:spcPct val="100000"/>
                        </a:lnSpc>
                        <a:spcBef>
                          <a:spcPts val="100"/>
                        </a:spcBef>
                      </a:pPr>
                      <a:r>
                        <a:rPr sz="2400" dirty="0">
                          <a:latin typeface="Times New Roman"/>
                          <a:cs typeface="Times New Roman"/>
                        </a:rPr>
                        <a:t>3</a:t>
                      </a:r>
                      <a:endParaRPr sz="2400">
                        <a:latin typeface="Times New Roman"/>
                        <a:cs typeface="Times New Roman"/>
                      </a:endParaRPr>
                    </a:p>
                  </a:txBody>
                  <a:tcPr marL="0" marR="0" marT="1270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vMerge="1">
                  <a:txBody>
                    <a:bodyPr/>
                    <a:lstStyle/>
                    <a:p>
                      <a:endParaRPr/>
                    </a:p>
                  </a:txBody>
                  <a:tcPr marL="0" marR="0" marT="0" marB="0">
                    <a:lnL w="12700">
                      <a:solidFill>
                        <a:srgbClr val="000000"/>
                      </a:solidFill>
                      <a:prstDash val="solid"/>
                    </a:lnL>
                    <a:lnR w="12700">
                      <a:solidFill>
                        <a:srgbClr val="000000"/>
                      </a:solidFill>
                      <a:prstDash val="solid"/>
                    </a:lnR>
                  </a:tcPr>
                </a:tc>
                <a:tc>
                  <a:txBody>
                    <a:bodyPr/>
                    <a:lstStyle/>
                    <a:p>
                      <a:pPr marL="70485">
                        <a:lnSpc>
                          <a:spcPct val="100000"/>
                        </a:lnSpc>
                        <a:spcBef>
                          <a:spcPts val="100"/>
                        </a:spcBef>
                      </a:pPr>
                      <a:r>
                        <a:rPr sz="2400" dirty="0">
                          <a:latin typeface="Times New Roman"/>
                          <a:cs typeface="Times New Roman"/>
                        </a:rPr>
                        <a:t>3</a:t>
                      </a:r>
                      <a:endParaRPr sz="2400">
                        <a:latin typeface="Times New Roman"/>
                        <a:cs typeface="Times New Roman"/>
                      </a:endParaRPr>
                    </a:p>
                  </a:txBody>
                  <a:tcPr marL="0" marR="0" marT="1270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r>
            </a:tbl>
          </a:graphicData>
        </a:graphic>
      </p:graphicFrame>
      <p:sp>
        <p:nvSpPr>
          <p:cNvPr id="3" name="object 3"/>
          <p:cNvSpPr txBox="1">
            <a:spLocks noGrp="1"/>
          </p:cNvSpPr>
          <p:nvPr>
            <p:ph type="title"/>
          </p:nvPr>
        </p:nvSpPr>
        <p:spPr>
          <a:xfrm>
            <a:off x="78739" y="259207"/>
            <a:ext cx="4112260" cy="757555"/>
          </a:xfrm>
          <a:prstGeom prst="rect">
            <a:avLst/>
          </a:prstGeom>
        </p:spPr>
        <p:txBody>
          <a:bodyPr vert="horz" wrap="square" lIns="0" tIns="12700" rIns="0" bIns="0" rtlCol="0">
            <a:spAutoFit/>
          </a:bodyPr>
          <a:lstStyle/>
          <a:p>
            <a:pPr marL="238125" marR="5080" indent="-226060">
              <a:lnSpc>
                <a:spcPct val="100000"/>
              </a:lnSpc>
              <a:spcBef>
                <a:spcPts val="100"/>
              </a:spcBef>
              <a:tabLst>
                <a:tab pos="1380490" algn="l"/>
                <a:tab pos="2294255" algn="l"/>
                <a:tab pos="3056255" algn="l"/>
                <a:tab pos="3894454" algn="l"/>
              </a:tabLst>
            </a:pPr>
            <a:r>
              <a:rPr spc="-5" dirty="0"/>
              <a:t>Using Optimal </a:t>
            </a:r>
            <a:r>
              <a:rPr spc="-10" dirty="0"/>
              <a:t>page </a:t>
            </a:r>
            <a:r>
              <a:rPr spc="-5" dirty="0"/>
              <a:t>replacement,  </a:t>
            </a:r>
            <a:r>
              <a:rPr dirty="0"/>
              <a:t>1	2	1	3	7</a:t>
            </a:r>
          </a:p>
        </p:txBody>
      </p:sp>
      <p:sp>
        <p:nvSpPr>
          <p:cNvPr id="4" name="object 4"/>
          <p:cNvSpPr txBox="1"/>
          <p:nvPr/>
        </p:nvSpPr>
        <p:spPr>
          <a:xfrm>
            <a:off x="4874312" y="624916"/>
            <a:ext cx="178435" cy="391795"/>
          </a:xfrm>
          <a:prstGeom prst="rect">
            <a:avLst/>
          </a:prstGeom>
        </p:spPr>
        <p:txBody>
          <a:bodyPr vert="horz" wrap="square" lIns="0" tIns="12700" rIns="0" bIns="0" rtlCol="0">
            <a:spAutoFit/>
          </a:bodyPr>
          <a:lstStyle/>
          <a:p>
            <a:pPr marL="12700">
              <a:lnSpc>
                <a:spcPct val="100000"/>
              </a:lnSpc>
              <a:spcBef>
                <a:spcPts val="100"/>
              </a:spcBef>
            </a:pPr>
            <a:r>
              <a:rPr sz="2400" dirty="0">
                <a:latin typeface="Times New Roman"/>
                <a:cs typeface="Times New Roman"/>
              </a:rPr>
              <a:t>4</a:t>
            </a:r>
            <a:endParaRPr sz="2400">
              <a:latin typeface="Times New Roman"/>
              <a:cs typeface="Times New Roman"/>
            </a:endParaRPr>
          </a:p>
        </p:txBody>
      </p:sp>
      <p:sp>
        <p:nvSpPr>
          <p:cNvPr id="5" name="object 5"/>
          <p:cNvSpPr txBox="1"/>
          <p:nvPr/>
        </p:nvSpPr>
        <p:spPr>
          <a:xfrm>
            <a:off x="5788561" y="624916"/>
            <a:ext cx="178435" cy="391795"/>
          </a:xfrm>
          <a:prstGeom prst="rect">
            <a:avLst/>
          </a:prstGeom>
        </p:spPr>
        <p:txBody>
          <a:bodyPr vert="horz" wrap="square" lIns="0" tIns="12700" rIns="0" bIns="0" rtlCol="0">
            <a:spAutoFit/>
          </a:bodyPr>
          <a:lstStyle/>
          <a:p>
            <a:pPr marL="12700">
              <a:lnSpc>
                <a:spcPct val="100000"/>
              </a:lnSpc>
              <a:spcBef>
                <a:spcPts val="100"/>
              </a:spcBef>
            </a:pPr>
            <a:r>
              <a:rPr sz="2400" dirty="0">
                <a:latin typeface="Times New Roman"/>
                <a:cs typeface="Times New Roman"/>
              </a:rPr>
              <a:t>5</a:t>
            </a:r>
            <a:endParaRPr sz="2400">
              <a:latin typeface="Times New Roman"/>
              <a:cs typeface="Times New Roman"/>
            </a:endParaRPr>
          </a:p>
        </p:txBody>
      </p:sp>
      <p:sp>
        <p:nvSpPr>
          <p:cNvPr id="6" name="object 6"/>
          <p:cNvSpPr txBox="1"/>
          <p:nvPr/>
        </p:nvSpPr>
        <p:spPr>
          <a:xfrm>
            <a:off x="6626685" y="624916"/>
            <a:ext cx="178435" cy="391795"/>
          </a:xfrm>
          <a:prstGeom prst="rect">
            <a:avLst/>
          </a:prstGeom>
        </p:spPr>
        <p:txBody>
          <a:bodyPr vert="horz" wrap="square" lIns="0" tIns="12700" rIns="0" bIns="0" rtlCol="0">
            <a:spAutoFit/>
          </a:bodyPr>
          <a:lstStyle/>
          <a:p>
            <a:pPr marL="12700">
              <a:lnSpc>
                <a:spcPct val="100000"/>
              </a:lnSpc>
              <a:spcBef>
                <a:spcPts val="100"/>
              </a:spcBef>
            </a:pPr>
            <a:r>
              <a:rPr sz="2400" dirty="0">
                <a:latin typeface="Times New Roman"/>
                <a:cs typeface="Times New Roman"/>
              </a:rPr>
              <a:t>6</a:t>
            </a:r>
            <a:endParaRPr sz="2400">
              <a:latin typeface="Times New Roman"/>
              <a:cs typeface="Times New Roman"/>
            </a:endParaRPr>
          </a:p>
        </p:txBody>
      </p:sp>
      <p:sp>
        <p:nvSpPr>
          <p:cNvPr id="7" name="object 7"/>
          <p:cNvSpPr txBox="1"/>
          <p:nvPr/>
        </p:nvSpPr>
        <p:spPr>
          <a:xfrm>
            <a:off x="7540933" y="624916"/>
            <a:ext cx="178435" cy="391795"/>
          </a:xfrm>
          <a:prstGeom prst="rect">
            <a:avLst/>
          </a:prstGeom>
        </p:spPr>
        <p:txBody>
          <a:bodyPr vert="horz" wrap="square" lIns="0" tIns="12700" rIns="0" bIns="0" rtlCol="0">
            <a:spAutoFit/>
          </a:bodyPr>
          <a:lstStyle/>
          <a:p>
            <a:pPr marL="12700">
              <a:lnSpc>
                <a:spcPct val="100000"/>
              </a:lnSpc>
              <a:spcBef>
                <a:spcPts val="100"/>
              </a:spcBef>
            </a:pPr>
            <a:r>
              <a:rPr sz="2400" dirty="0">
                <a:latin typeface="Times New Roman"/>
                <a:cs typeface="Times New Roman"/>
              </a:rPr>
              <a:t>3</a:t>
            </a:r>
            <a:endParaRPr sz="2400">
              <a:latin typeface="Times New Roman"/>
              <a:cs typeface="Times New Roman"/>
            </a:endParaRPr>
          </a:p>
        </p:txBody>
      </p:sp>
      <p:sp>
        <p:nvSpPr>
          <p:cNvPr id="8" name="object 8"/>
          <p:cNvSpPr txBox="1"/>
          <p:nvPr/>
        </p:nvSpPr>
        <p:spPr>
          <a:xfrm>
            <a:off x="8454571" y="624916"/>
            <a:ext cx="178435" cy="391795"/>
          </a:xfrm>
          <a:prstGeom prst="rect">
            <a:avLst/>
          </a:prstGeom>
        </p:spPr>
        <p:txBody>
          <a:bodyPr vert="horz" wrap="square" lIns="0" tIns="12700" rIns="0" bIns="0" rtlCol="0">
            <a:spAutoFit/>
          </a:bodyPr>
          <a:lstStyle/>
          <a:p>
            <a:pPr marL="12700">
              <a:lnSpc>
                <a:spcPct val="100000"/>
              </a:lnSpc>
              <a:spcBef>
                <a:spcPts val="100"/>
              </a:spcBef>
            </a:pPr>
            <a:r>
              <a:rPr sz="2400" dirty="0">
                <a:latin typeface="Times New Roman"/>
                <a:cs typeface="Times New Roman"/>
              </a:rPr>
              <a:t>1</a:t>
            </a:r>
            <a:endParaRPr sz="2400">
              <a:latin typeface="Times New Roman"/>
              <a:cs typeface="Times New Roman"/>
            </a:endParaRPr>
          </a:p>
        </p:txBody>
      </p:sp>
      <p:sp>
        <p:nvSpPr>
          <p:cNvPr id="9" name="object 9"/>
          <p:cNvSpPr txBox="1"/>
          <p:nvPr/>
        </p:nvSpPr>
        <p:spPr>
          <a:xfrm>
            <a:off x="78739" y="2539746"/>
            <a:ext cx="8996045" cy="3059430"/>
          </a:xfrm>
          <a:prstGeom prst="rect">
            <a:avLst/>
          </a:prstGeom>
        </p:spPr>
        <p:txBody>
          <a:bodyPr vert="horz" wrap="square" lIns="0" tIns="12700" rIns="0" bIns="0" rtlCol="0">
            <a:spAutoFit/>
          </a:bodyPr>
          <a:lstStyle/>
          <a:p>
            <a:pPr marL="393700">
              <a:lnSpc>
                <a:spcPct val="100000"/>
              </a:lnSpc>
              <a:spcBef>
                <a:spcPts val="100"/>
              </a:spcBef>
            </a:pPr>
            <a:r>
              <a:rPr sz="2400" b="1" spc="-45" dirty="0">
                <a:solidFill>
                  <a:srgbClr val="0000FF"/>
                </a:solidFill>
                <a:latin typeface="Times New Roman"/>
                <a:cs typeface="Times New Roman"/>
              </a:rPr>
              <a:t>Total </a:t>
            </a:r>
            <a:r>
              <a:rPr sz="2400" b="1" dirty="0">
                <a:solidFill>
                  <a:srgbClr val="0000FF"/>
                </a:solidFill>
                <a:latin typeface="Times New Roman"/>
                <a:cs typeface="Times New Roman"/>
              </a:rPr>
              <a:t>7 page</a:t>
            </a:r>
            <a:r>
              <a:rPr sz="2400" b="1" spc="-15" dirty="0">
                <a:solidFill>
                  <a:srgbClr val="0000FF"/>
                </a:solidFill>
                <a:latin typeface="Times New Roman"/>
                <a:cs typeface="Times New Roman"/>
              </a:rPr>
              <a:t> </a:t>
            </a:r>
            <a:r>
              <a:rPr sz="2400" b="1" dirty="0">
                <a:solidFill>
                  <a:srgbClr val="0000FF"/>
                </a:solidFill>
                <a:latin typeface="Times New Roman"/>
                <a:cs typeface="Times New Roman"/>
              </a:rPr>
              <a:t>faults</a:t>
            </a:r>
            <a:endParaRPr sz="2400">
              <a:latin typeface="Times New Roman"/>
              <a:cs typeface="Times New Roman"/>
            </a:endParaRPr>
          </a:p>
          <a:p>
            <a:pPr>
              <a:lnSpc>
                <a:spcPct val="100000"/>
              </a:lnSpc>
              <a:spcBef>
                <a:spcPts val="40"/>
              </a:spcBef>
            </a:pPr>
            <a:endParaRPr sz="3200">
              <a:latin typeface="Times New Roman"/>
              <a:cs typeface="Times New Roman"/>
            </a:endParaRPr>
          </a:p>
          <a:p>
            <a:pPr marL="12700" marR="5080" algn="just">
              <a:lnSpc>
                <a:spcPct val="100000"/>
              </a:lnSpc>
              <a:spcBef>
                <a:spcPts val="5"/>
              </a:spcBef>
            </a:pPr>
            <a:r>
              <a:rPr sz="2400" b="1" spc="-10" dirty="0">
                <a:solidFill>
                  <a:srgbClr val="0000FF"/>
                </a:solidFill>
                <a:latin typeface="Times New Roman"/>
                <a:cs typeface="Times New Roman"/>
              </a:rPr>
              <a:t>G7. </a:t>
            </a:r>
            <a:r>
              <a:rPr sz="2400" b="1" dirty="0">
                <a:solidFill>
                  <a:srgbClr val="0000FF"/>
                </a:solidFill>
                <a:latin typeface="Times New Roman"/>
                <a:cs typeface="Times New Roman"/>
              </a:rPr>
              <a:t>The </a:t>
            </a:r>
            <a:r>
              <a:rPr sz="2400" b="1" spc="-10" dirty="0">
                <a:solidFill>
                  <a:srgbClr val="0000FF"/>
                </a:solidFill>
                <a:latin typeface="Times New Roman"/>
                <a:cs typeface="Times New Roman"/>
              </a:rPr>
              <a:t>address sequence generated </a:t>
            </a:r>
            <a:r>
              <a:rPr sz="2400" b="1" dirty="0">
                <a:solidFill>
                  <a:srgbClr val="0000FF"/>
                </a:solidFill>
                <a:latin typeface="Times New Roman"/>
                <a:cs typeface="Times New Roman"/>
              </a:rPr>
              <a:t>by </a:t>
            </a:r>
            <a:r>
              <a:rPr sz="2400" b="1" spc="-5" dirty="0">
                <a:solidFill>
                  <a:srgbClr val="0000FF"/>
                </a:solidFill>
                <a:latin typeface="Times New Roman"/>
                <a:cs typeface="Times New Roman"/>
              </a:rPr>
              <a:t>tracing </a:t>
            </a:r>
            <a:r>
              <a:rPr sz="2400" b="1" dirty="0">
                <a:solidFill>
                  <a:srgbClr val="0000FF"/>
                </a:solidFill>
                <a:latin typeface="Times New Roman"/>
                <a:cs typeface="Times New Roman"/>
              </a:rPr>
              <a:t>a </a:t>
            </a:r>
            <a:r>
              <a:rPr sz="2400" b="1" spc="-5" dirty="0">
                <a:solidFill>
                  <a:srgbClr val="0000FF"/>
                </a:solidFill>
                <a:latin typeface="Times New Roman"/>
                <a:cs typeface="Times New Roman"/>
              </a:rPr>
              <a:t>particular  </a:t>
            </a:r>
            <a:r>
              <a:rPr sz="2400" b="1" spc="-10" dirty="0">
                <a:solidFill>
                  <a:srgbClr val="0000FF"/>
                </a:solidFill>
                <a:latin typeface="Times New Roman"/>
                <a:cs typeface="Times New Roman"/>
              </a:rPr>
              <a:t>program </a:t>
            </a:r>
            <a:r>
              <a:rPr sz="2400" b="1" spc="-5" dirty="0">
                <a:solidFill>
                  <a:srgbClr val="0000FF"/>
                </a:solidFill>
                <a:latin typeface="Times New Roman"/>
                <a:cs typeface="Times New Roman"/>
              </a:rPr>
              <a:t>executing </a:t>
            </a:r>
            <a:r>
              <a:rPr sz="2400" b="1" dirty="0">
                <a:solidFill>
                  <a:srgbClr val="0000FF"/>
                </a:solidFill>
                <a:latin typeface="Times New Roman"/>
                <a:cs typeface="Times New Roman"/>
              </a:rPr>
              <a:t>in a </a:t>
            </a:r>
            <a:r>
              <a:rPr sz="2400" b="1" spc="-15" dirty="0">
                <a:solidFill>
                  <a:srgbClr val="0000FF"/>
                </a:solidFill>
                <a:latin typeface="Times New Roman"/>
                <a:cs typeface="Times New Roman"/>
              </a:rPr>
              <a:t>pure </a:t>
            </a:r>
            <a:r>
              <a:rPr sz="2400" b="1" spc="-5" dirty="0">
                <a:solidFill>
                  <a:srgbClr val="0000FF"/>
                </a:solidFill>
                <a:latin typeface="Times New Roman"/>
                <a:cs typeface="Times New Roman"/>
              </a:rPr>
              <a:t>demand </a:t>
            </a:r>
            <a:r>
              <a:rPr sz="2400" b="1" dirty="0">
                <a:solidFill>
                  <a:srgbClr val="0000FF"/>
                </a:solidFill>
                <a:latin typeface="Times New Roman"/>
                <a:cs typeface="Times New Roman"/>
              </a:rPr>
              <a:t>paging system with 100 bytes  </a:t>
            </a:r>
            <a:r>
              <a:rPr sz="2400" b="1" spc="-5" dirty="0">
                <a:solidFill>
                  <a:srgbClr val="0000FF"/>
                </a:solidFill>
                <a:latin typeface="Times New Roman"/>
                <a:cs typeface="Times New Roman"/>
              </a:rPr>
              <a:t>per </a:t>
            </a:r>
            <a:r>
              <a:rPr sz="2400" b="1" dirty="0">
                <a:solidFill>
                  <a:srgbClr val="0000FF"/>
                </a:solidFill>
                <a:latin typeface="Times New Roman"/>
                <a:cs typeface="Times New Roman"/>
              </a:rPr>
              <a:t>page is  </a:t>
            </a:r>
            <a:r>
              <a:rPr sz="2400" b="1" spc="-5" dirty="0">
                <a:solidFill>
                  <a:srgbClr val="0000FF"/>
                </a:solidFill>
                <a:latin typeface="Times New Roman"/>
                <a:cs typeface="Times New Roman"/>
              </a:rPr>
              <a:t>0100,  0200,  0430,  0499,  0510,  0530,  0560,  0120, </a:t>
            </a:r>
            <a:r>
              <a:rPr sz="2400" b="1" spc="175" dirty="0">
                <a:solidFill>
                  <a:srgbClr val="0000FF"/>
                </a:solidFill>
                <a:latin typeface="Times New Roman"/>
                <a:cs typeface="Times New Roman"/>
              </a:rPr>
              <a:t> </a:t>
            </a:r>
            <a:r>
              <a:rPr sz="2400" b="1" spc="-5" dirty="0">
                <a:solidFill>
                  <a:srgbClr val="0000FF"/>
                </a:solidFill>
                <a:latin typeface="Times New Roman"/>
                <a:cs typeface="Times New Roman"/>
              </a:rPr>
              <a:t>0220,</a:t>
            </a:r>
            <a:endParaRPr sz="2400">
              <a:latin typeface="Times New Roman"/>
              <a:cs typeface="Times New Roman"/>
            </a:endParaRPr>
          </a:p>
          <a:p>
            <a:pPr marL="12700" marR="11430" algn="just">
              <a:lnSpc>
                <a:spcPct val="100000"/>
              </a:lnSpc>
            </a:pPr>
            <a:r>
              <a:rPr sz="2400" b="1" dirty="0">
                <a:solidFill>
                  <a:srgbClr val="0000FF"/>
                </a:solidFill>
                <a:latin typeface="Times New Roman"/>
                <a:cs typeface="Times New Roman"/>
              </a:rPr>
              <a:t>0240, 0260, 0320, 0410. Suppose that </a:t>
            </a:r>
            <a:r>
              <a:rPr sz="2400" b="1" spc="-5" dirty="0">
                <a:solidFill>
                  <a:srgbClr val="0000FF"/>
                </a:solidFill>
                <a:latin typeface="Times New Roman"/>
                <a:cs typeface="Times New Roman"/>
              </a:rPr>
              <a:t>the memory can </a:t>
            </a:r>
            <a:r>
              <a:rPr sz="2400" b="1" spc="-15" dirty="0">
                <a:solidFill>
                  <a:srgbClr val="0000FF"/>
                </a:solidFill>
                <a:latin typeface="Times New Roman"/>
                <a:cs typeface="Times New Roman"/>
              </a:rPr>
              <a:t>store </a:t>
            </a:r>
            <a:r>
              <a:rPr sz="2400" b="1" dirty="0">
                <a:solidFill>
                  <a:srgbClr val="0000FF"/>
                </a:solidFill>
                <a:latin typeface="Times New Roman"/>
                <a:cs typeface="Times New Roman"/>
              </a:rPr>
              <a:t>only one  page and </a:t>
            </a:r>
            <a:r>
              <a:rPr sz="2400" b="1" spc="-10" dirty="0">
                <a:solidFill>
                  <a:srgbClr val="0000FF"/>
                </a:solidFill>
                <a:latin typeface="Times New Roman"/>
                <a:cs typeface="Times New Roman"/>
              </a:rPr>
              <a:t>if </a:t>
            </a:r>
            <a:r>
              <a:rPr sz="2400" b="1" dirty="0">
                <a:solidFill>
                  <a:srgbClr val="0000FF"/>
                </a:solidFill>
                <a:latin typeface="Times New Roman"/>
                <a:cs typeface="Times New Roman"/>
              </a:rPr>
              <a:t>x is </a:t>
            </a:r>
            <a:r>
              <a:rPr sz="2400" b="1" spc="-5" dirty="0">
                <a:solidFill>
                  <a:srgbClr val="0000FF"/>
                </a:solidFill>
                <a:latin typeface="Times New Roman"/>
                <a:cs typeface="Times New Roman"/>
              </a:rPr>
              <a:t>the </a:t>
            </a:r>
            <a:r>
              <a:rPr sz="2400" b="1" spc="-15" dirty="0">
                <a:solidFill>
                  <a:srgbClr val="0000FF"/>
                </a:solidFill>
                <a:latin typeface="Times New Roman"/>
                <a:cs typeface="Times New Roman"/>
              </a:rPr>
              <a:t>address </a:t>
            </a:r>
            <a:r>
              <a:rPr sz="2400" b="1" dirty="0">
                <a:solidFill>
                  <a:srgbClr val="0000FF"/>
                </a:solidFill>
                <a:latin typeface="Times New Roman"/>
                <a:cs typeface="Times New Roman"/>
              </a:rPr>
              <a:t>which </a:t>
            </a:r>
            <a:r>
              <a:rPr sz="2400" b="1" spc="-5" dirty="0">
                <a:solidFill>
                  <a:srgbClr val="0000FF"/>
                </a:solidFill>
                <a:latin typeface="Times New Roman"/>
                <a:cs typeface="Times New Roman"/>
              </a:rPr>
              <a:t>causes </a:t>
            </a:r>
            <a:r>
              <a:rPr sz="2400" b="1" dirty="0">
                <a:solidFill>
                  <a:srgbClr val="0000FF"/>
                </a:solidFill>
                <a:latin typeface="Times New Roman"/>
                <a:cs typeface="Times New Roman"/>
              </a:rPr>
              <a:t>a </a:t>
            </a:r>
            <a:r>
              <a:rPr sz="2400" b="1" spc="-10" dirty="0">
                <a:solidFill>
                  <a:srgbClr val="0000FF"/>
                </a:solidFill>
                <a:latin typeface="Times New Roman"/>
                <a:cs typeface="Times New Roman"/>
              </a:rPr>
              <a:t>page </a:t>
            </a:r>
            <a:r>
              <a:rPr sz="2400" b="1" dirty="0">
                <a:solidFill>
                  <a:srgbClr val="0000FF"/>
                </a:solidFill>
                <a:latin typeface="Times New Roman"/>
                <a:cs typeface="Times New Roman"/>
              </a:rPr>
              <a:t>fault </a:t>
            </a:r>
            <a:r>
              <a:rPr sz="2400" b="1" spc="-5" dirty="0">
                <a:solidFill>
                  <a:srgbClr val="0000FF"/>
                </a:solidFill>
                <a:latin typeface="Times New Roman"/>
                <a:cs typeface="Times New Roman"/>
              </a:rPr>
              <a:t>then the bytes  </a:t>
            </a:r>
            <a:r>
              <a:rPr sz="2400" b="1" spc="-15" dirty="0">
                <a:solidFill>
                  <a:srgbClr val="0000FF"/>
                </a:solidFill>
                <a:latin typeface="Times New Roman"/>
                <a:cs typeface="Times New Roman"/>
              </a:rPr>
              <a:t>from</a:t>
            </a:r>
            <a:r>
              <a:rPr sz="2400" b="1" spc="90" dirty="0">
                <a:solidFill>
                  <a:srgbClr val="0000FF"/>
                </a:solidFill>
                <a:latin typeface="Times New Roman"/>
                <a:cs typeface="Times New Roman"/>
              </a:rPr>
              <a:t> </a:t>
            </a:r>
            <a:r>
              <a:rPr sz="2400" b="1" spc="-5" dirty="0">
                <a:solidFill>
                  <a:srgbClr val="0000FF"/>
                </a:solidFill>
                <a:latin typeface="Times New Roman"/>
                <a:cs typeface="Times New Roman"/>
              </a:rPr>
              <a:t>addresses</a:t>
            </a:r>
            <a:r>
              <a:rPr sz="2400" b="1" spc="125" dirty="0">
                <a:solidFill>
                  <a:srgbClr val="0000FF"/>
                </a:solidFill>
                <a:latin typeface="Times New Roman"/>
                <a:cs typeface="Times New Roman"/>
              </a:rPr>
              <a:t> </a:t>
            </a:r>
            <a:r>
              <a:rPr sz="2400" b="1" dirty="0">
                <a:solidFill>
                  <a:srgbClr val="0000FF"/>
                </a:solidFill>
                <a:latin typeface="Times New Roman"/>
                <a:cs typeface="Times New Roman"/>
              </a:rPr>
              <a:t>x</a:t>
            </a:r>
            <a:r>
              <a:rPr sz="2400" b="1" spc="145" dirty="0">
                <a:solidFill>
                  <a:srgbClr val="0000FF"/>
                </a:solidFill>
                <a:latin typeface="Times New Roman"/>
                <a:cs typeface="Times New Roman"/>
              </a:rPr>
              <a:t> </a:t>
            </a:r>
            <a:r>
              <a:rPr sz="2400" b="1" spc="-5" dirty="0">
                <a:solidFill>
                  <a:srgbClr val="0000FF"/>
                </a:solidFill>
                <a:latin typeface="Times New Roman"/>
                <a:cs typeface="Times New Roman"/>
              </a:rPr>
              <a:t>to</a:t>
            </a:r>
            <a:r>
              <a:rPr sz="2400" b="1" spc="120" dirty="0">
                <a:solidFill>
                  <a:srgbClr val="0000FF"/>
                </a:solidFill>
                <a:latin typeface="Times New Roman"/>
                <a:cs typeface="Times New Roman"/>
              </a:rPr>
              <a:t> </a:t>
            </a:r>
            <a:r>
              <a:rPr sz="2400" b="1" dirty="0">
                <a:solidFill>
                  <a:srgbClr val="0000FF"/>
                </a:solidFill>
                <a:latin typeface="Times New Roman"/>
                <a:cs typeface="Times New Roman"/>
              </a:rPr>
              <a:t>x</a:t>
            </a:r>
            <a:r>
              <a:rPr sz="2400" b="1" spc="140" dirty="0">
                <a:solidFill>
                  <a:srgbClr val="0000FF"/>
                </a:solidFill>
                <a:latin typeface="Times New Roman"/>
                <a:cs typeface="Times New Roman"/>
              </a:rPr>
              <a:t> </a:t>
            </a:r>
            <a:r>
              <a:rPr sz="2400" b="1" dirty="0">
                <a:solidFill>
                  <a:srgbClr val="0000FF"/>
                </a:solidFill>
                <a:latin typeface="Times New Roman"/>
                <a:cs typeface="Times New Roman"/>
              </a:rPr>
              <a:t>+</a:t>
            </a:r>
            <a:r>
              <a:rPr sz="2400" b="1" spc="120" dirty="0">
                <a:solidFill>
                  <a:srgbClr val="0000FF"/>
                </a:solidFill>
                <a:latin typeface="Times New Roman"/>
                <a:cs typeface="Times New Roman"/>
              </a:rPr>
              <a:t> </a:t>
            </a:r>
            <a:r>
              <a:rPr sz="2400" b="1" dirty="0">
                <a:solidFill>
                  <a:srgbClr val="0000FF"/>
                </a:solidFill>
                <a:latin typeface="Times New Roman"/>
                <a:cs typeface="Times New Roman"/>
              </a:rPr>
              <a:t>99</a:t>
            </a:r>
            <a:r>
              <a:rPr sz="2400" b="1" spc="120" dirty="0">
                <a:solidFill>
                  <a:srgbClr val="0000FF"/>
                </a:solidFill>
                <a:latin typeface="Times New Roman"/>
                <a:cs typeface="Times New Roman"/>
              </a:rPr>
              <a:t> </a:t>
            </a:r>
            <a:r>
              <a:rPr sz="2400" b="1" spc="-20" dirty="0">
                <a:solidFill>
                  <a:srgbClr val="0000FF"/>
                </a:solidFill>
                <a:latin typeface="Times New Roman"/>
                <a:cs typeface="Times New Roman"/>
              </a:rPr>
              <a:t>are</a:t>
            </a:r>
            <a:r>
              <a:rPr sz="2400" b="1" spc="135" dirty="0">
                <a:solidFill>
                  <a:srgbClr val="0000FF"/>
                </a:solidFill>
                <a:latin typeface="Times New Roman"/>
                <a:cs typeface="Times New Roman"/>
              </a:rPr>
              <a:t> </a:t>
            </a:r>
            <a:r>
              <a:rPr sz="2400" b="1" spc="-5" dirty="0">
                <a:solidFill>
                  <a:srgbClr val="0000FF"/>
                </a:solidFill>
                <a:latin typeface="Times New Roman"/>
                <a:cs typeface="Times New Roman"/>
              </a:rPr>
              <a:t>loaded</a:t>
            </a:r>
            <a:r>
              <a:rPr sz="2400" b="1" spc="130" dirty="0">
                <a:solidFill>
                  <a:srgbClr val="0000FF"/>
                </a:solidFill>
                <a:latin typeface="Times New Roman"/>
                <a:cs typeface="Times New Roman"/>
              </a:rPr>
              <a:t> </a:t>
            </a:r>
            <a:r>
              <a:rPr sz="2400" b="1" spc="-5" dirty="0">
                <a:solidFill>
                  <a:srgbClr val="0000FF"/>
                </a:solidFill>
                <a:latin typeface="Times New Roman"/>
                <a:cs typeface="Times New Roman"/>
              </a:rPr>
              <a:t>on</a:t>
            </a:r>
            <a:r>
              <a:rPr sz="2400" b="1" spc="125" dirty="0">
                <a:solidFill>
                  <a:srgbClr val="0000FF"/>
                </a:solidFill>
                <a:latin typeface="Times New Roman"/>
                <a:cs typeface="Times New Roman"/>
              </a:rPr>
              <a:t> </a:t>
            </a:r>
            <a:r>
              <a:rPr sz="2400" b="1" spc="-5" dirty="0">
                <a:solidFill>
                  <a:srgbClr val="0000FF"/>
                </a:solidFill>
                <a:latin typeface="Times New Roman"/>
                <a:cs typeface="Times New Roman"/>
              </a:rPr>
              <a:t>to</a:t>
            </a:r>
            <a:r>
              <a:rPr sz="2400" b="1" spc="120" dirty="0">
                <a:solidFill>
                  <a:srgbClr val="0000FF"/>
                </a:solidFill>
                <a:latin typeface="Times New Roman"/>
                <a:cs typeface="Times New Roman"/>
              </a:rPr>
              <a:t> </a:t>
            </a:r>
            <a:r>
              <a:rPr sz="2400" b="1" spc="5" dirty="0">
                <a:solidFill>
                  <a:srgbClr val="0000FF"/>
                </a:solidFill>
                <a:latin typeface="Times New Roman"/>
                <a:cs typeface="Times New Roman"/>
              </a:rPr>
              <a:t>the</a:t>
            </a:r>
            <a:r>
              <a:rPr sz="2400" b="1" spc="135" dirty="0">
                <a:solidFill>
                  <a:srgbClr val="0000FF"/>
                </a:solidFill>
                <a:latin typeface="Times New Roman"/>
                <a:cs typeface="Times New Roman"/>
              </a:rPr>
              <a:t> </a:t>
            </a:r>
            <a:r>
              <a:rPr sz="2400" b="1" spc="-30" dirty="0">
                <a:solidFill>
                  <a:srgbClr val="0000FF"/>
                </a:solidFill>
                <a:latin typeface="Times New Roman"/>
                <a:cs typeface="Times New Roman"/>
              </a:rPr>
              <a:t>memory.</a:t>
            </a:r>
            <a:r>
              <a:rPr sz="2400" b="1" spc="145" dirty="0">
                <a:solidFill>
                  <a:srgbClr val="0000FF"/>
                </a:solidFill>
                <a:latin typeface="Times New Roman"/>
                <a:cs typeface="Times New Roman"/>
              </a:rPr>
              <a:t> </a:t>
            </a:r>
            <a:r>
              <a:rPr sz="2400" b="1" dirty="0">
                <a:solidFill>
                  <a:srgbClr val="0000FF"/>
                </a:solidFill>
                <a:latin typeface="Times New Roman"/>
                <a:cs typeface="Times New Roman"/>
              </a:rPr>
              <a:t>How</a:t>
            </a:r>
            <a:r>
              <a:rPr sz="2400" b="1" spc="140" dirty="0">
                <a:solidFill>
                  <a:srgbClr val="0000FF"/>
                </a:solidFill>
                <a:latin typeface="Times New Roman"/>
                <a:cs typeface="Times New Roman"/>
              </a:rPr>
              <a:t> </a:t>
            </a:r>
            <a:r>
              <a:rPr sz="2400" b="1" spc="-5" dirty="0">
                <a:solidFill>
                  <a:srgbClr val="0000FF"/>
                </a:solidFill>
                <a:latin typeface="Times New Roman"/>
                <a:cs typeface="Times New Roman"/>
              </a:rPr>
              <a:t>many</a:t>
            </a:r>
            <a:endParaRPr sz="2400">
              <a:latin typeface="Times New Roman"/>
              <a:cs typeface="Times New Roman"/>
            </a:endParaRPr>
          </a:p>
        </p:txBody>
      </p:sp>
      <p:graphicFrame>
        <p:nvGraphicFramePr>
          <p:cNvPr id="10" name="object 10"/>
          <p:cNvGraphicFramePr>
            <a:graphicFrameLocks noGrp="1"/>
          </p:cNvGraphicFramePr>
          <p:nvPr/>
        </p:nvGraphicFramePr>
        <p:xfrm>
          <a:off x="59689" y="5619596"/>
          <a:ext cx="9025890" cy="703580"/>
        </p:xfrm>
        <a:graphic>
          <a:graphicData uri="http://schemas.openxmlformats.org/drawingml/2006/table">
            <a:tbl>
              <a:tblPr firstRow="1" bandRow="1">
                <a:tableStyleId>{2D5ABB26-0587-4C30-8999-92F81FD0307C}</a:tableStyleId>
              </a:tblPr>
              <a:tblGrid>
                <a:gridCol w="922655"/>
                <a:gridCol w="1533525"/>
                <a:gridCol w="793750"/>
                <a:gridCol w="1181099"/>
                <a:gridCol w="960120"/>
                <a:gridCol w="1363345"/>
                <a:gridCol w="1386840"/>
                <a:gridCol w="884554"/>
              </a:tblGrid>
              <a:tr h="351955">
                <a:tc>
                  <a:txBody>
                    <a:bodyPr/>
                    <a:lstStyle/>
                    <a:p>
                      <a:pPr marL="31750">
                        <a:lnSpc>
                          <a:spcPts val="2620"/>
                        </a:lnSpc>
                      </a:pPr>
                      <a:r>
                        <a:rPr sz="2400" b="1" dirty="0">
                          <a:solidFill>
                            <a:srgbClr val="0000FF"/>
                          </a:solidFill>
                          <a:latin typeface="Times New Roman"/>
                          <a:cs typeface="Times New Roman"/>
                        </a:rPr>
                        <a:t>page</a:t>
                      </a:r>
                      <a:endParaRPr sz="2400">
                        <a:latin typeface="Times New Roman"/>
                        <a:cs typeface="Times New Roman"/>
                      </a:endParaRPr>
                    </a:p>
                  </a:txBody>
                  <a:tcPr marL="0" marR="0" marT="0" marB="0"/>
                </a:tc>
                <a:tc>
                  <a:txBody>
                    <a:bodyPr/>
                    <a:lstStyle/>
                    <a:p>
                      <a:pPr marL="279400">
                        <a:lnSpc>
                          <a:spcPts val="2620"/>
                        </a:lnSpc>
                      </a:pPr>
                      <a:r>
                        <a:rPr sz="2400" b="1" dirty="0">
                          <a:solidFill>
                            <a:srgbClr val="0000FF"/>
                          </a:solidFill>
                          <a:latin typeface="Times New Roman"/>
                          <a:cs typeface="Times New Roman"/>
                        </a:rPr>
                        <a:t>faults</a:t>
                      </a:r>
                      <a:endParaRPr sz="2400">
                        <a:latin typeface="Times New Roman"/>
                        <a:cs typeface="Times New Roman"/>
                      </a:endParaRPr>
                    </a:p>
                  </a:txBody>
                  <a:tcPr marL="0" marR="0" marT="0" marB="0"/>
                </a:tc>
                <a:tc>
                  <a:txBody>
                    <a:bodyPr/>
                    <a:lstStyle/>
                    <a:p>
                      <a:pPr marL="39370">
                        <a:lnSpc>
                          <a:spcPts val="2620"/>
                        </a:lnSpc>
                      </a:pPr>
                      <a:r>
                        <a:rPr sz="2400" b="1" spc="-5" dirty="0">
                          <a:solidFill>
                            <a:srgbClr val="0000FF"/>
                          </a:solidFill>
                          <a:latin typeface="Times New Roman"/>
                          <a:cs typeface="Times New Roman"/>
                        </a:rPr>
                        <a:t>will</a:t>
                      </a:r>
                      <a:endParaRPr sz="2400">
                        <a:latin typeface="Times New Roman"/>
                        <a:cs typeface="Times New Roman"/>
                      </a:endParaRPr>
                    </a:p>
                  </a:txBody>
                  <a:tcPr marL="0" marR="0" marT="0" marB="0"/>
                </a:tc>
                <a:tc>
                  <a:txBody>
                    <a:bodyPr/>
                    <a:lstStyle/>
                    <a:p>
                      <a:pPr marL="279400">
                        <a:lnSpc>
                          <a:spcPts val="2620"/>
                        </a:lnSpc>
                      </a:pPr>
                      <a:r>
                        <a:rPr sz="2400" b="1" spc="-5" dirty="0">
                          <a:solidFill>
                            <a:srgbClr val="0000FF"/>
                          </a:solidFill>
                          <a:latin typeface="Times New Roman"/>
                          <a:cs typeface="Times New Roman"/>
                        </a:rPr>
                        <a:t>occur</a:t>
                      </a:r>
                      <a:endParaRPr sz="2400">
                        <a:latin typeface="Times New Roman"/>
                        <a:cs typeface="Times New Roman"/>
                      </a:endParaRPr>
                    </a:p>
                  </a:txBody>
                  <a:tcPr marL="0" marR="0" marT="0" marB="0"/>
                </a:tc>
                <a:tc>
                  <a:txBody>
                    <a:bodyPr/>
                    <a:lstStyle/>
                    <a:p>
                      <a:pPr marR="34925" algn="ctr">
                        <a:lnSpc>
                          <a:spcPts val="2620"/>
                        </a:lnSpc>
                      </a:pPr>
                      <a:r>
                        <a:rPr sz="2400" b="1" dirty="0">
                          <a:solidFill>
                            <a:srgbClr val="0000FF"/>
                          </a:solidFill>
                          <a:latin typeface="Times New Roman"/>
                          <a:cs typeface="Times New Roman"/>
                        </a:rPr>
                        <a:t>?</a:t>
                      </a:r>
                      <a:endParaRPr sz="2400">
                        <a:latin typeface="Times New Roman"/>
                        <a:cs typeface="Times New Roman"/>
                      </a:endParaRPr>
                    </a:p>
                  </a:txBody>
                  <a:tcPr marL="0" marR="0" marT="0" marB="0"/>
                </a:tc>
                <a:tc>
                  <a:txBody>
                    <a:bodyPr/>
                    <a:lstStyle/>
                    <a:p>
                      <a:pPr marL="135255">
                        <a:lnSpc>
                          <a:spcPts val="2620"/>
                        </a:lnSpc>
                      </a:pPr>
                      <a:r>
                        <a:rPr sz="2400" b="1" spc="-35" dirty="0">
                          <a:solidFill>
                            <a:srgbClr val="0000FF"/>
                          </a:solidFill>
                          <a:latin typeface="Times New Roman"/>
                          <a:cs typeface="Times New Roman"/>
                        </a:rPr>
                        <a:t>(GATE</a:t>
                      </a:r>
                      <a:endParaRPr sz="2400">
                        <a:latin typeface="Times New Roman"/>
                        <a:cs typeface="Times New Roman"/>
                      </a:endParaRPr>
                    </a:p>
                  </a:txBody>
                  <a:tcPr marL="0" marR="0" marT="0" marB="0"/>
                </a:tc>
                <a:tc>
                  <a:txBody>
                    <a:bodyPr/>
                    <a:lstStyle/>
                    <a:p>
                      <a:pPr marL="281305">
                        <a:lnSpc>
                          <a:spcPts val="2620"/>
                        </a:lnSpc>
                      </a:pPr>
                      <a:r>
                        <a:rPr sz="2400" b="1" spc="-5" dirty="0">
                          <a:solidFill>
                            <a:srgbClr val="0000FF"/>
                          </a:solidFill>
                          <a:latin typeface="Times New Roman"/>
                          <a:cs typeface="Times New Roman"/>
                        </a:rPr>
                        <a:t>1995,</a:t>
                      </a:r>
                      <a:endParaRPr sz="2400">
                        <a:latin typeface="Times New Roman"/>
                        <a:cs typeface="Times New Roman"/>
                      </a:endParaRPr>
                    </a:p>
                  </a:txBody>
                  <a:tcPr marL="0" marR="0" marT="0" marB="0"/>
                </a:tc>
                <a:tc>
                  <a:txBody>
                    <a:bodyPr/>
                    <a:lstStyle/>
                    <a:p>
                      <a:pPr marL="141605">
                        <a:lnSpc>
                          <a:spcPts val="2620"/>
                        </a:lnSpc>
                      </a:pPr>
                      <a:r>
                        <a:rPr sz="2400" b="1" spc="-5" dirty="0">
                          <a:solidFill>
                            <a:srgbClr val="0000FF"/>
                          </a:solidFill>
                          <a:latin typeface="Times New Roman"/>
                          <a:cs typeface="Times New Roman"/>
                        </a:rPr>
                        <a:t>2007)</a:t>
                      </a:r>
                      <a:endParaRPr sz="2400">
                        <a:latin typeface="Times New Roman"/>
                        <a:cs typeface="Times New Roman"/>
                      </a:endParaRPr>
                    </a:p>
                  </a:txBody>
                  <a:tcPr marL="0" marR="0" marT="0" marB="0"/>
                </a:tc>
              </a:tr>
              <a:tr h="351618">
                <a:tc>
                  <a:txBody>
                    <a:bodyPr/>
                    <a:lstStyle/>
                    <a:p>
                      <a:pPr marL="31750">
                        <a:lnSpc>
                          <a:spcPts val="2670"/>
                        </a:lnSpc>
                      </a:pPr>
                      <a:r>
                        <a:rPr sz="2400" spc="-10" dirty="0">
                          <a:latin typeface="Times New Roman"/>
                          <a:cs typeface="Times New Roman"/>
                        </a:rPr>
                        <a:t>(A)0</a:t>
                      </a:r>
                      <a:endParaRPr sz="2400">
                        <a:latin typeface="Times New Roman"/>
                        <a:cs typeface="Times New Roman"/>
                      </a:endParaRPr>
                    </a:p>
                  </a:txBody>
                  <a:tcPr marL="0" marR="0" marT="0" marB="0"/>
                </a:tc>
                <a:tc>
                  <a:txBody>
                    <a:bodyPr/>
                    <a:lstStyle/>
                    <a:p>
                      <a:pPr marL="938530">
                        <a:lnSpc>
                          <a:spcPts val="2670"/>
                        </a:lnSpc>
                      </a:pPr>
                      <a:r>
                        <a:rPr sz="2400" spc="-10" dirty="0">
                          <a:latin typeface="Times New Roman"/>
                          <a:cs typeface="Times New Roman"/>
                        </a:rPr>
                        <a:t>(B)4</a:t>
                      </a:r>
                      <a:endParaRPr sz="2400">
                        <a:latin typeface="Times New Roman"/>
                        <a:cs typeface="Times New Roman"/>
                      </a:endParaRPr>
                    </a:p>
                  </a:txBody>
                  <a:tcPr marL="0" marR="0" marT="0" marB="0"/>
                </a:tc>
                <a:tc>
                  <a:txBody>
                    <a:bodyPr/>
                    <a:lstStyle/>
                    <a:p>
                      <a:pPr>
                        <a:lnSpc>
                          <a:spcPct val="100000"/>
                        </a:lnSpc>
                      </a:pPr>
                      <a:endParaRPr sz="2200">
                        <a:latin typeface="Times New Roman"/>
                        <a:cs typeface="Times New Roman"/>
                      </a:endParaRPr>
                    </a:p>
                  </a:txBody>
                  <a:tcPr marL="0" marR="0" marT="0" marB="0"/>
                </a:tc>
                <a:tc>
                  <a:txBody>
                    <a:bodyPr/>
                    <a:lstStyle/>
                    <a:p>
                      <a:pPr>
                        <a:lnSpc>
                          <a:spcPct val="100000"/>
                        </a:lnSpc>
                      </a:pPr>
                      <a:endParaRPr sz="2200">
                        <a:latin typeface="Times New Roman"/>
                        <a:cs typeface="Times New Roman"/>
                      </a:endParaRPr>
                    </a:p>
                  </a:txBody>
                  <a:tcPr marL="0" marR="0" marT="0" marB="0"/>
                </a:tc>
                <a:tc>
                  <a:txBody>
                    <a:bodyPr/>
                    <a:lstStyle/>
                    <a:p>
                      <a:pPr marL="174625">
                        <a:lnSpc>
                          <a:spcPts val="2670"/>
                        </a:lnSpc>
                      </a:pPr>
                      <a:r>
                        <a:rPr sz="2400" b="1" spc="-10" dirty="0">
                          <a:solidFill>
                            <a:srgbClr val="0000FF"/>
                          </a:solidFill>
                          <a:latin typeface="Times New Roman"/>
                          <a:cs typeface="Times New Roman"/>
                        </a:rPr>
                        <a:t>(C)</a:t>
                      </a:r>
                      <a:r>
                        <a:rPr sz="2400" b="1" spc="-45" dirty="0">
                          <a:solidFill>
                            <a:srgbClr val="0000FF"/>
                          </a:solidFill>
                          <a:latin typeface="Times New Roman"/>
                          <a:cs typeface="Times New Roman"/>
                        </a:rPr>
                        <a:t> </a:t>
                      </a:r>
                      <a:r>
                        <a:rPr sz="2400" b="1" dirty="0">
                          <a:solidFill>
                            <a:srgbClr val="0000FF"/>
                          </a:solidFill>
                          <a:latin typeface="Times New Roman"/>
                          <a:cs typeface="Times New Roman"/>
                        </a:rPr>
                        <a:t>7</a:t>
                      </a:r>
                      <a:endParaRPr sz="2400">
                        <a:latin typeface="Times New Roman"/>
                        <a:cs typeface="Times New Roman"/>
                      </a:endParaRPr>
                    </a:p>
                  </a:txBody>
                  <a:tcPr marL="0" marR="0" marT="0" marB="0"/>
                </a:tc>
                <a:tc>
                  <a:txBody>
                    <a:bodyPr/>
                    <a:lstStyle/>
                    <a:p>
                      <a:pPr>
                        <a:lnSpc>
                          <a:spcPct val="100000"/>
                        </a:lnSpc>
                      </a:pPr>
                      <a:endParaRPr sz="2200">
                        <a:latin typeface="Times New Roman"/>
                        <a:cs typeface="Times New Roman"/>
                      </a:endParaRPr>
                    </a:p>
                  </a:txBody>
                  <a:tcPr marL="0" marR="0" marT="0" marB="0"/>
                </a:tc>
                <a:tc>
                  <a:txBody>
                    <a:bodyPr/>
                    <a:lstStyle/>
                    <a:p>
                      <a:pPr marL="594995">
                        <a:lnSpc>
                          <a:spcPts val="2670"/>
                        </a:lnSpc>
                      </a:pPr>
                      <a:r>
                        <a:rPr sz="2400" spc="-10" dirty="0">
                          <a:latin typeface="Times New Roman"/>
                          <a:cs typeface="Times New Roman"/>
                        </a:rPr>
                        <a:t>(D)</a:t>
                      </a:r>
                      <a:r>
                        <a:rPr sz="2400" spc="-35" dirty="0">
                          <a:latin typeface="Times New Roman"/>
                          <a:cs typeface="Times New Roman"/>
                        </a:rPr>
                        <a:t> </a:t>
                      </a:r>
                      <a:r>
                        <a:rPr sz="2400" dirty="0">
                          <a:latin typeface="Times New Roman"/>
                          <a:cs typeface="Times New Roman"/>
                        </a:rPr>
                        <a:t>8</a:t>
                      </a:r>
                      <a:endParaRPr sz="2400">
                        <a:latin typeface="Times New Roman"/>
                        <a:cs typeface="Times New Roman"/>
                      </a:endParaRPr>
                    </a:p>
                  </a:txBody>
                  <a:tcPr marL="0" marR="0" marT="0" marB="0"/>
                </a:tc>
                <a:tc>
                  <a:txBody>
                    <a:bodyPr/>
                    <a:lstStyle/>
                    <a:p>
                      <a:pPr>
                        <a:lnSpc>
                          <a:spcPct val="100000"/>
                        </a:lnSpc>
                      </a:pPr>
                      <a:endParaRPr sz="2200">
                        <a:latin typeface="Times New Roman"/>
                        <a:cs typeface="Times New Roman"/>
                      </a:endParaRPr>
                    </a:p>
                  </a:txBody>
                  <a:tcPr marL="0" marR="0" marT="0" marB="0"/>
                </a:tc>
              </a:tr>
            </a:tbl>
          </a:graphicData>
        </a:graphic>
      </p:graphicFrame>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78739" y="23825"/>
            <a:ext cx="8990965" cy="6612255"/>
          </a:xfrm>
          <a:prstGeom prst="rect">
            <a:avLst/>
          </a:prstGeom>
        </p:spPr>
        <p:txBody>
          <a:bodyPr vert="horz" wrap="square" lIns="0" tIns="12700" rIns="0" bIns="0" rtlCol="0">
            <a:spAutoFit/>
          </a:bodyPr>
          <a:lstStyle/>
          <a:p>
            <a:pPr marL="12700" marR="5715" algn="just">
              <a:lnSpc>
                <a:spcPct val="100000"/>
              </a:lnSpc>
              <a:spcBef>
                <a:spcPts val="100"/>
              </a:spcBef>
            </a:pPr>
            <a:r>
              <a:rPr sz="2400" spc="-10" dirty="0">
                <a:latin typeface="Times New Roman"/>
                <a:cs typeface="Times New Roman"/>
              </a:rPr>
              <a:t>Page are </a:t>
            </a:r>
            <a:r>
              <a:rPr sz="2400" dirty="0">
                <a:latin typeface="Times New Roman"/>
                <a:cs typeface="Times New Roman"/>
              </a:rPr>
              <a:t>fitted in </a:t>
            </a:r>
            <a:r>
              <a:rPr sz="2400" spc="-5" dirty="0">
                <a:latin typeface="Times New Roman"/>
                <a:cs typeface="Times New Roman"/>
              </a:rPr>
              <a:t>frames, </a:t>
            </a:r>
            <a:r>
              <a:rPr sz="2400" dirty="0">
                <a:latin typeface="Times New Roman"/>
                <a:cs typeface="Times New Roman"/>
              </a:rPr>
              <a:t>so </a:t>
            </a:r>
            <a:r>
              <a:rPr sz="2400" spc="-5" dirty="0">
                <a:latin typeface="Times New Roman"/>
                <a:cs typeface="Times New Roman"/>
              </a:rPr>
              <a:t>first </a:t>
            </a:r>
            <a:r>
              <a:rPr sz="2400" dirty="0">
                <a:latin typeface="Times New Roman"/>
                <a:cs typeface="Times New Roman"/>
              </a:rPr>
              <a:t>to </a:t>
            </a:r>
            <a:r>
              <a:rPr sz="2400" spc="-5" dirty="0">
                <a:latin typeface="Times New Roman"/>
                <a:cs typeface="Times New Roman"/>
              </a:rPr>
              <a:t>determine </a:t>
            </a:r>
            <a:r>
              <a:rPr sz="2400" dirty="0">
                <a:latin typeface="Times New Roman"/>
                <a:cs typeface="Times New Roman"/>
              </a:rPr>
              <a:t>the </a:t>
            </a:r>
            <a:r>
              <a:rPr sz="2400" spc="-5" dirty="0">
                <a:latin typeface="Times New Roman"/>
                <a:cs typeface="Times New Roman"/>
              </a:rPr>
              <a:t>pages but </a:t>
            </a:r>
            <a:r>
              <a:rPr sz="2400" spc="-10" dirty="0">
                <a:latin typeface="Times New Roman"/>
                <a:cs typeface="Times New Roman"/>
              </a:rPr>
              <a:t>given  </a:t>
            </a:r>
            <a:r>
              <a:rPr sz="2400" spc="-5" dirty="0">
                <a:latin typeface="Times New Roman"/>
                <a:cs typeface="Times New Roman"/>
              </a:rPr>
              <a:t>request </a:t>
            </a:r>
            <a:r>
              <a:rPr sz="2400" dirty="0">
                <a:latin typeface="Times New Roman"/>
                <a:cs typeface="Times New Roman"/>
              </a:rPr>
              <a:t>is the </a:t>
            </a:r>
            <a:r>
              <a:rPr sz="2400" spc="-10" dirty="0">
                <a:latin typeface="Times New Roman"/>
                <a:cs typeface="Times New Roman"/>
              </a:rPr>
              <a:t>record </a:t>
            </a:r>
            <a:r>
              <a:rPr sz="2400" spc="-5" dirty="0">
                <a:latin typeface="Times New Roman"/>
                <a:cs typeface="Times New Roman"/>
              </a:rPr>
              <a:t>request </a:t>
            </a:r>
            <a:r>
              <a:rPr sz="2400" dirty="0">
                <a:latin typeface="Times New Roman"/>
                <a:cs typeface="Times New Roman"/>
              </a:rPr>
              <a:t>in </a:t>
            </a:r>
            <a:r>
              <a:rPr sz="2400" spc="-5" dirty="0">
                <a:latin typeface="Times New Roman"/>
                <a:cs typeface="Times New Roman"/>
              </a:rPr>
              <a:t>decimal. Assume </a:t>
            </a:r>
            <a:r>
              <a:rPr sz="2400" dirty="0">
                <a:latin typeface="Times New Roman"/>
                <a:cs typeface="Times New Roman"/>
              </a:rPr>
              <a:t>that </a:t>
            </a:r>
            <a:r>
              <a:rPr sz="2400" spc="-10" dirty="0">
                <a:latin typeface="Times New Roman"/>
                <a:cs typeface="Times New Roman"/>
              </a:rPr>
              <a:t>page1 </a:t>
            </a:r>
            <a:r>
              <a:rPr sz="2400" dirty="0">
                <a:latin typeface="Times New Roman"/>
                <a:cs typeface="Times New Roman"/>
              </a:rPr>
              <a:t>to </a:t>
            </a:r>
            <a:r>
              <a:rPr sz="2400" spc="-5" dirty="0">
                <a:latin typeface="Times New Roman"/>
                <a:cs typeface="Times New Roman"/>
              </a:rPr>
              <a:t>contain  records from 0000 </a:t>
            </a:r>
            <a:r>
              <a:rPr sz="2400" dirty="0">
                <a:latin typeface="Times New Roman"/>
                <a:cs typeface="Times New Roman"/>
              </a:rPr>
              <a:t>to </a:t>
            </a:r>
            <a:r>
              <a:rPr sz="2400" spc="-5" dirty="0">
                <a:latin typeface="Times New Roman"/>
                <a:cs typeface="Times New Roman"/>
              </a:rPr>
              <a:t>0099 and page </a:t>
            </a:r>
            <a:r>
              <a:rPr sz="2400" dirty="0">
                <a:latin typeface="Times New Roman"/>
                <a:cs typeface="Times New Roman"/>
              </a:rPr>
              <a:t>2 </a:t>
            </a:r>
            <a:r>
              <a:rPr sz="2400" spc="-5" dirty="0">
                <a:latin typeface="Times New Roman"/>
                <a:cs typeface="Times New Roman"/>
              </a:rPr>
              <a:t>contains records from 0100 </a:t>
            </a:r>
            <a:r>
              <a:rPr sz="2400" dirty="0">
                <a:latin typeface="Times New Roman"/>
                <a:cs typeface="Times New Roman"/>
              </a:rPr>
              <a:t>to  0199 </a:t>
            </a:r>
            <a:r>
              <a:rPr sz="2400" spc="-5" dirty="0">
                <a:latin typeface="Times New Roman"/>
                <a:cs typeface="Times New Roman"/>
              </a:rPr>
              <a:t>and so </a:t>
            </a:r>
            <a:r>
              <a:rPr sz="2400" dirty="0">
                <a:latin typeface="Times New Roman"/>
                <a:cs typeface="Times New Roman"/>
              </a:rPr>
              <a:t>on (it is </a:t>
            </a:r>
            <a:r>
              <a:rPr sz="2400" spc="-5" dirty="0">
                <a:latin typeface="Times New Roman"/>
                <a:cs typeface="Times New Roman"/>
              </a:rPr>
              <a:t>given </a:t>
            </a:r>
            <a:r>
              <a:rPr sz="2400" dirty="0">
                <a:latin typeface="Times New Roman"/>
                <a:cs typeface="Times New Roman"/>
              </a:rPr>
              <a:t>in </a:t>
            </a:r>
            <a:r>
              <a:rPr sz="2400" spc="-5" dirty="0">
                <a:latin typeface="Times New Roman"/>
                <a:cs typeface="Times New Roman"/>
              </a:rPr>
              <a:t>question </a:t>
            </a:r>
            <a:r>
              <a:rPr sz="2400" dirty="0">
                <a:latin typeface="Times New Roman"/>
                <a:cs typeface="Times New Roman"/>
              </a:rPr>
              <a:t>that </a:t>
            </a:r>
            <a:r>
              <a:rPr sz="2400" spc="-10" dirty="0">
                <a:latin typeface="Times New Roman"/>
                <a:cs typeface="Times New Roman"/>
              </a:rPr>
              <a:t>each </a:t>
            </a:r>
            <a:r>
              <a:rPr sz="2400" spc="-5" dirty="0">
                <a:latin typeface="Times New Roman"/>
                <a:cs typeface="Times New Roman"/>
              </a:rPr>
              <a:t>page contains </a:t>
            </a:r>
            <a:r>
              <a:rPr sz="2400" dirty="0">
                <a:latin typeface="Times New Roman"/>
                <a:cs typeface="Times New Roman"/>
              </a:rPr>
              <a:t>100  </a:t>
            </a:r>
            <a:r>
              <a:rPr sz="2400" spc="-5" dirty="0">
                <a:latin typeface="Times New Roman"/>
                <a:cs typeface="Times New Roman"/>
              </a:rPr>
              <a:t>records) and </a:t>
            </a:r>
            <a:r>
              <a:rPr sz="2400" dirty="0">
                <a:latin typeface="Times New Roman"/>
                <a:cs typeface="Times New Roman"/>
              </a:rPr>
              <a:t>so </a:t>
            </a:r>
            <a:r>
              <a:rPr sz="2400" spc="-5" dirty="0">
                <a:latin typeface="Times New Roman"/>
                <a:cs typeface="Times New Roman"/>
              </a:rPr>
              <a:t>on. </a:t>
            </a:r>
            <a:r>
              <a:rPr sz="2400" dirty="0">
                <a:latin typeface="Times New Roman"/>
                <a:cs typeface="Times New Roman"/>
              </a:rPr>
              <a:t>So page </a:t>
            </a:r>
            <a:r>
              <a:rPr sz="2400" spc="-5" dirty="0">
                <a:latin typeface="Times New Roman"/>
                <a:cs typeface="Times New Roman"/>
              </a:rPr>
              <a:t>request </a:t>
            </a:r>
            <a:r>
              <a:rPr sz="2400" dirty="0">
                <a:latin typeface="Times New Roman"/>
                <a:cs typeface="Times New Roman"/>
              </a:rPr>
              <a:t>string is </a:t>
            </a:r>
            <a:r>
              <a:rPr sz="2400" spc="-5" dirty="0">
                <a:latin typeface="Times New Roman"/>
                <a:cs typeface="Times New Roman"/>
              </a:rPr>
              <a:t>01, 02, 04, 04, 05, 05,</a:t>
            </a:r>
            <a:r>
              <a:rPr sz="2400" spc="105" dirty="0">
                <a:latin typeface="Times New Roman"/>
                <a:cs typeface="Times New Roman"/>
              </a:rPr>
              <a:t> </a:t>
            </a:r>
            <a:r>
              <a:rPr sz="2400" spc="-5" dirty="0">
                <a:latin typeface="Times New Roman"/>
                <a:cs typeface="Times New Roman"/>
              </a:rPr>
              <a:t>05,</a:t>
            </a:r>
            <a:endParaRPr sz="2400">
              <a:latin typeface="Times New Roman"/>
              <a:cs typeface="Times New Roman"/>
            </a:endParaRPr>
          </a:p>
          <a:p>
            <a:pPr marL="12700" algn="just">
              <a:lnSpc>
                <a:spcPct val="100000"/>
              </a:lnSpc>
              <a:spcBef>
                <a:spcPts val="5"/>
              </a:spcBef>
            </a:pPr>
            <a:r>
              <a:rPr sz="2400" dirty="0">
                <a:latin typeface="Times New Roman"/>
                <a:cs typeface="Times New Roman"/>
              </a:rPr>
              <a:t>01, 02, 02, 02, 03, 03. </a:t>
            </a:r>
            <a:r>
              <a:rPr sz="2400" spc="-5" dirty="0">
                <a:latin typeface="Times New Roman"/>
                <a:cs typeface="Times New Roman"/>
              </a:rPr>
              <a:t>Clearly </a:t>
            </a:r>
            <a:r>
              <a:rPr sz="2400" dirty="0">
                <a:latin typeface="Times New Roman"/>
                <a:cs typeface="Times New Roman"/>
              </a:rPr>
              <a:t>7 </a:t>
            </a:r>
            <a:r>
              <a:rPr sz="2400" spc="-10" dirty="0">
                <a:latin typeface="Times New Roman"/>
                <a:cs typeface="Times New Roman"/>
              </a:rPr>
              <a:t>page</a:t>
            </a:r>
            <a:r>
              <a:rPr sz="2400" spc="-15" dirty="0">
                <a:latin typeface="Times New Roman"/>
                <a:cs typeface="Times New Roman"/>
              </a:rPr>
              <a:t> </a:t>
            </a:r>
            <a:r>
              <a:rPr sz="2400" spc="-5" dirty="0">
                <a:latin typeface="Times New Roman"/>
                <a:cs typeface="Times New Roman"/>
              </a:rPr>
              <a:t>faults.</a:t>
            </a:r>
            <a:endParaRPr sz="2400">
              <a:latin typeface="Times New Roman"/>
              <a:cs typeface="Times New Roman"/>
            </a:endParaRPr>
          </a:p>
          <a:p>
            <a:pPr>
              <a:lnSpc>
                <a:spcPct val="100000"/>
              </a:lnSpc>
              <a:spcBef>
                <a:spcPts val="10"/>
              </a:spcBef>
            </a:pPr>
            <a:endParaRPr sz="2500">
              <a:latin typeface="Times New Roman"/>
              <a:cs typeface="Times New Roman"/>
            </a:endParaRPr>
          </a:p>
          <a:p>
            <a:pPr marL="12700" marR="5080" algn="just">
              <a:lnSpc>
                <a:spcPct val="100000"/>
              </a:lnSpc>
              <a:tabLst>
                <a:tab pos="1588770" algn="l"/>
              </a:tabLst>
            </a:pPr>
            <a:r>
              <a:rPr sz="2400" b="1" spc="-10" dirty="0">
                <a:solidFill>
                  <a:srgbClr val="0000FF"/>
                </a:solidFill>
                <a:latin typeface="Times New Roman"/>
                <a:cs typeface="Times New Roman"/>
              </a:rPr>
              <a:t>G8. </a:t>
            </a:r>
            <a:r>
              <a:rPr sz="2400" b="1" spc="-5" dirty="0">
                <a:solidFill>
                  <a:srgbClr val="0000FF"/>
                </a:solidFill>
                <a:latin typeface="Times New Roman"/>
                <a:cs typeface="Times New Roman"/>
              </a:rPr>
              <a:t>Consider </a:t>
            </a:r>
            <a:r>
              <a:rPr sz="2400" b="1" dirty="0">
                <a:solidFill>
                  <a:srgbClr val="0000FF"/>
                </a:solidFill>
                <a:latin typeface="Times New Roman"/>
                <a:cs typeface="Times New Roman"/>
              </a:rPr>
              <a:t>a demand paging </a:t>
            </a:r>
            <a:r>
              <a:rPr sz="2400" b="1" spc="-5" dirty="0">
                <a:solidFill>
                  <a:srgbClr val="0000FF"/>
                </a:solidFill>
                <a:latin typeface="Times New Roman"/>
                <a:cs typeface="Times New Roman"/>
              </a:rPr>
              <a:t>system </a:t>
            </a:r>
            <a:r>
              <a:rPr sz="2400" b="1" dirty="0">
                <a:solidFill>
                  <a:srgbClr val="0000FF"/>
                </a:solidFill>
                <a:latin typeface="Times New Roman"/>
                <a:cs typeface="Times New Roman"/>
              </a:rPr>
              <a:t>with </a:t>
            </a:r>
            <a:r>
              <a:rPr sz="2400" b="1" spc="-15" dirty="0">
                <a:solidFill>
                  <a:srgbClr val="0000FF"/>
                </a:solidFill>
                <a:latin typeface="Times New Roman"/>
                <a:cs typeface="Times New Roman"/>
              </a:rPr>
              <a:t>four-page</a:t>
            </a:r>
            <a:r>
              <a:rPr sz="2400" b="1" spc="570" dirty="0">
                <a:solidFill>
                  <a:srgbClr val="0000FF"/>
                </a:solidFill>
                <a:latin typeface="Times New Roman"/>
                <a:cs typeface="Times New Roman"/>
              </a:rPr>
              <a:t> </a:t>
            </a:r>
            <a:r>
              <a:rPr sz="2400" b="1" spc="-5" dirty="0">
                <a:solidFill>
                  <a:srgbClr val="0000FF"/>
                </a:solidFill>
                <a:latin typeface="Times New Roman"/>
                <a:cs typeface="Times New Roman"/>
              </a:rPr>
              <a:t>frames  (initially </a:t>
            </a:r>
            <a:r>
              <a:rPr sz="2400" b="1" spc="-10" dirty="0">
                <a:solidFill>
                  <a:srgbClr val="0000FF"/>
                </a:solidFill>
                <a:latin typeface="Times New Roman"/>
                <a:cs typeface="Times New Roman"/>
              </a:rPr>
              <a:t>empty) </a:t>
            </a:r>
            <a:r>
              <a:rPr sz="2400" b="1" dirty="0">
                <a:solidFill>
                  <a:srgbClr val="0000FF"/>
                </a:solidFill>
                <a:latin typeface="Times New Roman"/>
                <a:cs typeface="Times New Roman"/>
              </a:rPr>
              <a:t>and </a:t>
            </a:r>
            <a:r>
              <a:rPr sz="2400" b="1" spc="-5" dirty="0">
                <a:solidFill>
                  <a:srgbClr val="0000FF"/>
                </a:solidFill>
                <a:latin typeface="Times New Roman"/>
                <a:cs typeface="Times New Roman"/>
              </a:rPr>
              <a:t>an LRU </a:t>
            </a:r>
            <a:r>
              <a:rPr sz="2400" b="1" dirty="0">
                <a:solidFill>
                  <a:srgbClr val="0000FF"/>
                </a:solidFill>
                <a:latin typeface="Times New Roman"/>
                <a:cs typeface="Times New Roman"/>
              </a:rPr>
              <a:t>page </a:t>
            </a:r>
            <a:r>
              <a:rPr sz="2400" b="1" spc="-10" dirty="0">
                <a:solidFill>
                  <a:srgbClr val="0000FF"/>
                </a:solidFill>
                <a:latin typeface="Times New Roman"/>
                <a:cs typeface="Times New Roman"/>
              </a:rPr>
              <a:t>replacement </a:t>
            </a:r>
            <a:r>
              <a:rPr sz="2400" b="1" spc="-25" dirty="0">
                <a:solidFill>
                  <a:srgbClr val="0000FF"/>
                </a:solidFill>
                <a:latin typeface="Times New Roman"/>
                <a:cs typeface="Times New Roman"/>
              </a:rPr>
              <a:t>policy. </a:t>
            </a:r>
            <a:r>
              <a:rPr sz="2400" b="1" spc="-5" dirty="0">
                <a:solidFill>
                  <a:srgbClr val="0000FF"/>
                </a:solidFill>
                <a:latin typeface="Times New Roman"/>
                <a:cs typeface="Times New Roman"/>
              </a:rPr>
              <a:t>For </a:t>
            </a:r>
            <a:r>
              <a:rPr sz="2400" b="1" spc="5" dirty="0">
                <a:solidFill>
                  <a:srgbClr val="0000FF"/>
                </a:solidFill>
                <a:latin typeface="Times New Roman"/>
                <a:cs typeface="Times New Roman"/>
              </a:rPr>
              <a:t>the  </a:t>
            </a:r>
            <a:r>
              <a:rPr sz="2400" b="1" spc="-5" dirty="0">
                <a:solidFill>
                  <a:srgbClr val="0000FF"/>
                </a:solidFill>
                <a:latin typeface="Times New Roman"/>
                <a:cs typeface="Times New Roman"/>
              </a:rPr>
              <a:t>following </a:t>
            </a:r>
            <a:r>
              <a:rPr sz="2400" b="1" dirty="0">
                <a:solidFill>
                  <a:srgbClr val="0000FF"/>
                </a:solidFill>
                <a:latin typeface="Times New Roman"/>
                <a:cs typeface="Times New Roman"/>
              </a:rPr>
              <a:t>page </a:t>
            </a:r>
            <a:r>
              <a:rPr sz="2400" b="1" spc="-20" dirty="0">
                <a:solidFill>
                  <a:srgbClr val="0000FF"/>
                </a:solidFill>
                <a:latin typeface="Times New Roman"/>
                <a:cs typeface="Times New Roman"/>
              </a:rPr>
              <a:t>reference </a:t>
            </a:r>
            <a:r>
              <a:rPr sz="2400" b="1" spc="-5" dirty="0">
                <a:solidFill>
                  <a:srgbClr val="0000FF"/>
                </a:solidFill>
                <a:latin typeface="Times New Roman"/>
                <a:cs typeface="Times New Roman"/>
              </a:rPr>
              <a:t>string </a:t>
            </a:r>
            <a:r>
              <a:rPr sz="2400" b="1" dirty="0">
                <a:solidFill>
                  <a:srgbClr val="0000FF"/>
                </a:solidFill>
                <a:latin typeface="Times New Roman"/>
                <a:cs typeface="Times New Roman"/>
              </a:rPr>
              <a:t>7, 2,7,3, 2,5,3, </a:t>
            </a:r>
            <a:r>
              <a:rPr sz="2400" b="1" spc="-5" dirty="0">
                <a:solidFill>
                  <a:srgbClr val="0000FF"/>
                </a:solidFill>
                <a:latin typeface="Times New Roman"/>
                <a:cs typeface="Times New Roman"/>
              </a:rPr>
              <a:t>4,6,7,7,1,5,6,1 the </a:t>
            </a:r>
            <a:r>
              <a:rPr sz="2400" b="1" dirty="0">
                <a:solidFill>
                  <a:srgbClr val="0000FF"/>
                </a:solidFill>
                <a:latin typeface="Times New Roman"/>
                <a:cs typeface="Times New Roman"/>
              </a:rPr>
              <a:t>page  fault </a:t>
            </a:r>
            <a:r>
              <a:rPr sz="2400" b="1" spc="-10" dirty="0">
                <a:solidFill>
                  <a:srgbClr val="0000FF"/>
                </a:solidFill>
                <a:latin typeface="Times New Roman"/>
                <a:cs typeface="Times New Roman"/>
              </a:rPr>
              <a:t>rate, </a:t>
            </a:r>
            <a:r>
              <a:rPr sz="2400" b="1" dirty="0">
                <a:solidFill>
                  <a:srgbClr val="0000FF"/>
                </a:solidFill>
                <a:latin typeface="Times New Roman"/>
                <a:cs typeface="Times New Roman"/>
              </a:rPr>
              <a:t>defined </a:t>
            </a:r>
            <a:r>
              <a:rPr sz="2400" b="1" spc="-5" dirty="0">
                <a:solidFill>
                  <a:srgbClr val="0000FF"/>
                </a:solidFill>
                <a:latin typeface="Times New Roman"/>
                <a:cs typeface="Times New Roman"/>
              </a:rPr>
              <a:t>as the ratio </a:t>
            </a:r>
            <a:r>
              <a:rPr sz="2400" b="1" dirty="0">
                <a:solidFill>
                  <a:srgbClr val="0000FF"/>
                </a:solidFill>
                <a:latin typeface="Times New Roman"/>
                <a:cs typeface="Times New Roman"/>
              </a:rPr>
              <a:t>of </a:t>
            </a:r>
            <a:r>
              <a:rPr sz="2400" b="1" spc="-5" dirty="0">
                <a:solidFill>
                  <a:srgbClr val="0000FF"/>
                </a:solidFill>
                <a:latin typeface="Times New Roman"/>
                <a:cs typeface="Times New Roman"/>
              </a:rPr>
              <a:t>number </a:t>
            </a:r>
            <a:r>
              <a:rPr sz="2400" b="1" spc="10" dirty="0">
                <a:solidFill>
                  <a:srgbClr val="0000FF"/>
                </a:solidFill>
                <a:latin typeface="Times New Roman"/>
                <a:cs typeface="Times New Roman"/>
              </a:rPr>
              <a:t>of </a:t>
            </a:r>
            <a:r>
              <a:rPr sz="2400" b="1" dirty="0">
                <a:solidFill>
                  <a:srgbClr val="0000FF"/>
                </a:solidFill>
                <a:latin typeface="Times New Roman"/>
                <a:cs typeface="Times New Roman"/>
              </a:rPr>
              <a:t>page </a:t>
            </a:r>
            <a:r>
              <a:rPr sz="2400" b="1" spc="-5" dirty="0">
                <a:solidFill>
                  <a:srgbClr val="0000FF"/>
                </a:solidFill>
                <a:latin typeface="Times New Roman"/>
                <a:cs typeface="Times New Roman"/>
              </a:rPr>
              <a:t>faults to the  </a:t>
            </a:r>
            <a:r>
              <a:rPr sz="2400" b="1" spc="-10" dirty="0">
                <a:solidFill>
                  <a:srgbClr val="0000FF"/>
                </a:solidFill>
                <a:latin typeface="Times New Roman"/>
                <a:cs typeface="Times New Roman"/>
              </a:rPr>
              <a:t>number </a:t>
            </a:r>
            <a:r>
              <a:rPr sz="2400" b="1" spc="-5" dirty="0">
                <a:solidFill>
                  <a:srgbClr val="0000FF"/>
                </a:solidFill>
                <a:latin typeface="Times New Roman"/>
                <a:cs typeface="Times New Roman"/>
              </a:rPr>
              <a:t>of </a:t>
            </a:r>
            <a:r>
              <a:rPr sz="2400" b="1" spc="-15" dirty="0">
                <a:solidFill>
                  <a:srgbClr val="0000FF"/>
                </a:solidFill>
                <a:latin typeface="Times New Roman"/>
                <a:cs typeface="Times New Roman"/>
              </a:rPr>
              <a:t>memory </a:t>
            </a:r>
            <a:r>
              <a:rPr sz="2400" b="1" spc="-5" dirty="0">
                <a:solidFill>
                  <a:srgbClr val="0000FF"/>
                </a:solidFill>
                <a:latin typeface="Times New Roman"/>
                <a:cs typeface="Times New Roman"/>
              </a:rPr>
              <a:t>accesses </a:t>
            </a:r>
            <a:r>
              <a:rPr sz="2400" b="1" spc="-10" dirty="0">
                <a:solidFill>
                  <a:srgbClr val="0000FF"/>
                </a:solidFill>
                <a:latin typeface="Times New Roman"/>
                <a:cs typeface="Times New Roman"/>
              </a:rPr>
              <a:t>(rounded </a:t>
            </a:r>
            <a:r>
              <a:rPr sz="2400" b="1" dirty="0">
                <a:solidFill>
                  <a:srgbClr val="0000FF"/>
                </a:solidFill>
                <a:latin typeface="Times New Roman"/>
                <a:cs typeface="Times New Roman"/>
              </a:rPr>
              <a:t>off </a:t>
            </a:r>
            <a:r>
              <a:rPr sz="2400" b="1" spc="-5" dirty="0">
                <a:solidFill>
                  <a:srgbClr val="0000FF"/>
                </a:solidFill>
                <a:latin typeface="Times New Roman"/>
                <a:cs typeface="Times New Roman"/>
              </a:rPr>
              <a:t>to </a:t>
            </a:r>
            <a:r>
              <a:rPr sz="2400" b="1" dirty="0">
                <a:solidFill>
                  <a:srgbClr val="0000FF"/>
                </a:solidFill>
                <a:latin typeface="Times New Roman"/>
                <a:cs typeface="Times New Roman"/>
              </a:rPr>
              <a:t>one </a:t>
            </a:r>
            <a:r>
              <a:rPr sz="2400" b="1" spc="-5" dirty="0">
                <a:solidFill>
                  <a:srgbClr val="0000FF"/>
                </a:solidFill>
                <a:latin typeface="Times New Roman"/>
                <a:cs typeface="Times New Roman"/>
              </a:rPr>
              <a:t>decimal place)  is</a:t>
            </a:r>
            <a:r>
              <a:rPr sz="2400" b="1" u="heavy" spc="-5" dirty="0">
                <a:solidFill>
                  <a:srgbClr val="0000FF"/>
                </a:solidFill>
                <a:uFill>
                  <a:solidFill>
                    <a:srgbClr val="0000FE"/>
                  </a:solidFill>
                </a:uFill>
                <a:latin typeface="Times New Roman"/>
                <a:cs typeface="Times New Roman"/>
              </a:rPr>
              <a:t> 	</a:t>
            </a:r>
            <a:r>
              <a:rPr sz="2400" b="1" dirty="0">
                <a:solidFill>
                  <a:srgbClr val="0000FF"/>
                </a:solidFill>
                <a:latin typeface="Times New Roman"/>
                <a:cs typeface="Times New Roman"/>
              </a:rPr>
              <a:t>. </a:t>
            </a:r>
            <a:r>
              <a:rPr sz="2400" b="1" spc="-45" dirty="0">
                <a:solidFill>
                  <a:srgbClr val="0000FF"/>
                </a:solidFill>
                <a:latin typeface="Times New Roman"/>
                <a:cs typeface="Times New Roman"/>
              </a:rPr>
              <a:t>(GATE</a:t>
            </a:r>
            <a:r>
              <a:rPr sz="2400" b="1" spc="-20" dirty="0">
                <a:solidFill>
                  <a:srgbClr val="0000FF"/>
                </a:solidFill>
                <a:latin typeface="Times New Roman"/>
                <a:cs typeface="Times New Roman"/>
              </a:rPr>
              <a:t> </a:t>
            </a:r>
            <a:r>
              <a:rPr sz="2400" b="1" dirty="0">
                <a:solidFill>
                  <a:srgbClr val="0000FF"/>
                </a:solidFill>
                <a:latin typeface="Times New Roman"/>
                <a:cs typeface="Times New Roman"/>
              </a:rPr>
              <a:t>2022)</a:t>
            </a:r>
            <a:endParaRPr sz="2400">
              <a:latin typeface="Times New Roman"/>
              <a:cs typeface="Times New Roman"/>
            </a:endParaRPr>
          </a:p>
          <a:p>
            <a:pPr marL="12700" algn="just">
              <a:lnSpc>
                <a:spcPct val="100000"/>
              </a:lnSpc>
              <a:spcBef>
                <a:spcPts val="10"/>
              </a:spcBef>
              <a:tabLst>
                <a:tab pos="1841500" algn="l"/>
                <a:tab pos="3670935" algn="l"/>
                <a:tab pos="5500370" algn="l"/>
              </a:tabLst>
            </a:pPr>
            <a:r>
              <a:rPr sz="2400" dirty="0">
                <a:latin typeface="Times New Roman"/>
                <a:cs typeface="Times New Roman"/>
              </a:rPr>
              <a:t>A </a:t>
            </a:r>
            <a:r>
              <a:rPr sz="2400" spc="455" dirty="0">
                <a:latin typeface="Times New Roman"/>
                <a:cs typeface="Times New Roman"/>
              </a:rPr>
              <a:t> </a:t>
            </a:r>
            <a:r>
              <a:rPr sz="2400" spc="-5" dirty="0">
                <a:latin typeface="Times New Roman"/>
                <a:cs typeface="Times New Roman"/>
              </a:rPr>
              <a:t>1.5	</a:t>
            </a:r>
            <a:r>
              <a:rPr sz="2400" dirty="0">
                <a:latin typeface="Times New Roman"/>
                <a:cs typeface="Times New Roman"/>
              </a:rPr>
              <a:t>B </a:t>
            </a:r>
            <a:r>
              <a:rPr sz="2400" spc="585" dirty="0">
                <a:latin typeface="Times New Roman"/>
                <a:cs typeface="Times New Roman"/>
              </a:rPr>
              <a:t> </a:t>
            </a:r>
            <a:r>
              <a:rPr sz="2400" spc="-5" dirty="0">
                <a:latin typeface="Times New Roman"/>
                <a:cs typeface="Times New Roman"/>
              </a:rPr>
              <a:t>0.5	</a:t>
            </a:r>
            <a:r>
              <a:rPr sz="2400" b="1" dirty="0">
                <a:solidFill>
                  <a:srgbClr val="0000FF"/>
                </a:solidFill>
                <a:latin typeface="Times New Roman"/>
                <a:cs typeface="Times New Roman"/>
              </a:rPr>
              <a:t>C </a:t>
            </a:r>
            <a:r>
              <a:rPr sz="2400" b="1" spc="575" dirty="0">
                <a:solidFill>
                  <a:srgbClr val="0000FF"/>
                </a:solidFill>
                <a:latin typeface="Times New Roman"/>
                <a:cs typeface="Times New Roman"/>
              </a:rPr>
              <a:t> </a:t>
            </a:r>
            <a:r>
              <a:rPr sz="2400" b="1" spc="-5" dirty="0">
                <a:solidFill>
                  <a:srgbClr val="0000FF"/>
                </a:solidFill>
                <a:latin typeface="Times New Roman"/>
                <a:cs typeface="Times New Roman"/>
              </a:rPr>
              <a:t>0.6	</a:t>
            </a:r>
            <a:r>
              <a:rPr sz="2400" dirty="0">
                <a:latin typeface="Times New Roman"/>
                <a:cs typeface="Times New Roman"/>
              </a:rPr>
              <a:t>D</a:t>
            </a:r>
            <a:r>
              <a:rPr sz="2400" spc="565" dirty="0">
                <a:latin typeface="Times New Roman"/>
                <a:cs typeface="Times New Roman"/>
              </a:rPr>
              <a:t> </a:t>
            </a:r>
            <a:r>
              <a:rPr sz="2400" spc="-5" dirty="0">
                <a:latin typeface="Times New Roman"/>
                <a:cs typeface="Times New Roman"/>
              </a:rPr>
              <a:t>0.8</a:t>
            </a:r>
            <a:endParaRPr sz="2400">
              <a:latin typeface="Times New Roman"/>
              <a:cs typeface="Times New Roman"/>
            </a:endParaRPr>
          </a:p>
          <a:p>
            <a:pPr marL="12700" algn="just">
              <a:lnSpc>
                <a:spcPct val="100000"/>
              </a:lnSpc>
            </a:pPr>
            <a:r>
              <a:rPr sz="2400" dirty="0">
                <a:latin typeface="Times New Roman"/>
                <a:cs typeface="Times New Roman"/>
              </a:rPr>
              <a:t>String :</a:t>
            </a:r>
            <a:r>
              <a:rPr sz="2400" spc="-50" dirty="0">
                <a:latin typeface="Times New Roman"/>
                <a:cs typeface="Times New Roman"/>
              </a:rPr>
              <a:t> </a:t>
            </a:r>
            <a:r>
              <a:rPr sz="2400" dirty="0">
                <a:latin typeface="Times New Roman"/>
                <a:cs typeface="Times New Roman"/>
              </a:rPr>
              <a:t>7,2,7,3,2,5,3,</a:t>
            </a:r>
            <a:r>
              <a:rPr sz="2400" strike="sngStrike" dirty="0">
                <a:latin typeface="Times New Roman"/>
                <a:cs typeface="Times New Roman"/>
              </a:rPr>
              <a:t>4</a:t>
            </a:r>
            <a:r>
              <a:rPr sz="2400" strike="noStrike" dirty="0">
                <a:latin typeface="Times New Roman"/>
                <a:cs typeface="Times New Roman"/>
              </a:rPr>
              <a:t>,6,7,7,1,5,6,1</a:t>
            </a:r>
            <a:endParaRPr sz="2400">
              <a:latin typeface="Times New Roman"/>
              <a:cs typeface="Times New Roman"/>
            </a:endParaRPr>
          </a:p>
          <a:p>
            <a:pPr marL="12700" algn="just">
              <a:lnSpc>
                <a:spcPct val="100000"/>
              </a:lnSpc>
            </a:pPr>
            <a:r>
              <a:rPr sz="2400" spc="-10" dirty="0">
                <a:latin typeface="Times New Roman"/>
                <a:cs typeface="Times New Roman"/>
              </a:rPr>
              <a:t>Page </a:t>
            </a:r>
            <a:r>
              <a:rPr sz="2400" spc="-5" dirty="0">
                <a:latin typeface="Times New Roman"/>
                <a:cs typeface="Times New Roman"/>
              </a:rPr>
              <a:t>fault </a:t>
            </a:r>
            <a:r>
              <a:rPr sz="2400" dirty="0">
                <a:latin typeface="Times New Roman"/>
                <a:cs typeface="Times New Roman"/>
              </a:rPr>
              <a:t>:</a:t>
            </a:r>
            <a:r>
              <a:rPr sz="2400" spc="5" dirty="0">
                <a:latin typeface="Times New Roman"/>
                <a:cs typeface="Times New Roman"/>
              </a:rPr>
              <a:t> </a:t>
            </a:r>
            <a:r>
              <a:rPr sz="2400" dirty="0">
                <a:latin typeface="Times New Roman"/>
                <a:cs typeface="Times New Roman"/>
              </a:rPr>
              <a:t>9</a:t>
            </a:r>
            <a:endParaRPr sz="2400">
              <a:latin typeface="Times New Roman"/>
              <a:cs typeface="Times New Roman"/>
            </a:endParaRPr>
          </a:p>
          <a:p>
            <a:pPr marL="12700" marR="1094105" algn="just">
              <a:lnSpc>
                <a:spcPct val="100000"/>
              </a:lnSpc>
            </a:pPr>
            <a:r>
              <a:rPr sz="2400" spc="-5" dirty="0">
                <a:latin typeface="Times New Roman"/>
                <a:cs typeface="Times New Roman"/>
              </a:rPr>
              <a:t>Number of Memory </a:t>
            </a:r>
            <a:r>
              <a:rPr sz="2400" spc="-10" dirty="0">
                <a:latin typeface="Times New Roman"/>
                <a:cs typeface="Times New Roman"/>
              </a:rPr>
              <a:t>accesses </a:t>
            </a:r>
            <a:r>
              <a:rPr sz="2400" dirty="0">
                <a:latin typeface="Times New Roman"/>
                <a:cs typeface="Times New Roman"/>
              </a:rPr>
              <a:t>: 15 [ String </a:t>
            </a:r>
            <a:r>
              <a:rPr sz="2400" spc="-5" dirty="0">
                <a:latin typeface="Times New Roman"/>
                <a:cs typeface="Times New Roman"/>
              </a:rPr>
              <a:t>contain </a:t>
            </a:r>
            <a:r>
              <a:rPr sz="2400" dirty="0">
                <a:latin typeface="Times New Roman"/>
                <a:cs typeface="Times New Roman"/>
              </a:rPr>
              <a:t>15 </a:t>
            </a:r>
            <a:r>
              <a:rPr sz="2400" spc="-10" dirty="0">
                <a:latin typeface="Times New Roman"/>
                <a:cs typeface="Times New Roman"/>
              </a:rPr>
              <a:t>references]  </a:t>
            </a:r>
            <a:r>
              <a:rPr sz="2400" dirty="0">
                <a:latin typeface="Times New Roman"/>
                <a:cs typeface="Times New Roman"/>
              </a:rPr>
              <a:t>thus </a:t>
            </a:r>
            <a:r>
              <a:rPr sz="2400" spc="-10" dirty="0">
                <a:latin typeface="Times New Roman"/>
                <a:cs typeface="Times New Roman"/>
              </a:rPr>
              <a:t>page </a:t>
            </a:r>
            <a:r>
              <a:rPr sz="2400" spc="-5" dirty="0">
                <a:latin typeface="Times New Roman"/>
                <a:cs typeface="Times New Roman"/>
              </a:rPr>
              <a:t>fault rate</a:t>
            </a:r>
            <a:r>
              <a:rPr sz="2400" spc="25" dirty="0">
                <a:latin typeface="Times New Roman"/>
                <a:cs typeface="Times New Roman"/>
              </a:rPr>
              <a:t> </a:t>
            </a:r>
            <a:r>
              <a:rPr sz="2400" spc="-5" dirty="0">
                <a:latin typeface="Times New Roman"/>
                <a:cs typeface="Times New Roman"/>
              </a:rPr>
              <a:t>=9/15=0.6</a:t>
            </a:r>
            <a:endParaRPr sz="2400">
              <a:latin typeface="Times New Roman"/>
              <a:cs typeface="Times New Roman"/>
            </a:endParaRP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78739" y="23825"/>
            <a:ext cx="8995410" cy="6246495"/>
          </a:xfrm>
          <a:prstGeom prst="rect">
            <a:avLst/>
          </a:prstGeom>
        </p:spPr>
        <p:txBody>
          <a:bodyPr vert="horz" wrap="square" lIns="0" tIns="12700" rIns="0" bIns="0" rtlCol="0">
            <a:spAutoFit/>
          </a:bodyPr>
          <a:lstStyle/>
          <a:p>
            <a:pPr marL="12700" algn="just">
              <a:lnSpc>
                <a:spcPct val="100000"/>
              </a:lnSpc>
              <a:spcBef>
                <a:spcPts val="100"/>
              </a:spcBef>
            </a:pPr>
            <a:r>
              <a:rPr sz="2400" spc="-5" dirty="0">
                <a:latin typeface="Times New Roman"/>
                <a:cs typeface="Times New Roman"/>
              </a:rPr>
              <a:t>G9. </a:t>
            </a:r>
            <a:r>
              <a:rPr sz="2400" dirty="0">
                <a:latin typeface="Times New Roman"/>
                <a:cs typeface="Times New Roman"/>
              </a:rPr>
              <a:t>Which one of the </a:t>
            </a:r>
            <a:r>
              <a:rPr sz="2400" spc="-5" dirty="0">
                <a:latin typeface="Times New Roman"/>
                <a:cs typeface="Times New Roman"/>
              </a:rPr>
              <a:t>following statements </a:t>
            </a:r>
            <a:r>
              <a:rPr sz="2400" dirty="0">
                <a:latin typeface="Times New Roman"/>
                <a:cs typeface="Times New Roman"/>
              </a:rPr>
              <a:t>is </a:t>
            </a:r>
            <a:r>
              <a:rPr sz="2400" spc="-40" dirty="0">
                <a:latin typeface="Times New Roman"/>
                <a:cs typeface="Times New Roman"/>
              </a:rPr>
              <a:t>FALSE? </a:t>
            </a:r>
            <a:r>
              <a:rPr sz="2400" b="1" spc="-45" dirty="0">
                <a:solidFill>
                  <a:srgbClr val="0000FF"/>
                </a:solidFill>
                <a:latin typeface="Times New Roman"/>
                <a:cs typeface="Times New Roman"/>
              </a:rPr>
              <a:t>(GATE</a:t>
            </a:r>
            <a:r>
              <a:rPr sz="2400" b="1" spc="20" dirty="0">
                <a:solidFill>
                  <a:srgbClr val="0000FF"/>
                </a:solidFill>
                <a:latin typeface="Times New Roman"/>
                <a:cs typeface="Times New Roman"/>
              </a:rPr>
              <a:t> </a:t>
            </a:r>
            <a:r>
              <a:rPr sz="2400" b="1" dirty="0">
                <a:solidFill>
                  <a:srgbClr val="0000FF"/>
                </a:solidFill>
                <a:latin typeface="Times New Roman"/>
                <a:cs typeface="Times New Roman"/>
              </a:rPr>
              <a:t>2022)</a:t>
            </a:r>
            <a:endParaRPr sz="2400">
              <a:latin typeface="Times New Roman"/>
              <a:cs typeface="Times New Roman"/>
            </a:endParaRPr>
          </a:p>
          <a:p>
            <a:pPr marL="12700" marR="10795" algn="just">
              <a:lnSpc>
                <a:spcPct val="100000"/>
              </a:lnSpc>
              <a:buAutoNum type="alphaUcPeriod"/>
              <a:tabLst>
                <a:tab pos="431165" algn="l"/>
              </a:tabLst>
            </a:pPr>
            <a:r>
              <a:rPr sz="2400" dirty="0">
                <a:latin typeface="Times New Roman"/>
                <a:cs typeface="Times New Roman"/>
              </a:rPr>
              <a:t>The </a:t>
            </a:r>
            <a:r>
              <a:rPr sz="2400" spc="-5" dirty="0">
                <a:latin typeface="Times New Roman"/>
                <a:cs typeface="Times New Roman"/>
              </a:rPr>
              <a:t>TLB performs </a:t>
            </a:r>
            <a:r>
              <a:rPr sz="2400" spc="5" dirty="0">
                <a:latin typeface="Times New Roman"/>
                <a:cs typeface="Times New Roman"/>
              </a:rPr>
              <a:t>an </a:t>
            </a:r>
            <a:r>
              <a:rPr sz="2400" spc="-5" dirty="0">
                <a:latin typeface="Times New Roman"/>
                <a:cs typeface="Times New Roman"/>
              </a:rPr>
              <a:t>associative </a:t>
            </a:r>
            <a:r>
              <a:rPr sz="2400" spc="-10" dirty="0">
                <a:latin typeface="Times New Roman"/>
                <a:cs typeface="Times New Roman"/>
              </a:rPr>
              <a:t>search </a:t>
            </a:r>
            <a:r>
              <a:rPr sz="2400" dirty="0">
                <a:latin typeface="Times New Roman"/>
                <a:cs typeface="Times New Roman"/>
              </a:rPr>
              <a:t>in </a:t>
            </a:r>
            <a:r>
              <a:rPr sz="2400" spc="-5" dirty="0">
                <a:latin typeface="Times New Roman"/>
                <a:cs typeface="Times New Roman"/>
              </a:rPr>
              <a:t>parallel </a:t>
            </a:r>
            <a:r>
              <a:rPr sz="2400" dirty="0">
                <a:latin typeface="Times New Roman"/>
                <a:cs typeface="Times New Roman"/>
              </a:rPr>
              <a:t>on </a:t>
            </a:r>
            <a:r>
              <a:rPr sz="2400" spc="-5" dirty="0">
                <a:latin typeface="Times New Roman"/>
                <a:cs typeface="Times New Roman"/>
              </a:rPr>
              <a:t>all </a:t>
            </a:r>
            <a:r>
              <a:rPr sz="2400" dirty="0">
                <a:latin typeface="Times New Roman"/>
                <a:cs typeface="Times New Roman"/>
              </a:rPr>
              <a:t>its </a:t>
            </a:r>
            <a:r>
              <a:rPr sz="2400" spc="-10" dirty="0">
                <a:latin typeface="Times New Roman"/>
                <a:cs typeface="Times New Roman"/>
              </a:rPr>
              <a:t>valid  </a:t>
            </a:r>
            <a:r>
              <a:rPr sz="2400" spc="-5" dirty="0">
                <a:latin typeface="Times New Roman"/>
                <a:cs typeface="Times New Roman"/>
              </a:rPr>
              <a:t>entries </a:t>
            </a:r>
            <a:r>
              <a:rPr sz="2400" dirty="0">
                <a:latin typeface="Times New Roman"/>
                <a:cs typeface="Times New Roman"/>
              </a:rPr>
              <a:t>using </a:t>
            </a:r>
            <a:r>
              <a:rPr sz="2400" spc="-10" dirty="0">
                <a:latin typeface="Times New Roman"/>
                <a:cs typeface="Times New Roman"/>
              </a:rPr>
              <a:t>page </a:t>
            </a:r>
            <a:r>
              <a:rPr sz="2400" spc="-5" dirty="0">
                <a:latin typeface="Times New Roman"/>
                <a:cs typeface="Times New Roman"/>
              </a:rPr>
              <a:t>number of incoming virtual</a:t>
            </a:r>
            <a:r>
              <a:rPr sz="2400" spc="5" dirty="0">
                <a:latin typeface="Times New Roman"/>
                <a:cs typeface="Times New Roman"/>
              </a:rPr>
              <a:t> </a:t>
            </a:r>
            <a:r>
              <a:rPr sz="2400" spc="-5" dirty="0">
                <a:latin typeface="Times New Roman"/>
                <a:cs typeface="Times New Roman"/>
              </a:rPr>
              <a:t>address.</a:t>
            </a:r>
            <a:endParaRPr sz="2400">
              <a:latin typeface="Times New Roman"/>
              <a:cs typeface="Times New Roman"/>
            </a:endParaRPr>
          </a:p>
          <a:p>
            <a:pPr marL="12700" marR="10160" algn="just">
              <a:lnSpc>
                <a:spcPct val="100000"/>
              </a:lnSpc>
              <a:spcBef>
                <a:spcPts val="5"/>
              </a:spcBef>
              <a:buAutoNum type="alphaUcPeriod"/>
              <a:tabLst>
                <a:tab pos="387985" algn="l"/>
              </a:tabLst>
            </a:pPr>
            <a:r>
              <a:rPr sz="2400" spc="-20" dirty="0">
                <a:latin typeface="Times New Roman"/>
                <a:cs typeface="Times New Roman"/>
              </a:rPr>
              <a:t>If </a:t>
            </a:r>
            <a:r>
              <a:rPr sz="2400" dirty="0">
                <a:latin typeface="Times New Roman"/>
                <a:cs typeface="Times New Roman"/>
              </a:rPr>
              <a:t>the </a:t>
            </a:r>
            <a:r>
              <a:rPr sz="2400" spc="-5" dirty="0">
                <a:latin typeface="Times New Roman"/>
                <a:cs typeface="Times New Roman"/>
              </a:rPr>
              <a:t>virtual address </a:t>
            </a:r>
            <a:r>
              <a:rPr sz="2400" dirty="0">
                <a:latin typeface="Times New Roman"/>
                <a:cs typeface="Times New Roman"/>
              </a:rPr>
              <a:t>of a </a:t>
            </a:r>
            <a:r>
              <a:rPr sz="2400" spc="-5" dirty="0">
                <a:latin typeface="Times New Roman"/>
                <a:cs typeface="Times New Roman"/>
              </a:rPr>
              <a:t>word given </a:t>
            </a:r>
            <a:r>
              <a:rPr sz="2400" spc="20" dirty="0">
                <a:latin typeface="Times New Roman"/>
                <a:cs typeface="Times New Roman"/>
              </a:rPr>
              <a:t>by </a:t>
            </a:r>
            <a:r>
              <a:rPr sz="2400" dirty="0">
                <a:latin typeface="Times New Roman"/>
                <a:cs typeface="Times New Roman"/>
              </a:rPr>
              <a:t>CPU </a:t>
            </a:r>
            <a:r>
              <a:rPr sz="2400" spc="-5" dirty="0">
                <a:latin typeface="Times New Roman"/>
                <a:cs typeface="Times New Roman"/>
              </a:rPr>
              <a:t>has </a:t>
            </a:r>
            <a:r>
              <a:rPr sz="2400" dirty="0">
                <a:latin typeface="Times New Roman"/>
                <a:cs typeface="Times New Roman"/>
              </a:rPr>
              <a:t>a </a:t>
            </a:r>
            <a:r>
              <a:rPr sz="2400" spc="-5" dirty="0">
                <a:latin typeface="Times New Roman"/>
                <a:cs typeface="Times New Roman"/>
              </a:rPr>
              <a:t>TLB </a:t>
            </a:r>
            <a:r>
              <a:rPr sz="2400" dirty="0">
                <a:latin typeface="Times New Roman"/>
                <a:cs typeface="Times New Roman"/>
              </a:rPr>
              <a:t>hit, but the  </a:t>
            </a:r>
            <a:r>
              <a:rPr sz="2400" spc="-5" dirty="0">
                <a:latin typeface="Times New Roman"/>
                <a:cs typeface="Times New Roman"/>
              </a:rPr>
              <a:t>subsequent </a:t>
            </a:r>
            <a:r>
              <a:rPr sz="2400" spc="-10" dirty="0">
                <a:latin typeface="Times New Roman"/>
                <a:cs typeface="Times New Roman"/>
              </a:rPr>
              <a:t>search </a:t>
            </a:r>
            <a:r>
              <a:rPr sz="2400" dirty="0">
                <a:latin typeface="Times New Roman"/>
                <a:cs typeface="Times New Roman"/>
              </a:rPr>
              <a:t>for the </a:t>
            </a:r>
            <a:r>
              <a:rPr sz="2400" spc="-5" dirty="0">
                <a:latin typeface="Times New Roman"/>
                <a:cs typeface="Times New Roman"/>
              </a:rPr>
              <a:t>word results </a:t>
            </a:r>
            <a:r>
              <a:rPr sz="2400" dirty="0">
                <a:latin typeface="Times New Roman"/>
                <a:cs typeface="Times New Roman"/>
              </a:rPr>
              <a:t>in a </a:t>
            </a:r>
            <a:r>
              <a:rPr sz="2400" spc="-5" dirty="0">
                <a:latin typeface="Times New Roman"/>
                <a:cs typeface="Times New Roman"/>
              </a:rPr>
              <a:t>cache </a:t>
            </a:r>
            <a:r>
              <a:rPr sz="2400" dirty="0">
                <a:latin typeface="Times New Roman"/>
                <a:cs typeface="Times New Roman"/>
              </a:rPr>
              <a:t>miss, </a:t>
            </a:r>
            <a:r>
              <a:rPr sz="2400" spc="-5" dirty="0">
                <a:latin typeface="Times New Roman"/>
                <a:cs typeface="Times New Roman"/>
              </a:rPr>
              <a:t>then </a:t>
            </a:r>
            <a:r>
              <a:rPr sz="2400" dirty="0">
                <a:latin typeface="Times New Roman"/>
                <a:cs typeface="Times New Roman"/>
              </a:rPr>
              <a:t>the </a:t>
            </a:r>
            <a:r>
              <a:rPr sz="2400" spc="-5" dirty="0">
                <a:latin typeface="Times New Roman"/>
                <a:cs typeface="Times New Roman"/>
              </a:rPr>
              <a:t>word  will </a:t>
            </a:r>
            <a:r>
              <a:rPr sz="2400" spc="-20" dirty="0">
                <a:latin typeface="Times New Roman"/>
                <a:cs typeface="Times New Roman"/>
              </a:rPr>
              <a:t>always </a:t>
            </a:r>
            <a:r>
              <a:rPr sz="2400" dirty="0">
                <a:latin typeface="Times New Roman"/>
                <a:cs typeface="Times New Roman"/>
              </a:rPr>
              <a:t>be </a:t>
            </a:r>
            <a:r>
              <a:rPr sz="2400" spc="-5" dirty="0">
                <a:latin typeface="Times New Roman"/>
                <a:cs typeface="Times New Roman"/>
              </a:rPr>
              <a:t>present </a:t>
            </a:r>
            <a:r>
              <a:rPr sz="2400" dirty="0">
                <a:latin typeface="Times New Roman"/>
                <a:cs typeface="Times New Roman"/>
              </a:rPr>
              <a:t>in the main</a:t>
            </a:r>
            <a:r>
              <a:rPr sz="2400" spc="80" dirty="0">
                <a:latin typeface="Times New Roman"/>
                <a:cs typeface="Times New Roman"/>
              </a:rPr>
              <a:t> </a:t>
            </a:r>
            <a:r>
              <a:rPr sz="2400" spc="-40" dirty="0">
                <a:latin typeface="Times New Roman"/>
                <a:cs typeface="Times New Roman"/>
              </a:rPr>
              <a:t>memory.</a:t>
            </a:r>
            <a:endParaRPr sz="2400">
              <a:latin typeface="Times New Roman"/>
              <a:cs typeface="Times New Roman"/>
            </a:endParaRPr>
          </a:p>
          <a:p>
            <a:pPr marL="454659" indent="-442595" algn="just">
              <a:lnSpc>
                <a:spcPct val="100000"/>
              </a:lnSpc>
              <a:spcBef>
                <a:spcPts val="5"/>
              </a:spcBef>
              <a:buAutoNum type="alphaUcPeriod"/>
              <a:tabLst>
                <a:tab pos="455295" algn="l"/>
              </a:tabLst>
            </a:pPr>
            <a:r>
              <a:rPr sz="2400" b="1" dirty="0">
                <a:solidFill>
                  <a:srgbClr val="0000FF"/>
                </a:solidFill>
                <a:latin typeface="Times New Roman"/>
                <a:cs typeface="Times New Roman"/>
              </a:rPr>
              <a:t>The </a:t>
            </a:r>
            <a:r>
              <a:rPr sz="2400" b="1" spc="-10" dirty="0">
                <a:solidFill>
                  <a:srgbClr val="0000FF"/>
                </a:solidFill>
                <a:latin typeface="Times New Roman"/>
                <a:cs typeface="Times New Roman"/>
              </a:rPr>
              <a:t>memory </a:t>
            </a:r>
            <a:r>
              <a:rPr sz="2400" b="1" dirty="0">
                <a:solidFill>
                  <a:srgbClr val="0000FF"/>
                </a:solidFill>
                <a:latin typeface="Times New Roman"/>
                <a:cs typeface="Times New Roman"/>
              </a:rPr>
              <a:t>access </a:t>
            </a:r>
            <a:r>
              <a:rPr sz="2400" b="1" spc="-5" dirty="0">
                <a:solidFill>
                  <a:srgbClr val="0000FF"/>
                </a:solidFill>
                <a:latin typeface="Times New Roman"/>
                <a:cs typeface="Times New Roman"/>
              </a:rPr>
              <a:t>time </a:t>
            </a:r>
            <a:r>
              <a:rPr sz="2400" b="1" dirty="0">
                <a:solidFill>
                  <a:srgbClr val="0000FF"/>
                </a:solidFill>
                <a:latin typeface="Times New Roman"/>
                <a:cs typeface="Times New Roman"/>
              </a:rPr>
              <a:t>using a </a:t>
            </a:r>
            <a:r>
              <a:rPr sz="2400" b="1" spc="-5" dirty="0">
                <a:solidFill>
                  <a:srgbClr val="0000FF"/>
                </a:solidFill>
                <a:latin typeface="Times New Roman"/>
                <a:cs typeface="Times New Roman"/>
              </a:rPr>
              <a:t>given inverted </a:t>
            </a:r>
            <a:r>
              <a:rPr sz="2400" b="1" dirty="0">
                <a:solidFill>
                  <a:srgbClr val="0000FF"/>
                </a:solidFill>
                <a:latin typeface="Times New Roman"/>
                <a:cs typeface="Times New Roman"/>
              </a:rPr>
              <a:t>page table</a:t>
            </a:r>
            <a:r>
              <a:rPr sz="2400" b="1" spc="220" dirty="0">
                <a:solidFill>
                  <a:srgbClr val="0000FF"/>
                </a:solidFill>
                <a:latin typeface="Times New Roman"/>
                <a:cs typeface="Times New Roman"/>
              </a:rPr>
              <a:t> </a:t>
            </a:r>
            <a:r>
              <a:rPr sz="2400" b="1" dirty="0">
                <a:solidFill>
                  <a:srgbClr val="0000FF"/>
                </a:solidFill>
                <a:latin typeface="Times New Roman"/>
                <a:cs typeface="Times New Roman"/>
              </a:rPr>
              <a:t>is</a:t>
            </a:r>
            <a:endParaRPr sz="2400">
              <a:latin typeface="Times New Roman"/>
              <a:cs typeface="Times New Roman"/>
            </a:endParaRPr>
          </a:p>
          <a:p>
            <a:pPr marL="12700" algn="just">
              <a:lnSpc>
                <a:spcPct val="100000"/>
              </a:lnSpc>
            </a:pPr>
            <a:r>
              <a:rPr sz="2400" b="1" dirty="0">
                <a:solidFill>
                  <a:srgbClr val="0000FF"/>
                </a:solidFill>
                <a:latin typeface="Times New Roman"/>
                <a:cs typeface="Times New Roman"/>
              </a:rPr>
              <a:t>always </a:t>
            </a:r>
            <a:r>
              <a:rPr sz="2400" b="1" spc="-10" dirty="0">
                <a:solidFill>
                  <a:srgbClr val="0000FF"/>
                </a:solidFill>
                <a:latin typeface="Times New Roman"/>
                <a:cs typeface="Times New Roman"/>
              </a:rPr>
              <a:t>same </a:t>
            </a:r>
            <a:r>
              <a:rPr sz="2400" b="1" dirty="0">
                <a:solidFill>
                  <a:srgbClr val="0000FF"/>
                </a:solidFill>
                <a:latin typeface="Times New Roman"/>
                <a:cs typeface="Times New Roman"/>
              </a:rPr>
              <a:t>for all </a:t>
            </a:r>
            <a:r>
              <a:rPr sz="2400" b="1" spc="-5" dirty="0">
                <a:solidFill>
                  <a:srgbClr val="0000FF"/>
                </a:solidFill>
                <a:latin typeface="Times New Roman"/>
                <a:cs typeface="Times New Roman"/>
              </a:rPr>
              <a:t>incoming virtual</a:t>
            </a:r>
            <a:r>
              <a:rPr sz="2400" b="1" spc="-45" dirty="0">
                <a:solidFill>
                  <a:srgbClr val="0000FF"/>
                </a:solidFill>
                <a:latin typeface="Times New Roman"/>
                <a:cs typeface="Times New Roman"/>
              </a:rPr>
              <a:t> </a:t>
            </a:r>
            <a:r>
              <a:rPr sz="2400" b="1" spc="-10" dirty="0">
                <a:solidFill>
                  <a:srgbClr val="0000FF"/>
                </a:solidFill>
                <a:latin typeface="Times New Roman"/>
                <a:cs typeface="Times New Roman"/>
              </a:rPr>
              <a:t>addresses.</a:t>
            </a:r>
            <a:endParaRPr sz="2400">
              <a:latin typeface="Times New Roman"/>
              <a:cs typeface="Times New Roman"/>
            </a:endParaRPr>
          </a:p>
          <a:p>
            <a:pPr marL="12700" marR="6350" algn="just">
              <a:lnSpc>
                <a:spcPct val="100000"/>
              </a:lnSpc>
              <a:buAutoNum type="alphaUcPeriod" startAt="4"/>
              <a:tabLst>
                <a:tab pos="470534" algn="l"/>
              </a:tabLst>
            </a:pPr>
            <a:r>
              <a:rPr sz="2400" spc="-20" dirty="0">
                <a:latin typeface="Times New Roman"/>
                <a:cs typeface="Times New Roman"/>
              </a:rPr>
              <a:t>In </a:t>
            </a:r>
            <a:r>
              <a:rPr sz="2400" dirty="0">
                <a:latin typeface="Times New Roman"/>
                <a:cs typeface="Times New Roman"/>
              </a:rPr>
              <a:t>a </a:t>
            </a:r>
            <a:r>
              <a:rPr sz="2400" spc="-5" dirty="0">
                <a:latin typeface="Times New Roman"/>
                <a:cs typeface="Times New Roman"/>
              </a:rPr>
              <a:t>system </a:t>
            </a:r>
            <a:r>
              <a:rPr sz="2400" dirty="0">
                <a:latin typeface="Times New Roman"/>
                <a:cs typeface="Times New Roman"/>
              </a:rPr>
              <a:t>that </a:t>
            </a:r>
            <a:r>
              <a:rPr sz="2400" spc="-5" dirty="0">
                <a:latin typeface="Times New Roman"/>
                <a:cs typeface="Times New Roman"/>
              </a:rPr>
              <a:t>uses hashed </a:t>
            </a:r>
            <a:r>
              <a:rPr sz="2400" dirty="0">
                <a:latin typeface="Times New Roman"/>
                <a:cs typeface="Times New Roman"/>
              </a:rPr>
              <a:t>page </a:t>
            </a:r>
            <a:r>
              <a:rPr sz="2400" spc="-5" dirty="0">
                <a:latin typeface="Times New Roman"/>
                <a:cs typeface="Times New Roman"/>
              </a:rPr>
              <a:t>tables, </a:t>
            </a:r>
            <a:r>
              <a:rPr sz="2400" dirty="0">
                <a:latin typeface="Times New Roman"/>
                <a:cs typeface="Times New Roman"/>
              </a:rPr>
              <a:t>if </a:t>
            </a:r>
            <a:r>
              <a:rPr sz="2400" spc="-5" dirty="0">
                <a:latin typeface="Times New Roman"/>
                <a:cs typeface="Times New Roman"/>
              </a:rPr>
              <a:t>two </a:t>
            </a:r>
            <a:r>
              <a:rPr sz="2400" dirty="0">
                <a:latin typeface="Times New Roman"/>
                <a:cs typeface="Times New Roman"/>
              </a:rPr>
              <a:t>distinct </a:t>
            </a:r>
            <a:r>
              <a:rPr sz="2400" spc="-5" dirty="0">
                <a:latin typeface="Times New Roman"/>
                <a:cs typeface="Times New Roman"/>
              </a:rPr>
              <a:t>virtual  addresses V1 and V2 </a:t>
            </a:r>
            <a:r>
              <a:rPr sz="2400" dirty="0">
                <a:latin typeface="Times New Roman"/>
                <a:cs typeface="Times New Roman"/>
              </a:rPr>
              <a:t>map to the </a:t>
            </a:r>
            <a:r>
              <a:rPr sz="2400" spc="-5" dirty="0">
                <a:latin typeface="Times New Roman"/>
                <a:cs typeface="Times New Roman"/>
              </a:rPr>
              <a:t>same value </a:t>
            </a:r>
            <a:r>
              <a:rPr sz="2400" dirty="0">
                <a:latin typeface="Times New Roman"/>
                <a:cs typeface="Times New Roman"/>
              </a:rPr>
              <a:t>while </a:t>
            </a:r>
            <a:r>
              <a:rPr sz="2400" spc="-5" dirty="0">
                <a:latin typeface="Times New Roman"/>
                <a:cs typeface="Times New Roman"/>
              </a:rPr>
              <a:t>hashing, </a:t>
            </a:r>
            <a:r>
              <a:rPr sz="2400" dirty="0">
                <a:latin typeface="Times New Roman"/>
                <a:cs typeface="Times New Roman"/>
              </a:rPr>
              <a:t>then the  </a:t>
            </a:r>
            <a:r>
              <a:rPr sz="2400" spc="-5" dirty="0">
                <a:latin typeface="Times New Roman"/>
                <a:cs typeface="Times New Roman"/>
              </a:rPr>
              <a:t>memory </a:t>
            </a:r>
            <a:r>
              <a:rPr sz="2400" spc="-10" dirty="0">
                <a:latin typeface="Times New Roman"/>
                <a:cs typeface="Times New Roman"/>
              </a:rPr>
              <a:t>access </a:t>
            </a:r>
            <a:r>
              <a:rPr sz="2400" dirty="0">
                <a:latin typeface="Times New Roman"/>
                <a:cs typeface="Times New Roman"/>
              </a:rPr>
              <a:t>time of these </a:t>
            </a:r>
            <a:r>
              <a:rPr sz="2400" spc="-5" dirty="0">
                <a:latin typeface="Times New Roman"/>
                <a:cs typeface="Times New Roman"/>
              </a:rPr>
              <a:t>addresses will </a:t>
            </a:r>
            <a:r>
              <a:rPr sz="2400" dirty="0">
                <a:latin typeface="Times New Roman"/>
                <a:cs typeface="Times New Roman"/>
              </a:rPr>
              <a:t>not be the</a:t>
            </a:r>
            <a:r>
              <a:rPr sz="2400" spc="-5" dirty="0">
                <a:latin typeface="Times New Roman"/>
                <a:cs typeface="Times New Roman"/>
              </a:rPr>
              <a:t> same.</a:t>
            </a:r>
            <a:endParaRPr sz="2400">
              <a:latin typeface="Times New Roman"/>
              <a:cs typeface="Times New Roman"/>
            </a:endParaRPr>
          </a:p>
          <a:p>
            <a:pPr>
              <a:lnSpc>
                <a:spcPct val="100000"/>
              </a:lnSpc>
              <a:spcBef>
                <a:spcPts val="10"/>
              </a:spcBef>
            </a:pPr>
            <a:endParaRPr sz="2500">
              <a:latin typeface="Times New Roman"/>
              <a:cs typeface="Times New Roman"/>
            </a:endParaRPr>
          </a:p>
          <a:p>
            <a:pPr marL="12700" marR="5080" algn="just">
              <a:lnSpc>
                <a:spcPct val="100000"/>
              </a:lnSpc>
            </a:pPr>
            <a:r>
              <a:rPr sz="2400" b="1" spc="-5" dirty="0">
                <a:solidFill>
                  <a:srgbClr val="0000FF"/>
                </a:solidFill>
                <a:latin typeface="Times New Roman"/>
                <a:cs typeface="Times New Roman"/>
              </a:rPr>
              <a:t>G10. Consider </a:t>
            </a:r>
            <a:r>
              <a:rPr sz="2400" b="1" dirty="0">
                <a:solidFill>
                  <a:srgbClr val="0000FF"/>
                </a:solidFill>
                <a:latin typeface="Times New Roman"/>
                <a:cs typeface="Times New Roman"/>
              </a:rPr>
              <a:t>allocation of </a:t>
            </a:r>
            <a:r>
              <a:rPr sz="2400" b="1" spc="-10" dirty="0">
                <a:solidFill>
                  <a:srgbClr val="0000FF"/>
                </a:solidFill>
                <a:latin typeface="Times New Roman"/>
                <a:cs typeface="Times New Roman"/>
              </a:rPr>
              <a:t>memory </a:t>
            </a:r>
            <a:r>
              <a:rPr sz="2400" b="1" spc="-5" dirty="0">
                <a:solidFill>
                  <a:srgbClr val="0000FF"/>
                </a:solidFill>
                <a:latin typeface="Times New Roman"/>
                <a:cs typeface="Times New Roman"/>
              </a:rPr>
              <a:t>to </a:t>
            </a:r>
            <a:r>
              <a:rPr sz="2400" b="1" dirty="0">
                <a:solidFill>
                  <a:srgbClr val="0000FF"/>
                </a:solidFill>
                <a:latin typeface="Times New Roman"/>
                <a:cs typeface="Times New Roman"/>
              </a:rPr>
              <a:t>a </a:t>
            </a:r>
            <a:r>
              <a:rPr sz="2400" b="1" spc="-5" dirty="0">
                <a:solidFill>
                  <a:srgbClr val="0000FF"/>
                </a:solidFill>
                <a:latin typeface="Times New Roman"/>
                <a:cs typeface="Times New Roman"/>
              </a:rPr>
              <a:t>new </a:t>
            </a:r>
            <a:r>
              <a:rPr sz="2400" b="1" spc="-10" dirty="0">
                <a:solidFill>
                  <a:srgbClr val="0000FF"/>
                </a:solidFill>
                <a:latin typeface="Times New Roman"/>
                <a:cs typeface="Times New Roman"/>
              </a:rPr>
              <a:t>process. </a:t>
            </a:r>
            <a:r>
              <a:rPr sz="2400" b="1" spc="-5" dirty="0">
                <a:solidFill>
                  <a:srgbClr val="0000FF"/>
                </a:solidFill>
                <a:latin typeface="Times New Roman"/>
                <a:cs typeface="Times New Roman"/>
              </a:rPr>
              <a:t>Assume </a:t>
            </a:r>
            <a:r>
              <a:rPr sz="2400" b="1" dirty="0">
                <a:solidFill>
                  <a:srgbClr val="0000FF"/>
                </a:solidFill>
                <a:latin typeface="Times New Roman"/>
                <a:cs typeface="Times New Roman"/>
              </a:rPr>
              <a:t>that  none </a:t>
            </a:r>
            <a:r>
              <a:rPr sz="2400" b="1" spc="-5" dirty="0">
                <a:solidFill>
                  <a:srgbClr val="0000FF"/>
                </a:solidFill>
                <a:latin typeface="Times New Roman"/>
                <a:cs typeface="Times New Roman"/>
              </a:rPr>
              <a:t>of the </a:t>
            </a:r>
            <a:r>
              <a:rPr sz="2400" b="1" dirty="0">
                <a:solidFill>
                  <a:srgbClr val="0000FF"/>
                </a:solidFill>
                <a:latin typeface="Times New Roman"/>
                <a:cs typeface="Times New Roman"/>
              </a:rPr>
              <a:t>existing </a:t>
            </a:r>
            <a:r>
              <a:rPr sz="2400" b="1" spc="-10" dirty="0">
                <a:solidFill>
                  <a:srgbClr val="0000FF"/>
                </a:solidFill>
                <a:latin typeface="Times New Roman"/>
                <a:cs typeface="Times New Roman"/>
              </a:rPr>
              <a:t>holes </a:t>
            </a:r>
            <a:r>
              <a:rPr sz="2400" b="1" dirty="0">
                <a:solidFill>
                  <a:srgbClr val="0000FF"/>
                </a:solidFill>
                <a:latin typeface="Times New Roman"/>
                <a:cs typeface="Times New Roman"/>
              </a:rPr>
              <a:t>in </a:t>
            </a:r>
            <a:r>
              <a:rPr sz="2400" b="1" spc="-5" dirty="0">
                <a:solidFill>
                  <a:srgbClr val="0000FF"/>
                </a:solidFill>
                <a:latin typeface="Times New Roman"/>
                <a:cs typeface="Times New Roman"/>
              </a:rPr>
              <a:t>the </a:t>
            </a:r>
            <a:r>
              <a:rPr sz="2400" b="1" spc="-10" dirty="0">
                <a:solidFill>
                  <a:srgbClr val="0000FF"/>
                </a:solidFill>
                <a:latin typeface="Times New Roman"/>
                <a:cs typeface="Times New Roman"/>
              </a:rPr>
              <a:t>memory </a:t>
            </a:r>
            <a:r>
              <a:rPr sz="2400" b="1" dirty="0">
                <a:solidFill>
                  <a:srgbClr val="0000FF"/>
                </a:solidFill>
                <a:latin typeface="Times New Roman"/>
                <a:cs typeface="Times New Roman"/>
              </a:rPr>
              <a:t>will </a:t>
            </a:r>
            <a:r>
              <a:rPr sz="2400" b="1" spc="-10" dirty="0">
                <a:solidFill>
                  <a:srgbClr val="0000FF"/>
                </a:solidFill>
                <a:latin typeface="Times New Roman"/>
                <a:cs typeface="Times New Roman"/>
              </a:rPr>
              <a:t>exactly </a:t>
            </a:r>
            <a:r>
              <a:rPr sz="2400" b="1" dirty="0">
                <a:solidFill>
                  <a:srgbClr val="0000FF"/>
                </a:solidFill>
                <a:latin typeface="Times New Roman"/>
                <a:cs typeface="Times New Roman"/>
              </a:rPr>
              <a:t>fit </a:t>
            </a:r>
            <a:r>
              <a:rPr sz="2400" b="1" spc="-5" dirty="0">
                <a:solidFill>
                  <a:srgbClr val="0000FF"/>
                </a:solidFill>
                <a:latin typeface="Times New Roman"/>
                <a:cs typeface="Times New Roman"/>
              </a:rPr>
              <a:t>the </a:t>
            </a:r>
            <a:r>
              <a:rPr sz="2400" b="1" spc="-20" dirty="0">
                <a:solidFill>
                  <a:srgbClr val="0000FF"/>
                </a:solidFill>
                <a:latin typeface="Times New Roman"/>
                <a:cs typeface="Times New Roman"/>
              </a:rPr>
              <a:t>process‘s  </a:t>
            </a:r>
            <a:r>
              <a:rPr sz="2400" b="1" spc="-10" dirty="0">
                <a:solidFill>
                  <a:srgbClr val="0000FF"/>
                </a:solidFill>
                <a:latin typeface="Times New Roman"/>
                <a:cs typeface="Times New Roman"/>
              </a:rPr>
              <a:t>memory requirement. </a:t>
            </a:r>
            <a:r>
              <a:rPr sz="2400" b="1" spc="-5" dirty="0">
                <a:solidFill>
                  <a:srgbClr val="0000FF"/>
                </a:solidFill>
                <a:latin typeface="Times New Roman"/>
                <a:cs typeface="Times New Roman"/>
              </a:rPr>
              <a:t>Hence, </a:t>
            </a:r>
            <a:r>
              <a:rPr sz="2400" b="1" dirty="0">
                <a:solidFill>
                  <a:srgbClr val="0000FF"/>
                </a:solidFill>
                <a:latin typeface="Times New Roman"/>
                <a:cs typeface="Times New Roman"/>
              </a:rPr>
              <a:t>a </a:t>
            </a:r>
            <a:r>
              <a:rPr sz="2400" b="1" spc="-5" dirty="0">
                <a:solidFill>
                  <a:srgbClr val="0000FF"/>
                </a:solidFill>
                <a:latin typeface="Times New Roman"/>
                <a:cs typeface="Times New Roman"/>
              </a:rPr>
              <a:t>new </a:t>
            </a:r>
            <a:r>
              <a:rPr sz="2400" b="1" dirty="0">
                <a:solidFill>
                  <a:srgbClr val="0000FF"/>
                </a:solidFill>
                <a:latin typeface="Times New Roman"/>
                <a:cs typeface="Times New Roman"/>
              </a:rPr>
              <a:t>hole of </a:t>
            </a:r>
            <a:r>
              <a:rPr sz="2400" b="1" spc="-10" dirty="0">
                <a:solidFill>
                  <a:srgbClr val="0000FF"/>
                </a:solidFill>
                <a:latin typeface="Times New Roman"/>
                <a:cs typeface="Times New Roman"/>
              </a:rPr>
              <a:t>smaller </a:t>
            </a:r>
            <a:r>
              <a:rPr sz="2400" b="1" spc="-5" dirty="0">
                <a:solidFill>
                  <a:srgbClr val="0000FF"/>
                </a:solidFill>
                <a:latin typeface="Times New Roman"/>
                <a:cs typeface="Times New Roman"/>
              </a:rPr>
              <a:t>size </a:t>
            </a:r>
            <a:r>
              <a:rPr sz="2400" b="1" dirty="0">
                <a:solidFill>
                  <a:srgbClr val="0000FF"/>
                </a:solidFill>
                <a:latin typeface="Times New Roman"/>
                <a:cs typeface="Times New Roman"/>
              </a:rPr>
              <a:t>will be  </a:t>
            </a:r>
            <a:r>
              <a:rPr sz="2400" b="1" spc="-15" dirty="0">
                <a:solidFill>
                  <a:srgbClr val="0000FF"/>
                </a:solidFill>
                <a:latin typeface="Times New Roman"/>
                <a:cs typeface="Times New Roman"/>
              </a:rPr>
              <a:t>created </a:t>
            </a:r>
            <a:r>
              <a:rPr sz="2400" b="1" dirty="0">
                <a:solidFill>
                  <a:srgbClr val="0000FF"/>
                </a:solidFill>
                <a:latin typeface="Times New Roman"/>
                <a:cs typeface="Times New Roman"/>
              </a:rPr>
              <a:t>if </a:t>
            </a:r>
            <a:r>
              <a:rPr sz="2400" b="1" spc="-5" dirty="0">
                <a:solidFill>
                  <a:srgbClr val="0000FF"/>
                </a:solidFill>
                <a:latin typeface="Times New Roman"/>
                <a:cs typeface="Times New Roman"/>
              </a:rPr>
              <a:t>allocation </a:t>
            </a:r>
            <a:r>
              <a:rPr sz="2400" b="1" dirty="0">
                <a:solidFill>
                  <a:srgbClr val="0000FF"/>
                </a:solidFill>
                <a:latin typeface="Times New Roman"/>
                <a:cs typeface="Times New Roman"/>
              </a:rPr>
              <a:t>is </a:t>
            </a:r>
            <a:r>
              <a:rPr sz="2400" b="1" spc="-10" dirty="0">
                <a:solidFill>
                  <a:srgbClr val="0000FF"/>
                </a:solidFill>
                <a:latin typeface="Times New Roman"/>
                <a:cs typeface="Times New Roman"/>
              </a:rPr>
              <a:t>made </a:t>
            </a:r>
            <a:r>
              <a:rPr sz="2400" b="1" dirty="0">
                <a:solidFill>
                  <a:srgbClr val="0000FF"/>
                </a:solidFill>
                <a:latin typeface="Times New Roman"/>
                <a:cs typeface="Times New Roman"/>
              </a:rPr>
              <a:t>in any </a:t>
            </a:r>
            <a:r>
              <a:rPr sz="2400" b="1" spc="-5" dirty="0">
                <a:solidFill>
                  <a:srgbClr val="0000FF"/>
                </a:solidFill>
                <a:latin typeface="Times New Roman"/>
                <a:cs typeface="Times New Roman"/>
              </a:rPr>
              <a:t>of the </a:t>
            </a:r>
            <a:r>
              <a:rPr sz="2400" b="1" dirty="0">
                <a:solidFill>
                  <a:srgbClr val="0000FF"/>
                </a:solidFill>
                <a:latin typeface="Times New Roman"/>
                <a:cs typeface="Times New Roman"/>
              </a:rPr>
              <a:t>existing holes. Which one  of </a:t>
            </a:r>
            <a:r>
              <a:rPr sz="2400" b="1" spc="-5" dirty="0">
                <a:solidFill>
                  <a:srgbClr val="0000FF"/>
                </a:solidFill>
                <a:latin typeface="Times New Roman"/>
                <a:cs typeface="Times New Roman"/>
              </a:rPr>
              <a:t>the following statement </a:t>
            </a:r>
            <a:r>
              <a:rPr sz="2400" b="1" dirty="0">
                <a:solidFill>
                  <a:srgbClr val="0000FF"/>
                </a:solidFill>
                <a:latin typeface="Times New Roman"/>
                <a:cs typeface="Times New Roman"/>
              </a:rPr>
              <a:t>is TRUE </a:t>
            </a:r>
            <a:r>
              <a:rPr sz="2400" b="1" spc="-35" dirty="0">
                <a:solidFill>
                  <a:srgbClr val="0000FF"/>
                </a:solidFill>
                <a:latin typeface="Times New Roman"/>
                <a:cs typeface="Times New Roman"/>
              </a:rPr>
              <a:t>?(GATE</a:t>
            </a:r>
            <a:r>
              <a:rPr sz="2400" b="1" spc="155" dirty="0">
                <a:solidFill>
                  <a:srgbClr val="0000FF"/>
                </a:solidFill>
                <a:latin typeface="Times New Roman"/>
                <a:cs typeface="Times New Roman"/>
              </a:rPr>
              <a:t> </a:t>
            </a:r>
            <a:r>
              <a:rPr sz="2400" b="1" dirty="0">
                <a:solidFill>
                  <a:srgbClr val="0000FF"/>
                </a:solidFill>
                <a:latin typeface="Times New Roman"/>
                <a:cs typeface="Times New Roman"/>
              </a:rPr>
              <a:t>2020)</a:t>
            </a:r>
            <a:endParaRPr sz="2400">
              <a:latin typeface="Times New Roman"/>
              <a:cs typeface="Times New Roman"/>
            </a:endParaRPr>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78739" y="23825"/>
            <a:ext cx="8993505" cy="6612255"/>
          </a:xfrm>
          <a:prstGeom prst="rect">
            <a:avLst/>
          </a:prstGeom>
        </p:spPr>
        <p:txBody>
          <a:bodyPr vert="horz" wrap="square" lIns="0" tIns="12700" rIns="0" bIns="0" rtlCol="0">
            <a:spAutoFit/>
          </a:bodyPr>
          <a:lstStyle/>
          <a:p>
            <a:pPr marL="503555" indent="-491490">
              <a:lnSpc>
                <a:spcPct val="100000"/>
              </a:lnSpc>
              <a:spcBef>
                <a:spcPts val="100"/>
              </a:spcBef>
              <a:buFont typeface="Times New Roman"/>
              <a:buAutoNum type="alphaUcParenBoth"/>
              <a:tabLst>
                <a:tab pos="504190" algn="l"/>
              </a:tabLst>
            </a:pPr>
            <a:r>
              <a:rPr sz="2400" dirty="0">
                <a:latin typeface="Times New Roman"/>
                <a:cs typeface="Times New Roman"/>
              </a:rPr>
              <a:t>The hole </a:t>
            </a:r>
            <a:r>
              <a:rPr sz="2400" spc="-10" dirty="0">
                <a:latin typeface="Times New Roman"/>
                <a:cs typeface="Times New Roman"/>
              </a:rPr>
              <a:t>created </a:t>
            </a:r>
            <a:r>
              <a:rPr sz="2400" dirty="0">
                <a:latin typeface="Times New Roman"/>
                <a:cs typeface="Times New Roman"/>
              </a:rPr>
              <a:t>by </a:t>
            </a:r>
            <a:r>
              <a:rPr sz="2400" spc="-5" dirty="0">
                <a:latin typeface="Times New Roman"/>
                <a:cs typeface="Times New Roman"/>
              </a:rPr>
              <a:t>first </a:t>
            </a:r>
            <a:r>
              <a:rPr sz="2400" dirty="0">
                <a:latin typeface="Times New Roman"/>
                <a:cs typeface="Times New Roman"/>
              </a:rPr>
              <a:t>fit is </a:t>
            </a:r>
            <a:r>
              <a:rPr sz="2400" spc="-15" dirty="0">
                <a:latin typeface="Times New Roman"/>
                <a:cs typeface="Times New Roman"/>
              </a:rPr>
              <a:t>always </a:t>
            </a:r>
            <a:r>
              <a:rPr sz="2400" spc="-20" dirty="0">
                <a:latin typeface="Times New Roman"/>
                <a:cs typeface="Times New Roman"/>
              </a:rPr>
              <a:t>larger </a:t>
            </a:r>
            <a:r>
              <a:rPr sz="2400" spc="-5" dirty="0">
                <a:latin typeface="Times New Roman"/>
                <a:cs typeface="Times New Roman"/>
              </a:rPr>
              <a:t>than </a:t>
            </a:r>
            <a:r>
              <a:rPr sz="2400" dirty="0">
                <a:latin typeface="Times New Roman"/>
                <a:cs typeface="Times New Roman"/>
              </a:rPr>
              <a:t>the hole </a:t>
            </a:r>
            <a:r>
              <a:rPr sz="2400" spc="-10" dirty="0">
                <a:latin typeface="Times New Roman"/>
                <a:cs typeface="Times New Roman"/>
              </a:rPr>
              <a:t>created</a:t>
            </a:r>
            <a:r>
              <a:rPr sz="2400" spc="170" dirty="0">
                <a:latin typeface="Times New Roman"/>
                <a:cs typeface="Times New Roman"/>
              </a:rPr>
              <a:t> </a:t>
            </a:r>
            <a:r>
              <a:rPr sz="2400" dirty="0">
                <a:latin typeface="Times New Roman"/>
                <a:cs typeface="Times New Roman"/>
              </a:rPr>
              <a:t>by</a:t>
            </a:r>
            <a:endParaRPr sz="2400">
              <a:latin typeface="Times New Roman"/>
              <a:cs typeface="Times New Roman"/>
            </a:endParaRPr>
          </a:p>
          <a:p>
            <a:pPr marL="12700">
              <a:lnSpc>
                <a:spcPct val="100000"/>
              </a:lnSpc>
            </a:pPr>
            <a:r>
              <a:rPr sz="2400" dirty="0">
                <a:latin typeface="Times New Roman"/>
                <a:cs typeface="Times New Roman"/>
              </a:rPr>
              <a:t>next</a:t>
            </a:r>
            <a:r>
              <a:rPr sz="2400" spc="-50" dirty="0">
                <a:latin typeface="Times New Roman"/>
                <a:cs typeface="Times New Roman"/>
              </a:rPr>
              <a:t> </a:t>
            </a:r>
            <a:r>
              <a:rPr sz="2400" dirty="0">
                <a:latin typeface="Times New Roman"/>
                <a:cs typeface="Times New Roman"/>
              </a:rPr>
              <a:t>fit.</a:t>
            </a:r>
            <a:endParaRPr sz="2400">
              <a:latin typeface="Times New Roman"/>
              <a:cs typeface="Times New Roman"/>
            </a:endParaRPr>
          </a:p>
          <a:p>
            <a:pPr marL="488315" indent="-476250">
              <a:lnSpc>
                <a:spcPct val="100000"/>
              </a:lnSpc>
              <a:spcBef>
                <a:spcPts val="5"/>
              </a:spcBef>
              <a:buFont typeface="Times New Roman"/>
              <a:buAutoNum type="alphaUcParenBoth" startAt="2"/>
              <a:tabLst>
                <a:tab pos="488950" algn="l"/>
              </a:tabLst>
            </a:pPr>
            <a:r>
              <a:rPr sz="2400" dirty="0">
                <a:latin typeface="Times New Roman"/>
                <a:cs typeface="Times New Roman"/>
              </a:rPr>
              <a:t>The hole </a:t>
            </a:r>
            <a:r>
              <a:rPr sz="2400" spc="-10" dirty="0">
                <a:latin typeface="Times New Roman"/>
                <a:cs typeface="Times New Roman"/>
              </a:rPr>
              <a:t>created </a:t>
            </a:r>
            <a:r>
              <a:rPr sz="2400" dirty="0">
                <a:latin typeface="Times New Roman"/>
                <a:cs typeface="Times New Roman"/>
              </a:rPr>
              <a:t>by </a:t>
            </a:r>
            <a:r>
              <a:rPr sz="2400" spc="-5" dirty="0">
                <a:latin typeface="Times New Roman"/>
                <a:cs typeface="Times New Roman"/>
              </a:rPr>
              <a:t>worst </a:t>
            </a:r>
            <a:r>
              <a:rPr sz="2400" dirty="0">
                <a:latin typeface="Times New Roman"/>
                <a:cs typeface="Times New Roman"/>
              </a:rPr>
              <a:t>fit is </a:t>
            </a:r>
            <a:r>
              <a:rPr sz="2400" spc="-20" dirty="0">
                <a:latin typeface="Times New Roman"/>
                <a:cs typeface="Times New Roman"/>
              </a:rPr>
              <a:t>always larger </a:t>
            </a:r>
            <a:r>
              <a:rPr sz="2400" spc="-5" dirty="0">
                <a:latin typeface="Times New Roman"/>
                <a:cs typeface="Times New Roman"/>
              </a:rPr>
              <a:t>than </a:t>
            </a:r>
            <a:r>
              <a:rPr sz="2400" dirty="0">
                <a:latin typeface="Times New Roman"/>
                <a:cs typeface="Times New Roman"/>
              </a:rPr>
              <a:t>the hole </a:t>
            </a:r>
            <a:r>
              <a:rPr sz="2400" spc="-5" dirty="0">
                <a:latin typeface="Times New Roman"/>
                <a:cs typeface="Times New Roman"/>
              </a:rPr>
              <a:t>created</a:t>
            </a:r>
            <a:r>
              <a:rPr sz="2400" spc="145" dirty="0">
                <a:latin typeface="Times New Roman"/>
                <a:cs typeface="Times New Roman"/>
              </a:rPr>
              <a:t> </a:t>
            </a:r>
            <a:r>
              <a:rPr sz="2400" dirty="0">
                <a:latin typeface="Times New Roman"/>
                <a:cs typeface="Times New Roman"/>
              </a:rPr>
              <a:t>by</a:t>
            </a:r>
            <a:endParaRPr sz="2400">
              <a:latin typeface="Times New Roman"/>
              <a:cs typeface="Times New Roman"/>
            </a:endParaRPr>
          </a:p>
          <a:p>
            <a:pPr marL="12700">
              <a:lnSpc>
                <a:spcPct val="100000"/>
              </a:lnSpc>
            </a:pPr>
            <a:r>
              <a:rPr sz="2400" spc="-5" dirty="0">
                <a:latin typeface="Times New Roman"/>
                <a:cs typeface="Times New Roman"/>
              </a:rPr>
              <a:t>first</a:t>
            </a:r>
            <a:r>
              <a:rPr sz="2400" spc="-25" dirty="0">
                <a:latin typeface="Times New Roman"/>
                <a:cs typeface="Times New Roman"/>
              </a:rPr>
              <a:t> </a:t>
            </a:r>
            <a:r>
              <a:rPr sz="2400" dirty="0">
                <a:latin typeface="Times New Roman"/>
                <a:cs typeface="Times New Roman"/>
              </a:rPr>
              <a:t>fit.</a:t>
            </a:r>
            <a:endParaRPr sz="2400">
              <a:latin typeface="Times New Roman"/>
              <a:cs typeface="Times New Roman"/>
            </a:endParaRPr>
          </a:p>
          <a:p>
            <a:pPr marL="503555" indent="-491490">
              <a:lnSpc>
                <a:spcPct val="100000"/>
              </a:lnSpc>
              <a:buAutoNum type="alphaUcParenBoth" startAt="3"/>
              <a:tabLst>
                <a:tab pos="504190" algn="l"/>
              </a:tabLst>
            </a:pPr>
            <a:r>
              <a:rPr sz="2400" b="1" dirty="0">
                <a:solidFill>
                  <a:srgbClr val="0000FF"/>
                </a:solidFill>
                <a:latin typeface="Times New Roman"/>
                <a:cs typeface="Times New Roman"/>
              </a:rPr>
              <a:t>The hole </a:t>
            </a:r>
            <a:r>
              <a:rPr sz="2400" b="1" spc="-15" dirty="0">
                <a:solidFill>
                  <a:srgbClr val="0000FF"/>
                </a:solidFill>
                <a:latin typeface="Times New Roman"/>
                <a:cs typeface="Times New Roman"/>
              </a:rPr>
              <a:t>created </a:t>
            </a:r>
            <a:r>
              <a:rPr sz="2400" b="1" dirty="0">
                <a:solidFill>
                  <a:srgbClr val="0000FF"/>
                </a:solidFill>
                <a:latin typeface="Times New Roman"/>
                <a:cs typeface="Times New Roman"/>
              </a:rPr>
              <a:t>by best fit is </a:t>
            </a:r>
            <a:r>
              <a:rPr sz="2400" b="1" spc="-5" dirty="0">
                <a:solidFill>
                  <a:srgbClr val="0000FF"/>
                </a:solidFill>
                <a:latin typeface="Times New Roman"/>
                <a:cs typeface="Times New Roman"/>
              </a:rPr>
              <a:t>never larger than </a:t>
            </a:r>
            <a:r>
              <a:rPr sz="2400" b="1" dirty="0">
                <a:solidFill>
                  <a:srgbClr val="0000FF"/>
                </a:solidFill>
                <a:latin typeface="Times New Roman"/>
                <a:cs typeface="Times New Roman"/>
              </a:rPr>
              <a:t>the hole</a:t>
            </a:r>
            <a:r>
              <a:rPr sz="2400" b="1" spc="-110" dirty="0">
                <a:solidFill>
                  <a:srgbClr val="0000FF"/>
                </a:solidFill>
                <a:latin typeface="Times New Roman"/>
                <a:cs typeface="Times New Roman"/>
              </a:rPr>
              <a:t> </a:t>
            </a:r>
            <a:r>
              <a:rPr sz="2400" b="1" spc="-15" dirty="0">
                <a:solidFill>
                  <a:srgbClr val="0000FF"/>
                </a:solidFill>
                <a:latin typeface="Times New Roman"/>
                <a:cs typeface="Times New Roman"/>
              </a:rPr>
              <a:t>created</a:t>
            </a:r>
            <a:endParaRPr sz="2400">
              <a:latin typeface="Times New Roman"/>
              <a:cs typeface="Times New Roman"/>
            </a:endParaRPr>
          </a:p>
          <a:p>
            <a:pPr marL="12700">
              <a:lnSpc>
                <a:spcPct val="100000"/>
              </a:lnSpc>
            </a:pPr>
            <a:r>
              <a:rPr sz="2400" b="1" dirty="0">
                <a:solidFill>
                  <a:srgbClr val="0000FF"/>
                </a:solidFill>
                <a:latin typeface="Times New Roman"/>
                <a:cs typeface="Times New Roman"/>
              </a:rPr>
              <a:t>by first</a:t>
            </a:r>
            <a:r>
              <a:rPr sz="2400" b="1" spc="-65" dirty="0">
                <a:solidFill>
                  <a:srgbClr val="0000FF"/>
                </a:solidFill>
                <a:latin typeface="Times New Roman"/>
                <a:cs typeface="Times New Roman"/>
              </a:rPr>
              <a:t> </a:t>
            </a:r>
            <a:r>
              <a:rPr sz="2400" b="1" dirty="0">
                <a:solidFill>
                  <a:srgbClr val="0000FF"/>
                </a:solidFill>
                <a:latin typeface="Times New Roman"/>
                <a:cs typeface="Times New Roman"/>
              </a:rPr>
              <a:t>fit.</a:t>
            </a:r>
            <a:endParaRPr sz="2400">
              <a:latin typeface="Times New Roman"/>
              <a:cs typeface="Times New Roman"/>
            </a:endParaRPr>
          </a:p>
          <a:p>
            <a:pPr marL="503555" indent="-491490">
              <a:lnSpc>
                <a:spcPct val="100000"/>
              </a:lnSpc>
              <a:spcBef>
                <a:spcPts val="5"/>
              </a:spcBef>
              <a:buFont typeface="Times New Roman"/>
              <a:buAutoNum type="alphaUcParenBoth" startAt="4"/>
              <a:tabLst>
                <a:tab pos="504190" algn="l"/>
              </a:tabLst>
            </a:pPr>
            <a:r>
              <a:rPr sz="2400" dirty="0">
                <a:latin typeface="Times New Roman"/>
                <a:cs typeface="Times New Roman"/>
              </a:rPr>
              <a:t>The hole </a:t>
            </a:r>
            <a:r>
              <a:rPr sz="2400" spc="-10" dirty="0">
                <a:latin typeface="Times New Roman"/>
                <a:cs typeface="Times New Roman"/>
              </a:rPr>
              <a:t>created </a:t>
            </a:r>
            <a:r>
              <a:rPr sz="2400" dirty="0">
                <a:latin typeface="Times New Roman"/>
                <a:cs typeface="Times New Roman"/>
              </a:rPr>
              <a:t>by next </a:t>
            </a:r>
            <a:r>
              <a:rPr sz="2400" spc="-5" dirty="0">
                <a:latin typeface="Times New Roman"/>
                <a:cs typeface="Times New Roman"/>
              </a:rPr>
              <a:t>fit </a:t>
            </a:r>
            <a:r>
              <a:rPr sz="2400" dirty="0">
                <a:latin typeface="Times New Roman"/>
                <a:cs typeface="Times New Roman"/>
              </a:rPr>
              <a:t>is </a:t>
            </a:r>
            <a:r>
              <a:rPr sz="2400" spc="-5" dirty="0">
                <a:latin typeface="Times New Roman"/>
                <a:cs typeface="Times New Roman"/>
              </a:rPr>
              <a:t>never </a:t>
            </a:r>
            <a:r>
              <a:rPr sz="2400" spc="-20" dirty="0">
                <a:latin typeface="Times New Roman"/>
                <a:cs typeface="Times New Roman"/>
              </a:rPr>
              <a:t>larger </a:t>
            </a:r>
            <a:r>
              <a:rPr sz="2400" spc="-5" dirty="0">
                <a:latin typeface="Times New Roman"/>
                <a:cs typeface="Times New Roman"/>
              </a:rPr>
              <a:t>than </a:t>
            </a:r>
            <a:r>
              <a:rPr sz="2400" dirty="0">
                <a:latin typeface="Times New Roman"/>
                <a:cs typeface="Times New Roman"/>
              </a:rPr>
              <a:t>the hole </a:t>
            </a:r>
            <a:r>
              <a:rPr sz="2400" spc="-10" dirty="0">
                <a:latin typeface="Times New Roman"/>
                <a:cs typeface="Times New Roman"/>
              </a:rPr>
              <a:t>created</a:t>
            </a:r>
            <a:r>
              <a:rPr sz="2400" spc="55" dirty="0">
                <a:latin typeface="Times New Roman"/>
                <a:cs typeface="Times New Roman"/>
              </a:rPr>
              <a:t> </a:t>
            </a:r>
            <a:r>
              <a:rPr sz="2400" dirty="0">
                <a:latin typeface="Times New Roman"/>
                <a:cs typeface="Times New Roman"/>
              </a:rPr>
              <a:t>by</a:t>
            </a:r>
            <a:endParaRPr sz="2400">
              <a:latin typeface="Times New Roman"/>
              <a:cs typeface="Times New Roman"/>
            </a:endParaRPr>
          </a:p>
          <a:p>
            <a:pPr marL="12700">
              <a:lnSpc>
                <a:spcPct val="100000"/>
              </a:lnSpc>
            </a:pPr>
            <a:r>
              <a:rPr sz="2400" spc="-5" dirty="0">
                <a:latin typeface="Times New Roman"/>
                <a:cs typeface="Times New Roman"/>
              </a:rPr>
              <a:t>best</a:t>
            </a:r>
            <a:r>
              <a:rPr sz="2400" spc="-25" dirty="0">
                <a:latin typeface="Times New Roman"/>
                <a:cs typeface="Times New Roman"/>
              </a:rPr>
              <a:t> </a:t>
            </a:r>
            <a:r>
              <a:rPr sz="2400" dirty="0">
                <a:latin typeface="Times New Roman"/>
                <a:cs typeface="Times New Roman"/>
              </a:rPr>
              <a:t>fit.</a:t>
            </a:r>
            <a:endParaRPr sz="2400">
              <a:latin typeface="Times New Roman"/>
              <a:cs typeface="Times New Roman"/>
            </a:endParaRPr>
          </a:p>
          <a:p>
            <a:pPr>
              <a:lnSpc>
                <a:spcPct val="100000"/>
              </a:lnSpc>
              <a:spcBef>
                <a:spcPts val="5"/>
              </a:spcBef>
            </a:pPr>
            <a:endParaRPr sz="2500">
              <a:latin typeface="Times New Roman"/>
              <a:cs typeface="Times New Roman"/>
            </a:endParaRPr>
          </a:p>
          <a:p>
            <a:pPr marL="12700" marR="10795" algn="just">
              <a:lnSpc>
                <a:spcPct val="100000"/>
              </a:lnSpc>
            </a:pPr>
            <a:r>
              <a:rPr sz="2400" b="1" spc="-45" dirty="0">
                <a:solidFill>
                  <a:srgbClr val="0000FF"/>
                </a:solidFill>
                <a:latin typeface="Times New Roman"/>
                <a:cs typeface="Times New Roman"/>
              </a:rPr>
              <a:t>G11. </a:t>
            </a:r>
            <a:r>
              <a:rPr sz="2400" b="1" spc="-5" dirty="0">
                <a:solidFill>
                  <a:srgbClr val="0000FF"/>
                </a:solidFill>
                <a:latin typeface="Times New Roman"/>
                <a:cs typeface="Times New Roman"/>
              </a:rPr>
              <a:t>In </a:t>
            </a:r>
            <a:r>
              <a:rPr sz="2400" b="1" dirty="0">
                <a:solidFill>
                  <a:srgbClr val="0000FF"/>
                </a:solidFill>
                <a:latin typeface="Times New Roman"/>
                <a:cs typeface="Times New Roman"/>
              </a:rPr>
              <a:t>which one </a:t>
            </a:r>
            <a:r>
              <a:rPr sz="2400" b="1" spc="-15" dirty="0">
                <a:solidFill>
                  <a:srgbClr val="0000FF"/>
                </a:solidFill>
                <a:latin typeface="Times New Roman"/>
                <a:cs typeface="Times New Roman"/>
              </a:rPr>
              <a:t>of </a:t>
            </a:r>
            <a:r>
              <a:rPr sz="2400" b="1" spc="-10" dirty="0">
                <a:solidFill>
                  <a:srgbClr val="0000FF"/>
                </a:solidFill>
                <a:latin typeface="Times New Roman"/>
                <a:cs typeface="Times New Roman"/>
              </a:rPr>
              <a:t>the </a:t>
            </a:r>
            <a:r>
              <a:rPr sz="2400" b="1" spc="-5" dirty="0">
                <a:solidFill>
                  <a:srgbClr val="0000FF"/>
                </a:solidFill>
                <a:latin typeface="Times New Roman"/>
                <a:cs typeface="Times New Roman"/>
              </a:rPr>
              <a:t>following </a:t>
            </a:r>
            <a:r>
              <a:rPr sz="2400" b="1" dirty="0">
                <a:solidFill>
                  <a:srgbClr val="0000FF"/>
                </a:solidFill>
                <a:latin typeface="Times New Roman"/>
                <a:cs typeface="Times New Roman"/>
              </a:rPr>
              <a:t>page </a:t>
            </a:r>
            <a:r>
              <a:rPr sz="2400" b="1" spc="-15" dirty="0">
                <a:solidFill>
                  <a:srgbClr val="0000FF"/>
                </a:solidFill>
                <a:latin typeface="Times New Roman"/>
                <a:cs typeface="Times New Roman"/>
              </a:rPr>
              <a:t>replacement </a:t>
            </a:r>
            <a:r>
              <a:rPr sz="2400" b="1" spc="-5" dirty="0">
                <a:solidFill>
                  <a:srgbClr val="0000FF"/>
                </a:solidFill>
                <a:latin typeface="Times New Roman"/>
                <a:cs typeface="Times New Roman"/>
              </a:rPr>
              <a:t>algorithms </a:t>
            </a:r>
            <a:r>
              <a:rPr sz="2400" b="1" dirty="0">
                <a:solidFill>
                  <a:srgbClr val="0000FF"/>
                </a:solidFill>
                <a:latin typeface="Times New Roman"/>
                <a:cs typeface="Times New Roman"/>
              </a:rPr>
              <a:t>it is  possible for </a:t>
            </a:r>
            <a:r>
              <a:rPr sz="2400" b="1" spc="-5" dirty="0">
                <a:solidFill>
                  <a:srgbClr val="0000FF"/>
                </a:solidFill>
                <a:latin typeface="Times New Roman"/>
                <a:cs typeface="Times New Roman"/>
              </a:rPr>
              <a:t>the </a:t>
            </a:r>
            <a:r>
              <a:rPr sz="2400" b="1" dirty="0">
                <a:solidFill>
                  <a:srgbClr val="0000FF"/>
                </a:solidFill>
                <a:latin typeface="Times New Roman"/>
                <a:cs typeface="Times New Roman"/>
              </a:rPr>
              <a:t>page </a:t>
            </a:r>
            <a:r>
              <a:rPr sz="2400" b="1" spc="-5" dirty="0">
                <a:solidFill>
                  <a:srgbClr val="0000FF"/>
                </a:solidFill>
                <a:latin typeface="Times New Roman"/>
                <a:cs typeface="Times New Roman"/>
              </a:rPr>
              <a:t>fault rate to </a:t>
            </a:r>
            <a:r>
              <a:rPr sz="2400" b="1" spc="-10" dirty="0">
                <a:solidFill>
                  <a:srgbClr val="0000FF"/>
                </a:solidFill>
                <a:latin typeface="Times New Roman"/>
                <a:cs typeface="Times New Roman"/>
              </a:rPr>
              <a:t>increase </a:t>
            </a:r>
            <a:r>
              <a:rPr sz="2400" b="1" spc="-5" dirty="0">
                <a:solidFill>
                  <a:srgbClr val="0000FF"/>
                </a:solidFill>
                <a:latin typeface="Times New Roman"/>
                <a:cs typeface="Times New Roman"/>
              </a:rPr>
              <a:t>even </a:t>
            </a:r>
            <a:r>
              <a:rPr sz="2400" b="1" dirty="0">
                <a:solidFill>
                  <a:srgbClr val="0000FF"/>
                </a:solidFill>
                <a:latin typeface="Times New Roman"/>
                <a:cs typeface="Times New Roman"/>
              </a:rPr>
              <a:t>when </a:t>
            </a:r>
            <a:r>
              <a:rPr sz="2400" b="1" spc="-5" dirty="0">
                <a:solidFill>
                  <a:srgbClr val="0000FF"/>
                </a:solidFill>
                <a:latin typeface="Times New Roman"/>
                <a:cs typeface="Times New Roman"/>
              </a:rPr>
              <a:t>the </a:t>
            </a:r>
            <a:r>
              <a:rPr sz="2400" b="1" spc="-10" dirty="0">
                <a:solidFill>
                  <a:srgbClr val="0000FF"/>
                </a:solidFill>
                <a:latin typeface="Times New Roman"/>
                <a:cs typeface="Times New Roman"/>
              </a:rPr>
              <a:t>number </a:t>
            </a:r>
            <a:r>
              <a:rPr sz="2400" b="1" dirty="0">
                <a:solidFill>
                  <a:srgbClr val="0000FF"/>
                </a:solidFill>
                <a:latin typeface="Times New Roman"/>
                <a:cs typeface="Times New Roman"/>
              </a:rPr>
              <a:t>of  </a:t>
            </a:r>
            <a:r>
              <a:rPr sz="2400" b="1" spc="-5" dirty="0">
                <a:solidFill>
                  <a:srgbClr val="0000FF"/>
                </a:solidFill>
                <a:latin typeface="Times New Roman"/>
                <a:cs typeface="Times New Roman"/>
              </a:rPr>
              <a:t>allocated </a:t>
            </a:r>
            <a:r>
              <a:rPr sz="2400" b="1" spc="-10" dirty="0">
                <a:solidFill>
                  <a:srgbClr val="0000FF"/>
                </a:solidFill>
                <a:latin typeface="Times New Roman"/>
                <a:cs typeface="Times New Roman"/>
              </a:rPr>
              <a:t>frames</a:t>
            </a:r>
            <a:r>
              <a:rPr sz="2400" b="1" spc="15" dirty="0">
                <a:solidFill>
                  <a:srgbClr val="0000FF"/>
                </a:solidFill>
                <a:latin typeface="Times New Roman"/>
                <a:cs typeface="Times New Roman"/>
              </a:rPr>
              <a:t> </a:t>
            </a:r>
            <a:r>
              <a:rPr sz="2400" b="1" spc="-10" dirty="0">
                <a:solidFill>
                  <a:srgbClr val="0000FF"/>
                </a:solidFill>
                <a:latin typeface="Times New Roman"/>
                <a:cs typeface="Times New Roman"/>
              </a:rPr>
              <a:t>increases?</a:t>
            </a:r>
            <a:endParaRPr sz="2400">
              <a:latin typeface="Times New Roman"/>
              <a:cs typeface="Times New Roman"/>
            </a:endParaRPr>
          </a:p>
          <a:p>
            <a:pPr>
              <a:lnSpc>
                <a:spcPct val="100000"/>
              </a:lnSpc>
              <a:spcBef>
                <a:spcPts val="10"/>
              </a:spcBef>
            </a:pPr>
            <a:endParaRPr sz="2500">
              <a:latin typeface="Times New Roman"/>
              <a:cs typeface="Times New Roman"/>
            </a:endParaRPr>
          </a:p>
          <a:p>
            <a:pPr marL="12700">
              <a:lnSpc>
                <a:spcPct val="100000"/>
              </a:lnSpc>
              <a:spcBef>
                <a:spcPts val="5"/>
              </a:spcBef>
              <a:tabLst>
                <a:tab pos="4070985" algn="l"/>
              </a:tabLst>
            </a:pPr>
            <a:r>
              <a:rPr sz="2400" b="1" spc="-5" dirty="0">
                <a:latin typeface="Times New Roman"/>
                <a:cs typeface="Times New Roman"/>
              </a:rPr>
              <a:t>(A) </a:t>
            </a:r>
            <a:r>
              <a:rPr sz="2400" spc="-20" dirty="0">
                <a:latin typeface="Times New Roman"/>
                <a:cs typeface="Times New Roman"/>
              </a:rPr>
              <a:t>LRU </a:t>
            </a:r>
            <a:r>
              <a:rPr sz="2400" spc="-15" dirty="0">
                <a:latin typeface="Times New Roman"/>
                <a:cs typeface="Times New Roman"/>
              </a:rPr>
              <a:t>(Least</a:t>
            </a:r>
            <a:r>
              <a:rPr sz="2400" spc="150" dirty="0">
                <a:latin typeface="Times New Roman"/>
                <a:cs typeface="Times New Roman"/>
              </a:rPr>
              <a:t> </a:t>
            </a:r>
            <a:r>
              <a:rPr sz="2400" spc="-5" dirty="0">
                <a:latin typeface="Times New Roman"/>
                <a:cs typeface="Times New Roman"/>
              </a:rPr>
              <a:t>Recently</a:t>
            </a:r>
            <a:r>
              <a:rPr sz="2400" spc="-15" dirty="0">
                <a:latin typeface="Times New Roman"/>
                <a:cs typeface="Times New Roman"/>
              </a:rPr>
              <a:t> </a:t>
            </a:r>
            <a:r>
              <a:rPr sz="2400" spc="-5" dirty="0">
                <a:latin typeface="Times New Roman"/>
                <a:cs typeface="Times New Roman"/>
              </a:rPr>
              <a:t>Used)	</a:t>
            </a:r>
            <a:r>
              <a:rPr sz="2400" b="1" spc="-5" dirty="0">
                <a:latin typeface="Times New Roman"/>
                <a:cs typeface="Times New Roman"/>
              </a:rPr>
              <a:t>(B) </a:t>
            </a:r>
            <a:r>
              <a:rPr sz="2400" dirty="0">
                <a:latin typeface="Times New Roman"/>
                <a:cs typeface="Times New Roman"/>
              </a:rPr>
              <a:t>OPT </a:t>
            </a:r>
            <a:r>
              <a:rPr sz="2400" spc="-5" dirty="0">
                <a:latin typeface="Times New Roman"/>
                <a:cs typeface="Times New Roman"/>
              </a:rPr>
              <a:t>(Optimal </a:t>
            </a:r>
            <a:r>
              <a:rPr sz="2400" spc="-10" dirty="0">
                <a:latin typeface="Times New Roman"/>
                <a:cs typeface="Times New Roman"/>
              </a:rPr>
              <a:t>Page</a:t>
            </a:r>
            <a:r>
              <a:rPr sz="2400" spc="-25" dirty="0">
                <a:latin typeface="Times New Roman"/>
                <a:cs typeface="Times New Roman"/>
              </a:rPr>
              <a:t> </a:t>
            </a:r>
            <a:r>
              <a:rPr sz="2400" spc="-5" dirty="0">
                <a:latin typeface="Times New Roman"/>
                <a:cs typeface="Times New Roman"/>
              </a:rPr>
              <a:t>Replacement)</a:t>
            </a:r>
            <a:endParaRPr sz="2400">
              <a:latin typeface="Times New Roman"/>
              <a:cs typeface="Times New Roman"/>
            </a:endParaRPr>
          </a:p>
          <a:p>
            <a:pPr marL="12700">
              <a:lnSpc>
                <a:spcPct val="100000"/>
              </a:lnSpc>
              <a:tabLst>
                <a:tab pos="4125595" algn="l"/>
              </a:tabLst>
            </a:pPr>
            <a:r>
              <a:rPr sz="2400" b="1" spc="-10" dirty="0">
                <a:latin typeface="Times New Roman"/>
                <a:cs typeface="Times New Roman"/>
              </a:rPr>
              <a:t>(C) </a:t>
            </a:r>
            <a:r>
              <a:rPr sz="2400" dirty="0">
                <a:latin typeface="Times New Roman"/>
                <a:cs typeface="Times New Roman"/>
              </a:rPr>
              <a:t>MRU </a:t>
            </a:r>
            <a:r>
              <a:rPr sz="2400" spc="-5" dirty="0">
                <a:latin typeface="Times New Roman"/>
                <a:cs typeface="Times New Roman"/>
              </a:rPr>
              <a:t>(Most</a:t>
            </a:r>
            <a:r>
              <a:rPr sz="2400" spc="35" dirty="0">
                <a:latin typeface="Times New Roman"/>
                <a:cs typeface="Times New Roman"/>
              </a:rPr>
              <a:t> </a:t>
            </a:r>
            <a:r>
              <a:rPr sz="2400" spc="-5" dirty="0">
                <a:latin typeface="Times New Roman"/>
                <a:cs typeface="Times New Roman"/>
              </a:rPr>
              <a:t>Recently</a:t>
            </a:r>
            <a:r>
              <a:rPr sz="2400" dirty="0">
                <a:latin typeface="Times New Roman"/>
                <a:cs typeface="Times New Roman"/>
              </a:rPr>
              <a:t> </a:t>
            </a:r>
            <a:r>
              <a:rPr sz="2400" spc="-5" dirty="0">
                <a:latin typeface="Times New Roman"/>
                <a:cs typeface="Times New Roman"/>
              </a:rPr>
              <a:t>Used)	</a:t>
            </a:r>
            <a:r>
              <a:rPr sz="2400" b="1" spc="-10" dirty="0">
                <a:solidFill>
                  <a:srgbClr val="0000FF"/>
                </a:solidFill>
                <a:latin typeface="Times New Roman"/>
                <a:cs typeface="Times New Roman"/>
              </a:rPr>
              <a:t>(D) </a:t>
            </a:r>
            <a:r>
              <a:rPr sz="2400" b="1" spc="-15" dirty="0">
                <a:solidFill>
                  <a:srgbClr val="0000FF"/>
                </a:solidFill>
                <a:latin typeface="Times New Roman"/>
                <a:cs typeface="Times New Roman"/>
              </a:rPr>
              <a:t>FIFO </a:t>
            </a:r>
            <a:r>
              <a:rPr sz="2400" b="1" spc="-10" dirty="0">
                <a:solidFill>
                  <a:srgbClr val="0000FF"/>
                </a:solidFill>
                <a:latin typeface="Times New Roman"/>
                <a:cs typeface="Times New Roman"/>
              </a:rPr>
              <a:t>(First </a:t>
            </a:r>
            <a:r>
              <a:rPr sz="2400" b="1" spc="-5" dirty="0">
                <a:solidFill>
                  <a:srgbClr val="0000FF"/>
                </a:solidFill>
                <a:latin typeface="Times New Roman"/>
                <a:cs typeface="Times New Roman"/>
              </a:rPr>
              <a:t>In </a:t>
            </a:r>
            <a:r>
              <a:rPr sz="2400" b="1" spc="-10" dirty="0">
                <a:solidFill>
                  <a:srgbClr val="0000FF"/>
                </a:solidFill>
                <a:latin typeface="Times New Roman"/>
                <a:cs typeface="Times New Roman"/>
              </a:rPr>
              <a:t>First</a:t>
            </a:r>
            <a:r>
              <a:rPr sz="2400" b="1" spc="125" dirty="0">
                <a:solidFill>
                  <a:srgbClr val="0000FF"/>
                </a:solidFill>
                <a:latin typeface="Times New Roman"/>
                <a:cs typeface="Times New Roman"/>
              </a:rPr>
              <a:t> </a:t>
            </a:r>
            <a:r>
              <a:rPr sz="2400" b="1" dirty="0">
                <a:solidFill>
                  <a:srgbClr val="0000FF"/>
                </a:solidFill>
                <a:latin typeface="Times New Roman"/>
                <a:cs typeface="Times New Roman"/>
              </a:rPr>
              <a:t>Out)</a:t>
            </a:r>
            <a:endParaRPr sz="2400">
              <a:latin typeface="Times New Roman"/>
              <a:cs typeface="Times New Roman"/>
            </a:endParaRPr>
          </a:p>
          <a:p>
            <a:pPr marL="12700" marR="5080" indent="109220" algn="just">
              <a:lnSpc>
                <a:spcPct val="100000"/>
              </a:lnSpc>
            </a:pPr>
            <a:r>
              <a:rPr sz="2400" spc="-20" dirty="0">
                <a:latin typeface="Times New Roman"/>
                <a:cs typeface="Times New Roman"/>
              </a:rPr>
              <a:t>In </a:t>
            </a:r>
            <a:r>
              <a:rPr sz="2400" dirty="0">
                <a:latin typeface="Times New Roman"/>
                <a:cs typeface="Times New Roman"/>
              </a:rPr>
              <a:t>some situations </a:t>
            </a:r>
            <a:r>
              <a:rPr sz="2400" spc="-10" dirty="0">
                <a:latin typeface="Times New Roman"/>
                <a:cs typeface="Times New Roman"/>
              </a:rPr>
              <a:t>FIFO page </a:t>
            </a:r>
            <a:r>
              <a:rPr sz="2400" spc="-5" dirty="0">
                <a:latin typeface="Times New Roman"/>
                <a:cs typeface="Times New Roman"/>
              </a:rPr>
              <a:t>replacement </a:t>
            </a:r>
            <a:r>
              <a:rPr sz="2400" spc="-10" dirty="0">
                <a:latin typeface="Times New Roman"/>
                <a:cs typeface="Times New Roman"/>
              </a:rPr>
              <a:t>gives </a:t>
            </a:r>
            <a:r>
              <a:rPr sz="2400" dirty="0">
                <a:latin typeface="Times New Roman"/>
                <a:cs typeface="Times New Roman"/>
              </a:rPr>
              <a:t>more </a:t>
            </a:r>
            <a:r>
              <a:rPr sz="2400" spc="-10" dirty="0">
                <a:latin typeface="Times New Roman"/>
                <a:cs typeface="Times New Roman"/>
              </a:rPr>
              <a:t>page </a:t>
            </a:r>
            <a:r>
              <a:rPr sz="2400" dirty="0">
                <a:latin typeface="Times New Roman"/>
                <a:cs typeface="Times New Roman"/>
              </a:rPr>
              <a:t>faults </a:t>
            </a:r>
            <a:r>
              <a:rPr sz="2400" spc="-25" dirty="0">
                <a:latin typeface="Times New Roman"/>
                <a:cs typeface="Times New Roman"/>
              </a:rPr>
              <a:t>when  </a:t>
            </a:r>
            <a:r>
              <a:rPr sz="2400" spc="-5" dirty="0">
                <a:latin typeface="Times New Roman"/>
                <a:cs typeface="Times New Roman"/>
              </a:rPr>
              <a:t>increasing </a:t>
            </a:r>
            <a:r>
              <a:rPr sz="2400" dirty="0">
                <a:latin typeface="Times New Roman"/>
                <a:cs typeface="Times New Roman"/>
              </a:rPr>
              <a:t>the number of </a:t>
            </a:r>
            <a:r>
              <a:rPr sz="2400" spc="-5" dirty="0">
                <a:latin typeface="Times New Roman"/>
                <a:cs typeface="Times New Roman"/>
              </a:rPr>
              <a:t>page frames. </a:t>
            </a:r>
            <a:r>
              <a:rPr sz="2400" dirty="0">
                <a:latin typeface="Times New Roman"/>
                <a:cs typeface="Times New Roman"/>
              </a:rPr>
              <a:t>This situation is </a:t>
            </a:r>
            <a:r>
              <a:rPr sz="2400" spc="-25" dirty="0">
                <a:latin typeface="Times New Roman"/>
                <a:cs typeface="Times New Roman"/>
              </a:rPr>
              <a:t>Belady‘s  </a:t>
            </a:r>
            <a:r>
              <a:rPr sz="2400" spc="-35" dirty="0">
                <a:latin typeface="Times New Roman"/>
                <a:cs typeface="Times New Roman"/>
              </a:rPr>
              <a:t>anomaly.</a:t>
            </a:r>
            <a:endParaRPr sz="2400">
              <a:latin typeface="Times New Roman"/>
              <a:cs typeface="Times New Roman"/>
            </a:endParaRP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360167" y="23825"/>
            <a:ext cx="4422775" cy="406400"/>
          </a:xfrm>
          <a:prstGeom prst="rect">
            <a:avLst/>
          </a:prstGeom>
        </p:spPr>
        <p:txBody>
          <a:bodyPr vert="horz" wrap="square" lIns="0" tIns="12065" rIns="0" bIns="0" rtlCol="0">
            <a:spAutoFit/>
          </a:bodyPr>
          <a:lstStyle/>
          <a:p>
            <a:pPr marL="12700">
              <a:lnSpc>
                <a:spcPct val="100000"/>
              </a:lnSpc>
              <a:spcBef>
                <a:spcPts val="95"/>
              </a:spcBef>
            </a:pPr>
            <a:r>
              <a:rPr sz="2500" b="1" spc="-5" dirty="0">
                <a:solidFill>
                  <a:srgbClr val="0000FF"/>
                </a:solidFill>
                <a:latin typeface="Times New Roman"/>
                <a:cs typeface="Times New Roman"/>
              </a:rPr>
              <a:t>LRU Algorithm </a:t>
            </a:r>
            <a:r>
              <a:rPr sz="2500" b="1" spc="-10" dirty="0">
                <a:solidFill>
                  <a:srgbClr val="0000FF"/>
                </a:solidFill>
                <a:latin typeface="Times New Roman"/>
                <a:cs typeface="Times New Roman"/>
              </a:rPr>
              <a:t>Implementation</a:t>
            </a:r>
            <a:endParaRPr sz="2500">
              <a:latin typeface="Times New Roman"/>
              <a:cs typeface="Times New Roman"/>
            </a:endParaRPr>
          </a:p>
        </p:txBody>
      </p:sp>
      <p:sp>
        <p:nvSpPr>
          <p:cNvPr id="3" name="object 3"/>
          <p:cNvSpPr txBox="1"/>
          <p:nvPr/>
        </p:nvSpPr>
        <p:spPr>
          <a:xfrm>
            <a:off x="78739" y="283869"/>
            <a:ext cx="4756785" cy="1958339"/>
          </a:xfrm>
          <a:prstGeom prst="rect">
            <a:avLst/>
          </a:prstGeom>
        </p:spPr>
        <p:txBody>
          <a:bodyPr vert="horz" wrap="square" lIns="0" tIns="133985" rIns="0" bIns="0" rtlCol="0">
            <a:spAutoFit/>
          </a:bodyPr>
          <a:lstStyle/>
          <a:p>
            <a:pPr marL="12700">
              <a:lnSpc>
                <a:spcPct val="100000"/>
              </a:lnSpc>
              <a:spcBef>
                <a:spcPts val="1055"/>
              </a:spcBef>
            </a:pPr>
            <a:r>
              <a:rPr sz="2300" dirty="0">
                <a:latin typeface="Times New Roman"/>
                <a:cs typeface="Times New Roman"/>
              </a:rPr>
              <a:t>There are </a:t>
            </a:r>
            <a:r>
              <a:rPr sz="2300" spc="-5" dirty="0">
                <a:latin typeface="Times New Roman"/>
                <a:cs typeface="Times New Roman"/>
              </a:rPr>
              <a:t>two </a:t>
            </a:r>
            <a:r>
              <a:rPr sz="2300" spc="-15" dirty="0">
                <a:latin typeface="Times New Roman"/>
                <a:cs typeface="Times New Roman"/>
              </a:rPr>
              <a:t>ways </a:t>
            </a:r>
            <a:r>
              <a:rPr sz="2300" dirty="0">
                <a:latin typeface="Times New Roman"/>
                <a:cs typeface="Times New Roman"/>
              </a:rPr>
              <a:t>to implement </a:t>
            </a:r>
            <a:r>
              <a:rPr sz="2300" spc="-15" dirty="0">
                <a:latin typeface="Times New Roman"/>
                <a:cs typeface="Times New Roman"/>
              </a:rPr>
              <a:t>LRU</a:t>
            </a:r>
            <a:r>
              <a:rPr sz="2300" spc="-10" dirty="0">
                <a:latin typeface="Times New Roman"/>
                <a:cs typeface="Times New Roman"/>
              </a:rPr>
              <a:t> </a:t>
            </a:r>
            <a:r>
              <a:rPr sz="2300" dirty="0">
                <a:latin typeface="Times New Roman"/>
                <a:cs typeface="Times New Roman"/>
              </a:rPr>
              <a:t>;</a:t>
            </a:r>
            <a:endParaRPr sz="2300">
              <a:latin typeface="Times New Roman"/>
              <a:cs typeface="Times New Roman"/>
            </a:endParaRPr>
          </a:p>
          <a:p>
            <a:pPr marL="741045">
              <a:lnSpc>
                <a:spcPct val="100000"/>
              </a:lnSpc>
              <a:spcBef>
                <a:spcPts val="965"/>
              </a:spcBef>
            </a:pPr>
            <a:r>
              <a:rPr sz="2300" spc="-5" dirty="0">
                <a:latin typeface="Times New Roman"/>
                <a:cs typeface="Times New Roman"/>
              </a:rPr>
              <a:t>1.Using </a:t>
            </a:r>
            <a:r>
              <a:rPr sz="2300" dirty="0">
                <a:latin typeface="Times New Roman"/>
                <a:cs typeface="Times New Roman"/>
              </a:rPr>
              <a:t>Counters 2. </a:t>
            </a:r>
            <a:r>
              <a:rPr sz="2300" spc="-5" dirty="0">
                <a:latin typeface="Times New Roman"/>
                <a:cs typeface="Times New Roman"/>
              </a:rPr>
              <a:t>Using</a:t>
            </a:r>
            <a:r>
              <a:rPr sz="2300" spc="-25" dirty="0">
                <a:latin typeface="Times New Roman"/>
                <a:cs typeface="Times New Roman"/>
              </a:rPr>
              <a:t> </a:t>
            </a:r>
            <a:r>
              <a:rPr sz="2300" dirty="0">
                <a:latin typeface="Times New Roman"/>
                <a:cs typeface="Times New Roman"/>
              </a:rPr>
              <a:t>Stack</a:t>
            </a:r>
            <a:endParaRPr sz="2300">
              <a:latin typeface="Times New Roman"/>
              <a:cs typeface="Times New Roman"/>
            </a:endParaRPr>
          </a:p>
          <a:p>
            <a:pPr marL="356870" indent="-344805">
              <a:lnSpc>
                <a:spcPct val="100000"/>
              </a:lnSpc>
              <a:spcBef>
                <a:spcPts val="1005"/>
              </a:spcBef>
              <a:buClr>
                <a:srgbClr val="993300"/>
              </a:buClr>
              <a:buSzPct val="110416"/>
              <a:buFont typeface="Wingdings"/>
              <a:buChar char=""/>
              <a:tabLst>
                <a:tab pos="356870" algn="l"/>
                <a:tab pos="357505" algn="l"/>
              </a:tabLst>
            </a:pPr>
            <a:r>
              <a:rPr sz="2400" b="1" spc="-5" dirty="0">
                <a:solidFill>
                  <a:srgbClr val="0000FF"/>
                </a:solidFill>
                <a:latin typeface="Times New Roman"/>
                <a:cs typeface="Times New Roman"/>
              </a:rPr>
              <a:t>Counter</a:t>
            </a:r>
            <a:r>
              <a:rPr sz="2400" b="1" spc="-10" dirty="0">
                <a:solidFill>
                  <a:srgbClr val="0000FF"/>
                </a:solidFill>
                <a:latin typeface="Times New Roman"/>
                <a:cs typeface="Times New Roman"/>
              </a:rPr>
              <a:t> implementation</a:t>
            </a:r>
            <a:endParaRPr sz="2400">
              <a:latin typeface="Times New Roman"/>
              <a:cs typeface="Times New Roman"/>
            </a:endParaRPr>
          </a:p>
          <a:p>
            <a:pPr marL="1534160">
              <a:lnSpc>
                <a:spcPct val="100000"/>
              </a:lnSpc>
              <a:spcBef>
                <a:spcPts val="1010"/>
              </a:spcBef>
            </a:pPr>
            <a:r>
              <a:rPr sz="2400" b="1" spc="-10" dirty="0">
                <a:solidFill>
                  <a:srgbClr val="0000FF"/>
                </a:solidFill>
                <a:latin typeface="Times New Roman"/>
                <a:cs typeface="Times New Roman"/>
              </a:rPr>
              <a:t>Page </a:t>
            </a:r>
            <a:r>
              <a:rPr sz="2400" b="1" dirty="0">
                <a:solidFill>
                  <a:srgbClr val="0000FF"/>
                </a:solidFill>
                <a:latin typeface="Times New Roman"/>
                <a:cs typeface="Times New Roman"/>
              </a:rPr>
              <a:t>Table</a:t>
            </a:r>
            <a:r>
              <a:rPr sz="2400" b="1" spc="-15" dirty="0">
                <a:solidFill>
                  <a:srgbClr val="0000FF"/>
                </a:solidFill>
                <a:latin typeface="Times New Roman"/>
                <a:cs typeface="Times New Roman"/>
              </a:rPr>
              <a:t> </a:t>
            </a:r>
            <a:r>
              <a:rPr sz="2400" b="1" spc="-5" dirty="0">
                <a:solidFill>
                  <a:srgbClr val="0000FF"/>
                </a:solidFill>
                <a:latin typeface="Times New Roman"/>
                <a:cs typeface="Times New Roman"/>
              </a:rPr>
              <a:t>Entry</a:t>
            </a:r>
            <a:endParaRPr sz="2400">
              <a:latin typeface="Times New Roman"/>
              <a:cs typeface="Times New Roman"/>
            </a:endParaRPr>
          </a:p>
        </p:txBody>
      </p:sp>
      <p:graphicFrame>
        <p:nvGraphicFramePr>
          <p:cNvPr id="4" name="object 4"/>
          <p:cNvGraphicFramePr>
            <a:graphicFrameLocks noGrp="1"/>
          </p:cNvGraphicFramePr>
          <p:nvPr/>
        </p:nvGraphicFramePr>
        <p:xfrm>
          <a:off x="146050" y="2279650"/>
          <a:ext cx="6496050" cy="713740"/>
        </p:xfrm>
        <a:graphic>
          <a:graphicData uri="http://schemas.openxmlformats.org/drawingml/2006/table">
            <a:tbl>
              <a:tblPr firstRow="1" bandRow="1">
                <a:tableStyleId>{2D5ABB26-0587-4C30-8999-92F81FD0307C}</a:tableStyleId>
              </a:tblPr>
              <a:tblGrid>
                <a:gridCol w="914400"/>
                <a:gridCol w="1066800"/>
                <a:gridCol w="794385"/>
                <a:gridCol w="925194"/>
                <a:gridCol w="925195"/>
                <a:gridCol w="925195"/>
                <a:gridCol w="925195"/>
              </a:tblGrid>
              <a:tr h="701039">
                <a:tc>
                  <a:txBody>
                    <a:bodyPr/>
                    <a:lstStyle/>
                    <a:p>
                      <a:pPr marL="90805" marR="102870">
                        <a:lnSpc>
                          <a:spcPct val="100000"/>
                        </a:lnSpc>
                        <a:spcBef>
                          <a:spcPts val="290"/>
                        </a:spcBef>
                      </a:pPr>
                      <a:r>
                        <a:rPr sz="2000" b="1" dirty="0">
                          <a:latin typeface="Times New Roman"/>
                          <a:cs typeface="Times New Roman"/>
                        </a:rPr>
                        <a:t>Fr</a:t>
                      </a:r>
                      <a:r>
                        <a:rPr sz="2000" b="1" spc="10" dirty="0">
                          <a:latin typeface="Times New Roman"/>
                          <a:cs typeface="Times New Roman"/>
                        </a:rPr>
                        <a:t>a</a:t>
                      </a:r>
                      <a:r>
                        <a:rPr sz="2000" b="1" spc="-55" dirty="0">
                          <a:latin typeface="Times New Roman"/>
                          <a:cs typeface="Times New Roman"/>
                        </a:rPr>
                        <a:t>m</a:t>
                      </a:r>
                      <a:r>
                        <a:rPr sz="2000" b="1" dirty="0">
                          <a:latin typeface="Times New Roman"/>
                          <a:cs typeface="Times New Roman"/>
                        </a:rPr>
                        <a:t>e  </a:t>
                      </a:r>
                      <a:r>
                        <a:rPr sz="2000" b="1" spc="-10" dirty="0">
                          <a:latin typeface="Times New Roman"/>
                          <a:cs typeface="Times New Roman"/>
                        </a:rPr>
                        <a:t>No</a:t>
                      </a:r>
                      <a:endParaRPr sz="2000">
                        <a:latin typeface="Times New Roman"/>
                        <a:cs typeface="Times New Roman"/>
                      </a:endParaRPr>
                    </a:p>
                  </a:txBody>
                  <a:tcPr marL="0" marR="0" marT="3683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1440">
                        <a:lnSpc>
                          <a:spcPct val="100000"/>
                        </a:lnSpc>
                        <a:spcBef>
                          <a:spcPts val="290"/>
                        </a:spcBef>
                      </a:pPr>
                      <a:r>
                        <a:rPr sz="2000" b="1" spc="-15" dirty="0">
                          <a:latin typeface="Times New Roman"/>
                          <a:cs typeface="Times New Roman"/>
                        </a:rPr>
                        <a:t>Present</a:t>
                      </a:r>
                      <a:endParaRPr sz="2000">
                        <a:latin typeface="Times New Roman"/>
                        <a:cs typeface="Times New Roman"/>
                      </a:endParaRPr>
                    </a:p>
                    <a:p>
                      <a:pPr marL="91440">
                        <a:lnSpc>
                          <a:spcPct val="100000"/>
                        </a:lnSpc>
                      </a:pPr>
                      <a:r>
                        <a:rPr sz="2000" b="1" spc="-10" dirty="0">
                          <a:latin typeface="Times New Roman"/>
                          <a:cs typeface="Times New Roman"/>
                        </a:rPr>
                        <a:t>/Absent</a:t>
                      </a:r>
                      <a:endParaRPr sz="2000">
                        <a:latin typeface="Times New Roman"/>
                        <a:cs typeface="Times New Roman"/>
                      </a:endParaRPr>
                    </a:p>
                  </a:txBody>
                  <a:tcPr marL="0" marR="0" marT="3683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2075" marR="107314">
                        <a:lnSpc>
                          <a:spcPct val="100000"/>
                        </a:lnSpc>
                        <a:spcBef>
                          <a:spcPts val="290"/>
                        </a:spcBef>
                      </a:pPr>
                      <a:r>
                        <a:rPr sz="2000" b="1" dirty="0">
                          <a:latin typeface="Times New Roman"/>
                          <a:cs typeface="Times New Roman"/>
                        </a:rPr>
                        <a:t>P</a:t>
                      </a:r>
                      <a:r>
                        <a:rPr sz="2000" b="1" spc="-45" dirty="0">
                          <a:latin typeface="Times New Roman"/>
                          <a:cs typeface="Times New Roman"/>
                        </a:rPr>
                        <a:t>r</a:t>
                      </a:r>
                      <a:r>
                        <a:rPr sz="2000" b="1" spc="10" dirty="0">
                          <a:latin typeface="Times New Roman"/>
                          <a:cs typeface="Times New Roman"/>
                        </a:rPr>
                        <a:t>o</a:t>
                      </a:r>
                      <a:r>
                        <a:rPr sz="2000" b="1" spc="5" dirty="0">
                          <a:latin typeface="Times New Roman"/>
                          <a:cs typeface="Times New Roman"/>
                        </a:rPr>
                        <a:t>t</a:t>
                      </a:r>
                      <a:r>
                        <a:rPr sz="2000" b="1" dirty="0">
                          <a:latin typeface="Times New Roman"/>
                          <a:cs typeface="Times New Roman"/>
                        </a:rPr>
                        <a:t>e  </a:t>
                      </a:r>
                      <a:r>
                        <a:rPr sz="2000" b="1" spc="-5" dirty="0">
                          <a:latin typeface="Times New Roman"/>
                          <a:cs typeface="Times New Roman"/>
                        </a:rPr>
                        <a:t>ction</a:t>
                      </a:r>
                      <a:endParaRPr sz="2000">
                        <a:latin typeface="Times New Roman"/>
                        <a:cs typeface="Times New Roman"/>
                      </a:endParaRPr>
                    </a:p>
                  </a:txBody>
                  <a:tcPr marL="0" marR="0" marT="3683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2075" marR="112395">
                        <a:lnSpc>
                          <a:spcPct val="100000"/>
                        </a:lnSpc>
                        <a:spcBef>
                          <a:spcPts val="290"/>
                        </a:spcBef>
                      </a:pPr>
                      <a:r>
                        <a:rPr sz="2000" b="1" dirty="0">
                          <a:latin typeface="Times New Roman"/>
                          <a:cs typeface="Times New Roman"/>
                        </a:rPr>
                        <a:t>Re</a:t>
                      </a:r>
                      <a:r>
                        <a:rPr sz="2000" b="1" spc="10" dirty="0">
                          <a:latin typeface="Times New Roman"/>
                          <a:cs typeface="Times New Roman"/>
                        </a:rPr>
                        <a:t>f</a:t>
                      </a:r>
                      <a:r>
                        <a:rPr sz="2000" b="1" dirty="0">
                          <a:latin typeface="Times New Roman"/>
                          <a:cs typeface="Times New Roman"/>
                        </a:rPr>
                        <a:t>e</a:t>
                      </a:r>
                      <a:r>
                        <a:rPr sz="2000" b="1" spc="-45" dirty="0">
                          <a:latin typeface="Times New Roman"/>
                          <a:cs typeface="Times New Roman"/>
                        </a:rPr>
                        <a:t>r</a:t>
                      </a:r>
                      <a:r>
                        <a:rPr sz="2000" b="1" dirty="0">
                          <a:latin typeface="Times New Roman"/>
                          <a:cs typeface="Times New Roman"/>
                        </a:rPr>
                        <a:t>e  </a:t>
                      </a:r>
                      <a:r>
                        <a:rPr sz="2000" b="1" spc="-5" dirty="0">
                          <a:latin typeface="Times New Roman"/>
                          <a:cs typeface="Times New Roman"/>
                        </a:rPr>
                        <a:t>nce</a:t>
                      </a:r>
                      <a:endParaRPr sz="2000">
                        <a:latin typeface="Times New Roman"/>
                        <a:cs typeface="Times New Roman"/>
                      </a:endParaRPr>
                    </a:p>
                  </a:txBody>
                  <a:tcPr marL="0" marR="0" marT="3683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2710" marR="190500">
                        <a:lnSpc>
                          <a:spcPct val="100000"/>
                        </a:lnSpc>
                        <a:spcBef>
                          <a:spcPts val="290"/>
                        </a:spcBef>
                      </a:pPr>
                      <a:r>
                        <a:rPr sz="2000" b="1" dirty="0">
                          <a:latin typeface="Times New Roman"/>
                          <a:cs typeface="Times New Roman"/>
                        </a:rPr>
                        <a:t>C</a:t>
                      </a:r>
                      <a:r>
                        <a:rPr sz="2000" b="1" spc="10" dirty="0">
                          <a:latin typeface="Times New Roman"/>
                          <a:cs typeface="Times New Roman"/>
                        </a:rPr>
                        <a:t>a</a:t>
                      </a:r>
                      <a:r>
                        <a:rPr sz="2000" b="1" dirty="0">
                          <a:latin typeface="Times New Roman"/>
                          <a:cs typeface="Times New Roman"/>
                        </a:rPr>
                        <a:t>chi  </a:t>
                      </a:r>
                      <a:r>
                        <a:rPr sz="2000" b="1" spc="-5" dirty="0">
                          <a:latin typeface="Times New Roman"/>
                          <a:cs typeface="Times New Roman"/>
                        </a:rPr>
                        <a:t>ng</a:t>
                      </a:r>
                      <a:endParaRPr sz="2000">
                        <a:latin typeface="Times New Roman"/>
                        <a:cs typeface="Times New Roman"/>
                      </a:endParaRPr>
                    </a:p>
                  </a:txBody>
                  <a:tcPr marL="0" marR="0" marT="3683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2710">
                        <a:lnSpc>
                          <a:spcPct val="100000"/>
                        </a:lnSpc>
                        <a:spcBef>
                          <a:spcPts val="290"/>
                        </a:spcBef>
                      </a:pPr>
                      <a:r>
                        <a:rPr sz="2000" b="1" spc="-5" dirty="0">
                          <a:latin typeface="Times New Roman"/>
                          <a:cs typeface="Times New Roman"/>
                        </a:rPr>
                        <a:t>Dirty</a:t>
                      </a:r>
                      <a:endParaRPr sz="2000">
                        <a:latin typeface="Times New Roman"/>
                        <a:cs typeface="Times New Roman"/>
                      </a:endParaRPr>
                    </a:p>
                  </a:txBody>
                  <a:tcPr marL="0" marR="0" marT="3683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3345" marR="160020">
                        <a:lnSpc>
                          <a:spcPct val="100000"/>
                        </a:lnSpc>
                        <a:spcBef>
                          <a:spcPts val="290"/>
                        </a:spcBef>
                      </a:pPr>
                      <a:r>
                        <a:rPr sz="2000" b="1" spc="-35" dirty="0">
                          <a:latin typeface="Times New Roman"/>
                          <a:cs typeface="Times New Roman"/>
                        </a:rPr>
                        <a:t>Time  </a:t>
                      </a:r>
                      <a:r>
                        <a:rPr sz="2000" b="1" dirty="0">
                          <a:latin typeface="Times New Roman"/>
                          <a:cs typeface="Times New Roman"/>
                        </a:rPr>
                        <a:t>of</a:t>
                      </a:r>
                      <a:r>
                        <a:rPr sz="2000" b="1" spc="-135" dirty="0">
                          <a:latin typeface="Times New Roman"/>
                          <a:cs typeface="Times New Roman"/>
                        </a:rPr>
                        <a:t> </a:t>
                      </a:r>
                      <a:r>
                        <a:rPr sz="2000" b="1" spc="-5" dirty="0">
                          <a:latin typeface="Times New Roman"/>
                          <a:cs typeface="Times New Roman"/>
                        </a:rPr>
                        <a:t>Use</a:t>
                      </a:r>
                      <a:endParaRPr sz="2000">
                        <a:latin typeface="Times New Roman"/>
                        <a:cs typeface="Times New Roman"/>
                      </a:endParaRPr>
                    </a:p>
                  </a:txBody>
                  <a:tcPr marL="0" marR="0" marT="3683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r>
            </a:tbl>
          </a:graphicData>
        </a:graphic>
      </p:graphicFrame>
      <p:sp>
        <p:nvSpPr>
          <p:cNvPr id="5" name="object 5"/>
          <p:cNvSpPr/>
          <p:nvPr/>
        </p:nvSpPr>
        <p:spPr>
          <a:xfrm>
            <a:off x="7543800" y="2133600"/>
            <a:ext cx="1600200" cy="914400"/>
          </a:xfrm>
          <a:custGeom>
            <a:avLst/>
            <a:gdLst/>
            <a:ahLst/>
            <a:cxnLst/>
            <a:rect l="l" t="t" r="r" b="b"/>
            <a:pathLst>
              <a:path w="1600200" h="914400">
                <a:moveTo>
                  <a:pt x="0" y="457200"/>
                </a:moveTo>
                <a:lnTo>
                  <a:pt x="8676" y="389644"/>
                </a:lnTo>
                <a:lnTo>
                  <a:pt x="33879" y="325165"/>
                </a:lnTo>
                <a:lnTo>
                  <a:pt x="74371" y="264468"/>
                </a:lnTo>
                <a:lnTo>
                  <a:pt x="99963" y="235759"/>
                </a:lnTo>
                <a:lnTo>
                  <a:pt x="128913" y="208262"/>
                </a:lnTo>
                <a:lnTo>
                  <a:pt x="161066" y="182064"/>
                </a:lnTo>
                <a:lnTo>
                  <a:pt x="196267" y="157254"/>
                </a:lnTo>
                <a:lnTo>
                  <a:pt x="234362" y="133921"/>
                </a:lnTo>
                <a:lnTo>
                  <a:pt x="275195" y="112153"/>
                </a:lnTo>
                <a:lnTo>
                  <a:pt x="318613" y="92038"/>
                </a:lnTo>
                <a:lnTo>
                  <a:pt x="364459" y="73664"/>
                </a:lnTo>
                <a:lnTo>
                  <a:pt x="412579" y="57122"/>
                </a:lnTo>
                <a:lnTo>
                  <a:pt x="462819" y="42497"/>
                </a:lnTo>
                <a:lnTo>
                  <a:pt x="515024" y="29881"/>
                </a:lnTo>
                <a:lnTo>
                  <a:pt x="569038" y="19359"/>
                </a:lnTo>
                <a:lnTo>
                  <a:pt x="624708" y="11022"/>
                </a:lnTo>
                <a:lnTo>
                  <a:pt x="681878" y="4957"/>
                </a:lnTo>
                <a:lnTo>
                  <a:pt x="740393" y="1254"/>
                </a:lnTo>
                <a:lnTo>
                  <a:pt x="800100" y="0"/>
                </a:lnTo>
                <a:lnTo>
                  <a:pt x="859806" y="1254"/>
                </a:lnTo>
                <a:lnTo>
                  <a:pt x="918321" y="4957"/>
                </a:lnTo>
                <a:lnTo>
                  <a:pt x="975491" y="11022"/>
                </a:lnTo>
                <a:lnTo>
                  <a:pt x="1031161" y="19359"/>
                </a:lnTo>
                <a:lnTo>
                  <a:pt x="1085175" y="29881"/>
                </a:lnTo>
                <a:lnTo>
                  <a:pt x="1137380" y="42497"/>
                </a:lnTo>
                <a:lnTo>
                  <a:pt x="1187620" y="57122"/>
                </a:lnTo>
                <a:lnTo>
                  <a:pt x="1235740" y="73664"/>
                </a:lnTo>
                <a:lnTo>
                  <a:pt x="1281586" y="92038"/>
                </a:lnTo>
                <a:lnTo>
                  <a:pt x="1325004" y="112153"/>
                </a:lnTo>
                <a:lnTo>
                  <a:pt x="1365837" y="133921"/>
                </a:lnTo>
                <a:lnTo>
                  <a:pt x="1403932" y="157254"/>
                </a:lnTo>
                <a:lnTo>
                  <a:pt x="1439133" y="182064"/>
                </a:lnTo>
                <a:lnTo>
                  <a:pt x="1471286" y="208262"/>
                </a:lnTo>
                <a:lnTo>
                  <a:pt x="1500236" y="235759"/>
                </a:lnTo>
                <a:lnTo>
                  <a:pt x="1525828" y="264468"/>
                </a:lnTo>
                <a:lnTo>
                  <a:pt x="1566320" y="325165"/>
                </a:lnTo>
                <a:lnTo>
                  <a:pt x="1591523" y="389644"/>
                </a:lnTo>
                <a:lnTo>
                  <a:pt x="1600200" y="457200"/>
                </a:lnTo>
                <a:lnTo>
                  <a:pt x="1598005" y="491317"/>
                </a:lnTo>
                <a:lnTo>
                  <a:pt x="1591523" y="524755"/>
                </a:lnTo>
                <a:lnTo>
                  <a:pt x="1566320" y="589234"/>
                </a:lnTo>
                <a:lnTo>
                  <a:pt x="1525828" y="649931"/>
                </a:lnTo>
                <a:lnTo>
                  <a:pt x="1500236" y="678640"/>
                </a:lnTo>
                <a:lnTo>
                  <a:pt x="1471286" y="706137"/>
                </a:lnTo>
                <a:lnTo>
                  <a:pt x="1439133" y="732335"/>
                </a:lnTo>
                <a:lnTo>
                  <a:pt x="1403932" y="757145"/>
                </a:lnTo>
                <a:lnTo>
                  <a:pt x="1365837" y="780478"/>
                </a:lnTo>
                <a:lnTo>
                  <a:pt x="1325004" y="802246"/>
                </a:lnTo>
                <a:lnTo>
                  <a:pt x="1281586" y="822361"/>
                </a:lnTo>
                <a:lnTo>
                  <a:pt x="1235740" y="840735"/>
                </a:lnTo>
                <a:lnTo>
                  <a:pt x="1187620" y="857277"/>
                </a:lnTo>
                <a:lnTo>
                  <a:pt x="1137380" y="871902"/>
                </a:lnTo>
                <a:lnTo>
                  <a:pt x="1085175" y="884518"/>
                </a:lnTo>
                <a:lnTo>
                  <a:pt x="1031161" y="895040"/>
                </a:lnTo>
                <a:lnTo>
                  <a:pt x="975491" y="903377"/>
                </a:lnTo>
                <a:lnTo>
                  <a:pt x="918321" y="909442"/>
                </a:lnTo>
                <a:lnTo>
                  <a:pt x="859806" y="913145"/>
                </a:lnTo>
                <a:lnTo>
                  <a:pt x="800100" y="914400"/>
                </a:lnTo>
                <a:lnTo>
                  <a:pt x="740393" y="913145"/>
                </a:lnTo>
                <a:lnTo>
                  <a:pt x="681878" y="909442"/>
                </a:lnTo>
                <a:lnTo>
                  <a:pt x="624708" y="903377"/>
                </a:lnTo>
                <a:lnTo>
                  <a:pt x="569038" y="895040"/>
                </a:lnTo>
                <a:lnTo>
                  <a:pt x="515024" y="884518"/>
                </a:lnTo>
                <a:lnTo>
                  <a:pt x="462819" y="871902"/>
                </a:lnTo>
                <a:lnTo>
                  <a:pt x="412579" y="857277"/>
                </a:lnTo>
                <a:lnTo>
                  <a:pt x="364459" y="840735"/>
                </a:lnTo>
                <a:lnTo>
                  <a:pt x="318613" y="822361"/>
                </a:lnTo>
                <a:lnTo>
                  <a:pt x="275195" y="802246"/>
                </a:lnTo>
                <a:lnTo>
                  <a:pt x="234362" y="780478"/>
                </a:lnTo>
                <a:lnTo>
                  <a:pt x="196267" y="757145"/>
                </a:lnTo>
                <a:lnTo>
                  <a:pt x="161066" y="732335"/>
                </a:lnTo>
                <a:lnTo>
                  <a:pt x="128913" y="706137"/>
                </a:lnTo>
                <a:lnTo>
                  <a:pt x="99963" y="678640"/>
                </a:lnTo>
                <a:lnTo>
                  <a:pt x="74371" y="649931"/>
                </a:lnTo>
                <a:lnTo>
                  <a:pt x="33879" y="589234"/>
                </a:lnTo>
                <a:lnTo>
                  <a:pt x="8676" y="524755"/>
                </a:lnTo>
                <a:lnTo>
                  <a:pt x="0" y="457200"/>
                </a:lnTo>
                <a:close/>
              </a:path>
            </a:pathLst>
          </a:custGeom>
          <a:ln w="25400">
            <a:solidFill>
              <a:srgbClr val="6E9400"/>
            </a:solidFill>
          </a:ln>
        </p:spPr>
        <p:txBody>
          <a:bodyPr wrap="square" lIns="0" tIns="0" rIns="0" bIns="0" rtlCol="0"/>
          <a:lstStyle/>
          <a:p>
            <a:endParaRPr/>
          </a:p>
        </p:txBody>
      </p:sp>
      <p:sp>
        <p:nvSpPr>
          <p:cNvPr id="6" name="object 6"/>
          <p:cNvSpPr txBox="1"/>
          <p:nvPr/>
        </p:nvSpPr>
        <p:spPr>
          <a:xfrm>
            <a:off x="78739" y="2265121"/>
            <a:ext cx="8835390" cy="4647565"/>
          </a:xfrm>
          <a:prstGeom prst="rect">
            <a:avLst/>
          </a:prstGeom>
        </p:spPr>
        <p:txBody>
          <a:bodyPr vert="horz" wrap="square" lIns="0" tIns="12065" rIns="0" bIns="0" rtlCol="0">
            <a:spAutoFit/>
          </a:bodyPr>
          <a:lstStyle/>
          <a:p>
            <a:pPr marL="7915909">
              <a:lnSpc>
                <a:spcPct val="100000"/>
              </a:lnSpc>
              <a:spcBef>
                <a:spcPts val="95"/>
              </a:spcBef>
            </a:pPr>
            <a:r>
              <a:rPr sz="2000" b="1" spc="-10" dirty="0">
                <a:latin typeface="Times New Roman"/>
                <a:cs typeface="Times New Roman"/>
              </a:rPr>
              <a:t>Clock/</a:t>
            </a:r>
            <a:endParaRPr sz="2000">
              <a:latin typeface="Times New Roman"/>
              <a:cs typeface="Times New Roman"/>
            </a:endParaRPr>
          </a:p>
          <a:p>
            <a:pPr marL="7814945">
              <a:lnSpc>
                <a:spcPct val="100000"/>
              </a:lnSpc>
            </a:pPr>
            <a:r>
              <a:rPr sz="2000" b="1" spc="-5" dirty="0">
                <a:latin typeface="Times New Roman"/>
                <a:cs typeface="Times New Roman"/>
              </a:rPr>
              <a:t>Counter</a:t>
            </a:r>
            <a:endParaRPr sz="2000">
              <a:latin typeface="Times New Roman"/>
              <a:cs typeface="Times New Roman"/>
            </a:endParaRPr>
          </a:p>
          <a:p>
            <a:pPr>
              <a:lnSpc>
                <a:spcPct val="100000"/>
              </a:lnSpc>
              <a:spcBef>
                <a:spcPts val="40"/>
              </a:spcBef>
            </a:pPr>
            <a:endParaRPr sz="2750">
              <a:latin typeface="Times New Roman"/>
              <a:cs typeface="Times New Roman"/>
            </a:endParaRPr>
          </a:p>
          <a:p>
            <a:pPr marL="356870" marR="5080" indent="-344805">
              <a:lnSpc>
                <a:spcPct val="100000"/>
              </a:lnSpc>
            </a:pPr>
            <a:r>
              <a:rPr sz="2350" spc="-5" dirty="0">
                <a:latin typeface="Times New Roman"/>
                <a:cs typeface="Times New Roman"/>
              </a:rPr>
              <a:t>With </a:t>
            </a:r>
            <a:r>
              <a:rPr sz="2350" spc="-15" dirty="0">
                <a:latin typeface="Times New Roman"/>
                <a:cs typeface="Times New Roman"/>
              </a:rPr>
              <a:t>each </a:t>
            </a:r>
            <a:r>
              <a:rPr sz="2350" spc="-10" dirty="0">
                <a:latin typeface="Times New Roman"/>
                <a:cs typeface="Times New Roman"/>
              </a:rPr>
              <a:t>page </a:t>
            </a:r>
            <a:r>
              <a:rPr sz="2350" spc="-5" dirty="0">
                <a:latin typeface="Times New Roman"/>
                <a:cs typeface="Times New Roman"/>
              </a:rPr>
              <a:t>table </a:t>
            </a:r>
            <a:r>
              <a:rPr sz="2350" spc="-10" dirty="0">
                <a:latin typeface="Times New Roman"/>
                <a:cs typeface="Times New Roman"/>
              </a:rPr>
              <a:t>entry, associate </a:t>
            </a:r>
            <a:r>
              <a:rPr sz="2350" dirty="0">
                <a:latin typeface="Times New Roman"/>
                <a:cs typeface="Times New Roman"/>
              </a:rPr>
              <a:t>a </a:t>
            </a:r>
            <a:r>
              <a:rPr sz="2350" spc="-10" dirty="0">
                <a:latin typeface="Times New Roman"/>
                <a:cs typeface="Times New Roman"/>
              </a:rPr>
              <a:t>time </a:t>
            </a:r>
            <a:r>
              <a:rPr sz="2350" dirty="0">
                <a:latin typeface="Times New Roman"/>
                <a:cs typeface="Times New Roman"/>
              </a:rPr>
              <a:t>of use </a:t>
            </a:r>
            <a:r>
              <a:rPr sz="2350" spc="-10" dirty="0">
                <a:latin typeface="Times New Roman"/>
                <a:cs typeface="Times New Roman"/>
              </a:rPr>
              <a:t>field </a:t>
            </a:r>
            <a:r>
              <a:rPr sz="2350" spc="-5" dirty="0">
                <a:latin typeface="Times New Roman"/>
                <a:cs typeface="Times New Roman"/>
              </a:rPr>
              <a:t>and add </a:t>
            </a:r>
            <a:r>
              <a:rPr sz="2350" spc="-10" dirty="0">
                <a:latin typeface="Times New Roman"/>
                <a:cs typeface="Times New Roman"/>
              </a:rPr>
              <a:t>logical  clock </a:t>
            </a:r>
            <a:r>
              <a:rPr sz="2350" dirty="0">
                <a:latin typeface="Times New Roman"/>
                <a:cs typeface="Times New Roman"/>
              </a:rPr>
              <a:t>or </a:t>
            </a:r>
            <a:r>
              <a:rPr sz="2350" spc="-5" dirty="0">
                <a:latin typeface="Times New Roman"/>
                <a:cs typeface="Times New Roman"/>
              </a:rPr>
              <a:t>counter to </a:t>
            </a:r>
            <a:r>
              <a:rPr sz="2350" dirty="0">
                <a:latin typeface="Times New Roman"/>
                <a:cs typeface="Times New Roman"/>
              </a:rPr>
              <a:t>the</a:t>
            </a:r>
            <a:r>
              <a:rPr sz="2350" spc="-5" dirty="0">
                <a:latin typeface="Times New Roman"/>
                <a:cs typeface="Times New Roman"/>
              </a:rPr>
              <a:t> CPU</a:t>
            </a:r>
            <a:endParaRPr sz="2350">
              <a:latin typeface="Times New Roman"/>
              <a:cs typeface="Times New Roman"/>
            </a:endParaRPr>
          </a:p>
          <a:p>
            <a:pPr marL="12700">
              <a:lnSpc>
                <a:spcPct val="100000"/>
              </a:lnSpc>
              <a:spcBef>
                <a:spcPts val="605"/>
              </a:spcBef>
            </a:pPr>
            <a:r>
              <a:rPr sz="2350" dirty="0">
                <a:latin typeface="Times New Roman"/>
                <a:cs typeface="Times New Roman"/>
              </a:rPr>
              <a:t>The </a:t>
            </a:r>
            <a:r>
              <a:rPr sz="2350" spc="-10" dirty="0">
                <a:latin typeface="Times New Roman"/>
                <a:cs typeface="Times New Roman"/>
              </a:rPr>
              <a:t>clock/counter </a:t>
            </a:r>
            <a:r>
              <a:rPr sz="2350" spc="-5" dirty="0">
                <a:latin typeface="Times New Roman"/>
                <a:cs typeface="Times New Roman"/>
              </a:rPr>
              <a:t>is </a:t>
            </a:r>
            <a:r>
              <a:rPr sz="2350" spc="-10" dirty="0">
                <a:latin typeface="Times New Roman"/>
                <a:cs typeface="Times New Roman"/>
              </a:rPr>
              <a:t>incremented </a:t>
            </a:r>
            <a:r>
              <a:rPr sz="2350" spc="-5" dirty="0">
                <a:latin typeface="Times New Roman"/>
                <a:cs typeface="Times New Roman"/>
              </a:rPr>
              <a:t>for every memory</a:t>
            </a:r>
            <a:r>
              <a:rPr sz="2350" spc="95" dirty="0">
                <a:latin typeface="Times New Roman"/>
                <a:cs typeface="Times New Roman"/>
              </a:rPr>
              <a:t> </a:t>
            </a:r>
            <a:r>
              <a:rPr sz="2350" spc="-10" dirty="0">
                <a:latin typeface="Times New Roman"/>
                <a:cs typeface="Times New Roman"/>
              </a:rPr>
              <a:t>reference</a:t>
            </a:r>
            <a:endParaRPr sz="2350">
              <a:latin typeface="Times New Roman"/>
              <a:cs typeface="Times New Roman"/>
            </a:endParaRPr>
          </a:p>
          <a:p>
            <a:pPr marL="12700">
              <a:lnSpc>
                <a:spcPct val="100000"/>
              </a:lnSpc>
              <a:spcBef>
                <a:spcPts val="590"/>
              </a:spcBef>
            </a:pPr>
            <a:r>
              <a:rPr sz="2350" spc="-5" dirty="0">
                <a:latin typeface="Times New Roman"/>
                <a:cs typeface="Times New Roman"/>
              </a:rPr>
              <a:t>Whenever </a:t>
            </a:r>
            <a:r>
              <a:rPr sz="2350" dirty="0">
                <a:latin typeface="Times New Roman"/>
                <a:cs typeface="Times New Roman"/>
              </a:rPr>
              <a:t>a </a:t>
            </a:r>
            <a:r>
              <a:rPr sz="2350" spc="-10" dirty="0">
                <a:latin typeface="Times New Roman"/>
                <a:cs typeface="Times New Roman"/>
              </a:rPr>
              <a:t>reference </a:t>
            </a:r>
            <a:r>
              <a:rPr sz="2350" spc="-5" dirty="0">
                <a:latin typeface="Times New Roman"/>
                <a:cs typeface="Times New Roman"/>
              </a:rPr>
              <a:t>to </a:t>
            </a:r>
            <a:r>
              <a:rPr sz="2350" dirty="0">
                <a:latin typeface="Times New Roman"/>
                <a:cs typeface="Times New Roman"/>
              </a:rPr>
              <a:t>a </a:t>
            </a:r>
            <a:r>
              <a:rPr sz="2350" spc="-5" dirty="0">
                <a:latin typeface="Times New Roman"/>
                <a:cs typeface="Times New Roman"/>
              </a:rPr>
              <a:t>page is </a:t>
            </a:r>
            <a:r>
              <a:rPr sz="2350" spc="-10" dirty="0">
                <a:latin typeface="Times New Roman"/>
                <a:cs typeface="Times New Roman"/>
              </a:rPr>
              <a:t>made, </a:t>
            </a:r>
            <a:r>
              <a:rPr sz="2350" dirty="0">
                <a:latin typeface="Times New Roman"/>
                <a:cs typeface="Times New Roman"/>
              </a:rPr>
              <a:t>the </a:t>
            </a:r>
            <a:r>
              <a:rPr sz="2350" spc="-5" dirty="0">
                <a:latin typeface="Times New Roman"/>
                <a:cs typeface="Times New Roman"/>
              </a:rPr>
              <a:t>contents </a:t>
            </a:r>
            <a:r>
              <a:rPr sz="2350" dirty="0">
                <a:latin typeface="Times New Roman"/>
                <a:cs typeface="Times New Roman"/>
              </a:rPr>
              <a:t>of the</a:t>
            </a:r>
            <a:r>
              <a:rPr sz="2350" spc="155" dirty="0">
                <a:latin typeface="Times New Roman"/>
                <a:cs typeface="Times New Roman"/>
              </a:rPr>
              <a:t> </a:t>
            </a:r>
            <a:r>
              <a:rPr sz="2350" spc="-5" dirty="0">
                <a:latin typeface="Times New Roman"/>
                <a:cs typeface="Times New Roman"/>
              </a:rPr>
              <a:t>clock/counter</a:t>
            </a:r>
            <a:endParaRPr sz="2350">
              <a:latin typeface="Times New Roman"/>
              <a:cs typeface="Times New Roman"/>
            </a:endParaRPr>
          </a:p>
          <a:p>
            <a:pPr marR="174625" algn="r">
              <a:lnSpc>
                <a:spcPct val="100000"/>
              </a:lnSpc>
              <a:spcBef>
                <a:spcPts val="10"/>
              </a:spcBef>
            </a:pPr>
            <a:r>
              <a:rPr sz="2350" spc="-5" dirty="0">
                <a:latin typeface="Times New Roman"/>
                <a:cs typeface="Times New Roman"/>
              </a:rPr>
              <a:t>are copied to the time of </a:t>
            </a:r>
            <a:r>
              <a:rPr sz="2350" dirty="0">
                <a:latin typeface="Times New Roman"/>
                <a:cs typeface="Times New Roman"/>
              </a:rPr>
              <a:t>use </a:t>
            </a:r>
            <a:r>
              <a:rPr sz="2350" spc="-10" dirty="0">
                <a:latin typeface="Times New Roman"/>
                <a:cs typeface="Times New Roman"/>
              </a:rPr>
              <a:t>field </a:t>
            </a:r>
            <a:r>
              <a:rPr sz="2350" spc="-5" dirty="0">
                <a:latin typeface="Times New Roman"/>
                <a:cs typeface="Times New Roman"/>
              </a:rPr>
              <a:t>in the </a:t>
            </a:r>
            <a:r>
              <a:rPr sz="2350" spc="-10" dirty="0">
                <a:latin typeface="Times New Roman"/>
                <a:cs typeface="Times New Roman"/>
              </a:rPr>
              <a:t>page </a:t>
            </a:r>
            <a:r>
              <a:rPr sz="2350" spc="-5" dirty="0">
                <a:latin typeface="Times New Roman"/>
                <a:cs typeface="Times New Roman"/>
              </a:rPr>
              <a:t>table entry for that</a:t>
            </a:r>
            <a:r>
              <a:rPr sz="2350" spc="75" dirty="0">
                <a:latin typeface="Times New Roman"/>
                <a:cs typeface="Times New Roman"/>
              </a:rPr>
              <a:t> </a:t>
            </a:r>
            <a:r>
              <a:rPr sz="2350" spc="-10" dirty="0">
                <a:latin typeface="Times New Roman"/>
                <a:cs typeface="Times New Roman"/>
              </a:rPr>
              <a:t>page</a:t>
            </a:r>
            <a:endParaRPr sz="2350">
              <a:latin typeface="Times New Roman"/>
              <a:cs typeface="Times New Roman"/>
            </a:endParaRPr>
          </a:p>
          <a:p>
            <a:pPr marR="113664" algn="r">
              <a:lnSpc>
                <a:spcPct val="100000"/>
              </a:lnSpc>
              <a:spcBef>
                <a:spcPts val="590"/>
              </a:spcBef>
            </a:pPr>
            <a:r>
              <a:rPr sz="2350" dirty="0">
                <a:latin typeface="Times New Roman"/>
                <a:cs typeface="Times New Roman"/>
              </a:rPr>
              <a:t>So, </a:t>
            </a:r>
            <a:r>
              <a:rPr sz="2350" spc="-15" dirty="0">
                <a:latin typeface="Times New Roman"/>
                <a:cs typeface="Times New Roman"/>
              </a:rPr>
              <a:t>always </a:t>
            </a:r>
            <a:r>
              <a:rPr sz="2350" spc="-5" dirty="0">
                <a:latin typeface="Times New Roman"/>
                <a:cs typeface="Times New Roman"/>
              </a:rPr>
              <a:t>have </a:t>
            </a:r>
            <a:r>
              <a:rPr sz="2350" dirty="0">
                <a:latin typeface="Times New Roman"/>
                <a:cs typeface="Times New Roman"/>
              </a:rPr>
              <a:t>the </a:t>
            </a:r>
            <a:r>
              <a:rPr sz="2350" spc="-395" dirty="0">
                <a:latin typeface="Times New Roman"/>
                <a:cs typeface="Times New Roman"/>
              </a:rPr>
              <a:t>‗ </a:t>
            </a:r>
            <a:r>
              <a:rPr sz="2350" spc="-5" dirty="0">
                <a:latin typeface="Times New Roman"/>
                <a:cs typeface="Times New Roman"/>
              </a:rPr>
              <a:t>time/count‘ value </a:t>
            </a:r>
            <a:r>
              <a:rPr sz="2350" dirty="0">
                <a:latin typeface="Times New Roman"/>
                <a:cs typeface="Times New Roman"/>
              </a:rPr>
              <a:t>of the </a:t>
            </a:r>
            <a:r>
              <a:rPr sz="2350" spc="-5" dirty="0">
                <a:latin typeface="Times New Roman"/>
                <a:cs typeface="Times New Roman"/>
              </a:rPr>
              <a:t>last </a:t>
            </a:r>
            <a:r>
              <a:rPr sz="2350" spc="-10" dirty="0">
                <a:latin typeface="Times New Roman"/>
                <a:cs typeface="Times New Roman"/>
              </a:rPr>
              <a:t>reference </a:t>
            </a:r>
            <a:r>
              <a:rPr sz="2350" spc="-5" dirty="0">
                <a:latin typeface="Times New Roman"/>
                <a:cs typeface="Times New Roman"/>
              </a:rPr>
              <a:t>to </a:t>
            </a:r>
            <a:r>
              <a:rPr sz="2350" spc="-15" dirty="0">
                <a:latin typeface="Times New Roman"/>
                <a:cs typeface="Times New Roman"/>
              </a:rPr>
              <a:t>each</a:t>
            </a:r>
            <a:r>
              <a:rPr sz="2350" spc="140" dirty="0">
                <a:latin typeface="Times New Roman"/>
                <a:cs typeface="Times New Roman"/>
              </a:rPr>
              <a:t> </a:t>
            </a:r>
            <a:r>
              <a:rPr sz="2350" spc="-10" dirty="0">
                <a:latin typeface="Times New Roman"/>
                <a:cs typeface="Times New Roman"/>
              </a:rPr>
              <a:t>page</a:t>
            </a:r>
            <a:endParaRPr sz="2350">
              <a:latin typeface="Times New Roman"/>
              <a:cs typeface="Times New Roman"/>
            </a:endParaRPr>
          </a:p>
          <a:p>
            <a:pPr marL="756285" indent="-287020">
              <a:lnSpc>
                <a:spcPts val="2815"/>
              </a:lnSpc>
              <a:spcBef>
                <a:spcPts val="615"/>
              </a:spcBef>
              <a:buClr>
                <a:srgbClr val="CC6600"/>
              </a:buClr>
              <a:buSzPct val="110638"/>
              <a:buFont typeface="Arial"/>
              <a:buChar char="•"/>
              <a:tabLst>
                <a:tab pos="756285" algn="l"/>
                <a:tab pos="756920" algn="l"/>
              </a:tabLst>
            </a:pPr>
            <a:r>
              <a:rPr sz="2350" b="1" spc="-5" dirty="0">
                <a:solidFill>
                  <a:srgbClr val="0000FF"/>
                </a:solidFill>
                <a:latin typeface="Times New Roman"/>
                <a:cs typeface="Times New Roman"/>
              </a:rPr>
              <a:t>When</a:t>
            </a:r>
            <a:r>
              <a:rPr sz="2350" b="1" spc="170" dirty="0">
                <a:solidFill>
                  <a:srgbClr val="0000FF"/>
                </a:solidFill>
                <a:latin typeface="Times New Roman"/>
                <a:cs typeface="Times New Roman"/>
              </a:rPr>
              <a:t> </a:t>
            </a:r>
            <a:r>
              <a:rPr sz="2350" b="1" dirty="0">
                <a:solidFill>
                  <a:srgbClr val="0000FF"/>
                </a:solidFill>
                <a:latin typeface="Times New Roman"/>
                <a:cs typeface="Times New Roman"/>
              </a:rPr>
              <a:t>a</a:t>
            </a:r>
            <a:r>
              <a:rPr sz="2350" b="1" spc="105" dirty="0">
                <a:solidFill>
                  <a:srgbClr val="0000FF"/>
                </a:solidFill>
                <a:latin typeface="Times New Roman"/>
                <a:cs typeface="Times New Roman"/>
              </a:rPr>
              <a:t> </a:t>
            </a:r>
            <a:r>
              <a:rPr sz="2350" b="1" dirty="0">
                <a:solidFill>
                  <a:srgbClr val="0000FF"/>
                </a:solidFill>
                <a:latin typeface="Times New Roman"/>
                <a:cs typeface="Times New Roman"/>
              </a:rPr>
              <a:t>page</a:t>
            </a:r>
            <a:r>
              <a:rPr sz="2350" b="1" spc="125" dirty="0">
                <a:solidFill>
                  <a:srgbClr val="0000FF"/>
                </a:solidFill>
                <a:latin typeface="Times New Roman"/>
                <a:cs typeface="Times New Roman"/>
              </a:rPr>
              <a:t> </a:t>
            </a:r>
            <a:r>
              <a:rPr sz="2350" b="1" spc="-5" dirty="0">
                <a:solidFill>
                  <a:srgbClr val="0000FF"/>
                </a:solidFill>
                <a:latin typeface="Times New Roman"/>
                <a:cs typeface="Times New Roman"/>
              </a:rPr>
              <a:t>needs</a:t>
            </a:r>
            <a:r>
              <a:rPr sz="2350" b="1" spc="165" dirty="0">
                <a:solidFill>
                  <a:srgbClr val="0000FF"/>
                </a:solidFill>
                <a:latin typeface="Times New Roman"/>
                <a:cs typeface="Times New Roman"/>
              </a:rPr>
              <a:t> </a:t>
            </a:r>
            <a:r>
              <a:rPr sz="2350" b="1" dirty="0">
                <a:solidFill>
                  <a:srgbClr val="0000FF"/>
                </a:solidFill>
                <a:latin typeface="Times New Roman"/>
                <a:cs typeface="Times New Roman"/>
              </a:rPr>
              <a:t>to</a:t>
            </a:r>
            <a:r>
              <a:rPr sz="2350" b="1" spc="105" dirty="0">
                <a:solidFill>
                  <a:srgbClr val="0000FF"/>
                </a:solidFill>
                <a:latin typeface="Times New Roman"/>
                <a:cs typeface="Times New Roman"/>
              </a:rPr>
              <a:t> </a:t>
            </a:r>
            <a:r>
              <a:rPr sz="2350" b="1" spc="-10" dirty="0">
                <a:solidFill>
                  <a:srgbClr val="0000FF"/>
                </a:solidFill>
                <a:latin typeface="Times New Roman"/>
                <a:cs typeface="Times New Roman"/>
              </a:rPr>
              <a:t>be</a:t>
            </a:r>
            <a:r>
              <a:rPr sz="2350" b="1" spc="145" dirty="0">
                <a:solidFill>
                  <a:srgbClr val="0000FF"/>
                </a:solidFill>
                <a:latin typeface="Times New Roman"/>
                <a:cs typeface="Times New Roman"/>
              </a:rPr>
              <a:t> </a:t>
            </a:r>
            <a:r>
              <a:rPr sz="2350" b="1" spc="-5" dirty="0">
                <a:solidFill>
                  <a:srgbClr val="0000FF"/>
                </a:solidFill>
                <a:latin typeface="Times New Roman"/>
                <a:cs typeface="Times New Roman"/>
              </a:rPr>
              <a:t>changed,</a:t>
            </a:r>
            <a:r>
              <a:rPr sz="2350" b="1" spc="150" dirty="0">
                <a:solidFill>
                  <a:srgbClr val="0000FF"/>
                </a:solidFill>
                <a:latin typeface="Times New Roman"/>
                <a:cs typeface="Times New Roman"/>
              </a:rPr>
              <a:t> </a:t>
            </a:r>
            <a:r>
              <a:rPr sz="2350" b="1" dirty="0">
                <a:solidFill>
                  <a:srgbClr val="0000FF"/>
                </a:solidFill>
                <a:latin typeface="Times New Roman"/>
                <a:cs typeface="Times New Roman"/>
              </a:rPr>
              <a:t>look</a:t>
            </a:r>
            <a:r>
              <a:rPr sz="2350" b="1" spc="145" dirty="0">
                <a:solidFill>
                  <a:srgbClr val="0000FF"/>
                </a:solidFill>
                <a:latin typeface="Times New Roman"/>
                <a:cs typeface="Times New Roman"/>
              </a:rPr>
              <a:t> </a:t>
            </a:r>
            <a:r>
              <a:rPr sz="2350" b="1" dirty="0">
                <a:solidFill>
                  <a:srgbClr val="0000FF"/>
                </a:solidFill>
                <a:latin typeface="Times New Roman"/>
                <a:cs typeface="Times New Roman"/>
              </a:rPr>
              <a:t>at</a:t>
            </a:r>
            <a:r>
              <a:rPr sz="2350" b="1" spc="140" dirty="0">
                <a:solidFill>
                  <a:srgbClr val="0000FF"/>
                </a:solidFill>
                <a:latin typeface="Times New Roman"/>
                <a:cs typeface="Times New Roman"/>
              </a:rPr>
              <a:t> </a:t>
            </a:r>
            <a:r>
              <a:rPr sz="2350" b="1" dirty="0">
                <a:solidFill>
                  <a:srgbClr val="0000FF"/>
                </a:solidFill>
                <a:latin typeface="Times New Roman"/>
                <a:cs typeface="Times New Roman"/>
              </a:rPr>
              <a:t>the</a:t>
            </a:r>
            <a:r>
              <a:rPr sz="2350" b="1" spc="125" dirty="0">
                <a:solidFill>
                  <a:srgbClr val="0000FF"/>
                </a:solidFill>
                <a:latin typeface="Times New Roman"/>
                <a:cs typeface="Times New Roman"/>
              </a:rPr>
              <a:t> </a:t>
            </a:r>
            <a:r>
              <a:rPr sz="2350" b="1" spc="-10" dirty="0">
                <a:solidFill>
                  <a:srgbClr val="0000FF"/>
                </a:solidFill>
                <a:latin typeface="Times New Roman"/>
                <a:cs typeface="Times New Roman"/>
              </a:rPr>
              <a:t>counters</a:t>
            </a:r>
            <a:r>
              <a:rPr sz="2350" b="1" spc="160" dirty="0">
                <a:solidFill>
                  <a:srgbClr val="0000FF"/>
                </a:solidFill>
                <a:latin typeface="Times New Roman"/>
                <a:cs typeface="Times New Roman"/>
              </a:rPr>
              <a:t> </a:t>
            </a:r>
            <a:r>
              <a:rPr sz="2350" b="1" dirty="0">
                <a:solidFill>
                  <a:srgbClr val="0000FF"/>
                </a:solidFill>
                <a:latin typeface="Times New Roman"/>
                <a:cs typeface="Times New Roman"/>
              </a:rPr>
              <a:t>to</a:t>
            </a:r>
            <a:r>
              <a:rPr sz="2350" b="1" spc="114" dirty="0">
                <a:solidFill>
                  <a:srgbClr val="0000FF"/>
                </a:solidFill>
                <a:latin typeface="Times New Roman"/>
                <a:cs typeface="Times New Roman"/>
              </a:rPr>
              <a:t> </a:t>
            </a:r>
            <a:r>
              <a:rPr sz="2350" b="1" dirty="0">
                <a:solidFill>
                  <a:srgbClr val="0000FF"/>
                </a:solidFill>
                <a:latin typeface="Times New Roman"/>
                <a:cs typeface="Times New Roman"/>
              </a:rPr>
              <a:t>find</a:t>
            </a:r>
            <a:endParaRPr sz="2350">
              <a:latin typeface="Times New Roman"/>
              <a:cs typeface="Times New Roman"/>
            </a:endParaRPr>
          </a:p>
          <a:p>
            <a:pPr marL="756285">
              <a:lnSpc>
                <a:spcPts val="2815"/>
              </a:lnSpc>
            </a:pPr>
            <a:r>
              <a:rPr sz="2350" b="1" spc="-5" dirty="0">
                <a:solidFill>
                  <a:srgbClr val="0000FF"/>
                </a:solidFill>
                <a:latin typeface="Times New Roman"/>
                <a:cs typeface="Times New Roman"/>
              </a:rPr>
              <a:t>smallest</a:t>
            </a:r>
            <a:r>
              <a:rPr sz="2350" b="1" spc="-35" dirty="0">
                <a:solidFill>
                  <a:srgbClr val="0000FF"/>
                </a:solidFill>
                <a:latin typeface="Times New Roman"/>
                <a:cs typeface="Times New Roman"/>
              </a:rPr>
              <a:t> </a:t>
            </a:r>
            <a:r>
              <a:rPr sz="2350" b="1" dirty="0">
                <a:solidFill>
                  <a:srgbClr val="0000FF"/>
                </a:solidFill>
                <a:latin typeface="Times New Roman"/>
                <a:cs typeface="Times New Roman"/>
              </a:rPr>
              <a:t>value</a:t>
            </a:r>
            <a:endParaRPr sz="2350">
              <a:latin typeface="Times New Roman"/>
              <a:cs typeface="Times New Roman"/>
            </a:endParaRPr>
          </a:p>
          <a:p>
            <a:pPr marL="869315">
              <a:lnSpc>
                <a:spcPct val="100000"/>
              </a:lnSpc>
              <a:spcBef>
                <a:spcPts val="610"/>
              </a:spcBef>
            </a:pPr>
            <a:r>
              <a:rPr sz="1750" dirty="0">
                <a:solidFill>
                  <a:srgbClr val="009900"/>
                </a:solidFill>
                <a:latin typeface="Webdings"/>
                <a:cs typeface="Webdings"/>
              </a:rPr>
              <a:t></a:t>
            </a:r>
            <a:r>
              <a:rPr sz="2350" dirty="0">
                <a:latin typeface="Times New Roman"/>
                <a:cs typeface="Times New Roman"/>
              </a:rPr>
              <a:t>Search </a:t>
            </a:r>
            <a:r>
              <a:rPr sz="2350" spc="-5" dirty="0">
                <a:latin typeface="Times New Roman"/>
                <a:cs typeface="Times New Roman"/>
              </a:rPr>
              <a:t>through table </a:t>
            </a:r>
            <a:r>
              <a:rPr sz="2350" spc="-10" dirty="0">
                <a:latin typeface="Times New Roman"/>
                <a:cs typeface="Times New Roman"/>
              </a:rPr>
              <a:t>needed</a:t>
            </a:r>
            <a:endParaRPr sz="2350">
              <a:latin typeface="Times New Roman"/>
              <a:cs typeface="Times New Roman"/>
            </a:endParaRPr>
          </a:p>
        </p:txBody>
      </p:sp>
      <p:sp>
        <p:nvSpPr>
          <p:cNvPr id="7" name="object 7"/>
          <p:cNvSpPr/>
          <p:nvPr/>
        </p:nvSpPr>
        <p:spPr>
          <a:xfrm>
            <a:off x="6172072" y="2600705"/>
            <a:ext cx="2058035" cy="461645"/>
          </a:xfrm>
          <a:custGeom>
            <a:avLst/>
            <a:gdLst/>
            <a:ahLst/>
            <a:cxnLst/>
            <a:rect l="l" t="t" r="r" b="b"/>
            <a:pathLst>
              <a:path w="2058034" h="461644">
                <a:moveTo>
                  <a:pt x="1014476" y="66294"/>
                </a:moveTo>
                <a:lnTo>
                  <a:pt x="1014476" y="455168"/>
                </a:lnTo>
                <a:lnTo>
                  <a:pt x="1020952" y="461518"/>
                </a:lnTo>
                <a:lnTo>
                  <a:pt x="2057527" y="461518"/>
                </a:lnTo>
                <a:lnTo>
                  <a:pt x="2057527" y="447294"/>
                </a:lnTo>
                <a:lnTo>
                  <a:pt x="1043051" y="447294"/>
                </a:lnTo>
                <a:lnTo>
                  <a:pt x="1028826" y="432943"/>
                </a:lnTo>
                <a:lnTo>
                  <a:pt x="1043051" y="432943"/>
                </a:lnTo>
                <a:lnTo>
                  <a:pt x="1043051" y="80518"/>
                </a:lnTo>
                <a:lnTo>
                  <a:pt x="1028826" y="80518"/>
                </a:lnTo>
                <a:lnTo>
                  <a:pt x="1014476" y="66294"/>
                </a:lnTo>
                <a:close/>
              </a:path>
              <a:path w="2058034" h="461644">
                <a:moveTo>
                  <a:pt x="1043051" y="432943"/>
                </a:moveTo>
                <a:lnTo>
                  <a:pt x="1028826" y="432943"/>
                </a:lnTo>
                <a:lnTo>
                  <a:pt x="1043051" y="447294"/>
                </a:lnTo>
                <a:lnTo>
                  <a:pt x="1043051" y="432943"/>
                </a:lnTo>
                <a:close/>
              </a:path>
              <a:path w="2058034" h="461644">
                <a:moveTo>
                  <a:pt x="2057527" y="432943"/>
                </a:moveTo>
                <a:lnTo>
                  <a:pt x="1043051" y="432943"/>
                </a:lnTo>
                <a:lnTo>
                  <a:pt x="1043051" y="447294"/>
                </a:lnTo>
                <a:lnTo>
                  <a:pt x="2057527" y="447294"/>
                </a:lnTo>
                <a:lnTo>
                  <a:pt x="2057527" y="432943"/>
                </a:lnTo>
                <a:close/>
              </a:path>
              <a:path w="2058034" h="461644">
                <a:moveTo>
                  <a:pt x="113791" y="0"/>
                </a:moveTo>
                <a:lnTo>
                  <a:pt x="0" y="66294"/>
                </a:lnTo>
                <a:lnTo>
                  <a:pt x="113791" y="132588"/>
                </a:lnTo>
                <a:lnTo>
                  <a:pt x="122554" y="130302"/>
                </a:lnTo>
                <a:lnTo>
                  <a:pt x="126491" y="123444"/>
                </a:lnTo>
                <a:lnTo>
                  <a:pt x="130428" y="116713"/>
                </a:lnTo>
                <a:lnTo>
                  <a:pt x="128142" y="107950"/>
                </a:lnTo>
                <a:lnTo>
                  <a:pt x="81033" y="80518"/>
                </a:lnTo>
                <a:lnTo>
                  <a:pt x="28448" y="80518"/>
                </a:lnTo>
                <a:lnTo>
                  <a:pt x="28448" y="51943"/>
                </a:lnTo>
                <a:lnTo>
                  <a:pt x="81250" y="51943"/>
                </a:lnTo>
                <a:lnTo>
                  <a:pt x="128142" y="24638"/>
                </a:lnTo>
                <a:lnTo>
                  <a:pt x="130428" y="15875"/>
                </a:lnTo>
                <a:lnTo>
                  <a:pt x="126491" y="9144"/>
                </a:lnTo>
                <a:lnTo>
                  <a:pt x="122554" y="2286"/>
                </a:lnTo>
                <a:lnTo>
                  <a:pt x="113791" y="0"/>
                </a:lnTo>
                <a:close/>
              </a:path>
              <a:path w="2058034" h="461644">
                <a:moveTo>
                  <a:pt x="81250" y="51943"/>
                </a:moveTo>
                <a:lnTo>
                  <a:pt x="28448" y="51943"/>
                </a:lnTo>
                <a:lnTo>
                  <a:pt x="28448" y="80518"/>
                </a:lnTo>
                <a:lnTo>
                  <a:pt x="81033" y="80518"/>
                </a:lnTo>
                <a:lnTo>
                  <a:pt x="77769" y="78613"/>
                </a:lnTo>
                <a:lnTo>
                  <a:pt x="35560" y="78613"/>
                </a:lnTo>
                <a:lnTo>
                  <a:pt x="35560" y="53975"/>
                </a:lnTo>
                <a:lnTo>
                  <a:pt x="77769" y="53975"/>
                </a:lnTo>
                <a:lnTo>
                  <a:pt x="81250" y="51943"/>
                </a:lnTo>
                <a:close/>
              </a:path>
              <a:path w="2058034" h="461644">
                <a:moveTo>
                  <a:pt x="1036701" y="51943"/>
                </a:moveTo>
                <a:lnTo>
                  <a:pt x="81250" y="51943"/>
                </a:lnTo>
                <a:lnTo>
                  <a:pt x="56664" y="66294"/>
                </a:lnTo>
                <a:lnTo>
                  <a:pt x="81033" y="80518"/>
                </a:lnTo>
                <a:lnTo>
                  <a:pt x="1014476" y="80518"/>
                </a:lnTo>
                <a:lnTo>
                  <a:pt x="1014476" y="66294"/>
                </a:lnTo>
                <a:lnTo>
                  <a:pt x="1043051" y="66294"/>
                </a:lnTo>
                <a:lnTo>
                  <a:pt x="1043051" y="58420"/>
                </a:lnTo>
                <a:lnTo>
                  <a:pt x="1036701" y="51943"/>
                </a:lnTo>
                <a:close/>
              </a:path>
              <a:path w="2058034" h="461644">
                <a:moveTo>
                  <a:pt x="1043051" y="66294"/>
                </a:moveTo>
                <a:lnTo>
                  <a:pt x="1014476" y="66294"/>
                </a:lnTo>
                <a:lnTo>
                  <a:pt x="1028826" y="80518"/>
                </a:lnTo>
                <a:lnTo>
                  <a:pt x="1043051" y="80518"/>
                </a:lnTo>
                <a:lnTo>
                  <a:pt x="1043051" y="66294"/>
                </a:lnTo>
                <a:close/>
              </a:path>
              <a:path w="2058034" h="461644">
                <a:moveTo>
                  <a:pt x="35560" y="53975"/>
                </a:moveTo>
                <a:lnTo>
                  <a:pt x="35560" y="78613"/>
                </a:lnTo>
                <a:lnTo>
                  <a:pt x="56664" y="66294"/>
                </a:lnTo>
                <a:lnTo>
                  <a:pt x="35560" y="53975"/>
                </a:lnTo>
                <a:close/>
              </a:path>
              <a:path w="2058034" h="461644">
                <a:moveTo>
                  <a:pt x="56664" y="66294"/>
                </a:moveTo>
                <a:lnTo>
                  <a:pt x="35560" y="78613"/>
                </a:lnTo>
                <a:lnTo>
                  <a:pt x="77769" y="78613"/>
                </a:lnTo>
                <a:lnTo>
                  <a:pt x="56664" y="66294"/>
                </a:lnTo>
                <a:close/>
              </a:path>
              <a:path w="2058034" h="461644">
                <a:moveTo>
                  <a:pt x="77769" y="53975"/>
                </a:moveTo>
                <a:lnTo>
                  <a:pt x="35560" y="53975"/>
                </a:lnTo>
                <a:lnTo>
                  <a:pt x="56664" y="66294"/>
                </a:lnTo>
                <a:lnTo>
                  <a:pt x="77769" y="53975"/>
                </a:lnTo>
                <a:close/>
              </a:path>
            </a:pathLst>
          </a:custGeom>
          <a:solidFill>
            <a:srgbClr val="97CC00"/>
          </a:solidFill>
        </p:spPr>
        <p:txBody>
          <a:bodyPr wrap="square" lIns="0" tIns="0" rIns="0" bIns="0" rtlCol="0"/>
          <a:lstStyle/>
          <a:p>
            <a:endParaRPr/>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78739" y="23825"/>
            <a:ext cx="8761730" cy="6194425"/>
          </a:xfrm>
          <a:prstGeom prst="rect">
            <a:avLst/>
          </a:prstGeom>
        </p:spPr>
        <p:txBody>
          <a:bodyPr vert="horz" wrap="square" lIns="0" tIns="12700" rIns="0" bIns="0" rtlCol="0">
            <a:spAutoFit/>
          </a:bodyPr>
          <a:lstStyle/>
          <a:p>
            <a:pPr marL="2756535" algn="just">
              <a:lnSpc>
                <a:spcPct val="100000"/>
              </a:lnSpc>
              <a:spcBef>
                <a:spcPts val="100"/>
              </a:spcBef>
            </a:pPr>
            <a:r>
              <a:rPr sz="2400" b="1" dirty="0">
                <a:solidFill>
                  <a:srgbClr val="0000FF"/>
                </a:solidFill>
                <a:latin typeface="Times New Roman"/>
                <a:cs typeface="Times New Roman"/>
              </a:rPr>
              <a:t>LRU </a:t>
            </a:r>
            <a:r>
              <a:rPr sz="2400" b="1" spc="-5" dirty="0">
                <a:solidFill>
                  <a:srgbClr val="0000FF"/>
                </a:solidFill>
                <a:latin typeface="Times New Roman"/>
                <a:cs typeface="Times New Roman"/>
              </a:rPr>
              <a:t>Algorithm</a:t>
            </a:r>
            <a:r>
              <a:rPr sz="2400" b="1" spc="-170" dirty="0">
                <a:solidFill>
                  <a:srgbClr val="0000FF"/>
                </a:solidFill>
                <a:latin typeface="Times New Roman"/>
                <a:cs typeface="Times New Roman"/>
              </a:rPr>
              <a:t> </a:t>
            </a:r>
            <a:r>
              <a:rPr sz="2400" b="1" spc="-10" dirty="0">
                <a:solidFill>
                  <a:srgbClr val="0000FF"/>
                </a:solidFill>
                <a:latin typeface="Times New Roman"/>
                <a:cs typeface="Times New Roman"/>
              </a:rPr>
              <a:t>Implementation</a:t>
            </a:r>
            <a:endParaRPr sz="2400">
              <a:latin typeface="Times New Roman"/>
              <a:cs typeface="Times New Roman"/>
            </a:endParaRPr>
          </a:p>
          <a:p>
            <a:pPr marL="12700" algn="just">
              <a:lnSpc>
                <a:spcPct val="100000"/>
              </a:lnSpc>
              <a:spcBef>
                <a:spcPts val="120"/>
              </a:spcBef>
            </a:pPr>
            <a:r>
              <a:rPr sz="2400" b="1" spc="-5" dirty="0">
                <a:solidFill>
                  <a:srgbClr val="0000FF"/>
                </a:solidFill>
                <a:latin typeface="Times New Roman"/>
                <a:cs typeface="Times New Roman"/>
              </a:rPr>
              <a:t>Stack</a:t>
            </a:r>
            <a:r>
              <a:rPr sz="2400" b="1" spc="-15" dirty="0">
                <a:solidFill>
                  <a:srgbClr val="0000FF"/>
                </a:solidFill>
                <a:latin typeface="Times New Roman"/>
                <a:cs typeface="Times New Roman"/>
              </a:rPr>
              <a:t> </a:t>
            </a:r>
            <a:r>
              <a:rPr sz="2400" b="1" spc="-10" dirty="0">
                <a:solidFill>
                  <a:srgbClr val="0000FF"/>
                </a:solidFill>
                <a:latin typeface="Times New Roman"/>
                <a:cs typeface="Times New Roman"/>
              </a:rPr>
              <a:t>implementation</a:t>
            </a:r>
            <a:endParaRPr sz="2400">
              <a:latin typeface="Times New Roman"/>
              <a:cs typeface="Times New Roman"/>
            </a:endParaRPr>
          </a:p>
          <a:p>
            <a:pPr marL="256540" indent="-243840" algn="just">
              <a:lnSpc>
                <a:spcPct val="100000"/>
              </a:lnSpc>
              <a:spcBef>
                <a:spcPts val="915"/>
              </a:spcBef>
              <a:buSzPct val="95833"/>
              <a:buFont typeface="Wingdings"/>
              <a:buChar char=""/>
              <a:tabLst>
                <a:tab pos="256540" algn="l"/>
              </a:tabLst>
            </a:pPr>
            <a:r>
              <a:rPr sz="2400" spc="-5" dirty="0">
                <a:latin typeface="Times New Roman"/>
                <a:cs typeface="Times New Roman"/>
              </a:rPr>
              <a:t>Maintain </a:t>
            </a:r>
            <a:r>
              <a:rPr sz="2400" dirty="0">
                <a:latin typeface="Times New Roman"/>
                <a:cs typeface="Times New Roman"/>
              </a:rPr>
              <a:t>a </a:t>
            </a:r>
            <a:r>
              <a:rPr sz="2400" spc="-5" dirty="0">
                <a:latin typeface="Times New Roman"/>
                <a:cs typeface="Times New Roman"/>
              </a:rPr>
              <a:t>stack of </a:t>
            </a:r>
            <a:r>
              <a:rPr sz="2400" spc="-10" dirty="0">
                <a:latin typeface="Times New Roman"/>
                <a:cs typeface="Times New Roman"/>
              </a:rPr>
              <a:t>Page</a:t>
            </a:r>
            <a:r>
              <a:rPr sz="2400" spc="5" dirty="0">
                <a:latin typeface="Times New Roman"/>
                <a:cs typeface="Times New Roman"/>
              </a:rPr>
              <a:t> </a:t>
            </a:r>
            <a:r>
              <a:rPr sz="2400" spc="-5" dirty="0">
                <a:latin typeface="Times New Roman"/>
                <a:cs typeface="Times New Roman"/>
              </a:rPr>
              <a:t>Numbers</a:t>
            </a:r>
            <a:endParaRPr sz="2400">
              <a:latin typeface="Times New Roman"/>
              <a:cs typeface="Times New Roman"/>
            </a:endParaRPr>
          </a:p>
          <a:p>
            <a:pPr marL="12700" marR="8890" algn="just">
              <a:lnSpc>
                <a:spcPct val="150000"/>
              </a:lnSpc>
              <a:spcBef>
                <a:spcPts val="5"/>
              </a:spcBef>
              <a:buSzPct val="95833"/>
              <a:buFont typeface="Wingdings"/>
              <a:buChar char=""/>
              <a:tabLst>
                <a:tab pos="256540" algn="l"/>
              </a:tabLst>
            </a:pPr>
            <a:r>
              <a:rPr sz="2400" spc="-5" dirty="0">
                <a:latin typeface="Times New Roman"/>
                <a:cs typeface="Times New Roman"/>
              </a:rPr>
              <a:t>Whenever </a:t>
            </a:r>
            <a:r>
              <a:rPr sz="2400" dirty="0">
                <a:latin typeface="Times New Roman"/>
                <a:cs typeface="Times New Roman"/>
              </a:rPr>
              <a:t>a page is </a:t>
            </a:r>
            <a:r>
              <a:rPr sz="2400" spc="-5" dirty="0">
                <a:latin typeface="Times New Roman"/>
                <a:cs typeface="Times New Roman"/>
              </a:rPr>
              <a:t>referenced, </a:t>
            </a:r>
            <a:r>
              <a:rPr sz="2400" dirty="0">
                <a:latin typeface="Times New Roman"/>
                <a:cs typeface="Times New Roman"/>
              </a:rPr>
              <a:t>it is </a:t>
            </a:r>
            <a:r>
              <a:rPr sz="2400" spc="-5" dirty="0">
                <a:latin typeface="Times New Roman"/>
                <a:cs typeface="Times New Roman"/>
              </a:rPr>
              <a:t>removed </a:t>
            </a:r>
            <a:r>
              <a:rPr sz="2400" dirty="0">
                <a:latin typeface="Times New Roman"/>
                <a:cs typeface="Times New Roman"/>
              </a:rPr>
              <a:t>from the </a:t>
            </a:r>
            <a:r>
              <a:rPr sz="2400" spc="-5" dirty="0">
                <a:latin typeface="Times New Roman"/>
                <a:cs typeface="Times New Roman"/>
              </a:rPr>
              <a:t>stack and </a:t>
            </a:r>
            <a:r>
              <a:rPr sz="2400" dirty="0">
                <a:latin typeface="Times New Roman"/>
                <a:cs typeface="Times New Roman"/>
              </a:rPr>
              <a:t>put  on the</a:t>
            </a:r>
            <a:r>
              <a:rPr sz="2400" spc="-35" dirty="0">
                <a:latin typeface="Times New Roman"/>
                <a:cs typeface="Times New Roman"/>
              </a:rPr>
              <a:t> </a:t>
            </a:r>
            <a:r>
              <a:rPr sz="2400" dirty="0">
                <a:latin typeface="Times New Roman"/>
                <a:cs typeface="Times New Roman"/>
              </a:rPr>
              <a:t>top</a:t>
            </a:r>
            <a:endParaRPr sz="2400">
              <a:latin typeface="Times New Roman"/>
              <a:cs typeface="Times New Roman"/>
            </a:endParaRPr>
          </a:p>
          <a:p>
            <a:pPr marL="12700" marR="8255" algn="just">
              <a:lnSpc>
                <a:spcPct val="150100"/>
              </a:lnSpc>
              <a:buSzPct val="95833"/>
              <a:buFont typeface="Wingdings"/>
              <a:buChar char=""/>
              <a:tabLst>
                <a:tab pos="256540" algn="l"/>
              </a:tabLst>
            </a:pPr>
            <a:r>
              <a:rPr sz="2400" dirty="0">
                <a:latin typeface="Times New Roman"/>
                <a:cs typeface="Times New Roman"/>
              </a:rPr>
              <a:t>So, the most </a:t>
            </a:r>
            <a:r>
              <a:rPr sz="2400" spc="-5" dirty="0">
                <a:latin typeface="Times New Roman"/>
                <a:cs typeface="Times New Roman"/>
              </a:rPr>
              <a:t>recently </a:t>
            </a:r>
            <a:r>
              <a:rPr sz="2400" spc="5" dirty="0">
                <a:latin typeface="Times New Roman"/>
                <a:cs typeface="Times New Roman"/>
              </a:rPr>
              <a:t>used </a:t>
            </a:r>
            <a:r>
              <a:rPr sz="2400" spc="-5" dirty="0">
                <a:latin typeface="Times New Roman"/>
                <a:cs typeface="Times New Roman"/>
              </a:rPr>
              <a:t>page </a:t>
            </a:r>
            <a:r>
              <a:rPr sz="2400" dirty="0">
                <a:latin typeface="Times New Roman"/>
                <a:cs typeface="Times New Roman"/>
              </a:rPr>
              <a:t>is </a:t>
            </a:r>
            <a:r>
              <a:rPr sz="2400" spc="-5" dirty="0">
                <a:latin typeface="Times New Roman"/>
                <a:cs typeface="Times New Roman"/>
              </a:rPr>
              <a:t>always at </a:t>
            </a:r>
            <a:r>
              <a:rPr sz="2400" dirty="0">
                <a:latin typeface="Times New Roman"/>
                <a:cs typeface="Times New Roman"/>
              </a:rPr>
              <a:t>the </a:t>
            </a:r>
            <a:r>
              <a:rPr sz="2400" spc="5" dirty="0">
                <a:latin typeface="Times New Roman"/>
                <a:cs typeface="Times New Roman"/>
              </a:rPr>
              <a:t>top </a:t>
            </a:r>
            <a:r>
              <a:rPr sz="2400" dirty="0">
                <a:latin typeface="Times New Roman"/>
                <a:cs typeface="Times New Roman"/>
              </a:rPr>
              <a:t>of the </a:t>
            </a:r>
            <a:r>
              <a:rPr sz="2400" spc="-5" dirty="0">
                <a:latin typeface="Times New Roman"/>
                <a:cs typeface="Times New Roman"/>
              </a:rPr>
              <a:t>stack and  </a:t>
            </a:r>
            <a:r>
              <a:rPr sz="2400" dirty="0">
                <a:latin typeface="Times New Roman"/>
                <a:cs typeface="Times New Roman"/>
              </a:rPr>
              <a:t>the </a:t>
            </a:r>
            <a:r>
              <a:rPr sz="2400" spc="-5" dirty="0">
                <a:latin typeface="Times New Roman"/>
                <a:cs typeface="Times New Roman"/>
              </a:rPr>
              <a:t>least recently </a:t>
            </a:r>
            <a:r>
              <a:rPr sz="2400" dirty="0">
                <a:latin typeface="Times New Roman"/>
                <a:cs typeface="Times New Roman"/>
              </a:rPr>
              <a:t>used </a:t>
            </a:r>
            <a:r>
              <a:rPr sz="2400" spc="-10" dirty="0">
                <a:latin typeface="Times New Roman"/>
                <a:cs typeface="Times New Roman"/>
              </a:rPr>
              <a:t>page </a:t>
            </a:r>
            <a:r>
              <a:rPr sz="2400" dirty="0">
                <a:latin typeface="Times New Roman"/>
                <a:cs typeface="Times New Roman"/>
              </a:rPr>
              <a:t>is </a:t>
            </a:r>
            <a:r>
              <a:rPr sz="2400" spc="-20" dirty="0">
                <a:latin typeface="Times New Roman"/>
                <a:cs typeface="Times New Roman"/>
              </a:rPr>
              <a:t>always </a:t>
            </a:r>
            <a:r>
              <a:rPr sz="2400" spc="-5" dirty="0">
                <a:latin typeface="Times New Roman"/>
                <a:cs typeface="Times New Roman"/>
              </a:rPr>
              <a:t>at </a:t>
            </a:r>
            <a:r>
              <a:rPr sz="2400" dirty="0">
                <a:latin typeface="Times New Roman"/>
                <a:cs typeface="Times New Roman"/>
              </a:rPr>
              <a:t>the</a:t>
            </a:r>
            <a:r>
              <a:rPr sz="2400" spc="114" dirty="0">
                <a:latin typeface="Times New Roman"/>
                <a:cs typeface="Times New Roman"/>
              </a:rPr>
              <a:t> </a:t>
            </a:r>
            <a:r>
              <a:rPr sz="2400" dirty="0">
                <a:latin typeface="Times New Roman"/>
                <a:cs typeface="Times New Roman"/>
              </a:rPr>
              <a:t>bottom</a:t>
            </a:r>
            <a:endParaRPr sz="2400">
              <a:latin typeface="Times New Roman"/>
              <a:cs typeface="Times New Roman"/>
            </a:endParaRPr>
          </a:p>
          <a:p>
            <a:pPr marL="12700" marR="5080" algn="just">
              <a:lnSpc>
                <a:spcPct val="150100"/>
              </a:lnSpc>
              <a:buSzPct val="95833"/>
              <a:buFont typeface="Wingdings"/>
              <a:buChar char=""/>
              <a:tabLst>
                <a:tab pos="256540" algn="l"/>
              </a:tabLst>
            </a:pPr>
            <a:r>
              <a:rPr sz="2400" spc="-5" dirty="0">
                <a:latin typeface="Times New Roman"/>
                <a:cs typeface="Times New Roman"/>
              </a:rPr>
              <a:t>Since, entries </a:t>
            </a:r>
            <a:r>
              <a:rPr sz="2400" dirty="0">
                <a:latin typeface="Times New Roman"/>
                <a:cs typeface="Times New Roman"/>
              </a:rPr>
              <a:t>must </a:t>
            </a:r>
            <a:r>
              <a:rPr sz="2400" spc="-5" dirty="0">
                <a:latin typeface="Times New Roman"/>
                <a:cs typeface="Times New Roman"/>
              </a:rPr>
              <a:t>be removed from </a:t>
            </a:r>
            <a:r>
              <a:rPr sz="2400" dirty="0">
                <a:latin typeface="Times New Roman"/>
                <a:cs typeface="Times New Roman"/>
              </a:rPr>
              <a:t>the middle </a:t>
            </a:r>
            <a:r>
              <a:rPr sz="2400" spc="-5" dirty="0">
                <a:latin typeface="Times New Roman"/>
                <a:cs typeface="Times New Roman"/>
              </a:rPr>
              <a:t>of </a:t>
            </a:r>
            <a:r>
              <a:rPr sz="2400" dirty="0">
                <a:latin typeface="Times New Roman"/>
                <a:cs typeface="Times New Roman"/>
              </a:rPr>
              <a:t>the stack, it is  </a:t>
            </a:r>
            <a:r>
              <a:rPr sz="2400" spc="-5" dirty="0">
                <a:latin typeface="Times New Roman"/>
                <a:cs typeface="Times New Roman"/>
              </a:rPr>
              <a:t>best </a:t>
            </a:r>
            <a:r>
              <a:rPr sz="2400" dirty="0">
                <a:latin typeface="Times New Roman"/>
                <a:cs typeface="Times New Roman"/>
              </a:rPr>
              <a:t>to </a:t>
            </a:r>
            <a:r>
              <a:rPr sz="2400" spc="-5" dirty="0">
                <a:latin typeface="Times New Roman"/>
                <a:cs typeface="Times New Roman"/>
              </a:rPr>
              <a:t>implement </a:t>
            </a:r>
            <a:r>
              <a:rPr sz="2400" spc="10" dirty="0">
                <a:latin typeface="Times New Roman"/>
                <a:cs typeface="Times New Roman"/>
              </a:rPr>
              <a:t>by </a:t>
            </a:r>
            <a:r>
              <a:rPr sz="2400" dirty="0">
                <a:latin typeface="Times New Roman"/>
                <a:cs typeface="Times New Roman"/>
              </a:rPr>
              <a:t>using a </a:t>
            </a:r>
            <a:r>
              <a:rPr sz="2400" spc="5" dirty="0">
                <a:latin typeface="Times New Roman"/>
                <a:cs typeface="Times New Roman"/>
              </a:rPr>
              <a:t>doubly </a:t>
            </a:r>
            <a:r>
              <a:rPr sz="2400" spc="-5" dirty="0">
                <a:latin typeface="Times New Roman"/>
                <a:cs typeface="Times New Roman"/>
              </a:rPr>
              <a:t>linked list </a:t>
            </a:r>
            <a:r>
              <a:rPr sz="2400" dirty="0">
                <a:latin typeface="Times New Roman"/>
                <a:cs typeface="Times New Roman"/>
              </a:rPr>
              <a:t>with </a:t>
            </a:r>
            <a:r>
              <a:rPr sz="2400" spc="-10" dirty="0">
                <a:latin typeface="Times New Roman"/>
                <a:cs typeface="Times New Roman"/>
              </a:rPr>
              <a:t>head </a:t>
            </a:r>
            <a:r>
              <a:rPr sz="2400" spc="-5" dirty="0">
                <a:latin typeface="Times New Roman"/>
                <a:cs typeface="Times New Roman"/>
              </a:rPr>
              <a:t>and </a:t>
            </a:r>
            <a:r>
              <a:rPr sz="2400" dirty="0">
                <a:latin typeface="Times New Roman"/>
                <a:cs typeface="Times New Roman"/>
              </a:rPr>
              <a:t>tail  </a:t>
            </a:r>
            <a:r>
              <a:rPr sz="2400" spc="-5" dirty="0">
                <a:latin typeface="Times New Roman"/>
                <a:cs typeface="Times New Roman"/>
              </a:rPr>
              <a:t>pointer</a:t>
            </a:r>
            <a:endParaRPr sz="2400">
              <a:latin typeface="Times New Roman"/>
              <a:cs typeface="Times New Roman"/>
            </a:endParaRPr>
          </a:p>
          <a:p>
            <a:pPr marL="256540" indent="-243840" algn="just">
              <a:lnSpc>
                <a:spcPct val="100000"/>
              </a:lnSpc>
              <a:spcBef>
                <a:spcPts val="1435"/>
              </a:spcBef>
              <a:buSzPct val="95833"/>
              <a:buFont typeface="Wingdings"/>
              <a:buChar char=""/>
              <a:tabLst>
                <a:tab pos="256540" algn="l"/>
              </a:tabLst>
            </a:pPr>
            <a:r>
              <a:rPr sz="2400" spc="-10" dirty="0">
                <a:latin typeface="Times New Roman"/>
                <a:cs typeface="Times New Roman"/>
              </a:rPr>
              <a:t>But each </a:t>
            </a:r>
            <a:r>
              <a:rPr sz="2400" spc="-5" dirty="0">
                <a:latin typeface="Times New Roman"/>
                <a:cs typeface="Times New Roman"/>
              </a:rPr>
              <a:t>update </a:t>
            </a:r>
            <a:r>
              <a:rPr sz="2400" dirty="0">
                <a:latin typeface="Times New Roman"/>
                <a:cs typeface="Times New Roman"/>
              </a:rPr>
              <a:t>more</a:t>
            </a:r>
            <a:r>
              <a:rPr sz="2400" spc="5" dirty="0">
                <a:latin typeface="Times New Roman"/>
                <a:cs typeface="Times New Roman"/>
              </a:rPr>
              <a:t> </a:t>
            </a:r>
            <a:r>
              <a:rPr sz="2400" dirty="0">
                <a:latin typeface="Times New Roman"/>
                <a:cs typeface="Times New Roman"/>
              </a:rPr>
              <a:t>expensive</a:t>
            </a:r>
            <a:endParaRPr sz="2400">
              <a:latin typeface="Times New Roman"/>
              <a:cs typeface="Times New Roman"/>
            </a:endParaRPr>
          </a:p>
          <a:p>
            <a:pPr marL="256540" indent="-243840" algn="just">
              <a:lnSpc>
                <a:spcPct val="100000"/>
              </a:lnSpc>
              <a:spcBef>
                <a:spcPts val="1445"/>
              </a:spcBef>
              <a:buSzPct val="95833"/>
              <a:buFont typeface="Wingdings"/>
              <a:buChar char=""/>
              <a:tabLst>
                <a:tab pos="256540" algn="l"/>
              </a:tabLst>
            </a:pPr>
            <a:r>
              <a:rPr sz="2400" spc="-5" dirty="0">
                <a:latin typeface="Times New Roman"/>
                <a:cs typeface="Times New Roman"/>
              </a:rPr>
              <a:t>No </a:t>
            </a:r>
            <a:r>
              <a:rPr sz="2400" spc="-10" dirty="0">
                <a:latin typeface="Times New Roman"/>
                <a:cs typeface="Times New Roman"/>
              </a:rPr>
              <a:t>search </a:t>
            </a:r>
            <a:r>
              <a:rPr sz="2400" dirty="0">
                <a:latin typeface="Times New Roman"/>
                <a:cs typeface="Times New Roman"/>
              </a:rPr>
              <a:t>for</a:t>
            </a:r>
            <a:r>
              <a:rPr sz="2400" spc="20" dirty="0">
                <a:latin typeface="Times New Roman"/>
                <a:cs typeface="Times New Roman"/>
              </a:rPr>
              <a:t> </a:t>
            </a:r>
            <a:r>
              <a:rPr sz="2400" spc="-5" dirty="0">
                <a:latin typeface="Times New Roman"/>
                <a:cs typeface="Times New Roman"/>
              </a:rPr>
              <a:t>replacement</a:t>
            </a:r>
            <a:endParaRPr sz="2400">
              <a:latin typeface="Times New Roman"/>
              <a:cs typeface="Times New Roman"/>
            </a:endParaRP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768600" y="20777"/>
            <a:ext cx="3608704" cy="454025"/>
          </a:xfrm>
          <a:prstGeom prst="rect">
            <a:avLst/>
          </a:prstGeom>
        </p:spPr>
        <p:txBody>
          <a:bodyPr vert="horz" wrap="square" lIns="0" tIns="13970" rIns="0" bIns="0" rtlCol="0">
            <a:spAutoFit/>
          </a:bodyPr>
          <a:lstStyle/>
          <a:p>
            <a:pPr marL="12700">
              <a:lnSpc>
                <a:spcPct val="100000"/>
              </a:lnSpc>
              <a:spcBef>
                <a:spcPts val="110"/>
              </a:spcBef>
            </a:pPr>
            <a:r>
              <a:rPr sz="2800" b="1" dirty="0">
                <a:solidFill>
                  <a:srgbClr val="0000FF"/>
                </a:solidFill>
                <a:latin typeface="Times New Roman"/>
                <a:cs typeface="Times New Roman"/>
              </a:rPr>
              <a:t>LRU </a:t>
            </a:r>
            <a:r>
              <a:rPr sz="2800" b="1" spc="5" dirty="0">
                <a:solidFill>
                  <a:srgbClr val="0000FF"/>
                </a:solidFill>
                <a:latin typeface="Times New Roman"/>
                <a:cs typeface="Times New Roman"/>
              </a:rPr>
              <a:t>Algorithm</a:t>
            </a:r>
            <a:r>
              <a:rPr sz="2800" b="1" spc="-190" dirty="0">
                <a:solidFill>
                  <a:srgbClr val="0000FF"/>
                </a:solidFill>
                <a:latin typeface="Times New Roman"/>
                <a:cs typeface="Times New Roman"/>
              </a:rPr>
              <a:t> </a:t>
            </a:r>
            <a:r>
              <a:rPr sz="2800" b="1" dirty="0">
                <a:solidFill>
                  <a:srgbClr val="0000FF"/>
                </a:solidFill>
                <a:latin typeface="Times New Roman"/>
                <a:cs typeface="Times New Roman"/>
              </a:rPr>
              <a:t>(Cont.)</a:t>
            </a:r>
            <a:endParaRPr sz="2800">
              <a:latin typeface="Times New Roman"/>
              <a:cs typeface="Times New Roman"/>
            </a:endParaRPr>
          </a:p>
        </p:txBody>
      </p:sp>
      <p:sp>
        <p:nvSpPr>
          <p:cNvPr id="3" name="object 3"/>
          <p:cNvSpPr txBox="1"/>
          <p:nvPr/>
        </p:nvSpPr>
        <p:spPr>
          <a:xfrm>
            <a:off x="307340" y="560578"/>
            <a:ext cx="7832725" cy="757555"/>
          </a:xfrm>
          <a:prstGeom prst="rect">
            <a:avLst/>
          </a:prstGeom>
        </p:spPr>
        <p:txBody>
          <a:bodyPr vert="horz" wrap="square" lIns="0" tIns="12700" rIns="0" bIns="0" rtlCol="0">
            <a:spAutoFit/>
          </a:bodyPr>
          <a:lstStyle/>
          <a:p>
            <a:pPr marL="356870" marR="5080" indent="-344805">
              <a:lnSpc>
                <a:spcPct val="100000"/>
              </a:lnSpc>
              <a:spcBef>
                <a:spcPts val="100"/>
              </a:spcBef>
              <a:buClr>
                <a:srgbClr val="993300"/>
              </a:buClr>
              <a:buSzPct val="110416"/>
              <a:buFont typeface="Wingdings"/>
              <a:buChar char=""/>
              <a:tabLst>
                <a:tab pos="356870" algn="l"/>
                <a:tab pos="357505" algn="l"/>
              </a:tabLst>
            </a:pPr>
            <a:r>
              <a:rPr sz="2400" spc="-20" dirty="0">
                <a:latin typeface="Times New Roman"/>
                <a:cs typeface="Times New Roman"/>
              </a:rPr>
              <a:t>LRU </a:t>
            </a:r>
            <a:r>
              <a:rPr sz="2400" spc="-5" dirty="0">
                <a:latin typeface="Times New Roman"/>
                <a:cs typeface="Times New Roman"/>
              </a:rPr>
              <a:t>and </a:t>
            </a:r>
            <a:r>
              <a:rPr sz="2400" dirty="0">
                <a:latin typeface="Times New Roman"/>
                <a:cs typeface="Times New Roman"/>
              </a:rPr>
              <a:t>OPT </a:t>
            </a:r>
            <a:r>
              <a:rPr sz="2400" spc="-5" dirty="0">
                <a:latin typeface="Times New Roman"/>
                <a:cs typeface="Times New Roman"/>
              </a:rPr>
              <a:t>are cases </a:t>
            </a:r>
            <a:r>
              <a:rPr sz="2400" dirty="0">
                <a:latin typeface="Times New Roman"/>
                <a:cs typeface="Times New Roman"/>
              </a:rPr>
              <a:t>of </a:t>
            </a:r>
            <a:r>
              <a:rPr sz="2400" b="1" spc="-5" dirty="0">
                <a:solidFill>
                  <a:srgbClr val="0000FF"/>
                </a:solidFill>
                <a:latin typeface="Times New Roman"/>
                <a:cs typeface="Times New Roman"/>
              </a:rPr>
              <a:t>stack algorithms </a:t>
            </a:r>
            <a:r>
              <a:rPr sz="2400" spc="-5" dirty="0">
                <a:latin typeface="Times New Roman"/>
                <a:cs typeface="Times New Roman"/>
              </a:rPr>
              <a:t>that </a:t>
            </a:r>
            <a:r>
              <a:rPr sz="2400" spc="-250" dirty="0">
                <a:latin typeface="Times New Roman"/>
                <a:cs typeface="Times New Roman"/>
              </a:rPr>
              <a:t>don</a:t>
            </a:r>
            <a:r>
              <a:rPr sz="2400" spc="-250" dirty="0">
                <a:latin typeface="AoyagiKouzanFontT"/>
                <a:cs typeface="AoyagiKouzanFontT"/>
              </a:rPr>
              <a:t>’</a:t>
            </a:r>
            <a:r>
              <a:rPr sz="2400" spc="-250" dirty="0">
                <a:latin typeface="Times New Roman"/>
                <a:cs typeface="Times New Roman"/>
              </a:rPr>
              <a:t>t </a:t>
            </a:r>
            <a:r>
              <a:rPr sz="2400" spc="-5" dirty="0">
                <a:latin typeface="Times New Roman"/>
                <a:cs typeface="Times New Roman"/>
              </a:rPr>
              <a:t>have  </a:t>
            </a:r>
            <a:r>
              <a:rPr sz="2400" spc="-170" dirty="0">
                <a:latin typeface="Times New Roman"/>
                <a:cs typeface="Times New Roman"/>
              </a:rPr>
              <a:t>Belady</a:t>
            </a:r>
            <a:r>
              <a:rPr sz="2400" spc="-170" dirty="0">
                <a:latin typeface="AoyagiKouzanFontT"/>
                <a:cs typeface="AoyagiKouzanFontT"/>
              </a:rPr>
              <a:t>’</a:t>
            </a:r>
            <a:r>
              <a:rPr sz="2400" spc="-170" dirty="0">
                <a:latin typeface="Times New Roman"/>
                <a:cs typeface="Times New Roman"/>
              </a:rPr>
              <a:t>s</a:t>
            </a:r>
            <a:r>
              <a:rPr sz="2400" spc="65" dirty="0">
                <a:latin typeface="Times New Roman"/>
                <a:cs typeface="Times New Roman"/>
              </a:rPr>
              <a:t> </a:t>
            </a:r>
            <a:r>
              <a:rPr sz="2400" dirty="0">
                <a:latin typeface="Times New Roman"/>
                <a:cs typeface="Times New Roman"/>
              </a:rPr>
              <a:t>Anomaly</a:t>
            </a:r>
            <a:endParaRPr sz="2400">
              <a:latin typeface="Times New Roman"/>
              <a:cs typeface="Times New Roman"/>
            </a:endParaRPr>
          </a:p>
        </p:txBody>
      </p:sp>
      <p:grpSp>
        <p:nvGrpSpPr>
          <p:cNvPr id="4" name="object 4"/>
          <p:cNvGrpSpPr/>
          <p:nvPr/>
        </p:nvGrpSpPr>
        <p:grpSpPr>
          <a:xfrm>
            <a:off x="6282192" y="2890540"/>
            <a:ext cx="128905" cy="454659"/>
            <a:chOff x="6282192" y="2890540"/>
            <a:chExt cx="128905" cy="454659"/>
          </a:xfrm>
        </p:grpSpPr>
        <p:sp>
          <p:nvSpPr>
            <p:cNvPr id="5" name="object 5"/>
            <p:cNvSpPr/>
            <p:nvPr/>
          </p:nvSpPr>
          <p:spPr>
            <a:xfrm>
              <a:off x="6345059" y="2949685"/>
              <a:ext cx="0" cy="395605"/>
            </a:xfrm>
            <a:custGeom>
              <a:avLst/>
              <a:gdLst/>
              <a:ahLst/>
              <a:cxnLst/>
              <a:rect l="l" t="t" r="r" b="b"/>
              <a:pathLst>
                <a:path h="395604">
                  <a:moveTo>
                    <a:pt x="0" y="394996"/>
                  </a:moveTo>
                  <a:lnTo>
                    <a:pt x="0" y="394996"/>
                  </a:lnTo>
                  <a:lnTo>
                    <a:pt x="0" y="0"/>
                  </a:lnTo>
                </a:path>
              </a:pathLst>
            </a:custGeom>
            <a:ln w="32786">
              <a:solidFill>
                <a:srgbClr val="221F1F"/>
              </a:solidFill>
            </a:ln>
          </p:spPr>
          <p:txBody>
            <a:bodyPr wrap="square" lIns="0" tIns="0" rIns="0" bIns="0" rtlCol="0"/>
            <a:lstStyle/>
            <a:p>
              <a:endParaRPr/>
            </a:p>
          </p:txBody>
        </p:sp>
        <p:sp>
          <p:nvSpPr>
            <p:cNvPr id="6" name="object 6"/>
            <p:cNvSpPr/>
            <p:nvPr/>
          </p:nvSpPr>
          <p:spPr>
            <a:xfrm>
              <a:off x="6282192" y="2890540"/>
              <a:ext cx="128905" cy="106680"/>
            </a:xfrm>
            <a:custGeom>
              <a:avLst/>
              <a:gdLst/>
              <a:ahLst/>
              <a:cxnLst/>
              <a:rect l="l" t="t" r="r" b="b"/>
              <a:pathLst>
                <a:path w="128904" h="106680">
                  <a:moveTo>
                    <a:pt x="62866" y="0"/>
                  </a:moveTo>
                  <a:lnTo>
                    <a:pt x="0" y="106229"/>
                  </a:lnTo>
                  <a:lnTo>
                    <a:pt x="62866" y="86978"/>
                  </a:lnTo>
                  <a:lnTo>
                    <a:pt x="128423" y="106229"/>
                  </a:lnTo>
                  <a:lnTo>
                    <a:pt x="62866" y="0"/>
                  </a:lnTo>
                  <a:close/>
                </a:path>
              </a:pathLst>
            </a:custGeom>
            <a:solidFill>
              <a:srgbClr val="221F1F"/>
            </a:solidFill>
          </p:spPr>
          <p:txBody>
            <a:bodyPr wrap="square" lIns="0" tIns="0" rIns="0" bIns="0" rtlCol="0"/>
            <a:lstStyle/>
            <a:p>
              <a:endParaRPr/>
            </a:p>
          </p:txBody>
        </p:sp>
      </p:grpSp>
      <p:grpSp>
        <p:nvGrpSpPr>
          <p:cNvPr id="7" name="object 7"/>
          <p:cNvGrpSpPr/>
          <p:nvPr/>
        </p:nvGrpSpPr>
        <p:grpSpPr>
          <a:xfrm>
            <a:off x="6920273" y="2890540"/>
            <a:ext cx="131445" cy="454659"/>
            <a:chOff x="6920273" y="2890540"/>
            <a:chExt cx="131445" cy="454659"/>
          </a:xfrm>
        </p:grpSpPr>
        <p:sp>
          <p:nvSpPr>
            <p:cNvPr id="8" name="object 8"/>
            <p:cNvSpPr/>
            <p:nvPr/>
          </p:nvSpPr>
          <p:spPr>
            <a:xfrm>
              <a:off x="6985830" y="2949685"/>
              <a:ext cx="0" cy="395605"/>
            </a:xfrm>
            <a:custGeom>
              <a:avLst/>
              <a:gdLst/>
              <a:ahLst/>
              <a:cxnLst/>
              <a:rect l="l" t="t" r="r" b="b"/>
              <a:pathLst>
                <a:path h="395604">
                  <a:moveTo>
                    <a:pt x="0" y="394996"/>
                  </a:moveTo>
                  <a:lnTo>
                    <a:pt x="0" y="394996"/>
                  </a:lnTo>
                  <a:lnTo>
                    <a:pt x="0" y="0"/>
                  </a:lnTo>
                </a:path>
              </a:pathLst>
            </a:custGeom>
            <a:ln w="32786">
              <a:solidFill>
                <a:srgbClr val="221F1F"/>
              </a:solidFill>
            </a:ln>
          </p:spPr>
          <p:txBody>
            <a:bodyPr wrap="square" lIns="0" tIns="0" rIns="0" bIns="0" rtlCol="0"/>
            <a:lstStyle/>
            <a:p>
              <a:endParaRPr/>
            </a:p>
          </p:txBody>
        </p:sp>
        <p:sp>
          <p:nvSpPr>
            <p:cNvPr id="9" name="object 9"/>
            <p:cNvSpPr/>
            <p:nvPr/>
          </p:nvSpPr>
          <p:spPr>
            <a:xfrm>
              <a:off x="6920273" y="2890540"/>
              <a:ext cx="131445" cy="106680"/>
            </a:xfrm>
            <a:custGeom>
              <a:avLst/>
              <a:gdLst/>
              <a:ahLst/>
              <a:cxnLst/>
              <a:rect l="l" t="t" r="r" b="b"/>
              <a:pathLst>
                <a:path w="131445" h="106680">
                  <a:moveTo>
                    <a:pt x="65556" y="0"/>
                  </a:moveTo>
                  <a:lnTo>
                    <a:pt x="0" y="106229"/>
                  </a:lnTo>
                  <a:lnTo>
                    <a:pt x="65556" y="86978"/>
                  </a:lnTo>
                  <a:lnTo>
                    <a:pt x="131112" y="106229"/>
                  </a:lnTo>
                  <a:lnTo>
                    <a:pt x="65556" y="0"/>
                  </a:lnTo>
                  <a:close/>
                </a:path>
              </a:pathLst>
            </a:custGeom>
            <a:solidFill>
              <a:srgbClr val="221F1F"/>
            </a:solidFill>
          </p:spPr>
          <p:txBody>
            <a:bodyPr wrap="square" lIns="0" tIns="0" rIns="0" bIns="0" rtlCol="0"/>
            <a:lstStyle/>
            <a:p>
              <a:endParaRPr/>
            </a:p>
          </p:txBody>
        </p:sp>
      </p:grpSp>
      <p:grpSp>
        <p:nvGrpSpPr>
          <p:cNvPr id="10" name="object 10"/>
          <p:cNvGrpSpPr/>
          <p:nvPr/>
        </p:nvGrpSpPr>
        <p:grpSpPr>
          <a:xfrm>
            <a:off x="1396971" y="3086724"/>
            <a:ext cx="655955" cy="2051685"/>
            <a:chOff x="1396971" y="3086724"/>
            <a:chExt cx="655955" cy="2051685"/>
          </a:xfrm>
        </p:grpSpPr>
        <p:sp>
          <p:nvSpPr>
            <p:cNvPr id="11" name="object 11"/>
            <p:cNvSpPr/>
            <p:nvPr/>
          </p:nvSpPr>
          <p:spPr>
            <a:xfrm>
              <a:off x="1404431" y="3094184"/>
              <a:ext cx="640715" cy="2036445"/>
            </a:xfrm>
            <a:custGeom>
              <a:avLst/>
              <a:gdLst/>
              <a:ahLst/>
              <a:cxnLst/>
              <a:rect l="l" t="t" r="r" b="b"/>
              <a:pathLst>
                <a:path w="640714" h="2036445">
                  <a:moveTo>
                    <a:pt x="640602" y="0"/>
                  </a:moveTo>
                  <a:lnTo>
                    <a:pt x="0" y="0"/>
                  </a:lnTo>
                  <a:lnTo>
                    <a:pt x="0" y="2036236"/>
                  </a:lnTo>
                  <a:lnTo>
                    <a:pt x="640602" y="2036236"/>
                  </a:lnTo>
                  <a:lnTo>
                    <a:pt x="640602" y="0"/>
                  </a:lnTo>
                  <a:close/>
                </a:path>
              </a:pathLst>
            </a:custGeom>
            <a:solidFill>
              <a:srgbClr val="C6EAFA"/>
            </a:solidFill>
          </p:spPr>
          <p:txBody>
            <a:bodyPr wrap="square" lIns="0" tIns="0" rIns="0" bIns="0" rtlCol="0"/>
            <a:lstStyle/>
            <a:p>
              <a:endParaRPr/>
            </a:p>
          </p:txBody>
        </p:sp>
        <p:sp>
          <p:nvSpPr>
            <p:cNvPr id="12" name="object 12"/>
            <p:cNvSpPr/>
            <p:nvPr/>
          </p:nvSpPr>
          <p:spPr>
            <a:xfrm>
              <a:off x="1404431" y="3094184"/>
              <a:ext cx="640715" cy="2036445"/>
            </a:xfrm>
            <a:custGeom>
              <a:avLst/>
              <a:gdLst/>
              <a:ahLst/>
              <a:cxnLst/>
              <a:rect l="l" t="t" r="r" b="b"/>
              <a:pathLst>
                <a:path w="640714" h="2036445">
                  <a:moveTo>
                    <a:pt x="640602" y="0"/>
                  </a:moveTo>
                  <a:lnTo>
                    <a:pt x="640602" y="2036236"/>
                  </a:lnTo>
                  <a:lnTo>
                    <a:pt x="0" y="2036236"/>
                  </a:lnTo>
                  <a:lnTo>
                    <a:pt x="0" y="0"/>
                  </a:lnTo>
                </a:path>
              </a:pathLst>
            </a:custGeom>
            <a:ln w="14709">
              <a:solidFill>
                <a:srgbClr val="221F1F"/>
              </a:solidFill>
            </a:ln>
          </p:spPr>
          <p:txBody>
            <a:bodyPr wrap="square" lIns="0" tIns="0" rIns="0" bIns="0" rtlCol="0"/>
            <a:lstStyle/>
            <a:p>
              <a:endParaRPr/>
            </a:p>
          </p:txBody>
        </p:sp>
        <p:sp>
          <p:nvSpPr>
            <p:cNvPr id="13" name="object 13"/>
            <p:cNvSpPr/>
            <p:nvPr/>
          </p:nvSpPr>
          <p:spPr>
            <a:xfrm>
              <a:off x="1404431" y="3501473"/>
              <a:ext cx="640715" cy="1221740"/>
            </a:xfrm>
            <a:custGeom>
              <a:avLst/>
              <a:gdLst/>
              <a:ahLst/>
              <a:cxnLst/>
              <a:rect l="l" t="t" r="r" b="b"/>
              <a:pathLst>
                <a:path w="640714" h="1221739">
                  <a:moveTo>
                    <a:pt x="0" y="0"/>
                  </a:moveTo>
                  <a:lnTo>
                    <a:pt x="0" y="0"/>
                  </a:lnTo>
                  <a:lnTo>
                    <a:pt x="640602" y="0"/>
                  </a:lnTo>
                </a:path>
                <a:path w="640714" h="1221739">
                  <a:moveTo>
                    <a:pt x="0" y="407196"/>
                  </a:moveTo>
                  <a:lnTo>
                    <a:pt x="0" y="407196"/>
                  </a:lnTo>
                  <a:lnTo>
                    <a:pt x="640602" y="407196"/>
                  </a:lnTo>
                </a:path>
                <a:path w="640714" h="1221739">
                  <a:moveTo>
                    <a:pt x="0" y="814438"/>
                  </a:moveTo>
                  <a:lnTo>
                    <a:pt x="0" y="814438"/>
                  </a:lnTo>
                  <a:lnTo>
                    <a:pt x="640602" y="814438"/>
                  </a:lnTo>
                </a:path>
                <a:path w="640714" h="1221739">
                  <a:moveTo>
                    <a:pt x="0" y="1221704"/>
                  </a:moveTo>
                  <a:lnTo>
                    <a:pt x="0" y="1221704"/>
                  </a:lnTo>
                  <a:lnTo>
                    <a:pt x="640602" y="1221704"/>
                  </a:lnTo>
                </a:path>
              </a:pathLst>
            </a:custGeom>
            <a:ln w="12786">
              <a:solidFill>
                <a:srgbClr val="221F1F"/>
              </a:solidFill>
            </a:ln>
          </p:spPr>
          <p:txBody>
            <a:bodyPr wrap="square" lIns="0" tIns="0" rIns="0" bIns="0" rtlCol="0"/>
            <a:lstStyle/>
            <a:p>
              <a:endParaRPr/>
            </a:p>
          </p:txBody>
        </p:sp>
        <p:sp>
          <p:nvSpPr>
            <p:cNvPr id="14" name="object 14"/>
            <p:cNvSpPr/>
            <p:nvPr/>
          </p:nvSpPr>
          <p:spPr>
            <a:xfrm>
              <a:off x="1649040" y="3226391"/>
              <a:ext cx="146308" cy="144499"/>
            </a:xfrm>
            <a:prstGeom prst="rect">
              <a:avLst/>
            </a:prstGeom>
            <a:blipFill>
              <a:blip r:embed="rId2" cstate="print"/>
              <a:stretch>
                <a:fillRect/>
              </a:stretch>
            </a:blipFill>
          </p:spPr>
          <p:txBody>
            <a:bodyPr wrap="square" lIns="0" tIns="0" rIns="0" bIns="0" rtlCol="0"/>
            <a:lstStyle/>
            <a:p>
              <a:endParaRPr/>
            </a:p>
          </p:txBody>
        </p:sp>
        <p:sp>
          <p:nvSpPr>
            <p:cNvPr id="15" name="object 15"/>
            <p:cNvSpPr/>
            <p:nvPr/>
          </p:nvSpPr>
          <p:spPr>
            <a:xfrm>
              <a:off x="1671767" y="3633680"/>
              <a:ext cx="78163" cy="144453"/>
            </a:xfrm>
            <a:prstGeom prst="rect">
              <a:avLst/>
            </a:prstGeom>
            <a:blipFill>
              <a:blip r:embed="rId3" cstate="print"/>
              <a:stretch>
                <a:fillRect/>
              </a:stretch>
            </a:blipFill>
          </p:spPr>
          <p:txBody>
            <a:bodyPr wrap="square" lIns="0" tIns="0" rIns="0" bIns="0" rtlCol="0"/>
            <a:lstStyle/>
            <a:p>
              <a:endParaRPr/>
            </a:p>
          </p:txBody>
        </p:sp>
        <p:sp>
          <p:nvSpPr>
            <p:cNvPr id="16" name="object 16"/>
            <p:cNvSpPr/>
            <p:nvPr/>
          </p:nvSpPr>
          <p:spPr>
            <a:xfrm>
              <a:off x="1654117" y="4040946"/>
              <a:ext cx="143753" cy="149671"/>
            </a:xfrm>
            <a:prstGeom prst="rect">
              <a:avLst/>
            </a:prstGeom>
            <a:blipFill>
              <a:blip r:embed="rId4" cstate="print"/>
              <a:stretch>
                <a:fillRect/>
              </a:stretch>
            </a:blipFill>
          </p:spPr>
          <p:txBody>
            <a:bodyPr wrap="square" lIns="0" tIns="0" rIns="0" bIns="0" rtlCol="0"/>
            <a:lstStyle/>
            <a:p>
              <a:endParaRPr/>
            </a:p>
          </p:txBody>
        </p:sp>
        <p:sp>
          <p:nvSpPr>
            <p:cNvPr id="17" name="object 17"/>
            <p:cNvSpPr/>
            <p:nvPr/>
          </p:nvSpPr>
          <p:spPr>
            <a:xfrm>
              <a:off x="1649040" y="4855431"/>
              <a:ext cx="148829" cy="146192"/>
            </a:xfrm>
            <a:prstGeom prst="rect">
              <a:avLst/>
            </a:prstGeom>
            <a:blipFill>
              <a:blip r:embed="rId5" cstate="print"/>
              <a:stretch>
                <a:fillRect/>
              </a:stretch>
            </a:blipFill>
          </p:spPr>
          <p:txBody>
            <a:bodyPr wrap="square" lIns="0" tIns="0" rIns="0" bIns="0" rtlCol="0"/>
            <a:lstStyle/>
            <a:p>
              <a:endParaRPr/>
            </a:p>
          </p:txBody>
        </p:sp>
        <p:sp>
          <p:nvSpPr>
            <p:cNvPr id="18" name="object 18"/>
            <p:cNvSpPr/>
            <p:nvPr/>
          </p:nvSpPr>
          <p:spPr>
            <a:xfrm>
              <a:off x="1654117" y="4451668"/>
              <a:ext cx="143753" cy="142713"/>
            </a:xfrm>
            <a:prstGeom prst="rect">
              <a:avLst/>
            </a:prstGeom>
            <a:blipFill>
              <a:blip r:embed="rId6" cstate="print"/>
              <a:stretch>
                <a:fillRect/>
              </a:stretch>
            </a:blipFill>
          </p:spPr>
          <p:txBody>
            <a:bodyPr wrap="square" lIns="0" tIns="0" rIns="0" bIns="0" rtlCol="0"/>
            <a:lstStyle/>
            <a:p>
              <a:endParaRPr/>
            </a:p>
          </p:txBody>
        </p:sp>
      </p:grpSp>
      <p:grpSp>
        <p:nvGrpSpPr>
          <p:cNvPr id="19" name="object 19"/>
          <p:cNvGrpSpPr/>
          <p:nvPr/>
        </p:nvGrpSpPr>
        <p:grpSpPr>
          <a:xfrm>
            <a:off x="1384226" y="5273134"/>
            <a:ext cx="691515" cy="153670"/>
            <a:chOff x="1384226" y="5273134"/>
            <a:chExt cx="691515" cy="153670"/>
          </a:xfrm>
        </p:grpSpPr>
        <p:sp>
          <p:nvSpPr>
            <p:cNvPr id="20" name="object 20"/>
            <p:cNvSpPr/>
            <p:nvPr/>
          </p:nvSpPr>
          <p:spPr>
            <a:xfrm>
              <a:off x="1384223" y="5283580"/>
              <a:ext cx="537845" cy="142875"/>
            </a:xfrm>
            <a:custGeom>
              <a:avLst/>
              <a:gdLst/>
              <a:ahLst/>
              <a:cxnLst/>
              <a:rect l="l" t="t" r="r" b="b"/>
              <a:pathLst>
                <a:path w="537844" h="142875">
                  <a:moveTo>
                    <a:pt x="128625" y="106159"/>
                  </a:moveTo>
                  <a:lnTo>
                    <a:pt x="85763" y="78320"/>
                  </a:lnTo>
                  <a:lnTo>
                    <a:pt x="45173" y="70662"/>
                  </a:lnTo>
                  <a:lnTo>
                    <a:pt x="36588" y="68084"/>
                  </a:lnTo>
                  <a:lnTo>
                    <a:pt x="31788" y="64516"/>
                  </a:lnTo>
                  <a:lnTo>
                    <a:pt x="30289" y="59169"/>
                  </a:lnTo>
                  <a:lnTo>
                    <a:pt x="33985" y="50850"/>
                  </a:lnTo>
                  <a:lnTo>
                    <a:pt x="42887" y="46113"/>
                  </a:lnTo>
                  <a:lnTo>
                    <a:pt x="53682" y="43992"/>
                  </a:lnTo>
                  <a:lnTo>
                    <a:pt x="63068" y="43510"/>
                  </a:lnTo>
                  <a:lnTo>
                    <a:pt x="82410" y="45250"/>
                  </a:lnTo>
                  <a:lnTo>
                    <a:pt x="93002" y="49593"/>
                  </a:lnTo>
                  <a:lnTo>
                    <a:pt x="97459" y="55257"/>
                  </a:lnTo>
                  <a:lnTo>
                    <a:pt x="98361" y="60909"/>
                  </a:lnTo>
                  <a:lnTo>
                    <a:pt x="123583" y="60909"/>
                  </a:lnTo>
                  <a:lnTo>
                    <a:pt x="122313" y="53543"/>
                  </a:lnTo>
                  <a:lnTo>
                    <a:pt x="115379" y="42418"/>
                  </a:lnTo>
                  <a:lnTo>
                    <a:pt x="98044" y="32283"/>
                  </a:lnTo>
                  <a:lnTo>
                    <a:pt x="65582" y="27851"/>
                  </a:lnTo>
                  <a:lnTo>
                    <a:pt x="42303" y="29870"/>
                  </a:lnTo>
                  <a:lnTo>
                    <a:pt x="23025" y="36118"/>
                  </a:lnTo>
                  <a:lnTo>
                    <a:pt x="9893" y="46939"/>
                  </a:lnTo>
                  <a:lnTo>
                    <a:pt x="5041" y="62649"/>
                  </a:lnTo>
                  <a:lnTo>
                    <a:pt x="7721" y="72123"/>
                  </a:lnTo>
                  <a:lnTo>
                    <a:pt x="15138" y="79629"/>
                  </a:lnTo>
                  <a:lnTo>
                    <a:pt x="26339" y="85178"/>
                  </a:lnTo>
                  <a:lnTo>
                    <a:pt x="40373" y="88760"/>
                  </a:lnTo>
                  <a:lnTo>
                    <a:pt x="73152" y="93980"/>
                  </a:lnTo>
                  <a:lnTo>
                    <a:pt x="87452" y="96672"/>
                  </a:lnTo>
                  <a:lnTo>
                    <a:pt x="96786" y="99847"/>
                  </a:lnTo>
                  <a:lnTo>
                    <a:pt x="101866" y="104013"/>
                  </a:lnTo>
                  <a:lnTo>
                    <a:pt x="103403" y="109639"/>
                  </a:lnTo>
                  <a:lnTo>
                    <a:pt x="100368" y="117500"/>
                  </a:lnTo>
                  <a:lnTo>
                    <a:pt x="92379" y="122910"/>
                  </a:lnTo>
                  <a:lnTo>
                    <a:pt x="81064" y="126047"/>
                  </a:lnTo>
                  <a:lnTo>
                    <a:pt x="68110" y="127050"/>
                  </a:lnTo>
                  <a:lnTo>
                    <a:pt x="45453" y="124739"/>
                  </a:lnTo>
                  <a:lnTo>
                    <a:pt x="32499" y="118999"/>
                  </a:lnTo>
                  <a:lnTo>
                    <a:pt x="26619" y="111620"/>
                  </a:lnTo>
                  <a:lnTo>
                    <a:pt x="25247" y="104419"/>
                  </a:lnTo>
                  <a:lnTo>
                    <a:pt x="0" y="104419"/>
                  </a:lnTo>
                  <a:lnTo>
                    <a:pt x="1765" y="115531"/>
                  </a:lnTo>
                  <a:lnTo>
                    <a:pt x="10401" y="128130"/>
                  </a:lnTo>
                  <a:lnTo>
                    <a:pt x="30861" y="138442"/>
                  </a:lnTo>
                  <a:lnTo>
                    <a:pt x="68110" y="142709"/>
                  </a:lnTo>
                  <a:lnTo>
                    <a:pt x="92456" y="140182"/>
                  </a:lnTo>
                  <a:lnTo>
                    <a:pt x="111607" y="132918"/>
                  </a:lnTo>
                  <a:lnTo>
                    <a:pt x="124129" y="121424"/>
                  </a:lnTo>
                  <a:lnTo>
                    <a:pt x="128625" y="106159"/>
                  </a:lnTo>
                  <a:close/>
                </a:path>
                <a:path w="537844" h="142875">
                  <a:moveTo>
                    <a:pt x="219430" y="31330"/>
                  </a:moveTo>
                  <a:lnTo>
                    <a:pt x="194208" y="31330"/>
                  </a:lnTo>
                  <a:lnTo>
                    <a:pt x="194208" y="0"/>
                  </a:lnTo>
                  <a:lnTo>
                    <a:pt x="166471" y="0"/>
                  </a:lnTo>
                  <a:lnTo>
                    <a:pt x="166471" y="31330"/>
                  </a:lnTo>
                  <a:lnTo>
                    <a:pt x="146304" y="31330"/>
                  </a:lnTo>
                  <a:lnTo>
                    <a:pt x="146304" y="45250"/>
                  </a:lnTo>
                  <a:lnTo>
                    <a:pt x="166471" y="45250"/>
                  </a:lnTo>
                  <a:lnTo>
                    <a:pt x="166471" y="116598"/>
                  </a:lnTo>
                  <a:lnTo>
                    <a:pt x="168046" y="126288"/>
                  </a:lnTo>
                  <a:lnTo>
                    <a:pt x="173405" y="134010"/>
                  </a:lnTo>
                  <a:lnTo>
                    <a:pt x="183489" y="139128"/>
                  </a:lnTo>
                  <a:lnTo>
                    <a:pt x="199250" y="140970"/>
                  </a:lnTo>
                  <a:lnTo>
                    <a:pt x="201777" y="140970"/>
                  </a:lnTo>
                  <a:lnTo>
                    <a:pt x="209334" y="139230"/>
                  </a:lnTo>
                  <a:lnTo>
                    <a:pt x="219430" y="139230"/>
                  </a:lnTo>
                  <a:lnTo>
                    <a:pt x="219430" y="125310"/>
                  </a:lnTo>
                  <a:lnTo>
                    <a:pt x="194208" y="125310"/>
                  </a:lnTo>
                  <a:lnTo>
                    <a:pt x="194208" y="45250"/>
                  </a:lnTo>
                  <a:lnTo>
                    <a:pt x="219430" y="45250"/>
                  </a:lnTo>
                  <a:lnTo>
                    <a:pt x="219430" y="31330"/>
                  </a:lnTo>
                  <a:close/>
                </a:path>
                <a:path w="537844" h="142875">
                  <a:moveTo>
                    <a:pt x="385876" y="125310"/>
                  </a:moveTo>
                  <a:lnTo>
                    <a:pt x="380834" y="125310"/>
                  </a:lnTo>
                  <a:lnTo>
                    <a:pt x="378307" y="127050"/>
                  </a:lnTo>
                  <a:lnTo>
                    <a:pt x="370738" y="127050"/>
                  </a:lnTo>
                  <a:lnTo>
                    <a:pt x="368223" y="125310"/>
                  </a:lnTo>
                  <a:lnTo>
                    <a:pt x="368223" y="123571"/>
                  </a:lnTo>
                  <a:lnTo>
                    <a:pt x="368223" y="83540"/>
                  </a:lnTo>
                  <a:lnTo>
                    <a:pt x="361251" y="41770"/>
                  </a:lnTo>
                  <a:lnTo>
                    <a:pt x="324612" y="28562"/>
                  </a:lnTo>
                  <a:lnTo>
                    <a:pt x="310235" y="27851"/>
                  </a:lnTo>
                  <a:lnTo>
                    <a:pt x="282956" y="29895"/>
                  </a:lnTo>
                  <a:lnTo>
                    <a:pt x="262305" y="36334"/>
                  </a:lnTo>
                  <a:lnTo>
                    <a:pt x="249212" y="47663"/>
                  </a:lnTo>
                  <a:lnTo>
                    <a:pt x="244640" y="64389"/>
                  </a:lnTo>
                  <a:lnTo>
                    <a:pt x="269887" y="64389"/>
                  </a:lnTo>
                  <a:lnTo>
                    <a:pt x="271145" y="57175"/>
                  </a:lnTo>
                  <a:lnTo>
                    <a:pt x="276186" y="49809"/>
                  </a:lnTo>
                  <a:lnTo>
                    <a:pt x="286905" y="44081"/>
                  </a:lnTo>
                  <a:lnTo>
                    <a:pt x="305181" y="41770"/>
                  </a:lnTo>
                  <a:lnTo>
                    <a:pt x="321729" y="43053"/>
                  </a:lnTo>
                  <a:lnTo>
                    <a:pt x="333552" y="46774"/>
                  </a:lnTo>
                  <a:lnTo>
                    <a:pt x="340639" y="52781"/>
                  </a:lnTo>
                  <a:lnTo>
                    <a:pt x="343001" y="60909"/>
                  </a:lnTo>
                  <a:lnTo>
                    <a:pt x="343001" y="71348"/>
                  </a:lnTo>
                  <a:lnTo>
                    <a:pt x="340487" y="71932"/>
                  </a:lnTo>
                  <a:lnTo>
                    <a:pt x="340487" y="83540"/>
                  </a:lnTo>
                  <a:lnTo>
                    <a:pt x="340487" y="100939"/>
                  </a:lnTo>
                  <a:lnTo>
                    <a:pt x="336550" y="111620"/>
                  </a:lnTo>
                  <a:lnTo>
                    <a:pt x="325983" y="119862"/>
                  </a:lnTo>
                  <a:lnTo>
                    <a:pt x="310705" y="125171"/>
                  </a:lnTo>
                  <a:lnTo>
                    <a:pt x="292582" y="127050"/>
                  </a:lnTo>
                  <a:lnTo>
                    <a:pt x="279730" y="125768"/>
                  </a:lnTo>
                  <a:lnTo>
                    <a:pt x="271132" y="122047"/>
                  </a:lnTo>
                  <a:lnTo>
                    <a:pt x="266319" y="116027"/>
                  </a:lnTo>
                  <a:lnTo>
                    <a:pt x="264807" y="107899"/>
                  </a:lnTo>
                  <a:lnTo>
                    <a:pt x="268160" y="99555"/>
                  </a:lnTo>
                  <a:lnTo>
                    <a:pt x="276491" y="94627"/>
                  </a:lnTo>
                  <a:lnTo>
                    <a:pt x="287172" y="91998"/>
                  </a:lnTo>
                  <a:lnTo>
                    <a:pt x="297624" y="90500"/>
                  </a:lnTo>
                  <a:lnTo>
                    <a:pt x="317792" y="88188"/>
                  </a:lnTo>
                  <a:lnTo>
                    <a:pt x="330403" y="86372"/>
                  </a:lnTo>
                  <a:lnTo>
                    <a:pt x="337337" y="84874"/>
                  </a:lnTo>
                  <a:lnTo>
                    <a:pt x="340487" y="83540"/>
                  </a:lnTo>
                  <a:lnTo>
                    <a:pt x="340487" y="71932"/>
                  </a:lnTo>
                  <a:lnTo>
                    <a:pt x="335445" y="73088"/>
                  </a:lnTo>
                  <a:lnTo>
                    <a:pt x="327875" y="73088"/>
                  </a:lnTo>
                  <a:lnTo>
                    <a:pt x="285013" y="76581"/>
                  </a:lnTo>
                  <a:lnTo>
                    <a:pt x="244017" y="91376"/>
                  </a:lnTo>
                  <a:lnTo>
                    <a:pt x="237070" y="111379"/>
                  </a:lnTo>
                  <a:lnTo>
                    <a:pt x="240665" y="123621"/>
                  </a:lnTo>
                  <a:lnTo>
                    <a:pt x="250634" y="133578"/>
                  </a:lnTo>
                  <a:lnTo>
                    <a:pt x="265811" y="140258"/>
                  </a:lnTo>
                  <a:lnTo>
                    <a:pt x="285013" y="142709"/>
                  </a:lnTo>
                  <a:lnTo>
                    <a:pt x="306489" y="140944"/>
                  </a:lnTo>
                  <a:lnTo>
                    <a:pt x="322516" y="136410"/>
                  </a:lnTo>
                  <a:lnTo>
                    <a:pt x="334302" y="130238"/>
                  </a:lnTo>
                  <a:lnTo>
                    <a:pt x="338455" y="127050"/>
                  </a:lnTo>
                  <a:lnTo>
                    <a:pt x="343001" y="123571"/>
                  </a:lnTo>
                  <a:lnTo>
                    <a:pt x="344144" y="129959"/>
                  </a:lnTo>
                  <a:lnTo>
                    <a:pt x="348361" y="135534"/>
                  </a:lnTo>
                  <a:lnTo>
                    <a:pt x="356831" y="139471"/>
                  </a:lnTo>
                  <a:lnTo>
                    <a:pt x="370738" y="140970"/>
                  </a:lnTo>
                  <a:lnTo>
                    <a:pt x="375780" y="140970"/>
                  </a:lnTo>
                  <a:lnTo>
                    <a:pt x="380834" y="139230"/>
                  </a:lnTo>
                  <a:lnTo>
                    <a:pt x="385876" y="139230"/>
                  </a:lnTo>
                  <a:lnTo>
                    <a:pt x="385876" y="127050"/>
                  </a:lnTo>
                  <a:lnTo>
                    <a:pt x="385876" y="125310"/>
                  </a:lnTo>
                  <a:close/>
                </a:path>
                <a:path w="537844" h="142875">
                  <a:moveTo>
                    <a:pt x="537222" y="67868"/>
                  </a:moveTo>
                  <a:lnTo>
                    <a:pt x="532765" y="53543"/>
                  </a:lnTo>
                  <a:lnTo>
                    <a:pt x="522389" y="40678"/>
                  </a:lnTo>
                  <a:lnTo>
                    <a:pt x="504926" y="31419"/>
                  </a:lnTo>
                  <a:lnTo>
                    <a:pt x="479196" y="27851"/>
                  </a:lnTo>
                  <a:lnTo>
                    <a:pt x="445033" y="32448"/>
                  </a:lnTo>
                  <a:lnTo>
                    <a:pt x="421525" y="45034"/>
                  </a:lnTo>
                  <a:lnTo>
                    <a:pt x="407924" y="63817"/>
                  </a:lnTo>
                  <a:lnTo>
                    <a:pt x="403555" y="87020"/>
                  </a:lnTo>
                  <a:lnTo>
                    <a:pt x="408203" y="108927"/>
                  </a:lnTo>
                  <a:lnTo>
                    <a:pt x="421830" y="126606"/>
                  </a:lnTo>
                  <a:lnTo>
                    <a:pt x="443979" y="138417"/>
                  </a:lnTo>
                  <a:lnTo>
                    <a:pt x="474154" y="142709"/>
                  </a:lnTo>
                  <a:lnTo>
                    <a:pt x="502805" y="138633"/>
                  </a:lnTo>
                  <a:lnTo>
                    <a:pt x="521766" y="128346"/>
                  </a:lnTo>
                  <a:lnTo>
                    <a:pt x="532688" y="114808"/>
                  </a:lnTo>
                  <a:lnTo>
                    <a:pt x="537222" y="100939"/>
                  </a:lnTo>
                  <a:lnTo>
                    <a:pt x="511975" y="100939"/>
                  </a:lnTo>
                  <a:lnTo>
                    <a:pt x="506425" y="111620"/>
                  </a:lnTo>
                  <a:lnTo>
                    <a:pt x="497789" y="119862"/>
                  </a:lnTo>
                  <a:lnTo>
                    <a:pt x="486803" y="125171"/>
                  </a:lnTo>
                  <a:lnTo>
                    <a:pt x="474154" y="127050"/>
                  </a:lnTo>
                  <a:lnTo>
                    <a:pt x="452564" y="122974"/>
                  </a:lnTo>
                  <a:lnTo>
                    <a:pt x="439483" y="112687"/>
                  </a:lnTo>
                  <a:lnTo>
                    <a:pt x="433019" y="99148"/>
                  </a:lnTo>
                  <a:lnTo>
                    <a:pt x="431292" y="85280"/>
                  </a:lnTo>
                  <a:lnTo>
                    <a:pt x="433374" y="70675"/>
                  </a:lnTo>
                  <a:lnTo>
                    <a:pt x="440436" y="57213"/>
                  </a:lnTo>
                  <a:lnTo>
                    <a:pt x="453631" y="47345"/>
                  </a:lnTo>
                  <a:lnTo>
                    <a:pt x="474154" y="43510"/>
                  </a:lnTo>
                  <a:lnTo>
                    <a:pt x="489280" y="45110"/>
                  </a:lnTo>
                  <a:lnTo>
                    <a:pt x="500634" y="49809"/>
                  </a:lnTo>
                  <a:lnTo>
                    <a:pt x="508190" y="57454"/>
                  </a:lnTo>
                  <a:lnTo>
                    <a:pt x="511975" y="67868"/>
                  </a:lnTo>
                  <a:lnTo>
                    <a:pt x="537222" y="67868"/>
                  </a:lnTo>
                  <a:close/>
                </a:path>
              </a:pathLst>
            </a:custGeom>
            <a:solidFill>
              <a:srgbClr val="221F1F"/>
            </a:solidFill>
          </p:spPr>
          <p:txBody>
            <a:bodyPr wrap="square" lIns="0" tIns="0" rIns="0" bIns="0" rtlCol="0"/>
            <a:lstStyle/>
            <a:p>
              <a:endParaRPr/>
            </a:p>
          </p:txBody>
        </p:sp>
        <p:sp>
          <p:nvSpPr>
            <p:cNvPr id="21" name="object 21"/>
            <p:cNvSpPr/>
            <p:nvPr/>
          </p:nvSpPr>
          <p:spPr>
            <a:xfrm>
              <a:off x="1944145" y="5273134"/>
              <a:ext cx="131146" cy="149671"/>
            </a:xfrm>
            <a:prstGeom prst="rect">
              <a:avLst/>
            </a:prstGeom>
            <a:blipFill>
              <a:blip r:embed="rId7" cstate="print"/>
              <a:stretch>
                <a:fillRect/>
              </a:stretch>
            </a:blipFill>
          </p:spPr>
          <p:txBody>
            <a:bodyPr wrap="square" lIns="0" tIns="0" rIns="0" bIns="0" rtlCol="0"/>
            <a:lstStyle/>
            <a:p>
              <a:endParaRPr/>
            </a:p>
          </p:txBody>
        </p:sp>
      </p:grpSp>
      <p:grpSp>
        <p:nvGrpSpPr>
          <p:cNvPr id="22" name="object 22"/>
          <p:cNvGrpSpPr/>
          <p:nvPr/>
        </p:nvGrpSpPr>
        <p:grpSpPr>
          <a:xfrm>
            <a:off x="1318670" y="5504612"/>
            <a:ext cx="817244" cy="153670"/>
            <a:chOff x="1318670" y="5504612"/>
            <a:chExt cx="817244" cy="153670"/>
          </a:xfrm>
        </p:grpSpPr>
        <p:sp>
          <p:nvSpPr>
            <p:cNvPr id="23" name="object 23"/>
            <p:cNvSpPr/>
            <p:nvPr/>
          </p:nvSpPr>
          <p:spPr>
            <a:xfrm>
              <a:off x="1318670" y="5506352"/>
              <a:ext cx="136189" cy="151411"/>
            </a:xfrm>
            <a:prstGeom prst="rect">
              <a:avLst/>
            </a:prstGeom>
            <a:blipFill>
              <a:blip r:embed="rId8" cstate="print"/>
              <a:stretch>
                <a:fillRect/>
              </a:stretch>
            </a:blipFill>
          </p:spPr>
          <p:txBody>
            <a:bodyPr wrap="square" lIns="0" tIns="0" rIns="0" bIns="0" rtlCol="0"/>
            <a:lstStyle/>
            <a:p>
              <a:endParaRPr/>
            </a:p>
          </p:txBody>
        </p:sp>
        <p:sp>
          <p:nvSpPr>
            <p:cNvPr id="24" name="object 24"/>
            <p:cNvSpPr/>
            <p:nvPr/>
          </p:nvSpPr>
          <p:spPr>
            <a:xfrm>
              <a:off x="1480073" y="5504612"/>
              <a:ext cx="388396" cy="153150"/>
            </a:xfrm>
            <a:prstGeom prst="rect">
              <a:avLst/>
            </a:prstGeom>
            <a:blipFill>
              <a:blip r:embed="rId9" cstate="print"/>
              <a:stretch>
                <a:fillRect/>
              </a:stretch>
            </a:blipFill>
          </p:spPr>
          <p:txBody>
            <a:bodyPr wrap="square" lIns="0" tIns="0" rIns="0" bIns="0" rtlCol="0"/>
            <a:lstStyle/>
            <a:p>
              <a:endParaRPr/>
            </a:p>
          </p:txBody>
        </p:sp>
        <p:sp>
          <p:nvSpPr>
            <p:cNvPr id="25" name="object 25"/>
            <p:cNvSpPr/>
            <p:nvPr/>
          </p:nvSpPr>
          <p:spPr>
            <a:xfrm>
              <a:off x="1903769" y="5542882"/>
              <a:ext cx="232035" cy="114880"/>
            </a:xfrm>
            <a:prstGeom prst="rect">
              <a:avLst/>
            </a:prstGeom>
            <a:blipFill>
              <a:blip r:embed="rId10" cstate="print"/>
              <a:stretch>
                <a:fillRect/>
              </a:stretch>
            </a:blipFill>
          </p:spPr>
          <p:txBody>
            <a:bodyPr wrap="square" lIns="0" tIns="0" rIns="0" bIns="0" rtlCol="0"/>
            <a:lstStyle/>
            <a:p>
              <a:endParaRPr/>
            </a:p>
          </p:txBody>
        </p:sp>
      </p:grpSp>
      <p:sp>
        <p:nvSpPr>
          <p:cNvPr id="26" name="object 26"/>
          <p:cNvSpPr/>
          <p:nvPr/>
        </p:nvSpPr>
        <p:spPr>
          <a:xfrm>
            <a:off x="1651562" y="5774360"/>
            <a:ext cx="148829" cy="114866"/>
          </a:xfrm>
          <a:prstGeom prst="rect">
            <a:avLst/>
          </a:prstGeom>
          <a:blipFill>
            <a:blip r:embed="rId11" cstate="print"/>
            <a:stretch>
              <a:fillRect/>
            </a:stretch>
          </a:blipFill>
        </p:spPr>
        <p:txBody>
          <a:bodyPr wrap="square" lIns="0" tIns="0" rIns="0" bIns="0" rtlCol="0"/>
          <a:lstStyle/>
          <a:p>
            <a:endParaRPr/>
          </a:p>
        </p:txBody>
      </p:sp>
      <p:grpSp>
        <p:nvGrpSpPr>
          <p:cNvPr id="27" name="object 27"/>
          <p:cNvGrpSpPr/>
          <p:nvPr/>
        </p:nvGrpSpPr>
        <p:grpSpPr>
          <a:xfrm>
            <a:off x="4355443" y="3086723"/>
            <a:ext cx="653415" cy="2051685"/>
            <a:chOff x="4355443" y="3086723"/>
            <a:chExt cx="653415" cy="2051685"/>
          </a:xfrm>
        </p:grpSpPr>
        <p:sp>
          <p:nvSpPr>
            <p:cNvPr id="28" name="object 28"/>
            <p:cNvSpPr/>
            <p:nvPr/>
          </p:nvSpPr>
          <p:spPr>
            <a:xfrm>
              <a:off x="4362904" y="3094184"/>
              <a:ext cx="638175" cy="2036445"/>
            </a:xfrm>
            <a:custGeom>
              <a:avLst/>
              <a:gdLst/>
              <a:ahLst/>
              <a:cxnLst/>
              <a:rect l="l" t="t" r="r" b="b"/>
              <a:pathLst>
                <a:path w="638175" h="2036445">
                  <a:moveTo>
                    <a:pt x="638081" y="0"/>
                  </a:moveTo>
                  <a:lnTo>
                    <a:pt x="0" y="0"/>
                  </a:lnTo>
                  <a:lnTo>
                    <a:pt x="0" y="2036236"/>
                  </a:lnTo>
                  <a:lnTo>
                    <a:pt x="638081" y="2036236"/>
                  </a:lnTo>
                  <a:lnTo>
                    <a:pt x="638081" y="0"/>
                  </a:lnTo>
                  <a:close/>
                </a:path>
              </a:pathLst>
            </a:custGeom>
            <a:solidFill>
              <a:srgbClr val="C6EAFA"/>
            </a:solidFill>
          </p:spPr>
          <p:txBody>
            <a:bodyPr wrap="square" lIns="0" tIns="0" rIns="0" bIns="0" rtlCol="0"/>
            <a:lstStyle/>
            <a:p>
              <a:endParaRPr/>
            </a:p>
          </p:txBody>
        </p:sp>
        <p:sp>
          <p:nvSpPr>
            <p:cNvPr id="29" name="object 29"/>
            <p:cNvSpPr/>
            <p:nvPr/>
          </p:nvSpPr>
          <p:spPr>
            <a:xfrm>
              <a:off x="4362904" y="3094184"/>
              <a:ext cx="638175" cy="2036445"/>
            </a:xfrm>
            <a:custGeom>
              <a:avLst/>
              <a:gdLst/>
              <a:ahLst/>
              <a:cxnLst/>
              <a:rect l="l" t="t" r="r" b="b"/>
              <a:pathLst>
                <a:path w="638175" h="2036445">
                  <a:moveTo>
                    <a:pt x="638081" y="0"/>
                  </a:moveTo>
                  <a:lnTo>
                    <a:pt x="638081" y="2036236"/>
                  </a:lnTo>
                  <a:lnTo>
                    <a:pt x="0" y="2036236"/>
                  </a:lnTo>
                  <a:lnTo>
                    <a:pt x="0" y="0"/>
                  </a:lnTo>
                </a:path>
              </a:pathLst>
            </a:custGeom>
            <a:ln w="14712">
              <a:solidFill>
                <a:srgbClr val="221F1F"/>
              </a:solidFill>
            </a:ln>
          </p:spPr>
          <p:txBody>
            <a:bodyPr wrap="square" lIns="0" tIns="0" rIns="0" bIns="0" rtlCol="0"/>
            <a:lstStyle/>
            <a:p>
              <a:endParaRPr/>
            </a:p>
          </p:txBody>
        </p:sp>
        <p:sp>
          <p:nvSpPr>
            <p:cNvPr id="30" name="object 30"/>
            <p:cNvSpPr/>
            <p:nvPr/>
          </p:nvSpPr>
          <p:spPr>
            <a:xfrm>
              <a:off x="4362904" y="3501473"/>
              <a:ext cx="638175" cy="1221740"/>
            </a:xfrm>
            <a:custGeom>
              <a:avLst/>
              <a:gdLst/>
              <a:ahLst/>
              <a:cxnLst/>
              <a:rect l="l" t="t" r="r" b="b"/>
              <a:pathLst>
                <a:path w="638175" h="1221739">
                  <a:moveTo>
                    <a:pt x="0" y="0"/>
                  </a:moveTo>
                  <a:lnTo>
                    <a:pt x="0" y="0"/>
                  </a:lnTo>
                  <a:lnTo>
                    <a:pt x="638081" y="0"/>
                  </a:lnTo>
                </a:path>
                <a:path w="638175" h="1221739">
                  <a:moveTo>
                    <a:pt x="0" y="407196"/>
                  </a:moveTo>
                  <a:lnTo>
                    <a:pt x="0" y="407196"/>
                  </a:lnTo>
                  <a:lnTo>
                    <a:pt x="638081" y="407196"/>
                  </a:lnTo>
                </a:path>
                <a:path w="638175" h="1221739">
                  <a:moveTo>
                    <a:pt x="0" y="814438"/>
                  </a:moveTo>
                  <a:lnTo>
                    <a:pt x="0" y="814438"/>
                  </a:lnTo>
                  <a:lnTo>
                    <a:pt x="638081" y="814438"/>
                  </a:lnTo>
                </a:path>
                <a:path w="638175" h="1221739">
                  <a:moveTo>
                    <a:pt x="0" y="1221704"/>
                  </a:moveTo>
                  <a:lnTo>
                    <a:pt x="0" y="1221704"/>
                  </a:lnTo>
                  <a:lnTo>
                    <a:pt x="638081" y="1221704"/>
                  </a:lnTo>
                </a:path>
              </a:pathLst>
            </a:custGeom>
            <a:ln w="12786">
              <a:solidFill>
                <a:srgbClr val="221F1F"/>
              </a:solidFill>
            </a:ln>
          </p:spPr>
          <p:txBody>
            <a:bodyPr wrap="square" lIns="0" tIns="0" rIns="0" bIns="0" rtlCol="0"/>
            <a:lstStyle/>
            <a:p>
              <a:endParaRPr/>
            </a:p>
          </p:txBody>
        </p:sp>
        <p:sp>
          <p:nvSpPr>
            <p:cNvPr id="31" name="object 31"/>
            <p:cNvSpPr/>
            <p:nvPr/>
          </p:nvSpPr>
          <p:spPr>
            <a:xfrm>
              <a:off x="4610001" y="3228246"/>
              <a:ext cx="146241" cy="142643"/>
            </a:xfrm>
            <a:prstGeom prst="rect">
              <a:avLst/>
            </a:prstGeom>
            <a:blipFill>
              <a:blip r:embed="rId12" cstate="print"/>
              <a:stretch>
                <a:fillRect/>
              </a:stretch>
            </a:blipFill>
          </p:spPr>
          <p:txBody>
            <a:bodyPr wrap="square" lIns="0" tIns="0" rIns="0" bIns="0" rtlCol="0"/>
            <a:lstStyle/>
            <a:p>
              <a:endParaRPr/>
            </a:p>
          </p:txBody>
        </p:sp>
        <p:sp>
          <p:nvSpPr>
            <p:cNvPr id="32" name="object 32"/>
            <p:cNvSpPr/>
            <p:nvPr/>
          </p:nvSpPr>
          <p:spPr>
            <a:xfrm>
              <a:off x="4607312" y="3633680"/>
              <a:ext cx="143887" cy="144453"/>
            </a:xfrm>
            <a:prstGeom prst="rect">
              <a:avLst/>
            </a:prstGeom>
            <a:blipFill>
              <a:blip r:embed="rId13" cstate="print"/>
              <a:stretch>
                <a:fillRect/>
              </a:stretch>
            </a:blipFill>
          </p:spPr>
          <p:txBody>
            <a:bodyPr wrap="square" lIns="0" tIns="0" rIns="0" bIns="0" rtlCol="0"/>
            <a:lstStyle/>
            <a:p>
              <a:endParaRPr/>
            </a:p>
          </p:txBody>
        </p:sp>
        <p:sp>
          <p:nvSpPr>
            <p:cNvPr id="33" name="object 33"/>
            <p:cNvSpPr/>
            <p:nvPr/>
          </p:nvSpPr>
          <p:spPr>
            <a:xfrm>
              <a:off x="4630172" y="4040946"/>
              <a:ext cx="75641" cy="144453"/>
            </a:xfrm>
            <a:prstGeom prst="rect">
              <a:avLst/>
            </a:prstGeom>
            <a:blipFill>
              <a:blip r:embed="rId14" cstate="print"/>
              <a:stretch>
                <a:fillRect/>
              </a:stretch>
            </a:blipFill>
          </p:spPr>
          <p:txBody>
            <a:bodyPr wrap="square" lIns="0" tIns="0" rIns="0" bIns="0" rtlCol="0"/>
            <a:lstStyle/>
            <a:p>
              <a:endParaRPr/>
            </a:p>
          </p:txBody>
        </p:sp>
        <p:sp>
          <p:nvSpPr>
            <p:cNvPr id="34" name="object 34"/>
            <p:cNvSpPr/>
            <p:nvPr/>
          </p:nvSpPr>
          <p:spPr>
            <a:xfrm>
              <a:off x="4607312" y="4855431"/>
              <a:ext cx="148930" cy="146192"/>
            </a:xfrm>
            <a:prstGeom prst="rect">
              <a:avLst/>
            </a:prstGeom>
            <a:blipFill>
              <a:blip r:embed="rId15" cstate="print"/>
              <a:stretch>
                <a:fillRect/>
              </a:stretch>
            </a:blipFill>
          </p:spPr>
          <p:txBody>
            <a:bodyPr wrap="square" lIns="0" tIns="0" rIns="0" bIns="0" rtlCol="0"/>
            <a:lstStyle/>
            <a:p>
              <a:endParaRPr/>
            </a:p>
          </p:txBody>
        </p:sp>
        <p:sp>
          <p:nvSpPr>
            <p:cNvPr id="35" name="object 35"/>
            <p:cNvSpPr/>
            <p:nvPr/>
          </p:nvSpPr>
          <p:spPr>
            <a:xfrm>
              <a:off x="4610001" y="4448188"/>
              <a:ext cx="143551" cy="149671"/>
            </a:xfrm>
            <a:prstGeom prst="rect">
              <a:avLst/>
            </a:prstGeom>
            <a:blipFill>
              <a:blip r:embed="rId16" cstate="print"/>
              <a:stretch>
                <a:fillRect/>
              </a:stretch>
            </a:blipFill>
          </p:spPr>
          <p:txBody>
            <a:bodyPr wrap="square" lIns="0" tIns="0" rIns="0" bIns="0" rtlCol="0"/>
            <a:lstStyle/>
            <a:p>
              <a:endParaRPr/>
            </a:p>
          </p:txBody>
        </p:sp>
      </p:grpSp>
      <p:grpSp>
        <p:nvGrpSpPr>
          <p:cNvPr id="36" name="object 36"/>
          <p:cNvGrpSpPr/>
          <p:nvPr/>
        </p:nvGrpSpPr>
        <p:grpSpPr>
          <a:xfrm>
            <a:off x="4340044" y="5273134"/>
            <a:ext cx="691515" cy="153670"/>
            <a:chOff x="4340044" y="5273134"/>
            <a:chExt cx="691515" cy="153670"/>
          </a:xfrm>
        </p:grpSpPr>
        <p:sp>
          <p:nvSpPr>
            <p:cNvPr id="37" name="object 37"/>
            <p:cNvSpPr/>
            <p:nvPr/>
          </p:nvSpPr>
          <p:spPr>
            <a:xfrm>
              <a:off x="4340034" y="5283580"/>
              <a:ext cx="537845" cy="142875"/>
            </a:xfrm>
            <a:custGeom>
              <a:avLst/>
              <a:gdLst/>
              <a:ahLst/>
              <a:cxnLst/>
              <a:rect l="l" t="t" r="r" b="b"/>
              <a:pathLst>
                <a:path w="537845" h="142875">
                  <a:moveTo>
                    <a:pt x="131114" y="106159"/>
                  </a:moveTo>
                  <a:lnTo>
                    <a:pt x="128663" y="96672"/>
                  </a:lnTo>
                  <a:lnTo>
                    <a:pt x="120777" y="88976"/>
                  </a:lnTo>
                  <a:lnTo>
                    <a:pt x="106718" y="82918"/>
                  </a:lnTo>
                  <a:lnTo>
                    <a:pt x="47701" y="70662"/>
                  </a:lnTo>
                  <a:lnTo>
                    <a:pt x="39166" y="68084"/>
                  </a:lnTo>
                  <a:lnTo>
                    <a:pt x="34417" y="64516"/>
                  </a:lnTo>
                  <a:lnTo>
                    <a:pt x="32943" y="59169"/>
                  </a:lnTo>
                  <a:lnTo>
                    <a:pt x="36588" y="50850"/>
                  </a:lnTo>
                  <a:lnTo>
                    <a:pt x="45173" y="46113"/>
                  </a:lnTo>
                  <a:lnTo>
                    <a:pt x="55219" y="43992"/>
                  </a:lnTo>
                  <a:lnTo>
                    <a:pt x="63207" y="43510"/>
                  </a:lnTo>
                  <a:lnTo>
                    <a:pt x="82842" y="45250"/>
                  </a:lnTo>
                  <a:lnTo>
                    <a:pt x="94259" y="49593"/>
                  </a:lnTo>
                  <a:lnTo>
                    <a:pt x="99568" y="55257"/>
                  </a:lnTo>
                  <a:lnTo>
                    <a:pt x="100863" y="60909"/>
                  </a:lnTo>
                  <a:lnTo>
                    <a:pt x="126072" y="60909"/>
                  </a:lnTo>
                  <a:lnTo>
                    <a:pt x="124421" y="53543"/>
                  </a:lnTo>
                  <a:lnTo>
                    <a:pt x="116624" y="42418"/>
                  </a:lnTo>
                  <a:lnTo>
                    <a:pt x="98412" y="32283"/>
                  </a:lnTo>
                  <a:lnTo>
                    <a:pt x="65557" y="27851"/>
                  </a:lnTo>
                  <a:lnTo>
                    <a:pt x="43345" y="29870"/>
                  </a:lnTo>
                  <a:lnTo>
                    <a:pt x="23952" y="36118"/>
                  </a:lnTo>
                  <a:lnTo>
                    <a:pt x="10248" y="46939"/>
                  </a:lnTo>
                  <a:lnTo>
                    <a:pt x="5041" y="62649"/>
                  </a:lnTo>
                  <a:lnTo>
                    <a:pt x="7772" y="72123"/>
                  </a:lnTo>
                  <a:lnTo>
                    <a:pt x="15468" y="79629"/>
                  </a:lnTo>
                  <a:lnTo>
                    <a:pt x="27457" y="85178"/>
                  </a:lnTo>
                  <a:lnTo>
                    <a:pt x="43040" y="88760"/>
                  </a:lnTo>
                  <a:lnTo>
                    <a:pt x="87528" y="96672"/>
                  </a:lnTo>
                  <a:lnTo>
                    <a:pt x="96862" y="99847"/>
                  </a:lnTo>
                  <a:lnTo>
                    <a:pt x="101993" y="104013"/>
                  </a:lnTo>
                  <a:lnTo>
                    <a:pt x="103543" y="109639"/>
                  </a:lnTo>
                  <a:lnTo>
                    <a:pt x="100863" y="117500"/>
                  </a:lnTo>
                  <a:lnTo>
                    <a:pt x="93459" y="122910"/>
                  </a:lnTo>
                  <a:lnTo>
                    <a:pt x="82270" y="126047"/>
                  </a:lnTo>
                  <a:lnTo>
                    <a:pt x="68249" y="127050"/>
                  </a:lnTo>
                  <a:lnTo>
                    <a:pt x="45872" y="124739"/>
                  </a:lnTo>
                  <a:lnTo>
                    <a:pt x="33489" y="118999"/>
                  </a:lnTo>
                  <a:lnTo>
                    <a:pt x="27736" y="111620"/>
                  </a:lnTo>
                  <a:lnTo>
                    <a:pt x="25222" y="104419"/>
                  </a:lnTo>
                  <a:lnTo>
                    <a:pt x="0" y="104419"/>
                  </a:lnTo>
                  <a:lnTo>
                    <a:pt x="3289" y="115531"/>
                  </a:lnTo>
                  <a:lnTo>
                    <a:pt x="12446" y="128130"/>
                  </a:lnTo>
                  <a:lnTo>
                    <a:pt x="32435" y="138442"/>
                  </a:lnTo>
                  <a:lnTo>
                    <a:pt x="68249" y="142709"/>
                  </a:lnTo>
                  <a:lnTo>
                    <a:pt x="92964" y="140182"/>
                  </a:lnTo>
                  <a:lnTo>
                    <a:pt x="112915" y="132918"/>
                  </a:lnTo>
                  <a:lnTo>
                    <a:pt x="126250" y="121424"/>
                  </a:lnTo>
                  <a:lnTo>
                    <a:pt x="131114" y="106159"/>
                  </a:lnTo>
                  <a:close/>
                </a:path>
                <a:path w="537845" h="142875">
                  <a:moveTo>
                    <a:pt x="219532" y="31330"/>
                  </a:moveTo>
                  <a:lnTo>
                    <a:pt x="194322" y="31330"/>
                  </a:lnTo>
                  <a:lnTo>
                    <a:pt x="194322" y="0"/>
                  </a:lnTo>
                  <a:lnTo>
                    <a:pt x="169100" y="0"/>
                  </a:lnTo>
                  <a:lnTo>
                    <a:pt x="169100" y="31330"/>
                  </a:lnTo>
                  <a:lnTo>
                    <a:pt x="146240" y="31330"/>
                  </a:lnTo>
                  <a:lnTo>
                    <a:pt x="146240" y="45250"/>
                  </a:lnTo>
                  <a:lnTo>
                    <a:pt x="169100" y="45250"/>
                  </a:lnTo>
                  <a:lnTo>
                    <a:pt x="169100" y="116598"/>
                  </a:lnTo>
                  <a:lnTo>
                    <a:pt x="170281" y="126288"/>
                  </a:lnTo>
                  <a:lnTo>
                    <a:pt x="174777" y="134010"/>
                  </a:lnTo>
                  <a:lnTo>
                    <a:pt x="183997" y="139128"/>
                  </a:lnTo>
                  <a:lnTo>
                    <a:pt x="199364" y="140970"/>
                  </a:lnTo>
                  <a:lnTo>
                    <a:pt x="201714" y="140970"/>
                  </a:lnTo>
                  <a:lnTo>
                    <a:pt x="209448" y="139230"/>
                  </a:lnTo>
                  <a:lnTo>
                    <a:pt x="219532" y="139230"/>
                  </a:lnTo>
                  <a:lnTo>
                    <a:pt x="219532" y="125310"/>
                  </a:lnTo>
                  <a:lnTo>
                    <a:pt x="194322" y="125310"/>
                  </a:lnTo>
                  <a:lnTo>
                    <a:pt x="194322" y="45250"/>
                  </a:lnTo>
                  <a:lnTo>
                    <a:pt x="219532" y="45250"/>
                  </a:lnTo>
                  <a:lnTo>
                    <a:pt x="219532" y="31330"/>
                  </a:lnTo>
                  <a:close/>
                </a:path>
                <a:path w="537845" h="142875">
                  <a:moveTo>
                    <a:pt x="385940" y="125310"/>
                  </a:moveTo>
                  <a:lnTo>
                    <a:pt x="383260" y="125310"/>
                  </a:lnTo>
                  <a:lnTo>
                    <a:pt x="380898" y="127050"/>
                  </a:lnTo>
                  <a:lnTo>
                    <a:pt x="370814" y="127050"/>
                  </a:lnTo>
                  <a:lnTo>
                    <a:pt x="368122" y="125310"/>
                  </a:lnTo>
                  <a:lnTo>
                    <a:pt x="368122" y="123571"/>
                  </a:lnTo>
                  <a:lnTo>
                    <a:pt x="368122" y="83540"/>
                  </a:lnTo>
                  <a:lnTo>
                    <a:pt x="368020" y="57175"/>
                  </a:lnTo>
                  <a:lnTo>
                    <a:pt x="361149" y="41770"/>
                  </a:lnTo>
                  <a:lnTo>
                    <a:pt x="360845" y="41059"/>
                  </a:lnTo>
                  <a:lnTo>
                    <a:pt x="343877" y="32207"/>
                  </a:lnTo>
                  <a:lnTo>
                    <a:pt x="324586" y="28562"/>
                  </a:lnTo>
                  <a:lnTo>
                    <a:pt x="310299" y="27851"/>
                  </a:lnTo>
                  <a:lnTo>
                    <a:pt x="284365" y="29895"/>
                  </a:lnTo>
                  <a:lnTo>
                    <a:pt x="264160" y="36334"/>
                  </a:lnTo>
                  <a:lnTo>
                    <a:pt x="250634" y="47663"/>
                  </a:lnTo>
                  <a:lnTo>
                    <a:pt x="244741" y="64389"/>
                  </a:lnTo>
                  <a:lnTo>
                    <a:pt x="269963" y="64389"/>
                  </a:lnTo>
                  <a:lnTo>
                    <a:pt x="272211" y="57175"/>
                  </a:lnTo>
                  <a:lnTo>
                    <a:pt x="277152" y="49809"/>
                  </a:lnTo>
                  <a:lnTo>
                    <a:pt x="287312" y="44081"/>
                  </a:lnTo>
                  <a:lnTo>
                    <a:pt x="305257" y="41770"/>
                  </a:lnTo>
                  <a:lnTo>
                    <a:pt x="321779" y="43053"/>
                  </a:lnTo>
                  <a:lnTo>
                    <a:pt x="333540" y="46774"/>
                  </a:lnTo>
                  <a:lnTo>
                    <a:pt x="340575" y="52781"/>
                  </a:lnTo>
                  <a:lnTo>
                    <a:pt x="342912" y="60909"/>
                  </a:lnTo>
                  <a:lnTo>
                    <a:pt x="342912" y="71348"/>
                  </a:lnTo>
                  <a:lnTo>
                    <a:pt x="342912" y="83540"/>
                  </a:lnTo>
                  <a:lnTo>
                    <a:pt x="342912" y="100939"/>
                  </a:lnTo>
                  <a:lnTo>
                    <a:pt x="338582" y="111620"/>
                  </a:lnTo>
                  <a:lnTo>
                    <a:pt x="327152" y="119862"/>
                  </a:lnTo>
                  <a:lnTo>
                    <a:pt x="310997" y="125171"/>
                  </a:lnTo>
                  <a:lnTo>
                    <a:pt x="292481" y="127050"/>
                  </a:lnTo>
                  <a:lnTo>
                    <a:pt x="279666" y="125768"/>
                  </a:lnTo>
                  <a:lnTo>
                    <a:pt x="271132" y="122047"/>
                  </a:lnTo>
                  <a:lnTo>
                    <a:pt x="266395" y="116027"/>
                  </a:lnTo>
                  <a:lnTo>
                    <a:pt x="264922" y="107899"/>
                  </a:lnTo>
                  <a:lnTo>
                    <a:pt x="268262" y="99555"/>
                  </a:lnTo>
                  <a:lnTo>
                    <a:pt x="276555" y="94627"/>
                  </a:lnTo>
                  <a:lnTo>
                    <a:pt x="287185" y="91998"/>
                  </a:lnTo>
                  <a:lnTo>
                    <a:pt x="297522" y="90500"/>
                  </a:lnTo>
                  <a:lnTo>
                    <a:pt x="317804" y="88188"/>
                  </a:lnTo>
                  <a:lnTo>
                    <a:pt x="330682" y="86372"/>
                  </a:lnTo>
                  <a:lnTo>
                    <a:pt x="338328" y="84874"/>
                  </a:lnTo>
                  <a:lnTo>
                    <a:pt x="342912" y="83540"/>
                  </a:lnTo>
                  <a:lnTo>
                    <a:pt x="342912" y="71348"/>
                  </a:lnTo>
                  <a:lnTo>
                    <a:pt x="335521" y="73088"/>
                  </a:lnTo>
                  <a:lnTo>
                    <a:pt x="327787" y="73088"/>
                  </a:lnTo>
                  <a:lnTo>
                    <a:pt x="285089" y="76581"/>
                  </a:lnTo>
                  <a:lnTo>
                    <a:pt x="244919" y="91376"/>
                  </a:lnTo>
                  <a:lnTo>
                    <a:pt x="237020" y="111379"/>
                  </a:lnTo>
                  <a:lnTo>
                    <a:pt x="240639" y="123621"/>
                  </a:lnTo>
                  <a:lnTo>
                    <a:pt x="250888" y="133578"/>
                  </a:lnTo>
                  <a:lnTo>
                    <a:pt x="266801" y="140258"/>
                  </a:lnTo>
                  <a:lnTo>
                    <a:pt x="287439" y="142709"/>
                  </a:lnTo>
                  <a:lnTo>
                    <a:pt x="307454" y="140944"/>
                  </a:lnTo>
                  <a:lnTo>
                    <a:pt x="322745" y="136410"/>
                  </a:lnTo>
                  <a:lnTo>
                    <a:pt x="334251" y="130238"/>
                  </a:lnTo>
                  <a:lnTo>
                    <a:pt x="338378" y="127050"/>
                  </a:lnTo>
                  <a:lnTo>
                    <a:pt x="342912" y="123571"/>
                  </a:lnTo>
                  <a:lnTo>
                    <a:pt x="345198" y="129959"/>
                  </a:lnTo>
                  <a:lnTo>
                    <a:pt x="349300" y="135534"/>
                  </a:lnTo>
                  <a:lnTo>
                    <a:pt x="357187" y="139471"/>
                  </a:lnTo>
                  <a:lnTo>
                    <a:pt x="370814" y="140970"/>
                  </a:lnTo>
                  <a:lnTo>
                    <a:pt x="378218" y="140970"/>
                  </a:lnTo>
                  <a:lnTo>
                    <a:pt x="380898" y="139230"/>
                  </a:lnTo>
                  <a:lnTo>
                    <a:pt x="385940" y="139230"/>
                  </a:lnTo>
                  <a:lnTo>
                    <a:pt x="385940" y="127050"/>
                  </a:lnTo>
                  <a:lnTo>
                    <a:pt x="385940" y="125310"/>
                  </a:lnTo>
                  <a:close/>
                </a:path>
                <a:path w="537845" h="142875">
                  <a:moveTo>
                    <a:pt x="537222" y="67868"/>
                  </a:moveTo>
                  <a:lnTo>
                    <a:pt x="533869" y="53543"/>
                  </a:lnTo>
                  <a:lnTo>
                    <a:pt x="523443" y="40678"/>
                  </a:lnTo>
                  <a:lnTo>
                    <a:pt x="505460" y="31419"/>
                  </a:lnTo>
                  <a:lnTo>
                    <a:pt x="479399" y="27851"/>
                  </a:lnTo>
                  <a:lnTo>
                    <a:pt x="446112" y="32448"/>
                  </a:lnTo>
                  <a:lnTo>
                    <a:pt x="422376" y="45034"/>
                  </a:lnTo>
                  <a:lnTo>
                    <a:pt x="408165" y="63817"/>
                  </a:lnTo>
                  <a:lnTo>
                    <a:pt x="403428" y="87020"/>
                  </a:lnTo>
                  <a:lnTo>
                    <a:pt x="408457" y="108927"/>
                  </a:lnTo>
                  <a:lnTo>
                    <a:pt x="422757" y="126606"/>
                  </a:lnTo>
                  <a:lnTo>
                    <a:pt x="445122" y="138417"/>
                  </a:lnTo>
                  <a:lnTo>
                    <a:pt x="474357" y="142709"/>
                  </a:lnTo>
                  <a:lnTo>
                    <a:pt x="502996" y="138633"/>
                  </a:lnTo>
                  <a:lnTo>
                    <a:pt x="521931" y="128346"/>
                  </a:lnTo>
                  <a:lnTo>
                    <a:pt x="532790" y="114808"/>
                  </a:lnTo>
                  <a:lnTo>
                    <a:pt x="537222" y="100939"/>
                  </a:lnTo>
                  <a:lnTo>
                    <a:pt x="512013" y="100939"/>
                  </a:lnTo>
                  <a:lnTo>
                    <a:pt x="507593" y="111620"/>
                  </a:lnTo>
                  <a:lnTo>
                    <a:pt x="498856" y="119862"/>
                  </a:lnTo>
                  <a:lnTo>
                    <a:pt x="487286" y="125171"/>
                  </a:lnTo>
                  <a:lnTo>
                    <a:pt x="474357" y="127050"/>
                  </a:lnTo>
                  <a:lnTo>
                    <a:pt x="452602" y="122974"/>
                  </a:lnTo>
                  <a:lnTo>
                    <a:pt x="439483" y="112687"/>
                  </a:lnTo>
                  <a:lnTo>
                    <a:pt x="433044" y="99148"/>
                  </a:lnTo>
                  <a:lnTo>
                    <a:pt x="431330" y="85280"/>
                  </a:lnTo>
                  <a:lnTo>
                    <a:pt x="433793" y="70675"/>
                  </a:lnTo>
                  <a:lnTo>
                    <a:pt x="441667" y="57213"/>
                  </a:lnTo>
                  <a:lnTo>
                    <a:pt x="455726" y="47345"/>
                  </a:lnTo>
                  <a:lnTo>
                    <a:pt x="476719" y="43510"/>
                  </a:lnTo>
                  <a:lnTo>
                    <a:pt x="490410" y="45110"/>
                  </a:lnTo>
                  <a:lnTo>
                    <a:pt x="501053" y="49809"/>
                  </a:lnTo>
                  <a:lnTo>
                    <a:pt x="508342" y="57454"/>
                  </a:lnTo>
                  <a:lnTo>
                    <a:pt x="512013" y="67868"/>
                  </a:lnTo>
                  <a:lnTo>
                    <a:pt x="537222" y="67868"/>
                  </a:lnTo>
                  <a:close/>
                </a:path>
              </a:pathLst>
            </a:custGeom>
            <a:solidFill>
              <a:srgbClr val="221F1F"/>
            </a:solidFill>
          </p:spPr>
          <p:txBody>
            <a:bodyPr wrap="square" lIns="0" tIns="0" rIns="0" bIns="0" rtlCol="0"/>
            <a:lstStyle/>
            <a:p>
              <a:endParaRPr/>
            </a:p>
          </p:txBody>
        </p:sp>
        <p:sp>
          <p:nvSpPr>
            <p:cNvPr id="38" name="object 38"/>
            <p:cNvSpPr/>
            <p:nvPr/>
          </p:nvSpPr>
          <p:spPr>
            <a:xfrm>
              <a:off x="4900130" y="5273134"/>
              <a:ext cx="131112" cy="149671"/>
            </a:xfrm>
            <a:prstGeom prst="rect">
              <a:avLst/>
            </a:prstGeom>
            <a:blipFill>
              <a:blip r:embed="rId17" cstate="print"/>
              <a:stretch>
                <a:fillRect/>
              </a:stretch>
            </a:blipFill>
          </p:spPr>
          <p:txBody>
            <a:bodyPr wrap="square" lIns="0" tIns="0" rIns="0" bIns="0" rtlCol="0"/>
            <a:lstStyle/>
            <a:p>
              <a:endParaRPr/>
            </a:p>
          </p:txBody>
        </p:sp>
      </p:grpSp>
      <p:grpSp>
        <p:nvGrpSpPr>
          <p:cNvPr id="39" name="object 39"/>
          <p:cNvGrpSpPr/>
          <p:nvPr/>
        </p:nvGrpSpPr>
        <p:grpSpPr>
          <a:xfrm>
            <a:off x="4390471" y="5504612"/>
            <a:ext cx="593090" cy="153670"/>
            <a:chOff x="4390471" y="5504612"/>
            <a:chExt cx="593090" cy="153670"/>
          </a:xfrm>
        </p:grpSpPr>
        <p:sp>
          <p:nvSpPr>
            <p:cNvPr id="40" name="object 40"/>
            <p:cNvSpPr/>
            <p:nvPr/>
          </p:nvSpPr>
          <p:spPr>
            <a:xfrm>
              <a:off x="4390471" y="5504612"/>
              <a:ext cx="317696" cy="153150"/>
            </a:xfrm>
            <a:prstGeom prst="rect">
              <a:avLst/>
            </a:prstGeom>
            <a:blipFill>
              <a:blip r:embed="rId18" cstate="print"/>
              <a:stretch>
                <a:fillRect/>
              </a:stretch>
            </a:blipFill>
          </p:spPr>
          <p:txBody>
            <a:bodyPr wrap="square" lIns="0" tIns="0" rIns="0" bIns="0" rtlCol="0"/>
            <a:lstStyle/>
            <a:p>
              <a:endParaRPr/>
            </a:p>
          </p:txBody>
        </p:sp>
        <p:sp>
          <p:nvSpPr>
            <p:cNvPr id="41" name="object 41"/>
            <p:cNvSpPr/>
            <p:nvPr/>
          </p:nvSpPr>
          <p:spPr>
            <a:xfrm>
              <a:off x="4728339" y="5542882"/>
              <a:ext cx="141534" cy="114880"/>
            </a:xfrm>
            <a:prstGeom prst="rect">
              <a:avLst/>
            </a:prstGeom>
            <a:blipFill>
              <a:blip r:embed="rId19" cstate="print"/>
              <a:stretch>
                <a:fillRect/>
              </a:stretch>
            </a:blipFill>
          </p:spPr>
          <p:txBody>
            <a:bodyPr wrap="square" lIns="0" tIns="0" rIns="0" bIns="0" rtlCol="0"/>
            <a:lstStyle/>
            <a:p>
              <a:endParaRPr/>
            </a:p>
          </p:txBody>
        </p:sp>
        <p:sp>
          <p:nvSpPr>
            <p:cNvPr id="42" name="object 42"/>
            <p:cNvSpPr/>
            <p:nvPr/>
          </p:nvSpPr>
          <p:spPr>
            <a:xfrm>
              <a:off x="4907526" y="5542882"/>
              <a:ext cx="75641" cy="111401"/>
            </a:xfrm>
            <a:prstGeom prst="rect">
              <a:avLst/>
            </a:prstGeom>
            <a:blipFill>
              <a:blip r:embed="rId20" cstate="print"/>
              <a:stretch>
                <a:fillRect/>
              </a:stretch>
            </a:blipFill>
          </p:spPr>
          <p:txBody>
            <a:bodyPr wrap="square" lIns="0" tIns="0" rIns="0" bIns="0" rtlCol="0"/>
            <a:lstStyle/>
            <a:p>
              <a:endParaRPr/>
            </a:p>
          </p:txBody>
        </p:sp>
      </p:grpSp>
      <p:sp>
        <p:nvSpPr>
          <p:cNvPr id="43" name="object 43"/>
          <p:cNvSpPr/>
          <p:nvPr/>
        </p:nvSpPr>
        <p:spPr>
          <a:xfrm>
            <a:off x="4615044" y="5737813"/>
            <a:ext cx="138508" cy="151413"/>
          </a:xfrm>
          <a:prstGeom prst="rect">
            <a:avLst/>
          </a:prstGeom>
          <a:blipFill>
            <a:blip r:embed="rId21" cstate="print"/>
            <a:stretch>
              <a:fillRect/>
            </a:stretch>
          </a:blipFill>
        </p:spPr>
        <p:txBody>
          <a:bodyPr wrap="square" lIns="0" tIns="0" rIns="0" bIns="0" rtlCol="0"/>
          <a:lstStyle/>
          <a:p>
            <a:endParaRPr/>
          </a:p>
        </p:txBody>
      </p:sp>
      <p:grpSp>
        <p:nvGrpSpPr>
          <p:cNvPr id="44" name="object 44"/>
          <p:cNvGrpSpPr/>
          <p:nvPr/>
        </p:nvGrpSpPr>
        <p:grpSpPr>
          <a:xfrm>
            <a:off x="327498" y="2295378"/>
            <a:ext cx="1231265" cy="154940"/>
            <a:chOff x="327498" y="2295378"/>
            <a:chExt cx="1231265" cy="154940"/>
          </a:xfrm>
        </p:grpSpPr>
        <p:sp>
          <p:nvSpPr>
            <p:cNvPr id="45" name="object 45"/>
            <p:cNvSpPr/>
            <p:nvPr/>
          </p:nvSpPr>
          <p:spPr>
            <a:xfrm>
              <a:off x="327498" y="2295378"/>
              <a:ext cx="474151" cy="154936"/>
            </a:xfrm>
            <a:prstGeom prst="rect">
              <a:avLst/>
            </a:prstGeom>
            <a:blipFill>
              <a:blip r:embed="rId22" cstate="print"/>
              <a:stretch>
                <a:fillRect/>
              </a:stretch>
            </a:blipFill>
          </p:spPr>
          <p:txBody>
            <a:bodyPr wrap="square" lIns="0" tIns="0" rIns="0" bIns="0" rtlCol="0"/>
            <a:lstStyle/>
            <a:p>
              <a:endParaRPr/>
            </a:p>
          </p:txBody>
        </p:sp>
        <p:sp>
          <p:nvSpPr>
            <p:cNvPr id="46" name="object 46"/>
            <p:cNvSpPr/>
            <p:nvPr/>
          </p:nvSpPr>
          <p:spPr>
            <a:xfrm>
              <a:off x="839470" y="2335272"/>
              <a:ext cx="232035" cy="115042"/>
            </a:xfrm>
            <a:prstGeom prst="rect">
              <a:avLst/>
            </a:prstGeom>
            <a:blipFill>
              <a:blip r:embed="rId23" cstate="print"/>
              <a:stretch>
                <a:fillRect/>
              </a:stretch>
            </a:blipFill>
          </p:spPr>
          <p:txBody>
            <a:bodyPr wrap="square" lIns="0" tIns="0" rIns="0" bIns="0" rtlCol="0"/>
            <a:lstStyle/>
            <a:p>
              <a:endParaRPr/>
            </a:p>
          </p:txBody>
        </p:sp>
        <p:sp>
          <p:nvSpPr>
            <p:cNvPr id="47" name="object 47"/>
            <p:cNvSpPr/>
            <p:nvPr/>
          </p:nvSpPr>
          <p:spPr>
            <a:xfrm>
              <a:off x="1104284" y="2335272"/>
              <a:ext cx="128624" cy="111563"/>
            </a:xfrm>
            <a:prstGeom prst="rect">
              <a:avLst/>
            </a:prstGeom>
            <a:blipFill>
              <a:blip r:embed="rId24" cstate="print"/>
              <a:stretch>
                <a:fillRect/>
              </a:stretch>
            </a:blipFill>
          </p:spPr>
          <p:txBody>
            <a:bodyPr wrap="square" lIns="0" tIns="0" rIns="0" bIns="0" rtlCol="0"/>
            <a:lstStyle/>
            <a:p>
              <a:endParaRPr/>
            </a:p>
          </p:txBody>
        </p:sp>
        <p:sp>
          <p:nvSpPr>
            <p:cNvPr id="48" name="object 48"/>
            <p:cNvSpPr/>
            <p:nvPr/>
          </p:nvSpPr>
          <p:spPr>
            <a:xfrm>
              <a:off x="1263166" y="2335272"/>
              <a:ext cx="133701" cy="115042"/>
            </a:xfrm>
            <a:prstGeom prst="rect">
              <a:avLst/>
            </a:prstGeom>
            <a:blipFill>
              <a:blip r:embed="rId25" cstate="print"/>
              <a:stretch>
                <a:fillRect/>
              </a:stretch>
            </a:blipFill>
          </p:spPr>
          <p:txBody>
            <a:bodyPr wrap="square" lIns="0" tIns="0" rIns="0" bIns="0" rtlCol="0"/>
            <a:lstStyle/>
            <a:p>
              <a:endParaRPr/>
            </a:p>
          </p:txBody>
        </p:sp>
        <p:sp>
          <p:nvSpPr>
            <p:cNvPr id="49" name="object 49"/>
            <p:cNvSpPr/>
            <p:nvPr/>
          </p:nvSpPr>
          <p:spPr>
            <a:xfrm>
              <a:off x="1417038" y="2335272"/>
              <a:ext cx="141231" cy="115042"/>
            </a:xfrm>
            <a:prstGeom prst="rect">
              <a:avLst/>
            </a:prstGeom>
            <a:blipFill>
              <a:blip r:embed="rId26" cstate="print"/>
              <a:stretch>
                <a:fillRect/>
              </a:stretch>
            </a:blipFill>
          </p:spPr>
          <p:txBody>
            <a:bodyPr wrap="square" lIns="0" tIns="0" rIns="0" bIns="0" rtlCol="0"/>
            <a:lstStyle/>
            <a:p>
              <a:endParaRPr/>
            </a:p>
          </p:txBody>
        </p:sp>
      </p:grpSp>
      <p:grpSp>
        <p:nvGrpSpPr>
          <p:cNvPr id="50" name="object 50"/>
          <p:cNvGrpSpPr/>
          <p:nvPr/>
        </p:nvGrpSpPr>
        <p:grpSpPr>
          <a:xfrm>
            <a:off x="1666724" y="2297002"/>
            <a:ext cx="716280" cy="195580"/>
            <a:chOff x="1666724" y="2297002"/>
            <a:chExt cx="716280" cy="195580"/>
          </a:xfrm>
        </p:grpSpPr>
        <p:sp>
          <p:nvSpPr>
            <p:cNvPr id="51" name="object 51"/>
            <p:cNvSpPr/>
            <p:nvPr/>
          </p:nvSpPr>
          <p:spPr>
            <a:xfrm>
              <a:off x="1666724" y="2307439"/>
              <a:ext cx="219395" cy="142875"/>
            </a:xfrm>
            <a:prstGeom prst="rect">
              <a:avLst/>
            </a:prstGeom>
            <a:blipFill>
              <a:blip r:embed="rId27" cstate="print"/>
              <a:stretch>
                <a:fillRect/>
              </a:stretch>
            </a:blipFill>
          </p:spPr>
          <p:txBody>
            <a:bodyPr wrap="square" lIns="0" tIns="0" rIns="0" bIns="0" rtlCol="0"/>
            <a:lstStyle/>
            <a:p>
              <a:endParaRPr/>
            </a:p>
          </p:txBody>
        </p:sp>
        <p:sp>
          <p:nvSpPr>
            <p:cNvPr id="52" name="object 52"/>
            <p:cNvSpPr/>
            <p:nvPr/>
          </p:nvSpPr>
          <p:spPr>
            <a:xfrm>
              <a:off x="1916409" y="2335272"/>
              <a:ext cx="75641" cy="111563"/>
            </a:xfrm>
            <a:prstGeom prst="rect">
              <a:avLst/>
            </a:prstGeom>
            <a:blipFill>
              <a:blip r:embed="rId28" cstate="print"/>
              <a:stretch>
                <a:fillRect/>
              </a:stretch>
            </a:blipFill>
          </p:spPr>
          <p:txBody>
            <a:bodyPr wrap="square" lIns="0" tIns="0" rIns="0" bIns="0" rtlCol="0"/>
            <a:lstStyle/>
            <a:p>
              <a:endParaRPr/>
            </a:p>
          </p:txBody>
        </p:sp>
        <p:sp>
          <p:nvSpPr>
            <p:cNvPr id="53" name="object 53"/>
            <p:cNvSpPr/>
            <p:nvPr/>
          </p:nvSpPr>
          <p:spPr>
            <a:xfrm>
              <a:off x="2017255" y="2297010"/>
              <a:ext cx="27940" cy="149860"/>
            </a:xfrm>
            <a:custGeom>
              <a:avLst/>
              <a:gdLst/>
              <a:ahLst/>
              <a:cxnLst/>
              <a:rect l="l" t="t" r="r" b="b"/>
              <a:pathLst>
                <a:path w="27939" h="149860">
                  <a:moveTo>
                    <a:pt x="27774" y="41744"/>
                  </a:moveTo>
                  <a:lnTo>
                    <a:pt x="0" y="41744"/>
                  </a:lnTo>
                  <a:lnTo>
                    <a:pt x="0" y="149834"/>
                  </a:lnTo>
                  <a:lnTo>
                    <a:pt x="27774" y="149834"/>
                  </a:lnTo>
                  <a:lnTo>
                    <a:pt x="27774" y="41744"/>
                  </a:lnTo>
                  <a:close/>
                </a:path>
                <a:path w="27939" h="149860">
                  <a:moveTo>
                    <a:pt x="27774" y="0"/>
                  </a:moveTo>
                  <a:lnTo>
                    <a:pt x="0" y="0"/>
                  </a:lnTo>
                  <a:lnTo>
                    <a:pt x="0" y="20866"/>
                  </a:lnTo>
                  <a:lnTo>
                    <a:pt x="27774" y="20866"/>
                  </a:lnTo>
                  <a:lnTo>
                    <a:pt x="27774" y="0"/>
                  </a:lnTo>
                  <a:close/>
                </a:path>
              </a:pathLst>
            </a:custGeom>
            <a:solidFill>
              <a:srgbClr val="221F1F"/>
            </a:solidFill>
          </p:spPr>
          <p:txBody>
            <a:bodyPr wrap="square" lIns="0" tIns="0" rIns="0" bIns="0" rtlCol="0"/>
            <a:lstStyle/>
            <a:p>
              <a:endParaRPr/>
            </a:p>
          </p:txBody>
        </p:sp>
        <p:sp>
          <p:nvSpPr>
            <p:cNvPr id="54" name="object 54"/>
            <p:cNvSpPr/>
            <p:nvPr/>
          </p:nvSpPr>
          <p:spPr>
            <a:xfrm>
              <a:off x="2085377" y="2335272"/>
              <a:ext cx="126103" cy="111563"/>
            </a:xfrm>
            <a:prstGeom prst="rect">
              <a:avLst/>
            </a:prstGeom>
            <a:blipFill>
              <a:blip r:embed="rId29" cstate="print"/>
              <a:stretch>
                <a:fillRect/>
              </a:stretch>
            </a:blipFill>
          </p:spPr>
          <p:txBody>
            <a:bodyPr wrap="square" lIns="0" tIns="0" rIns="0" bIns="0" rtlCol="0"/>
            <a:lstStyle/>
            <a:p>
              <a:endParaRPr/>
            </a:p>
          </p:txBody>
        </p:sp>
        <p:sp>
          <p:nvSpPr>
            <p:cNvPr id="55" name="object 55"/>
            <p:cNvSpPr/>
            <p:nvPr/>
          </p:nvSpPr>
          <p:spPr>
            <a:xfrm>
              <a:off x="2244258" y="2335272"/>
              <a:ext cx="138710" cy="156792"/>
            </a:xfrm>
            <a:prstGeom prst="rect">
              <a:avLst/>
            </a:prstGeom>
            <a:blipFill>
              <a:blip r:embed="rId30" cstate="print"/>
              <a:stretch>
                <a:fillRect/>
              </a:stretch>
            </a:blipFill>
          </p:spPr>
          <p:txBody>
            <a:bodyPr wrap="square" lIns="0" tIns="0" rIns="0" bIns="0" rtlCol="0"/>
            <a:lstStyle/>
            <a:p>
              <a:endParaRPr/>
            </a:p>
          </p:txBody>
        </p:sp>
      </p:grpSp>
      <p:sp>
        <p:nvSpPr>
          <p:cNvPr id="56" name="object 56"/>
          <p:cNvSpPr/>
          <p:nvPr/>
        </p:nvSpPr>
        <p:spPr>
          <a:xfrm>
            <a:off x="761307" y="2674834"/>
            <a:ext cx="148796" cy="144267"/>
          </a:xfrm>
          <a:prstGeom prst="rect">
            <a:avLst/>
          </a:prstGeom>
          <a:blipFill>
            <a:blip r:embed="rId31" cstate="print"/>
            <a:stretch>
              <a:fillRect/>
            </a:stretch>
          </a:blipFill>
        </p:spPr>
        <p:txBody>
          <a:bodyPr wrap="square" lIns="0" tIns="0" rIns="0" bIns="0" rtlCol="0"/>
          <a:lstStyle/>
          <a:p>
            <a:endParaRPr/>
          </a:p>
        </p:txBody>
      </p:sp>
      <p:sp>
        <p:nvSpPr>
          <p:cNvPr id="57" name="object 57"/>
          <p:cNvSpPr/>
          <p:nvPr/>
        </p:nvSpPr>
        <p:spPr>
          <a:xfrm>
            <a:off x="1356491" y="2676458"/>
            <a:ext cx="146274" cy="142643"/>
          </a:xfrm>
          <a:prstGeom prst="rect">
            <a:avLst/>
          </a:prstGeom>
          <a:blipFill>
            <a:blip r:embed="rId32" cstate="print"/>
            <a:stretch>
              <a:fillRect/>
            </a:stretch>
          </a:blipFill>
        </p:spPr>
        <p:txBody>
          <a:bodyPr wrap="square" lIns="0" tIns="0" rIns="0" bIns="0" rtlCol="0"/>
          <a:lstStyle/>
          <a:p>
            <a:endParaRPr/>
          </a:p>
        </p:txBody>
      </p:sp>
      <p:sp>
        <p:nvSpPr>
          <p:cNvPr id="58" name="object 58"/>
          <p:cNvSpPr/>
          <p:nvPr/>
        </p:nvSpPr>
        <p:spPr>
          <a:xfrm>
            <a:off x="1946666" y="2674834"/>
            <a:ext cx="146274" cy="147746"/>
          </a:xfrm>
          <a:prstGeom prst="rect">
            <a:avLst/>
          </a:prstGeom>
          <a:blipFill>
            <a:blip r:embed="rId33" cstate="print"/>
            <a:stretch>
              <a:fillRect/>
            </a:stretch>
          </a:blipFill>
        </p:spPr>
        <p:txBody>
          <a:bodyPr wrap="square" lIns="0" tIns="0" rIns="0" bIns="0" rtlCol="0"/>
          <a:lstStyle/>
          <a:p>
            <a:endParaRPr/>
          </a:p>
        </p:txBody>
      </p:sp>
      <p:sp>
        <p:nvSpPr>
          <p:cNvPr id="59" name="object 59"/>
          <p:cNvSpPr/>
          <p:nvPr/>
        </p:nvSpPr>
        <p:spPr>
          <a:xfrm>
            <a:off x="2539329" y="2676458"/>
            <a:ext cx="146308" cy="142643"/>
          </a:xfrm>
          <a:prstGeom prst="rect">
            <a:avLst/>
          </a:prstGeom>
          <a:blipFill>
            <a:blip r:embed="rId34" cstate="print"/>
            <a:stretch>
              <a:fillRect/>
            </a:stretch>
          </a:blipFill>
        </p:spPr>
        <p:txBody>
          <a:bodyPr wrap="square" lIns="0" tIns="0" rIns="0" bIns="0" rtlCol="0"/>
          <a:lstStyle/>
          <a:p>
            <a:endParaRPr/>
          </a:p>
        </p:txBody>
      </p:sp>
      <p:sp>
        <p:nvSpPr>
          <p:cNvPr id="60" name="object 60"/>
          <p:cNvSpPr/>
          <p:nvPr/>
        </p:nvSpPr>
        <p:spPr>
          <a:xfrm>
            <a:off x="3149675" y="2674834"/>
            <a:ext cx="78196" cy="144267"/>
          </a:xfrm>
          <a:prstGeom prst="rect">
            <a:avLst/>
          </a:prstGeom>
          <a:blipFill>
            <a:blip r:embed="rId35" cstate="print"/>
            <a:stretch>
              <a:fillRect/>
            </a:stretch>
          </a:blipFill>
        </p:spPr>
        <p:txBody>
          <a:bodyPr wrap="square" lIns="0" tIns="0" rIns="0" bIns="0" rtlCol="0"/>
          <a:lstStyle/>
          <a:p>
            <a:endParaRPr/>
          </a:p>
        </p:txBody>
      </p:sp>
      <p:sp>
        <p:nvSpPr>
          <p:cNvPr id="61" name="object 61"/>
          <p:cNvSpPr/>
          <p:nvPr/>
        </p:nvSpPr>
        <p:spPr>
          <a:xfrm>
            <a:off x="3722133" y="2674834"/>
            <a:ext cx="143887" cy="147746"/>
          </a:xfrm>
          <a:prstGeom prst="rect">
            <a:avLst/>
          </a:prstGeom>
          <a:blipFill>
            <a:blip r:embed="rId36" cstate="print"/>
            <a:stretch>
              <a:fillRect/>
            </a:stretch>
          </a:blipFill>
        </p:spPr>
        <p:txBody>
          <a:bodyPr wrap="square" lIns="0" tIns="0" rIns="0" bIns="0" rtlCol="0"/>
          <a:lstStyle/>
          <a:p>
            <a:endParaRPr/>
          </a:p>
        </p:txBody>
      </p:sp>
      <p:sp>
        <p:nvSpPr>
          <p:cNvPr id="62" name="object 62"/>
          <p:cNvSpPr/>
          <p:nvPr/>
        </p:nvSpPr>
        <p:spPr>
          <a:xfrm>
            <a:off x="4332647" y="2674834"/>
            <a:ext cx="77995" cy="144267"/>
          </a:xfrm>
          <a:prstGeom prst="rect">
            <a:avLst/>
          </a:prstGeom>
          <a:blipFill>
            <a:blip r:embed="rId37" cstate="print"/>
            <a:stretch>
              <a:fillRect/>
            </a:stretch>
          </a:blipFill>
        </p:spPr>
        <p:txBody>
          <a:bodyPr wrap="square" lIns="0" tIns="0" rIns="0" bIns="0" rtlCol="0"/>
          <a:lstStyle/>
          <a:p>
            <a:endParaRPr/>
          </a:p>
        </p:txBody>
      </p:sp>
      <p:sp>
        <p:nvSpPr>
          <p:cNvPr id="63" name="object 63"/>
          <p:cNvSpPr/>
          <p:nvPr/>
        </p:nvSpPr>
        <p:spPr>
          <a:xfrm>
            <a:off x="4900130" y="2674834"/>
            <a:ext cx="146241" cy="144267"/>
          </a:xfrm>
          <a:prstGeom prst="rect">
            <a:avLst/>
          </a:prstGeom>
          <a:blipFill>
            <a:blip r:embed="rId38" cstate="print"/>
            <a:stretch>
              <a:fillRect/>
            </a:stretch>
          </a:blipFill>
        </p:spPr>
        <p:txBody>
          <a:bodyPr wrap="square" lIns="0" tIns="0" rIns="0" bIns="0" rtlCol="0"/>
          <a:lstStyle/>
          <a:p>
            <a:endParaRPr/>
          </a:p>
        </p:txBody>
      </p:sp>
      <p:sp>
        <p:nvSpPr>
          <p:cNvPr id="64" name="object 64"/>
          <p:cNvSpPr/>
          <p:nvPr/>
        </p:nvSpPr>
        <p:spPr>
          <a:xfrm>
            <a:off x="6082833" y="2674834"/>
            <a:ext cx="146241" cy="144267"/>
          </a:xfrm>
          <a:prstGeom prst="rect">
            <a:avLst/>
          </a:prstGeom>
          <a:blipFill>
            <a:blip r:embed="rId39" cstate="print"/>
            <a:stretch>
              <a:fillRect/>
            </a:stretch>
          </a:blipFill>
        </p:spPr>
        <p:txBody>
          <a:bodyPr wrap="square" lIns="0" tIns="0" rIns="0" bIns="0" rtlCol="0"/>
          <a:lstStyle/>
          <a:p>
            <a:endParaRPr/>
          </a:p>
        </p:txBody>
      </p:sp>
      <p:sp>
        <p:nvSpPr>
          <p:cNvPr id="65" name="object 65"/>
          <p:cNvSpPr/>
          <p:nvPr/>
        </p:nvSpPr>
        <p:spPr>
          <a:xfrm>
            <a:off x="5515351" y="2674834"/>
            <a:ext cx="78331" cy="144267"/>
          </a:xfrm>
          <a:prstGeom prst="rect">
            <a:avLst/>
          </a:prstGeom>
          <a:blipFill>
            <a:blip r:embed="rId40" cstate="print"/>
            <a:stretch>
              <a:fillRect/>
            </a:stretch>
          </a:blipFill>
        </p:spPr>
        <p:txBody>
          <a:bodyPr wrap="square" lIns="0" tIns="0" rIns="0" bIns="0" rtlCol="0"/>
          <a:lstStyle/>
          <a:p>
            <a:endParaRPr/>
          </a:p>
        </p:txBody>
      </p:sp>
      <p:sp>
        <p:nvSpPr>
          <p:cNvPr id="66" name="object 66"/>
          <p:cNvSpPr/>
          <p:nvPr/>
        </p:nvSpPr>
        <p:spPr>
          <a:xfrm>
            <a:off x="7858233" y="2674834"/>
            <a:ext cx="143887" cy="144267"/>
          </a:xfrm>
          <a:prstGeom prst="rect">
            <a:avLst/>
          </a:prstGeom>
          <a:blipFill>
            <a:blip r:embed="rId41" cstate="print"/>
            <a:stretch>
              <a:fillRect/>
            </a:stretch>
          </a:blipFill>
        </p:spPr>
        <p:txBody>
          <a:bodyPr wrap="square" lIns="0" tIns="0" rIns="0" bIns="0" rtlCol="0"/>
          <a:lstStyle/>
          <a:p>
            <a:endParaRPr/>
          </a:p>
        </p:txBody>
      </p:sp>
      <p:sp>
        <p:nvSpPr>
          <p:cNvPr id="67" name="object 67"/>
          <p:cNvSpPr/>
          <p:nvPr/>
        </p:nvSpPr>
        <p:spPr>
          <a:xfrm>
            <a:off x="6677883" y="2676458"/>
            <a:ext cx="146577" cy="142643"/>
          </a:xfrm>
          <a:prstGeom prst="rect">
            <a:avLst/>
          </a:prstGeom>
          <a:blipFill>
            <a:blip r:embed="rId42" cstate="print"/>
            <a:stretch>
              <a:fillRect/>
            </a:stretch>
          </a:blipFill>
        </p:spPr>
        <p:txBody>
          <a:bodyPr wrap="square" lIns="0" tIns="0" rIns="0" bIns="0" rtlCol="0"/>
          <a:lstStyle/>
          <a:p>
            <a:endParaRPr/>
          </a:p>
        </p:txBody>
      </p:sp>
      <p:sp>
        <p:nvSpPr>
          <p:cNvPr id="68" name="object 68"/>
          <p:cNvSpPr/>
          <p:nvPr/>
        </p:nvSpPr>
        <p:spPr>
          <a:xfrm>
            <a:off x="6272106" y="3456245"/>
            <a:ext cx="148594" cy="112955"/>
          </a:xfrm>
          <a:prstGeom prst="rect">
            <a:avLst/>
          </a:prstGeom>
          <a:blipFill>
            <a:blip r:embed="rId43" cstate="print"/>
            <a:stretch>
              <a:fillRect/>
            </a:stretch>
          </a:blipFill>
        </p:spPr>
        <p:txBody>
          <a:bodyPr wrap="square" lIns="0" tIns="0" rIns="0" bIns="0" rtlCol="0"/>
          <a:lstStyle/>
          <a:p>
            <a:endParaRPr/>
          </a:p>
        </p:txBody>
      </p:sp>
      <p:sp>
        <p:nvSpPr>
          <p:cNvPr id="69" name="object 69"/>
          <p:cNvSpPr/>
          <p:nvPr/>
        </p:nvSpPr>
        <p:spPr>
          <a:xfrm>
            <a:off x="6917584" y="3417975"/>
            <a:ext cx="138844" cy="151225"/>
          </a:xfrm>
          <a:prstGeom prst="rect">
            <a:avLst/>
          </a:prstGeom>
          <a:blipFill>
            <a:blip r:embed="rId44" cstate="print"/>
            <a:stretch>
              <a:fillRect/>
            </a:stretch>
          </a:blipFill>
        </p:spPr>
        <p:txBody>
          <a:bodyPr wrap="square" lIns="0" tIns="0" rIns="0" bIns="0" rtlCol="0"/>
          <a:lstStyle/>
          <a:p>
            <a:endParaRPr/>
          </a:p>
        </p:txBody>
      </p:sp>
      <p:sp>
        <p:nvSpPr>
          <p:cNvPr id="70" name="object 70"/>
          <p:cNvSpPr/>
          <p:nvPr/>
        </p:nvSpPr>
        <p:spPr>
          <a:xfrm>
            <a:off x="7288397" y="2674834"/>
            <a:ext cx="78331" cy="144267"/>
          </a:xfrm>
          <a:prstGeom prst="rect">
            <a:avLst/>
          </a:prstGeom>
          <a:blipFill>
            <a:blip r:embed="rId45" cstate="print"/>
            <a:stretch>
              <a:fillRect/>
            </a:stretch>
          </a:blipFill>
        </p:spPr>
        <p:txBody>
          <a:bodyPr wrap="square" lIns="0" tIns="0" rIns="0" bIns="0" rtlCol="0"/>
          <a:lstStyle/>
          <a:p>
            <a:endParaRPr/>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207414" y="23825"/>
            <a:ext cx="7035800" cy="406400"/>
          </a:xfrm>
          <a:prstGeom prst="rect">
            <a:avLst/>
          </a:prstGeom>
        </p:spPr>
        <p:txBody>
          <a:bodyPr vert="horz" wrap="square" lIns="0" tIns="12065" rIns="0" bIns="0" rtlCol="0">
            <a:spAutoFit/>
          </a:bodyPr>
          <a:lstStyle/>
          <a:p>
            <a:pPr marL="12700">
              <a:lnSpc>
                <a:spcPct val="100000"/>
              </a:lnSpc>
              <a:spcBef>
                <a:spcPts val="95"/>
              </a:spcBef>
            </a:pPr>
            <a:r>
              <a:rPr sz="2500" b="1" spc="-5" dirty="0">
                <a:solidFill>
                  <a:srgbClr val="0000FF"/>
                </a:solidFill>
                <a:latin typeface="Times New Roman"/>
                <a:cs typeface="Times New Roman"/>
              </a:rPr>
              <a:t>LRU Approximation </a:t>
            </a:r>
            <a:r>
              <a:rPr sz="2500" b="1" dirty="0">
                <a:solidFill>
                  <a:srgbClr val="0000FF"/>
                </a:solidFill>
                <a:latin typeface="Times New Roman"/>
                <a:cs typeface="Times New Roman"/>
              </a:rPr>
              <a:t>Page </a:t>
            </a:r>
            <a:r>
              <a:rPr sz="2500" b="1" spc="-10" dirty="0">
                <a:solidFill>
                  <a:srgbClr val="0000FF"/>
                </a:solidFill>
                <a:latin typeface="Times New Roman"/>
                <a:cs typeface="Times New Roman"/>
              </a:rPr>
              <a:t>Replacement</a:t>
            </a:r>
            <a:r>
              <a:rPr sz="2500" b="1" spc="100" dirty="0">
                <a:solidFill>
                  <a:srgbClr val="0000FF"/>
                </a:solidFill>
                <a:latin typeface="Times New Roman"/>
                <a:cs typeface="Times New Roman"/>
              </a:rPr>
              <a:t> </a:t>
            </a:r>
            <a:r>
              <a:rPr sz="2500" b="1" spc="-10" dirty="0">
                <a:solidFill>
                  <a:srgbClr val="0000FF"/>
                </a:solidFill>
                <a:latin typeface="Times New Roman"/>
                <a:cs typeface="Times New Roman"/>
              </a:rPr>
              <a:t>Algorithms</a:t>
            </a:r>
            <a:endParaRPr sz="2500">
              <a:latin typeface="Times New Roman"/>
              <a:cs typeface="Times New Roman"/>
            </a:endParaRPr>
          </a:p>
        </p:txBody>
      </p:sp>
      <p:sp>
        <p:nvSpPr>
          <p:cNvPr id="3" name="object 3"/>
          <p:cNvSpPr txBox="1"/>
          <p:nvPr/>
        </p:nvSpPr>
        <p:spPr>
          <a:xfrm>
            <a:off x="78739" y="392672"/>
            <a:ext cx="8806180" cy="4176395"/>
          </a:xfrm>
          <a:prstGeom prst="rect">
            <a:avLst/>
          </a:prstGeom>
        </p:spPr>
        <p:txBody>
          <a:bodyPr vert="horz" wrap="square" lIns="0" tIns="100965" rIns="0" bIns="0" rtlCol="0">
            <a:spAutoFit/>
          </a:bodyPr>
          <a:lstStyle/>
          <a:p>
            <a:pPr marL="356870" indent="-344805">
              <a:lnSpc>
                <a:spcPct val="100000"/>
              </a:lnSpc>
              <a:spcBef>
                <a:spcPts val="795"/>
              </a:spcBef>
              <a:buClr>
                <a:srgbClr val="993300"/>
              </a:buClr>
              <a:buSzPct val="110416"/>
              <a:buFont typeface="Wingdings"/>
              <a:buChar char=""/>
              <a:tabLst>
                <a:tab pos="356870" algn="l"/>
                <a:tab pos="357505" algn="l"/>
              </a:tabLst>
            </a:pPr>
            <a:r>
              <a:rPr sz="2400" spc="-20" dirty="0">
                <a:latin typeface="Times New Roman"/>
                <a:cs typeface="Times New Roman"/>
              </a:rPr>
              <a:t>LRU </a:t>
            </a:r>
            <a:r>
              <a:rPr sz="2400" spc="-5" dirty="0">
                <a:latin typeface="Times New Roman"/>
                <a:cs typeface="Times New Roman"/>
              </a:rPr>
              <a:t>needs special hardware and </a:t>
            </a:r>
            <a:r>
              <a:rPr sz="2400" dirty="0">
                <a:latin typeface="Times New Roman"/>
                <a:cs typeface="Times New Roman"/>
              </a:rPr>
              <a:t>still</a:t>
            </a:r>
            <a:r>
              <a:rPr sz="2400" spc="45" dirty="0">
                <a:latin typeface="Times New Roman"/>
                <a:cs typeface="Times New Roman"/>
              </a:rPr>
              <a:t> </a:t>
            </a:r>
            <a:r>
              <a:rPr sz="2400" spc="-5" dirty="0">
                <a:latin typeface="Times New Roman"/>
                <a:cs typeface="Times New Roman"/>
              </a:rPr>
              <a:t>slow</a:t>
            </a:r>
            <a:endParaRPr sz="2400">
              <a:latin typeface="Times New Roman"/>
              <a:cs typeface="Times New Roman"/>
            </a:endParaRPr>
          </a:p>
          <a:p>
            <a:pPr marL="12700" marR="5080">
              <a:lnSpc>
                <a:spcPct val="135100"/>
              </a:lnSpc>
              <a:buClr>
                <a:srgbClr val="993300"/>
              </a:buClr>
              <a:buSzPct val="110416"/>
              <a:buFont typeface="Wingdings"/>
              <a:buChar char=""/>
              <a:tabLst>
                <a:tab pos="356870" algn="l"/>
                <a:tab pos="357505" algn="l"/>
              </a:tabLst>
            </a:pPr>
            <a:r>
              <a:rPr sz="2400" spc="-5" dirty="0">
                <a:latin typeface="Times New Roman"/>
                <a:cs typeface="Times New Roman"/>
              </a:rPr>
              <a:t>Many </a:t>
            </a:r>
            <a:r>
              <a:rPr sz="2400" spc="-10" dirty="0">
                <a:latin typeface="Times New Roman"/>
                <a:cs typeface="Times New Roman"/>
              </a:rPr>
              <a:t>systems </a:t>
            </a:r>
            <a:r>
              <a:rPr sz="2400" spc="-5" dirty="0">
                <a:latin typeface="Times New Roman"/>
                <a:cs typeface="Times New Roman"/>
              </a:rPr>
              <a:t>provide support </a:t>
            </a:r>
            <a:r>
              <a:rPr sz="2400" dirty="0">
                <a:latin typeface="Times New Roman"/>
                <a:cs typeface="Times New Roman"/>
              </a:rPr>
              <a:t>for </a:t>
            </a:r>
            <a:r>
              <a:rPr sz="2400" spc="-20" dirty="0">
                <a:latin typeface="Times New Roman"/>
                <a:cs typeface="Times New Roman"/>
              </a:rPr>
              <a:t>LRU </a:t>
            </a:r>
            <a:r>
              <a:rPr sz="2400" dirty="0">
                <a:latin typeface="Times New Roman"/>
                <a:cs typeface="Times New Roman"/>
              </a:rPr>
              <a:t>in the </a:t>
            </a:r>
            <a:r>
              <a:rPr sz="2400" spc="-5" dirty="0">
                <a:latin typeface="Times New Roman"/>
                <a:cs typeface="Times New Roman"/>
              </a:rPr>
              <a:t>form </a:t>
            </a:r>
            <a:r>
              <a:rPr sz="2400" dirty="0">
                <a:latin typeface="Times New Roman"/>
                <a:cs typeface="Times New Roman"/>
              </a:rPr>
              <a:t>of </a:t>
            </a:r>
            <a:r>
              <a:rPr sz="2400" b="1" spc="-5" dirty="0">
                <a:solidFill>
                  <a:srgbClr val="0000FF"/>
                </a:solidFill>
                <a:latin typeface="Times New Roman"/>
                <a:cs typeface="Times New Roman"/>
              </a:rPr>
              <a:t>Reference </a:t>
            </a:r>
            <a:r>
              <a:rPr sz="2400" b="1" dirty="0">
                <a:solidFill>
                  <a:srgbClr val="0000FF"/>
                </a:solidFill>
                <a:latin typeface="Times New Roman"/>
                <a:cs typeface="Times New Roman"/>
              </a:rPr>
              <a:t>bit </a:t>
            </a:r>
            <a:r>
              <a:rPr sz="2400" b="1" dirty="0">
                <a:latin typeface="Times New Roman"/>
                <a:cs typeface="Times New Roman"/>
              </a:rPr>
              <a:t> </a:t>
            </a:r>
            <a:r>
              <a:rPr sz="2400" b="1" spc="-5" dirty="0">
                <a:latin typeface="Times New Roman"/>
                <a:cs typeface="Times New Roman"/>
              </a:rPr>
              <a:t>Steps:</a:t>
            </a:r>
            <a:endParaRPr sz="2400">
              <a:latin typeface="Times New Roman"/>
              <a:cs typeface="Times New Roman"/>
            </a:endParaRPr>
          </a:p>
          <a:p>
            <a:pPr marL="356870" indent="-344805">
              <a:lnSpc>
                <a:spcPct val="100000"/>
              </a:lnSpc>
              <a:spcBef>
                <a:spcPts val="1010"/>
              </a:spcBef>
              <a:buClr>
                <a:srgbClr val="993300"/>
              </a:buClr>
              <a:buSzPct val="110416"/>
              <a:buFont typeface="Wingdings"/>
              <a:buChar char=""/>
              <a:tabLst>
                <a:tab pos="357505" algn="l"/>
              </a:tabLst>
            </a:pPr>
            <a:r>
              <a:rPr sz="2400" spc="-15" dirty="0">
                <a:latin typeface="Times New Roman"/>
                <a:cs typeface="Times New Roman"/>
              </a:rPr>
              <a:t>Initially, </a:t>
            </a:r>
            <a:r>
              <a:rPr sz="2400" dirty="0">
                <a:latin typeface="Times New Roman"/>
                <a:cs typeface="Times New Roman"/>
              </a:rPr>
              <a:t>the </a:t>
            </a:r>
            <a:r>
              <a:rPr sz="2400" spc="-5" dirty="0">
                <a:latin typeface="Times New Roman"/>
                <a:cs typeface="Times New Roman"/>
              </a:rPr>
              <a:t>OS sets all </a:t>
            </a:r>
            <a:r>
              <a:rPr sz="2400" dirty="0">
                <a:latin typeface="Times New Roman"/>
                <a:cs typeface="Times New Roman"/>
              </a:rPr>
              <a:t>the </a:t>
            </a:r>
            <a:r>
              <a:rPr sz="2400" spc="-10" dirty="0">
                <a:latin typeface="Times New Roman"/>
                <a:cs typeface="Times New Roman"/>
              </a:rPr>
              <a:t>reference </a:t>
            </a:r>
            <a:r>
              <a:rPr sz="2400" dirty="0">
                <a:latin typeface="Times New Roman"/>
                <a:cs typeface="Times New Roman"/>
              </a:rPr>
              <a:t>bits for </a:t>
            </a:r>
            <a:r>
              <a:rPr sz="2400" spc="-5" dirty="0">
                <a:latin typeface="Times New Roman"/>
                <a:cs typeface="Times New Roman"/>
              </a:rPr>
              <a:t>all </a:t>
            </a:r>
            <a:r>
              <a:rPr sz="2400" dirty="0">
                <a:latin typeface="Times New Roman"/>
                <a:cs typeface="Times New Roman"/>
              </a:rPr>
              <a:t>the </a:t>
            </a:r>
            <a:r>
              <a:rPr sz="2400" spc="-10" dirty="0">
                <a:latin typeface="Times New Roman"/>
                <a:cs typeface="Times New Roman"/>
              </a:rPr>
              <a:t>pages </a:t>
            </a:r>
            <a:r>
              <a:rPr sz="2400" dirty="0">
                <a:latin typeface="Times New Roman"/>
                <a:cs typeface="Times New Roman"/>
              </a:rPr>
              <a:t>to</a:t>
            </a:r>
            <a:r>
              <a:rPr sz="2400" spc="114" dirty="0">
                <a:latin typeface="Times New Roman"/>
                <a:cs typeface="Times New Roman"/>
              </a:rPr>
              <a:t> </a:t>
            </a:r>
            <a:r>
              <a:rPr sz="2400" spc="-135" dirty="0">
                <a:latin typeface="Times New Roman"/>
                <a:cs typeface="Times New Roman"/>
              </a:rPr>
              <a:t>‗0‘</a:t>
            </a:r>
            <a:endParaRPr sz="2400">
              <a:latin typeface="Times New Roman"/>
              <a:cs typeface="Times New Roman"/>
            </a:endParaRPr>
          </a:p>
          <a:p>
            <a:pPr marL="356870" indent="-344805">
              <a:lnSpc>
                <a:spcPct val="100000"/>
              </a:lnSpc>
              <a:spcBef>
                <a:spcPts val="1010"/>
              </a:spcBef>
              <a:buClr>
                <a:srgbClr val="993300"/>
              </a:buClr>
              <a:buSzPct val="110416"/>
              <a:buFont typeface="Wingdings"/>
              <a:buChar char=""/>
              <a:tabLst>
                <a:tab pos="357505" algn="l"/>
              </a:tabLst>
            </a:pPr>
            <a:r>
              <a:rPr sz="2400" spc="-5" dirty="0">
                <a:latin typeface="Times New Roman"/>
                <a:cs typeface="Times New Roman"/>
              </a:rPr>
              <a:t>Whenever </a:t>
            </a:r>
            <a:r>
              <a:rPr sz="2400" dirty="0">
                <a:latin typeface="Times New Roman"/>
                <a:cs typeface="Times New Roman"/>
              </a:rPr>
              <a:t>a </a:t>
            </a:r>
            <a:r>
              <a:rPr sz="2400" spc="-10" dirty="0">
                <a:latin typeface="Times New Roman"/>
                <a:cs typeface="Times New Roman"/>
              </a:rPr>
              <a:t>page </a:t>
            </a:r>
            <a:r>
              <a:rPr sz="2400" dirty="0">
                <a:latin typeface="Times New Roman"/>
                <a:cs typeface="Times New Roman"/>
              </a:rPr>
              <a:t>is </a:t>
            </a:r>
            <a:r>
              <a:rPr sz="2400" spc="-10" dirty="0">
                <a:latin typeface="Times New Roman"/>
                <a:cs typeface="Times New Roman"/>
              </a:rPr>
              <a:t>referenced, </a:t>
            </a:r>
            <a:r>
              <a:rPr sz="2400" dirty="0">
                <a:latin typeface="Times New Roman"/>
                <a:cs typeface="Times New Roman"/>
              </a:rPr>
              <a:t>the </a:t>
            </a:r>
            <a:r>
              <a:rPr sz="2400" spc="-10" dirty="0">
                <a:latin typeface="Times New Roman"/>
                <a:cs typeface="Times New Roman"/>
              </a:rPr>
              <a:t>reference </a:t>
            </a:r>
            <a:r>
              <a:rPr sz="2400" dirty="0">
                <a:latin typeface="Times New Roman"/>
                <a:cs typeface="Times New Roman"/>
              </a:rPr>
              <a:t>bit </a:t>
            </a:r>
            <a:r>
              <a:rPr sz="2400" spc="-5" dirty="0">
                <a:latin typeface="Times New Roman"/>
                <a:cs typeface="Times New Roman"/>
              </a:rPr>
              <a:t>set </a:t>
            </a:r>
            <a:r>
              <a:rPr sz="2400" spc="-10" dirty="0">
                <a:latin typeface="Times New Roman"/>
                <a:cs typeface="Times New Roman"/>
              </a:rPr>
              <a:t>as</a:t>
            </a:r>
            <a:r>
              <a:rPr sz="2400" spc="95" dirty="0">
                <a:latin typeface="Times New Roman"/>
                <a:cs typeface="Times New Roman"/>
              </a:rPr>
              <a:t> </a:t>
            </a:r>
            <a:r>
              <a:rPr sz="2400" spc="-135" dirty="0">
                <a:latin typeface="Times New Roman"/>
                <a:cs typeface="Times New Roman"/>
              </a:rPr>
              <a:t>‗1‘</a:t>
            </a:r>
            <a:endParaRPr sz="2400">
              <a:latin typeface="Times New Roman"/>
              <a:cs typeface="Times New Roman"/>
            </a:endParaRPr>
          </a:p>
          <a:p>
            <a:pPr marL="356870" indent="-344805">
              <a:lnSpc>
                <a:spcPct val="100000"/>
              </a:lnSpc>
              <a:spcBef>
                <a:spcPts val="1010"/>
              </a:spcBef>
              <a:buClr>
                <a:srgbClr val="993300"/>
              </a:buClr>
              <a:buSzPct val="110416"/>
              <a:buFont typeface="Wingdings"/>
              <a:buChar char=""/>
              <a:tabLst>
                <a:tab pos="357505" algn="l"/>
              </a:tabLst>
            </a:pPr>
            <a:r>
              <a:rPr sz="2400" spc="-10" dirty="0">
                <a:latin typeface="Times New Roman"/>
                <a:cs typeface="Times New Roman"/>
              </a:rPr>
              <a:t>By </a:t>
            </a:r>
            <a:r>
              <a:rPr sz="2400" spc="-5" dirty="0">
                <a:latin typeface="Times New Roman"/>
                <a:cs typeface="Times New Roman"/>
              </a:rPr>
              <a:t>checking these </a:t>
            </a:r>
            <a:r>
              <a:rPr sz="2400" spc="-10" dirty="0">
                <a:latin typeface="Times New Roman"/>
                <a:cs typeface="Times New Roman"/>
              </a:rPr>
              <a:t>reference </a:t>
            </a:r>
            <a:r>
              <a:rPr sz="2400" dirty="0">
                <a:latin typeface="Times New Roman"/>
                <a:cs typeface="Times New Roman"/>
              </a:rPr>
              <a:t>bits, know </a:t>
            </a:r>
            <a:r>
              <a:rPr sz="2400" spc="-5" dirty="0">
                <a:latin typeface="Times New Roman"/>
                <a:cs typeface="Times New Roman"/>
              </a:rPr>
              <a:t>about which </a:t>
            </a:r>
            <a:r>
              <a:rPr sz="2400" spc="-10" dirty="0">
                <a:latin typeface="Times New Roman"/>
                <a:cs typeface="Times New Roman"/>
              </a:rPr>
              <a:t>pages </a:t>
            </a:r>
            <a:r>
              <a:rPr sz="2400" spc="-5" dirty="0">
                <a:latin typeface="Times New Roman"/>
                <a:cs typeface="Times New Roman"/>
              </a:rPr>
              <a:t>have</a:t>
            </a:r>
            <a:r>
              <a:rPr sz="2400" spc="140" dirty="0">
                <a:latin typeface="Times New Roman"/>
                <a:cs typeface="Times New Roman"/>
              </a:rPr>
              <a:t> </a:t>
            </a:r>
            <a:r>
              <a:rPr sz="2400" spc="-10" dirty="0">
                <a:latin typeface="Times New Roman"/>
                <a:cs typeface="Times New Roman"/>
              </a:rPr>
              <a:t>been</a:t>
            </a:r>
            <a:endParaRPr sz="2400">
              <a:latin typeface="Times New Roman"/>
              <a:cs typeface="Times New Roman"/>
            </a:endParaRPr>
          </a:p>
          <a:p>
            <a:pPr marL="356870">
              <a:lnSpc>
                <a:spcPct val="100000"/>
              </a:lnSpc>
            </a:pPr>
            <a:r>
              <a:rPr sz="2400" dirty="0">
                <a:latin typeface="Times New Roman"/>
                <a:cs typeface="Times New Roman"/>
              </a:rPr>
              <a:t>used </a:t>
            </a:r>
            <a:r>
              <a:rPr sz="2400" spc="-5" dirty="0">
                <a:latin typeface="Times New Roman"/>
                <a:cs typeface="Times New Roman"/>
              </a:rPr>
              <a:t>and which haven‘t been</a:t>
            </a:r>
            <a:r>
              <a:rPr sz="2400" spc="10" dirty="0">
                <a:latin typeface="Times New Roman"/>
                <a:cs typeface="Times New Roman"/>
              </a:rPr>
              <a:t> </a:t>
            </a:r>
            <a:r>
              <a:rPr sz="2400" dirty="0">
                <a:latin typeface="Times New Roman"/>
                <a:cs typeface="Times New Roman"/>
              </a:rPr>
              <a:t>used</a:t>
            </a:r>
            <a:endParaRPr sz="2400">
              <a:latin typeface="Times New Roman"/>
              <a:cs typeface="Times New Roman"/>
            </a:endParaRPr>
          </a:p>
          <a:p>
            <a:pPr marL="356870" marR="484505" indent="-344805">
              <a:lnSpc>
                <a:spcPct val="100000"/>
              </a:lnSpc>
              <a:spcBef>
                <a:spcPts val="1010"/>
              </a:spcBef>
              <a:buClr>
                <a:srgbClr val="993300"/>
              </a:buClr>
              <a:buSzPct val="110416"/>
              <a:buFont typeface="Wingdings"/>
              <a:buChar char=""/>
              <a:tabLst>
                <a:tab pos="357505" algn="l"/>
                <a:tab pos="5140960" algn="l"/>
              </a:tabLst>
            </a:pPr>
            <a:r>
              <a:rPr sz="2400" spc="-5" dirty="0">
                <a:latin typeface="Times New Roman"/>
                <a:cs typeface="Times New Roman"/>
              </a:rPr>
              <a:t>But, </a:t>
            </a:r>
            <a:r>
              <a:rPr sz="2400" dirty="0">
                <a:latin typeface="Times New Roman"/>
                <a:cs typeface="Times New Roman"/>
              </a:rPr>
              <a:t>do not </a:t>
            </a:r>
            <a:r>
              <a:rPr sz="2400" spc="-5" dirty="0">
                <a:latin typeface="Times New Roman"/>
                <a:cs typeface="Times New Roman"/>
              </a:rPr>
              <a:t>determine </a:t>
            </a:r>
            <a:r>
              <a:rPr sz="2400" dirty="0">
                <a:latin typeface="Times New Roman"/>
                <a:cs typeface="Times New Roman"/>
              </a:rPr>
              <a:t>the </a:t>
            </a:r>
            <a:r>
              <a:rPr sz="2400" spc="-5" dirty="0">
                <a:latin typeface="Times New Roman"/>
                <a:cs typeface="Times New Roman"/>
              </a:rPr>
              <a:t>order</a:t>
            </a:r>
            <a:r>
              <a:rPr sz="2400" spc="25" dirty="0">
                <a:latin typeface="Times New Roman"/>
                <a:cs typeface="Times New Roman"/>
              </a:rPr>
              <a:t> </a:t>
            </a:r>
            <a:r>
              <a:rPr sz="2400" dirty="0">
                <a:latin typeface="Times New Roman"/>
                <a:cs typeface="Times New Roman"/>
              </a:rPr>
              <a:t>of</a:t>
            </a:r>
            <a:r>
              <a:rPr sz="2400" spc="-5" dirty="0">
                <a:latin typeface="Times New Roman"/>
                <a:cs typeface="Times New Roman"/>
              </a:rPr>
              <a:t> use	</a:t>
            </a:r>
            <a:r>
              <a:rPr sz="2400" dirty="0">
                <a:latin typeface="Times New Roman"/>
                <a:cs typeface="Times New Roman"/>
              </a:rPr>
              <a:t>- </a:t>
            </a:r>
            <a:r>
              <a:rPr sz="2400" spc="-10" dirty="0">
                <a:latin typeface="Times New Roman"/>
                <a:cs typeface="Times New Roman"/>
              </a:rPr>
              <a:t>For </a:t>
            </a:r>
            <a:r>
              <a:rPr sz="2400" dirty="0">
                <a:latin typeface="Times New Roman"/>
                <a:cs typeface="Times New Roman"/>
              </a:rPr>
              <a:t>this </a:t>
            </a:r>
            <a:r>
              <a:rPr sz="2400" spc="-5" dirty="0">
                <a:latin typeface="Times New Roman"/>
                <a:cs typeface="Times New Roman"/>
              </a:rPr>
              <a:t>use </a:t>
            </a:r>
            <a:r>
              <a:rPr sz="2400" b="1" dirty="0">
                <a:solidFill>
                  <a:srgbClr val="0000FF"/>
                </a:solidFill>
                <a:latin typeface="Times New Roman"/>
                <a:cs typeface="Times New Roman"/>
              </a:rPr>
              <a:t>Additional-  </a:t>
            </a:r>
            <a:r>
              <a:rPr sz="2400" b="1" spc="-5" dirty="0">
                <a:solidFill>
                  <a:srgbClr val="0000FF"/>
                </a:solidFill>
                <a:latin typeface="Times New Roman"/>
                <a:cs typeface="Times New Roman"/>
              </a:rPr>
              <a:t>Reference-Bits Algorithm</a:t>
            </a:r>
            <a:endParaRPr sz="2400">
              <a:latin typeface="Times New Roman"/>
              <a:cs typeface="Times New Roman"/>
            </a:endParaRPr>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78739" y="0"/>
            <a:ext cx="8990330" cy="4244975"/>
          </a:xfrm>
          <a:prstGeom prst="rect">
            <a:avLst/>
          </a:prstGeom>
        </p:spPr>
        <p:txBody>
          <a:bodyPr vert="horz" wrap="square" lIns="0" tIns="115570" rIns="0" bIns="0" rtlCol="0">
            <a:spAutoFit/>
          </a:bodyPr>
          <a:lstStyle/>
          <a:p>
            <a:pPr marL="12700">
              <a:lnSpc>
                <a:spcPct val="100000"/>
              </a:lnSpc>
              <a:spcBef>
                <a:spcPts val="910"/>
              </a:spcBef>
            </a:pPr>
            <a:r>
              <a:rPr sz="2300" b="1" spc="-5" dirty="0">
                <a:solidFill>
                  <a:srgbClr val="0000FF"/>
                </a:solidFill>
                <a:latin typeface="Times New Roman"/>
                <a:cs typeface="Times New Roman"/>
              </a:rPr>
              <a:t>LRU approximation </a:t>
            </a:r>
            <a:r>
              <a:rPr sz="2300" b="1" dirty="0">
                <a:solidFill>
                  <a:srgbClr val="0000FF"/>
                </a:solidFill>
                <a:latin typeface="Times New Roman"/>
                <a:cs typeface="Times New Roman"/>
              </a:rPr>
              <a:t>algorithm </a:t>
            </a:r>
            <a:r>
              <a:rPr sz="2300" b="1" spc="-5" dirty="0">
                <a:solidFill>
                  <a:srgbClr val="0000FF"/>
                </a:solidFill>
                <a:latin typeface="Times New Roman"/>
                <a:cs typeface="Times New Roman"/>
              </a:rPr>
              <a:t>–Additional Reference </a:t>
            </a:r>
            <a:r>
              <a:rPr sz="2300" b="1" dirty="0">
                <a:solidFill>
                  <a:srgbClr val="0000FF"/>
                </a:solidFill>
                <a:latin typeface="Times New Roman"/>
                <a:cs typeface="Times New Roman"/>
              </a:rPr>
              <a:t>Bits</a:t>
            </a:r>
            <a:r>
              <a:rPr sz="2300" b="1" spc="-254" dirty="0">
                <a:solidFill>
                  <a:srgbClr val="0000FF"/>
                </a:solidFill>
                <a:latin typeface="Times New Roman"/>
                <a:cs typeface="Times New Roman"/>
              </a:rPr>
              <a:t> </a:t>
            </a:r>
            <a:r>
              <a:rPr sz="2300" b="1" dirty="0">
                <a:solidFill>
                  <a:srgbClr val="0000FF"/>
                </a:solidFill>
                <a:latin typeface="Times New Roman"/>
                <a:cs typeface="Times New Roman"/>
              </a:rPr>
              <a:t>Algorithm</a:t>
            </a:r>
            <a:endParaRPr sz="2300">
              <a:latin typeface="Times New Roman"/>
              <a:cs typeface="Times New Roman"/>
            </a:endParaRPr>
          </a:p>
          <a:p>
            <a:pPr marL="12700" marR="6985">
              <a:lnSpc>
                <a:spcPct val="100000"/>
              </a:lnSpc>
              <a:spcBef>
                <a:spcPts val="835"/>
              </a:spcBef>
              <a:buSzPct val="95833"/>
              <a:buFont typeface="Wingdings"/>
              <a:buChar char=""/>
              <a:tabLst>
                <a:tab pos="256540" algn="l"/>
                <a:tab pos="1725930" algn="l"/>
                <a:tab pos="2917825" algn="l"/>
                <a:tab pos="4521835" algn="l"/>
                <a:tab pos="4985385" algn="l"/>
                <a:tab pos="6320790" algn="l"/>
                <a:tab pos="6857365" algn="l"/>
                <a:tab pos="8150225" algn="l"/>
                <a:tab pos="8757285" algn="l"/>
              </a:tabLst>
            </a:pPr>
            <a:r>
              <a:rPr sz="2400" dirty="0">
                <a:latin typeface="Times New Roman"/>
                <a:cs typeface="Times New Roman"/>
              </a:rPr>
              <a:t>Addit</a:t>
            </a:r>
            <a:r>
              <a:rPr sz="2400" spc="5" dirty="0">
                <a:latin typeface="Times New Roman"/>
                <a:cs typeface="Times New Roman"/>
              </a:rPr>
              <a:t>i</a:t>
            </a:r>
            <a:r>
              <a:rPr sz="2400" dirty="0">
                <a:latin typeface="Times New Roman"/>
                <a:cs typeface="Times New Roman"/>
              </a:rPr>
              <a:t>on</a:t>
            </a:r>
            <a:r>
              <a:rPr sz="2400" spc="-10" dirty="0">
                <a:latin typeface="Times New Roman"/>
                <a:cs typeface="Times New Roman"/>
              </a:rPr>
              <a:t>a</a:t>
            </a:r>
            <a:r>
              <a:rPr sz="2400" dirty="0">
                <a:latin typeface="Times New Roman"/>
                <a:cs typeface="Times New Roman"/>
              </a:rPr>
              <a:t>l	o</a:t>
            </a:r>
            <a:r>
              <a:rPr sz="2400" spc="-10" dirty="0">
                <a:latin typeface="Times New Roman"/>
                <a:cs typeface="Times New Roman"/>
              </a:rPr>
              <a:t>r</a:t>
            </a:r>
            <a:r>
              <a:rPr sz="2400" dirty="0">
                <a:latin typeface="Times New Roman"/>
                <a:cs typeface="Times New Roman"/>
              </a:rPr>
              <a:t>d</a:t>
            </a:r>
            <a:r>
              <a:rPr sz="2400" spc="-10" dirty="0">
                <a:latin typeface="Times New Roman"/>
                <a:cs typeface="Times New Roman"/>
              </a:rPr>
              <a:t>e</a:t>
            </a:r>
            <a:r>
              <a:rPr sz="2400" dirty="0">
                <a:latin typeface="Times New Roman"/>
                <a:cs typeface="Times New Roman"/>
              </a:rPr>
              <a:t>ring	info</a:t>
            </a:r>
            <a:r>
              <a:rPr sz="2400" spc="-10" dirty="0">
                <a:latin typeface="Times New Roman"/>
                <a:cs typeface="Times New Roman"/>
              </a:rPr>
              <a:t>r</a:t>
            </a:r>
            <a:r>
              <a:rPr sz="2400" dirty="0">
                <a:latin typeface="Times New Roman"/>
                <a:cs typeface="Times New Roman"/>
              </a:rPr>
              <a:t>mation	</a:t>
            </a:r>
            <a:r>
              <a:rPr sz="2400" spc="20" dirty="0">
                <a:latin typeface="Times New Roman"/>
                <a:cs typeface="Times New Roman"/>
              </a:rPr>
              <a:t>b</a:t>
            </a:r>
            <a:r>
              <a:rPr sz="2400" dirty="0">
                <a:latin typeface="Times New Roman"/>
                <a:cs typeface="Times New Roman"/>
              </a:rPr>
              <a:t>y	</a:t>
            </a:r>
            <a:r>
              <a:rPr sz="2400" spc="10" dirty="0">
                <a:latin typeface="Times New Roman"/>
                <a:cs typeface="Times New Roman"/>
              </a:rPr>
              <a:t>r</a:t>
            </a:r>
            <a:r>
              <a:rPr sz="2400" spc="-10" dirty="0">
                <a:latin typeface="Times New Roman"/>
                <a:cs typeface="Times New Roman"/>
              </a:rPr>
              <a:t>ec</a:t>
            </a:r>
            <a:r>
              <a:rPr sz="2400" dirty="0">
                <a:latin typeface="Times New Roman"/>
                <a:cs typeface="Times New Roman"/>
              </a:rPr>
              <a:t>o</a:t>
            </a:r>
            <a:r>
              <a:rPr sz="2400" spc="-10" dirty="0">
                <a:latin typeface="Times New Roman"/>
                <a:cs typeface="Times New Roman"/>
              </a:rPr>
              <a:t>r</a:t>
            </a:r>
            <a:r>
              <a:rPr sz="2400" dirty="0">
                <a:latin typeface="Times New Roman"/>
                <a:cs typeface="Times New Roman"/>
              </a:rPr>
              <a:t>di</a:t>
            </a:r>
            <a:r>
              <a:rPr sz="2400" spc="25" dirty="0">
                <a:latin typeface="Times New Roman"/>
                <a:cs typeface="Times New Roman"/>
              </a:rPr>
              <a:t>n</a:t>
            </a:r>
            <a:r>
              <a:rPr sz="2400" dirty="0">
                <a:latin typeface="Times New Roman"/>
                <a:cs typeface="Times New Roman"/>
              </a:rPr>
              <a:t>g	the	r</a:t>
            </a:r>
            <a:r>
              <a:rPr sz="2400" spc="-20" dirty="0">
                <a:latin typeface="Times New Roman"/>
                <a:cs typeface="Times New Roman"/>
              </a:rPr>
              <a:t>e</a:t>
            </a:r>
            <a:r>
              <a:rPr sz="2400" dirty="0">
                <a:latin typeface="Times New Roman"/>
                <a:cs typeface="Times New Roman"/>
              </a:rPr>
              <a:t>f</a:t>
            </a:r>
            <a:r>
              <a:rPr sz="2400" spc="-20" dirty="0">
                <a:latin typeface="Times New Roman"/>
                <a:cs typeface="Times New Roman"/>
              </a:rPr>
              <a:t>e</a:t>
            </a:r>
            <a:r>
              <a:rPr sz="2400" spc="10" dirty="0">
                <a:latin typeface="Times New Roman"/>
                <a:cs typeface="Times New Roman"/>
              </a:rPr>
              <a:t>r</a:t>
            </a:r>
            <a:r>
              <a:rPr sz="2400" spc="-10" dirty="0">
                <a:latin typeface="Times New Roman"/>
                <a:cs typeface="Times New Roman"/>
              </a:rPr>
              <a:t>e</a:t>
            </a:r>
            <a:r>
              <a:rPr sz="2400" dirty="0">
                <a:latin typeface="Times New Roman"/>
                <a:cs typeface="Times New Roman"/>
              </a:rPr>
              <a:t>n</a:t>
            </a:r>
            <a:r>
              <a:rPr sz="2400" spc="-10" dirty="0">
                <a:latin typeface="Times New Roman"/>
                <a:cs typeface="Times New Roman"/>
              </a:rPr>
              <a:t>c</a:t>
            </a:r>
            <a:r>
              <a:rPr sz="2400" dirty="0">
                <a:latin typeface="Times New Roman"/>
                <a:cs typeface="Times New Roman"/>
              </a:rPr>
              <a:t>e	bi</a:t>
            </a:r>
            <a:r>
              <a:rPr sz="2400" spc="5" dirty="0">
                <a:latin typeface="Times New Roman"/>
                <a:cs typeface="Times New Roman"/>
              </a:rPr>
              <a:t>t</a:t>
            </a:r>
            <a:r>
              <a:rPr sz="2400" spc="-5" dirty="0">
                <a:latin typeface="Times New Roman"/>
                <a:cs typeface="Times New Roman"/>
              </a:rPr>
              <a:t>s</a:t>
            </a:r>
            <a:r>
              <a:rPr sz="2400" dirty="0">
                <a:latin typeface="Times New Roman"/>
                <a:cs typeface="Times New Roman"/>
              </a:rPr>
              <a:t>	</a:t>
            </a:r>
            <a:r>
              <a:rPr sz="2400" spc="-10" dirty="0">
                <a:latin typeface="Times New Roman"/>
                <a:cs typeface="Times New Roman"/>
              </a:rPr>
              <a:t>at  regular</a:t>
            </a:r>
            <a:r>
              <a:rPr sz="2400" spc="10" dirty="0">
                <a:latin typeface="Times New Roman"/>
                <a:cs typeface="Times New Roman"/>
              </a:rPr>
              <a:t> </a:t>
            </a:r>
            <a:r>
              <a:rPr sz="2400" spc="-5" dirty="0">
                <a:latin typeface="Times New Roman"/>
                <a:cs typeface="Times New Roman"/>
              </a:rPr>
              <a:t>intervals.</a:t>
            </a:r>
            <a:endParaRPr sz="2400">
              <a:latin typeface="Times New Roman"/>
              <a:cs typeface="Times New Roman"/>
            </a:endParaRPr>
          </a:p>
          <a:p>
            <a:pPr marL="256540" indent="-243840">
              <a:lnSpc>
                <a:spcPct val="100000"/>
              </a:lnSpc>
              <a:spcBef>
                <a:spcPts val="5"/>
              </a:spcBef>
              <a:buSzPct val="95833"/>
              <a:buFont typeface="Wingdings"/>
              <a:buChar char=""/>
              <a:tabLst>
                <a:tab pos="256540" algn="l"/>
              </a:tabLst>
            </a:pPr>
            <a:r>
              <a:rPr sz="2400" spc="-10" dirty="0">
                <a:latin typeface="Times New Roman"/>
                <a:cs typeface="Times New Roman"/>
              </a:rPr>
              <a:t>Keep </a:t>
            </a:r>
            <a:r>
              <a:rPr sz="2400" spc="-5" dirty="0">
                <a:latin typeface="Times New Roman"/>
                <a:cs typeface="Times New Roman"/>
              </a:rPr>
              <a:t>an 8-bit </a:t>
            </a:r>
            <a:r>
              <a:rPr sz="2400" spc="-20" dirty="0">
                <a:latin typeface="Times New Roman"/>
                <a:cs typeface="Times New Roman"/>
              </a:rPr>
              <a:t>byte </a:t>
            </a:r>
            <a:r>
              <a:rPr sz="2400" dirty="0">
                <a:latin typeface="Times New Roman"/>
                <a:cs typeface="Times New Roman"/>
              </a:rPr>
              <a:t>for </a:t>
            </a:r>
            <a:r>
              <a:rPr sz="2400" spc="-10" dirty="0">
                <a:latin typeface="Times New Roman"/>
                <a:cs typeface="Times New Roman"/>
              </a:rPr>
              <a:t>each page </a:t>
            </a:r>
            <a:r>
              <a:rPr sz="2400" dirty="0">
                <a:latin typeface="Times New Roman"/>
                <a:cs typeface="Times New Roman"/>
              </a:rPr>
              <a:t>in a table in</a:t>
            </a:r>
            <a:r>
              <a:rPr sz="2400" spc="130" dirty="0">
                <a:latin typeface="Times New Roman"/>
                <a:cs typeface="Times New Roman"/>
              </a:rPr>
              <a:t> </a:t>
            </a:r>
            <a:r>
              <a:rPr sz="2400" spc="-40" dirty="0">
                <a:latin typeface="Times New Roman"/>
                <a:cs typeface="Times New Roman"/>
              </a:rPr>
              <a:t>memory.</a:t>
            </a:r>
            <a:endParaRPr sz="2400">
              <a:latin typeface="Times New Roman"/>
              <a:cs typeface="Times New Roman"/>
            </a:endParaRPr>
          </a:p>
          <a:p>
            <a:pPr marL="256540" indent="-243840">
              <a:lnSpc>
                <a:spcPct val="100000"/>
              </a:lnSpc>
              <a:buSzPct val="95833"/>
              <a:buFont typeface="Wingdings"/>
              <a:buChar char=""/>
              <a:tabLst>
                <a:tab pos="256540" algn="l"/>
                <a:tab pos="701675" algn="l"/>
                <a:tab pos="1701800" algn="l"/>
                <a:tab pos="2890520" algn="l"/>
                <a:tab pos="3594735" algn="l"/>
                <a:tab pos="4411980" algn="l"/>
                <a:tab pos="5009515" algn="l"/>
                <a:tab pos="6866890" algn="l"/>
                <a:tab pos="7141209" algn="l"/>
                <a:tab pos="7924800" algn="l"/>
              </a:tabLst>
            </a:pPr>
            <a:r>
              <a:rPr sz="2400" spc="-5" dirty="0">
                <a:latin typeface="Times New Roman"/>
                <a:cs typeface="Times New Roman"/>
              </a:rPr>
              <a:t>At	regular	intervals	</a:t>
            </a:r>
            <a:r>
              <a:rPr sz="2400" spc="-40" dirty="0">
                <a:latin typeface="Times New Roman"/>
                <a:cs typeface="Times New Roman"/>
              </a:rPr>
              <a:t>(say,	</a:t>
            </a:r>
            <a:r>
              <a:rPr sz="2400" dirty="0">
                <a:latin typeface="Times New Roman"/>
                <a:cs typeface="Times New Roman"/>
              </a:rPr>
              <a:t>every	</a:t>
            </a:r>
            <a:r>
              <a:rPr sz="2400" spc="-5" dirty="0">
                <a:latin typeface="Times New Roman"/>
                <a:cs typeface="Times New Roman"/>
              </a:rPr>
              <a:t>100	milliseconds),	</a:t>
            </a:r>
            <a:r>
              <a:rPr sz="2400" dirty="0">
                <a:latin typeface="Times New Roman"/>
                <a:cs typeface="Times New Roman"/>
              </a:rPr>
              <a:t>a	timer	</a:t>
            </a:r>
            <a:r>
              <a:rPr sz="2400" spc="-5" dirty="0">
                <a:latin typeface="Times New Roman"/>
                <a:cs typeface="Times New Roman"/>
              </a:rPr>
              <a:t>interrupt</a:t>
            </a:r>
            <a:endParaRPr sz="2400">
              <a:latin typeface="Times New Roman"/>
              <a:cs typeface="Times New Roman"/>
            </a:endParaRPr>
          </a:p>
          <a:p>
            <a:pPr marL="12700">
              <a:lnSpc>
                <a:spcPct val="100000"/>
              </a:lnSpc>
            </a:pPr>
            <a:r>
              <a:rPr sz="2400" spc="-5" dirty="0">
                <a:latin typeface="Times New Roman"/>
                <a:cs typeface="Times New Roman"/>
              </a:rPr>
              <a:t>transfers control </a:t>
            </a:r>
            <a:r>
              <a:rPr sz="2400" dirty="0">
                <a:latin typeface="Times New Roman"/>
                <a:cs typeface="Times New Roman"/>
              </a:rPr>
              <a:t>to the </a:t>
            </a:r>
            <a:r>
              <a:rPr sz="2400" spc="-5" dirty="0">
                <a:latin typeface="Times New Roman"/>
                <a:cs typeface="Times New Roman"/>
              </a:rPr>
              <a:t>operating</a:t>
            </a:r>
            <a:r>
              <a:rPr sz="2400" spc="5" dirty="0">
                <a:latin typeface="Times New Roman"/>
                <a:cs typeface="Times New Roman"/>
              </a:rPr>
              <a:t> </a:t>
            </a:r>
            <a:r>
              <a:rPr sz="2400" spc="-10" dirty="0">
                <a:latin typeface="Times New Roman"/>
                <a:cs typeface="Times New Roman"/>
              </a:rPr>
              <a:t>system.</a:t>
            </a:r>
            <a:endParaRPr sz="2400">
              <a:latin typeface="Times New Roman"/>
              <a:cs typeface="Times New Roman"/>
            </a:endParaRPr>
          </a:p>
          <a:p>
            <a:pPr marL="12700" marR="5080" algn="just">
              <a:lnSpc>
                <a:spcPct val="100000"/>
              </a:lnSpc>
              <a:spcBef>
                <a:spcPts val="5"/>
              </a:spcBef>
              <a:buSzPct val="95833"/>
              <a:buFont typeface="Wingdings"/>
              <a:buChar char=""/>
              <a:tabLst>
                <a:tab pos="256540" algn="l"/>
              </a:tabLst>
            </a:pPr>
            <a:r>
              <a:rPr sz="2400" dirty="0">
                <a:latin typeface="Times New Roman"/>
                <a:cs typeface="Times New Roman"/>
              </a:rPr>
              <a:t>The </a:t>
            </a:r>
            <a:r>
              <a:rPr sz="2400" spc="-5" dirty="0">
                <a:latin typeface="Times New Roman"/>
                <a:cs typeface="Times New Roman"/>
              </a:rPr>
              <a:t>operating system shifts </a:t>
            </a:r>
            <a:r>
              <a:rPr sz="2400" dirty="0">
                <a:latin typeface="Times New Roman"/>
                <a:cs typeface="Times New Roman"/>
              </a:rPr>
              <a:t>the </a:t>
            </a:r>
            <a:r>
              <a:rPr sz="2400" spc="-10" dirty="0">
                <a:latin typeface="Times New Roman"/>
                <a:cs typeface="Times New Roman"/>
              </a:rPr>
              <a:t>reference </a:t>
            </a:r>
            <a:r>
              <a:rPr sz="2400" dirty="0">
                <a:latin typeface="Times New Roman"/>
                <a:cs typeface="Times New Roman"/>
              </a:rPr>
              <a:t>bit for </a:t>
            </a:r>
            <a:r>
              <a:rPr sz="2400" spc="-10" dirty="0">
                <a:latin typeface="Times New Roman"/>
                <a:cs typeface="Times New Roman"/>
              </a:rPr>
              <a:t>each </a:t>
            </a:r>
            <a:r>
              <a:rPr sz="2400" spc="-5" dirty="0">
                <a:latin typeface="Times New Roman"/>
                <a:cs typeface="Times New Roman"/>
              </a:rPr>
              <a:t>page </a:t>
            </a:r>
            <a:r>
              <a:rPr sz="2400" dirty="0">
                <a:latin typeface="Times New Roman"/>
                <a:cs typeface="Times New Roman"/>
              </a:rPr>
              <a:t>into the  </a:t>
            </a:r>
            <a:r>
              <a:rPr sz="2400" spc="-5" dirty="0">
                <a:latin typeface="Times New Roman"/>
                <a:cs typeface="Times New Roman"/>
              </a:rPr>
              <a:t>high-order </a:t>
            </a:r>
            <a:r>
              <a:rPr sz="2400" dirty="0">
                <a:latin typeface="Times New Roman"/>
                <a:cs typeface="Times New Roman"/>
              </a:rPr>
              <a:t>bit </a:t>
            </a:r>
            <a:r>
              <a:rPr sz="2400" spc="-5" dirty="0">
                <a:latin typeface="Times New Roman"/>
                <a:cs typeface="Times New Roman"/>
              </a:rPr>
              <a:t>of </a:t>
            </a:r>
            <a:r>
              <a:rPr sz="2400" dirty="0">
                <a:latin typeface="Times New Roman"/>
                <a:cs typeface="Times New Roman"/>
              </a:rPr>
              <a:t>its </a:t>
            </a:r>
            <a:r>
              <a:rPr sz="2400" spc="-10" dirty="0">
                <a:latin typeface="Times New Roman"/>
                <a:cs typeface="Times New Roman"/>
              </a:rPr>
              <a:t>8-bit </a:t>
            </a:r>
            <a:r>
              <a:rPr sz="2400" spc="-15" dirty="0">
                <a:latin typeface="Times New Roman"/>
                <a:cs typeface="Times New Roman"/>
              </a:rPr>
              <a:t>byte, </a:t>
            </a:r>
            <a:r>
              <a:rPr sz="2400" dirty="0">
                <a:latin typeface="Times New Roman"/>
                <a:cs typeface="Times New Roman"/>
              </a:rPr>
              <a:t>shifting the </a:t>
            </a:r>
            <a:r>
              <a:rPr sz="2400" spc="-5" dirty="0">
                <a:latin typeface="Times New Roman"/>
                <a:cs typeface="Times New Roman"/>
              </a:rPr>
              <a:t>other </a:t>
            </a:r>
            <a:r>
              <a:rPr sz="2400" dirty="0">
                <a:latin typeface="Times New Roman"/>
                <a:cs typeface="Times New Roman"/>
              </a:rPr>
              <a:t>bits </a:t>
            </a:r>
            <a:r>
              <a:rPr sz="2400" spc="-10" dirty="0">
                <a:latin typeface="Times New Roman"/>
                <a:cs typeface="Times New Roman"/>
              </a:rPr>
              <a:t>right </a:t>
            </a:r>
            <a:r>
              <a:rPr sz="2400" spc="10" dirty="0">
                <a:latin typeface="Times New Roman"/>
                <a:cs typeface="Times New Roman"/>
              </a:rPr>
              <a:t>by </a:t>
            </a:r>
            <a:r>
              <a:rPr sz="2400" dirty="0">
                <a:latin typeface="Times New Roman"/>
                <a:cs typeface="Times New Roman"/>
              </a:rPr>
              <a:t>1 bit </a:t>
            </a:r>
            <a:r>
              <a:rPr sz="2400" spc="-5" dirty="0">
                <a:latin typeface="Times New Roman"/>
                <a:cs typeface="Times New Roman"/>
              </a:rPr>
              <a:t>and  discarding the low-order</a:t>
            </a:r>
            <a:r>
              <a:rPr sz="2400" dirty="0">
                <a:latin typeface="Times New Roman"/>
                <a:cs typeface="Times New Roman"/>
              </a:rPr>
              <a:t> bit.</a:t>
            </a:r>
            <a:endParaRPr sz="2400">
              <a:latin typeface="Times New Roman"/>
              <a:cs typeface="Times New Roman"/>
            </a:endParaRPr>
          </a:p>
          <a:p>
            <a:pPr marL="256540" indent="-243840" algn="just">
              <a:lnSpc>
                <a:spcPct val="100000"/>
              </a:lnSpc>
              <a:spcBef>
                <a:spcPts val="5"/>
              </a:spcBef>
              <a:buSzPct val="95833"/>
              <a:buFont typeface="Wingdings"/>
              <a:buChar char=""/>
              <a:tabLst>
                <a:tab pos="256540" algn="l"/>
              </a:tabLst>
            </a:pPr>
            <a:r>
              <a:rPr sz="2400" spc="-5" dirty="0">
                <a:latin typeface="Times New Roman"/>
                <a:cs typeface="Times New Roman"/>
              </a:rPr>
              <a:t>These 8-bit </a:t>
            </a:r>
            <a:r>
              <a:rPr sz="2400" dirty="0">
                <a:latin typeface="Times New Roman"/>
                <a:cs typeface="Times New Roman"/>
              </a:rPr>
              <a:t>shift </a:t>
            </a:r>
            <a:r>
              <a:rPr sz="2400" spc="-10" dirty="0">
                <a:latin typeface="Times New Roman"/>
                <a:cs typeface="Times New Roman"/>
              </a:rPr>
              <a:t>registers </a:t>
            </a:r>
            <a:r>
              <a:rPr sz="2400" spc="-5" dirty="0">
                <a:latin typeface="Times New Roman"/>
                <a:cs typeface="Times New Roman"/>
              </a:rPr>
              <a:t>contain </a:t>
            </a:r>
            <a:r>
              <a:rPr sz="2400" dirty="0">
                <a:latin typeface="Times New Roman"/>
                <a:cs typeface="Times New Roman"/>
              </a:rPr>
              <a:t>the history </a:t>
            </a:r>
            <a:r>
              <a:rPr sz="2400" spc="10" dirty="0">
                <a:latin typeface="Times New Roman"/>
                <a:cs typeface="Times New Roman"/>
              </a:rPr>
              <a:t>of </a:t>
            </a:r>
            <a:r>
              <a:rPr sz="2400" spc="-5" dirty="0">
                <a:latin typeface="Times New Roman"/>
                <a:cs typeface="Times New Roman"/>
              </a:rPr>
              <a:t>page </a:t>
            </a:r>
            <a:r>
              <a:rPr sz="2400" dirty="0">
                <a:latin typeface="Times New Roman"/>
                <a:cs typeface="Times New Roman"/>
              </a:rPr>
              <a:t>use </a:t>
            </a:r>
            <a:r>
              <a:rPr sz="2400" spc="-5" dirty="0">
                <a:latin typeface="Times New Roman"/>
                <a:cs typeface="Times New Roman"/>
              </a:rPr>
              <a:t>for </a:t>
            </a:r>
            <a:r>
              <a:rPr sz="2400" dirty="0">
                <a:latin typeface="Times New Roman"/>
                <a:cs typeface="Times New Roman"/>
              </a:rPr>
              <a:t>the</a:t>
            </a:r>
            <a:r>
              <a:rPr sz="2400" spc="395" dirty="0">
                <a:latin typeface="Times New Roman"/>
                <a:cs typeface="Times New Roman"/>
              </a:rPr>
              <a:t> </a:t>
            </a:r>
            <a:r>
              <a:rPr sz="2400" dirty="0">
                <a:latin typeface="Times New Roman"/>
                <a:cs typeface="Times New Roman"/>
              </a:rPr>
              <a:t>last</a:t>
            </a:r>
            <a:endParaRPr sz="2400">
              <a:latin typeface="Times New Roman"/>
              <a:cs typeface="Times New Roman"/>
            </a:endParaRPr>
          </a:p>
          <a:p>
            <a:pPr marL="12700" algn="just">
              <a:lnSpc>
                <a:spcPct val="100000"/>
              </a:lnSpc>
            </a:pPr>
            <a:r>
              <a:rPr sz="2400" spc="-10" dirty="0">
                <a:latin typeface="Times New Roman"/>
                <a:cs typeface="Times New Roman"/>
              </a:rPr>
              <a:t>eight </a:t>
            </a:r>
            <a:r>
              <a:rPr sz="2400" dirty="0">
                <a:latin typeface="Times New Roman"/>
                <a:cs typeface="Times New Roman"/>
              </a:rPr>
              <a:t>time</a:t>
            </a:r>
            <a:r>
              <a:rPr sz="2400" spc="-25" dirty="0">
                <a:latin typeface="Times New Roman"/>
                <a:cs typeface="Times New Roman"/>
              </a:rPr>
              <a:t> </a:t>
            </a:r>
            <a:r>
              <a:rPr sz="2400" spc="-5" dirty="0">
                <a:latin typeface="Times New Roman"/>
                <a:cs typeface="Times New Roman"/>
              </a:rPr>
              <a:t>periods</a:t>
            </a:r>
            <a:endParaRPr sz="2400">
              <a:latin typeface="Times New Roman"/>
              <a:cs typeface="Times New Roman"/>
            </a:endParaRPr>
          </a:p>
        </p:txBody>
      </p:sp>
      <p:graphicFrame>
        <p:nvGraphicFramePr>
          <p:cNvPr id="3" name="object 3"/>
          <p:cNvGraphicFramePr>
            <a:graphicFrameLocks noGrp="1"/>
          </p:cNvGraphicFramePr>
          <p:nvPr/>
        </p:nvGraphicFramePr>
        <p:xfrm>
          <a:off x="146050" y="4260850"/>
          <a:ext cx="8782050" cy="2298700"/>
        </p:xfrm>
        <a:graphic>
          <a:graphicData uri="http://schemas.openxmlformats.org/drawingml/2006/table">
            <a:tbl>
              <a:tblPr firstRow="1" bandRow="1">
                <a:tableStyleId>{2D5ABB26-0587-4C30-8999-92F81FD0307C}</a:tableStyleId>
              </a:tblPr>
              <a:tblGrid>
                <a:gridCol w="838200"/>
                <a:gridCol w="1676400"/>
                <a:gridCol w="6248400"/>
              </a:tblGrid>
              <a:tr h="701039">
                <a:tc>
                  <a:txBody>
                    <a:bodyPr/>
                    <a:lstStyle/>
                    <a:p>
                      <a:pPr marL="90805" marR="215900">
                        <a:lnSpc>
                          <a:spcPct val="100000"/>
                        </a:lnSpc>
                        <a:spcBef>
                          <a:spcPts val="295"/>
                        </a:spcBef>
                      </a:pPr>
                      <a:r>
                        <a:rPr sz="2000" b="1" dirty="0">
                          <a:latin typeface="Times New Roman"/>
                          <a:cs typeface="Times New Roman"/>
                        </a:rPr>
                        <a:t>P</a:t>
                      </a:r>
                      <a:r>
                        <a:rPr sz="2000" b="1" spc="10" dirty="0">
                          <a:latin typeface="Times New Roman"/>
                          <a:cs typeface="Times New Roman"/>
                        </a:rPr>
                        <a:t>ag</a:t>
                      </a:r>
                      <a:r>
                        <a:rPr sz="2000" b="1" dirty="0">
                          <a:latin typeface="Times New Roman"/>
                          <a:cs typeface="Times New Roman"/>
                        </a:rPr>
                        <a:t>e  </a:t>
                      </a:r>
                      <a:r>
                        <a:rPr sz="2000" b="1" spc="-10" dirty="0">
                          <a:latin typeface="Times New Roman"/>
                          <a:cs typeface="Times New Roman"/>
                        </a:rPr>
                        <a:t>No</a:t>
                      </a:r>
                      <a:endParaRPr sz="2000">
                        <a:latin typeface="Times New Roman"/>
                        <a:cs typeface="Times New Roman"/>
                      </a:endParaRPr>
                    </a:p>
                  </a:txBody>
                  <a:tcPr marL="0" marR="0" marT="3746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1440" marR="94615">
                        <a:lnSpc>
                          <a:spcPct val="100000"/>
                        </a:lnSpc>
                        <a:spcBef>
                          <a:spcPts val="295"/>
                        </a:spcBef>
                      </a:pPr>
                      <a:r>
                        <a:rPr sz="2000" b="1" spc="-10" dirty="0">
                          <a:latin typeface="Times New Roman"/>
                          <a:cs typeface="Times New Roman"/>
                        </a:rPr>
                        <a:t>Shift</a:t>
                      </a:r>
                      <a:r>
                        <a:rPr sz="2000" b="1" spc="-70" dirty="0">
                          <a:latin typeface="Times New Roman"/>
                          <a:cs typeface="Times New Roman"/>
                        </a:rPr>
                        <a:t> </a:t>
                      </a:r>
                      <a:r>
                        <a:rPr sz="2000" b="1" spc="-5" dirty="0">
                          <a:latin typeface="Times New Roman"/>
                          <a:cs typeface="Times New Roman"/>
                        </a:rPr>
                        <a:t>Register  Content</a:t>
                      </a:r>
                      <a:endParaRPr sz="2000">
                        <a:latin typeface="Times New Roman"/>
                        <a:cs typeface="Times New Roman"/>
                      </a:endParaRPr>
                    </a:p>
                  </a:txBody>
                  <a:tcPr marL="0" marR="0" marT="3746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146685">
                        <a:lnSpc>
                          <a:spcPct val="100000"/>
                        </a:lnSpc>
                        <a:spcBef>
                          <a:spcPts val="295"/>
                        </a:spcBef>
                      </a:pPr>
                      <a:r>
                        <a:rPr sz="2000" b="1" spc="-5" dirty="0">
                          <a:latin typeface="Times New Roman"/>
                          <a:cs typeface="Times New Roman"/>
                        </a:rPr>
                        <a:t>What it</a:t>
                      </a:r>
                      <a:r>
                        <a:rPr sz="2000" b="1" spc="-15" dirty="0">
                          <a:latin typeface="Times New Roman"/>
                          <a:cs typeface="Times New Roman"/>
                        </a:rPr>
                        <a:t> means</a:t>
                      </a:r>
                      <a:endParaRPr sz="2000">
                        <a:latin typeface="Times New Roman"/>
                        <a:cs typeface="Times New Roman"/>
                      </a:endParaRPr>
                    </a:p>
                  </a:txBody>
                  <a:tcPr marL="0" marR="0" marT="3746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r>
              <a:tr h="396240">
                <a:tc>
                  <a:txBody>
                    <a:bodyPr/>
                    <a:lstStyle/>
                    <a:p>
                      <a:pPr marL="90805">
                        <a:lnSpc>
                          <a:spcPct val="100000"/>
                        </a:lnSpc>
                        <a:spcBef>
                          <a:spcPts val="300"/>
                        </a:spcBef>
                      </a:pPr>
                      <a:r>
                        <a:rPr sz="2000" b="1" dirty="0">
                          <a:latin typeface="Times New Roman"/>
                          <a:cs typeface="Times New Roman"/>
                        </a:rPr>
                        <a:t>P1</a:t>
                      </a:r>
                      <a:endParaRPr sz="2000">
                        <a:latin typeface="Times New Roman"/>
                        <a:cs typeface="Times New Roman"/>
                      </a:endParaRPr>
                    </a:p>
                  </a:txBody>
                  <a:tcPr marL="0" marR="0" marT="3810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1440">
                        <a:lnSpc>
                          <a:spcPct val="100000"/>
                        </a:lnSpc>
                        <a:spcBef>
                          <a:spcPts val="300"/>
                        </a:spcBef>
                      </a:pPr>
                      <a:r>
                        <a:rPr sz="2000" b="1" spc="5" dirty="0">
                          <a:latin typeface="Times New Roman"/>
                          <a:cs typeface="Times New Roman"/>
                        </a:rPr>
                        <a:t>00000000</a:t>
                      </a:r>
                      <a:endParaRPr sz="2000">
                        <a:latin typeface="Times New Roman"/>
                        <a:cs typeface="Times New Roman"/>
                      </a:endParaRPr>
                    </a:p>
                  </a:txBody>
                  <a:tcPr marL="0" marR="0" marT="3810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2075">
                        <a:lnSpc>
                          <a:spcPct val="100000"/>
                        </a:lnSpc>
                        <a:spcBef>
                          <a:spcPts val="300"/>
                        </a:spcBef>
                      </a:pPr>
                      <a:r>
                        <a:rPr sz="2000" b="1" spc="-10" dirty="0">
                          <a:latin typeface="Times New Roman"/>
                          <a:cs typeface="Times New Roman"/>
                        </a:rPr>
                        <a:t>This </a:t>
                      </a:r>
                      <a:r>
                        <a:rPr sz="2000" b="1" spc="-5" dirty="0">
                          <a:latin typeface="Times New Roman"/>
                          <a:cs typeface="Times New Roman"/>
                        </a:rPr>
                        <a:t>page has not been </a:t>
                      </a:r>
                      <a:r>
                        <a:rPr sz="2000" b="1" spc="-10" dirty="0">
                          <a:latin typeface="Times New Roman"/>
                          <a:cs typeface="Times New Roman"/>
                        </a:rPr>
                        <a:t>used </a:t>
                      </a:r>
                      <a:r>
                        <a:rPr sz="2000" b="1" dirty="0">
                          <a:latin typeface="Times New Roman"/>
                          <a:cs typeface="Times New Roman"/>
                        </a:rPr>
                        <a:t>for </a:t>
                      </a:r>
                      <a:r>
                        <a:rPr sz="2000" b="1" spc="-5" dirty="0">
                          <a:latin typeface="Times New Roman"/>
                          <a:cs typeface="Times New Roman"/>
                        </a:rPr>
                        <a:t>eight </a:t>
                      </a:r>
                      <a:r>
                        <a:rPr sz="2000" b="1" spc="-20" dirty="0">
                          <a:latin typeface="Times New Roman"/>
                          <a:cs typeface="Times New Roman"/>
                        </a:rPr>
                        <a:t>time</a:t>
                      </a:r>
                      <a:r>
                        <a:rPr sz="2000" b="1" spc="45" dirty="0">
                          <a:latin typeface="Times New Roman"/>
                          <a:cs typeface="Times New Roman"/>
                        </a:rPr>
                        <a:t> </a:t>
                      </a:r>
                      <a:r>
                        <a:rPr sz="2000" b="1" spc="-5" dirty="0">
                          <a:latin typeface="Times New Roman"/>
                          <a:cs typeface="Times New Roman"/>
                        </a:rPr>
                        <a:t>periods</a:t>
                      </a:r>
                      <a:endParaRPr sz="2000">
                        <a:latin typeface="Times New Roman"/>
                        <a:cs typeface="Times New Roman"/>
                      </a:endParaRPr>
                    </a:p>
                  </a:txBody>
                  <a:tcPr marL="0" marR="0" marT="3810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r>
              <a:tr h="396239">
                <a:tc>
                  <a:txBody>
                    <a:bodyPr/>
                    <a:lstStyle/>
                    <a:p>
                      <a:pPr marL="90805">
                        <a:lnSpc>
                          <a:spcPct val="100000"/>
                        </a:lnSpc>
                        <a:spcBef>
                          <a:spcPts val="300"/>
                        </a:spcBef>
                      </a:pPr>
                      <a:r>
                        <a:rPr sz="2000" b="1" dirty="0">
                          <a:latin typeface="Times New Roman"/>
                          <a:cs typeface="Times New Roman"/>
                        </a:rPr>
                        <a:t>P2</a:t>
                      </a:r>
                      <a:endParaRPr sz="2000">
                        <a:latin typeface="Times New Roman"/>
                        <a:cs typeface="Times New Roman"/>
                      </a:endParaRPr>
                    </a:p>
                  </a:txBody>
                  <a:tcPr marL="0" marR="0" marT="3810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1440">
                        <a:lnSpc>
                          <a:spcPct val="100000"/>
                        </a:lnSpc>
                        <a:spcBef>
                          <a:spcPts val="300"/>
                        </a:spcBef>
                      </a:pPr>
                      <a:r>
                        <a:rPr sz="2000" b="1" spc="-114" dirty="0">
                          <a:latin typeface="Times New Roman"/>
                          <a:cs typeface="Times New Roman"/>
                        </a:rPr>
                        <a:t>11111111</a:t>
                      </a:r>
                      <a:endParaRPr sz="2000">
                        <a:latin typeface="Times New Roman"/>
                        <a:cs typeface="Times New Roman"/>
                      </a:endParaRPr>
                    </a:p>
                  </a:txBody>
                  <a:tcPr marL="0" marR="0" marT="3810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2075">
                        <a:lnSpc>
                          <a:spcPct val="100000"/>
                        </a:lnSpc>
                        <a:spcBef>
                          <a:spcPts val="300"/>
                        </a:spcBef>
                      </a:pPr>
                      <a:r>
                        <a:rPr sz="2000" b="1" spc="-10" dirty="0">
                          <a:latin typeface="Times New Roman"/>
                          <a:cs typeface="Times New Roman"/>
                        </a:rPr>
                        <a:t>The </a:t>
                      </a:r>
                      <a:r>
                        <a:rPr sz="2000" b="1" spc="-5" dirty="0">
                          <a:latin typeface="Times New Roman"/>
                          <a:cs typeface="Times New Roman"/>
                        </a:rPr>
                        <a:t>page has been </a:t>
                      </a:r>
                      <a:r>
                        <a:rPr sz="2000" b="1" spc="-10" dirty="0">
                          <a:latin typeface="Times New Roman"/>
                          <a:cs typeface="Times New Roman"/>
                        </a:rPr>
                        <a:t>used </a:t>
                      </a:r>
                      <a:r>
                        <a:rPr sz="2000" b="1" spc="-5" dirty="0">
                          <a:latin typeface="Times New Roman"/>
                          <a:cs typeface="Times New Roman"/>
                        </a:rPr>
                        <a:t>atleast once in each</a:t>
                      </a:r>
                      <a:r>
                        <a:rPr sz="2000" b="1" spc="50" dirty="0">
                          <a:latin typeface="Times New Roman"/>
                          <a:cs typeface="Times New Roman"/>
                        </a:rPr>
                        <a:t> </a:t>
                      </a:r>
                      <a:r>
                        <a:rPr sz="2000" b="1" spc="-5" dirty="0">
                          <a:latin typeface="Times New Roman"/>
                          <a:cs typeface="Times New Roman"/>
                        </a:rPr>
                        <a:t>period</a:t>
                      </a:r>
                      <a:endParaRPr sz="2000">
                        <a:latin typeface="Times New Roman"/>
                        <a:cs typeface="Times New Roman"/>
                      </a:endParaRPr>
                    </a:p>
                  </a:txBody>
                  <a:tcPr marL="0" marR="0" marT="3810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r>
              <a:tr h="396240">
                <a:tc>
                  <a:txBody>
                    <a:bodyPr/>
                    <a:lstStyle/>
                    <a:p>
                      <a:pPr marL="90805">
                        <a:lnSpc>
                          <a:spcPct val="100000"/>
                        </a:lnSpc>
                        <a:spcBef>
                          <a:spcPts val="300"/>
                        </a:spcBef>
                      </a:pPr>
                      <a:r>
                        <a:rPr sz="2000" b="1" dirty="0">
                          <a:latin typeface="Times New Roman"/>
                          <a:cs typeface="Times New Roman"/>
                        </a:rPr>
                        <a:t>P3</a:t>
                      </a:r>
                      <a:endParaRPr sz="2000">
                        <a:latin typeface="Times New Roman"/>
                        <a:cs typeface="Times New Roman"/>
                      </a:endParaRPr>
                    </a:p>
                  </a:txBody>
                  <a:tcPr marL="0" marR="0" marT="3810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1440">
                        <a:lnSpc>
                          <a:spcPct val="100000"/>
                        </a:lnSpc>
                        <a:spcBef>
                          <a:spcPts val="300"/>
                        </a:spcBef>
                      </a:pPr>
                      <a:r>
                        <a:rPr sz="2000" b="1" spc="-15" dirty="0">
                          <a:latin typeface="Times New Roman"/>
                          <a:cs typeface="Times New Roman"/>
                        </a:rPr>
                        <a:t>11000100</a:t>
                      </a:r>
                      <a:endParaRPr sz="2000">
                        <a:latin typeface="Times New Roman"/>
                        <a:cs typeface="Times New Roman"/>
                      </a:endParaRPr>
                    </a:p>
                  </a:txBody>
                  <a:tcPr marL="0" marR="0" marT="3810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2075">
                        <a:lnSpc>
                          <a:spcPct val="100000"/>
                        </a:lnSpc>
                        <a:spcBef>
                          <a:spcPts val="300"/>
                        </a:spcBef>
                      </a:pPr>
                      <a:r>
                        <a:rPr sz="2000" b="1" spc="-10" dirty="0">
                          <a:latin typeface="Times New Roman"/>
                          <a:cs typeface="Times New Roman"/>
                        </a:rPr>
                        <a:t>The </a:t>
                      </a:r>
                      <a:r>
                        <a:rPr sz="2000" b="1" spc="-5" dirty="0">
                          <a:latin typeface="Times New Roman"/>
                          <a:cs typeface="Times New Roman"/>
                        </a:rPr>
                        <a:t>page has been </a:t>
                      </a:r>
                      <a:r>
                        <a:rPr sz="2000" b="1" spc="-10" dirty="0">
                          <a:latin typeface="Times New Roman"/>
                          <a:cs typeface="Times New Roman"/>
                        </a:rPr>
                        <a:t>used </a:t>
                      </a:r>
                      <a:r>
                        <a:rPr sz="2000" b="1" spc="-30" dirty="0">
                          <a:latin typeface="Times New Roman"/>
                          <a:cs typeface="Times New Roman"/>
                        </a:rPr>
                        <a:t>more </a:t>
                      </a:r>
                      <a:r>
                        <a:rPr sz="2000" b="1" spc="-10" dirty="0">
                          <a:latin typeface="Times New Roman"/>
                          <a:cs typeface="Times New Roman"/>
                        </a:rPr>
                        <a:t>recently </a:t>
                      </a:r>
                      <a:r>
                        <a:rPr sz="2000" b="1" spc="-5" dirty="0">
                          <a:latin typeface="Times New Roman"/>
                          <a:cs typeface="Times New Roman"/>
                        </a:rPr>
                        <a:t>than</a:t>
                      </a:r>
                      <a:r>
                        <a:rPr sz="2000" b="1" spc="145" dirty="0">
                          <a:latin typeface="Times New Roman"/>
                          <a:cs typeface="Times New Roman"/>
                        </a:rPr>
                        <a:t> </a:t>
                      </a:r>
                      <a:r>
                        <a:rPr sz="2000" b="1" spc="-5" dirty="0">
                          <a:latin typeface="Times New Roman"/>
                          <a:cs typeface="Times New Roman"/>
                        </a:rPr>
                        <a:t>P4</a:t>
                      </a:r>
                      <a:endParaRPr sz="2000">
                        <a:latin typeface="Times New Roman"/>
                        <a:cs typeface="Times New Roman"/>
                      </a:endParaRPr>
                    </a:p>
                  </a:txBody>
                  <a:tcPr marL="0" marR="0" marT="3810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r>
              <a:tr h="396240">
                <a:tc>
                  <a:txBody>
                    <a:bodyPr/>
                    <a:lstStyle/>
                    <a:p>
                      <a:pPr marL="90805">
                        <a:lnSpc>
                          <a:spcPct val="100000"/>
                        </a:lnSpc>
                        <a:spcBef>
                          <a:spcPts val="305"/>
                        </a:spcBef>
                      </a:pPr>
                      <a:r>
                        <a:rPr sz="2000" b="1" dirty="0">
                          <a:latin typeface="Times New Roman"/>
                          <a:cs typeface="Times New Roman"/>
                        </a:rPr>
                        <a:t>P4</a:t>
                      </a:r>
                      <a:endParaRPr sz="2000">
                        <a:latin typeface="Times New Roman"/>
                        <a:cs typeface="Times New Roman"/>
                      </a:endParaRPr>
                    </a:p>
                  </a:txBody>
                  <a:tcPr marL="0" marR="0" marT="3873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1440">
                        <a:lnSpc>
                          <a:spcPct val="100000"/>
                        </a:lnSpc>
                        <a:spcBef>
                          <a:spcPts val="305"/>
                        </a:spcBef>
                      </a:pPr>
                      <a:r>
                        <a:rPr sz="2000" b="1" spc="-60" dirty="0">
                          <a:latin typeface="Times New Roman"/>
                          <a:cs typeface="Times New Roman"/>
                        </a:rPr>
                        <a:t>01110111</a:t>
                      </a:r>
                      <a:endParaRPr sz="2000">
                        <a:latin typeface="Times New Roman"/>
                        <a:cs typeface="Times New Roman"/>
                      </a:endParaRPr>
                    </a:p>
                  </a:txBody>
                  <a:tcPr marL="0" marR="0" marT="3873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2075">
                        <a:lnSpc>
                          <a:spcPct val="100000"/>
                        </a:lnSpc>
                        <a:spcBef>
                          <a:spcPts val="305"/>
                        </a:spcBef>
                      </a:pPr>
                      <a:r>
                        <a:rPr sz="2000" b="1" spc="-10" dirty="0">
                          <a:latin typeface="Times New Roman"/>
                          <a:cs typeface="Times New Roman"/>
                        </a:rPr>
                        <a:t>The </a:t>
                      </a:r>
                      <a:r>
                        <a:rPr sz="2000" b="1" spc="-5" dirty="0">
                          <a:latin typeface="Times New Roman"/>
                          <a:cs typeface="Times New Roman"/>
                        </a:rPr>
                        <a:t>page has been </a:t>
                      </a:r>
                      <a:r>
                        <a:rPr sz="2000" b="1" spc="-10" dirty="0">
                          <a:latin typeface="Times New Roman"/>
                          <a:cs typeface="Times New Roman"/>
                        </a:rPr>
                        <a:t>used </a:t>
                      </a:r>
                      <a:r>
                        <a:rPr sz="2000" b="1" spc="-5" dirty="0">
                          <a:latin typeface="Times New Roman"/>
                          <a:cs typeface="Times New Roman"/>
                        </a:rPr>
                        <a:t>less </a:t>
                      </a:r>
                      <a:r>
                        <a:rPr sz="2000" b="1" spc="-10" dirty="0">
                          <a:latin typeface="Times New Roman"/>
                          <a:cs typeface="Times New Roman"/>
                        </a:rPr>
                        <a:t>recently </a:t>
                      </a:r>
                      <a:r>
                        <a:rPr sz="2000" b="1" spc="-5" dirty="0">
                          <a:latin typeface="Times New Roman"/>
                          <a:cs typeface="Times New Roman"/>
                        </a:rPr>
                        <a:t>than</a:t>
                      </a:r>
                      <a:r>
                        <a:rPr sz="2000" b="1" spc="55" dirty="0">
                          <a:latin typeface="Times New Roman"/>
                          <a:cs typeface="Times New Roman"/>
                        </a:rPr>
                        <a:t> </a:t>
                      </a:r>
                      <a:r>
                        <a:rPr sz="2000" b="1" spc="-5" dirty="0">
                          <a:latin typeface="Times New Roman"/>
                          <a:cs typeface="Times New Roman"/>
                        </a:rPr>
                        <a:t>P3</a:t>
                      </a:r>
                      <a:endParaRPr sz="2000">
                        <a:latin typeface="Times New Roman"/>
                        <a:cs typeface="Times New Roman"/>
                      </a:endParaRPr>
                    </a:p>
                  </a:txBody>
                  <a:tcPr marL="0" marR="0" marT="3873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r>
            </a:tbl>
          </a:graphicData>
        </a:graphic>
      </p:graphicFrame>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78739" y="252425"/>
            <a:ext cx="8995410" cy="4050665"/>
          </a:xfrm>
          <a:prstGeom prst="rect">
            <a:avLst/>
          </a:prstGeom>
        </p:spPr>
        <p:txBody>
          <a:bodyPr vert="horz" wrap="square" lIns="0" tIns="12700" rIns="0" bIns="0" rtlCol="0">
            <a:spAutoFit/>
          </a:bodyPr>
          <a:lstStyle/>
          <a:p>
            <a:pPr marL="256540" indent="-243840" algn="just">
              <a:lnSpc>
                <a:spcPct val="100000"/>
              </a:lnSpc>
              <a:spcBef>
                <a:spcPts val="100"/>
              </a:spcBef>
              <a:buSzPct val="95833"/>
              <a:buFont typeface="Wingdings"/>
              <a:buChar char=""/>
              <a:tabLst>
                <a:tab pos="256540" algn="l"/>
              </a:tabLst>
            </a:pPr>
            <a:r>
              <a:rPr sz="2400" spc="-10" dirty="0">
                <a:latin typeface="Times New Roman"/>
                <a:cs typeface="Times New Roman"/>
              </a:rPr>
              <a:t>Interpret </a:t>
            </a:r>
            <a:r>
              <a:rPr sz="2400" spc="-5" dirty="0">
                <a:latin typeface="Times New Roman"/>
                <a:cs typeface="Times New Roman"/>
              </a:rPr>
              <a:t>these </a:t>
            </a:r>
            <a:r>
              <a:rPr sz="2400" b="1" dirty="0">
                <a:solidFill>
                  <a:srgbClr val="0000FF"/>
                </a:solidFill>
                <a:latin typeface="Times New Roman"/>
                <a:cs typeface="Times New Roman"/>
              </a:rPr>
              <a:t>8-bit bytes </a:t>
            </a:r>
            <a:r>
              <a:rPr sz="2400" b="1" spc="-5" dirty="0">
                <a:solidFill>
                  <a:srgbClr val="0000FF"/>
                </a:solidFill>
                <a:latin typeface="Times New Roman"/>
                <a:cs typeface="Times New Roman"/>
              </a:rPr>
              <a:t>as </a:t>
            </a:r>
            <a:r>
              <a:rPr sz="2400" b="1" dirty="0">
                <a:solidFill>
                  <a:srgbClr val="0000FF"/>
                </a:solidFill>
                <a:latin typeface="Times New Roman"/>
                <a:cs typeface="Times New Roman"/>
              </a:rPr>
              <a:t>unsigned </a:t>
            </a:r>
            <a:r>
              <a:rPr sz="2400" b="1" spc="-5" dirty="0">
                <a:solidFill>
                  <a:srgbClr val="0000FF"/>
                </a:solidFill>
                <a:latin typeface="Times New Roman"/>
                <a:cs typeface="Times New Roman"/>
              </a:rPr>
              <a:t>integers</a:t>
            </a:r>
            <a:r>
              <a:rPr sz="2400" spc="-5" dirty="0">
                <a:latin typeface="Times New Roman"/>
                <a:cs typeface="Times New Roman"/>
              </a:rPr>
              <a:t>, </a:t>
            </a:r>
            <a:r>
              <a:rPr sz="2400" dirty="0">
                <a:latin typeface="Times New Roman"/>
                <a:cs typeface="Times New Roman"/>
              </a:rPr>
              <a:t>the </a:t>
            </a:r>
            <a:r>
              <a:rPr sz="2400" spc="-5" dirty="0">
                <a:latin typeface="Times New Roman"/>
                <a:cs typeface="Times New Roman"/>
              </a:rPr>
              <a:t>page </a:t>
            </a:r>
            <a:r>
              <a:rPr sz="2400" dirty="0">
                <a:latin typeface="Times New Roman"/>
                <a:cs typeface="Times New Roman"/>
              </a:rPr>
              <a:t>with</a:t>
            </a:r>
            <a:r>
              <a:rPr sz="2400" spc="459" dirty="0">
                <a:latin typeface="Times New Roman"/>
                <a:cs typeface="Times New Roman"/>
              </a:rPr>
              <a:t> </a:t>
            </a:r>
            <a:r>
              <a:rPr sz="2400" dirty="0">
                <a:latin typeface="Times New Roman"/>
                <a:cs typeface="Times New Roman"/>
              </a:rPr>
              <a:t>the</a:t>
            </a:r>
            <a:endParaRPr sz="2400">
              <a:latin typeface="Times New Roman"/>
              <a:cs typeface="Times New Roman"/>
            </a:endParaRPr>
          </a:p>
          <a:p>
            <a:pPr marL="12700" algn="just">
              <a:lnSpc>
                <a:spcPct val="100000"/>
              </a:lnSpc>
            </a:pPr>
            <a:r>
              <a:rPr sz="2400" spc="-5" dirty="0">
                <a:latin typeface="Times New Roman"/>
                <a:cs typeface="Times New Roman"/>
              </a:rPr>
              <a:t>lowest </a:t>
            </a:r>
            <a:r>
              <a:rPr sz="2400" dirty="0">
                <a:latin typeface="Times New Roman"/>
                <a:cs typeface="Times New Roman"/>
              </a:rPr>
              <a:t>number is the </a:t>
            </a:r>
            <a:r>
              <a:rPr sz="2400" spc="-20" dirty="0">
                <a:latin typeface="Times New Roman"/>
                <a:cs typeface="Times New Roman"/>
              </a:rPr>
              <a:t>LRU </a:t>
            </a:r>
            <a:r>
              <a:rPr sz="2400" spc="-10" dirty="0">
                <a:latin typeface="Times New Roman"/>
                <a:cs typeface="Times New Roman"/>
              </a:rPr>
              <a:t>page, </a:t>
            </a:r>
            <a:r>
              <a:rPr sz="2400" spc="-5" dirty="0">
                <a:latin typeface="Times New Roman"/>
                <a:cs typeface="Times New Roman"/>
              </a:rPr>
              <a:t>and </a:t>
            </a:r>
            <a:r>
              <a:rPr sz="2400" dirty="0">
                <a:latin typeface="Times New Roman"/>
                <a:cs typeface="Times New Roman"/>
              </a:rPr>
              <a:t>it </a:t>
            </a:r>
            <a:r>
              <a:rPr sz="2400" spc="-10" dirty="0">
                <a:latin typeface="Times New Roman"/>
                <a:cs typeface="Times New Roman"/>
              </a:rPr>
              <a:t>can </a:t>
            </a:r>
            <a:r>
              <a:rPr sz="2400" dirty="0">
                <a:latin typeface="Times New Roman"/>
                <a:cs typeface="Times New Roman"/>
              </a:rPr>
              <a:t>be</a:t>
            </a:r>
            <a:r>
              <a:rPr sz="2400" spc="90" dirty="0">
                <a:latin typeface="Times New Roman"/>
                <a:cs typeface="Times New Roman"/>
              </a:rPr>
              <a:t> </a:t>
            </a:r>
            <a:r>
              <a:rPr sz="2400" spc="-5" dirty="0">
                <a:latin typeface="Times New Roman"/>
                <a:cs typeface="Times New Roman"/>
              </a:rPr>
              <a:t>replaced.</a:t>
            </a:r>
            <a:endParaRPr sz="2400">
              <a:latin typeface="Times New Roman"/>
              <a:cs typeface="Times New Roman"/>
            </a:endParaRPr>
          </a:p>
          <a:p>
            <a:pPr marL="12700" marR="13335" algn="just">
              <a:lnSpc>
                <a:spcPct val="100000"/>
              </a:lnSpc>
              <a:spcBef>
                <a:spcPts val="5"/>
              </a:spcBef>
              <a:buSzPct val="95833"/>
              <a:buFont typeface="Wingdings"/>
              <a:buChar char=""/>
              <a:tabLst>
                <a:tab pos="256540" algn="l"/>
              </a:tabLst>
            </a:pPr>
            <a:r>
              <a:rPr sz="2400" dirty="0">
                <a:latin typeface="Times New Roman"/>
                <a:cs typeface="Times New Roman"/>
              </a:rPr>
              <a:t>Note that the </a:t>
            </a:r>
            <a:r>
              <a:rPr sz="2400" spc="-5" dirty="0">
                <a:latin typeface="Times New Roman"/>
                <a:cs typeface="Times New Roman"/>
              </a:rPr>
              <a:t>numbers </a:t>
            </a:r>
            <a:r>
              <a:rPr sz="2400" dirty="0">
                <a:latin typeface="Times New Roman"/>
                <a:cs typeface="Times New Roman"/>
              </a:rPr>
              <a:t>are not </a:t>
            </a:r>
            <a:r>
              <a:rPr sz="2400" spc="-5" dirty="0">
                <a:latin typeface="Times New Roman"/>
                <a:cs typeface="Times New Roman"/>
              </a:rPr>
              <a:t>guaranteed </a:t>
            </a:r>
            <a:r>
              <a:rPr sz="2400" dirty="0">
                <a:latin typeface="Times New Roman"/>
                <a:cs typeface="Times New Roman"/>
              </a:rPr>
              <a:t>to be unique </a:t>
            </a:r>
            <a:r>
              <a:rPr sz="2400" spc="-20" dirty="0">
                <a:latin typeface="Times New Roman"/>
                <a:cs typeface="Times New Roman"/>
              </a:rPr>
              <a:t>however, </a:t>
            </a:r>
            <a:r>
              <a:rPr sz="2400" spc="-5" dirty="0">
                <a:latin typeface="Times New Roman"/>
                <a:cs typeface="Times New Roman"/>
              </a:rPr>
              <a:t>either  replace (swap </a:t>
            </a:r>
            <a:r>
              <a:rPr sz="2400" dirty="0">
                <a:latin typeface="Times New Roman"/>
                <a:cs typeface="Times New Roman"/>
              </a:rPr>
              <a:t>out) </a:t>
            </a:r>
            <a:r>
              <a:rPr sz="2400" spc="-5" dirty="0">
                <a:latin typeface="Times New Roman"/>
                <a:cs typeface="Times New Roman"/>
              </a:rPr>
              <a:t>all pages </a:t>
            </a:r>
            <a:r>
              <a:rPr sz="2400" dirty="0">
                <a:latin typeface="Times New Roman"/>
                <a:cs typeface="Times New Roman"/>
              </a:rPr>
              <a:t>with the </a:t>
            </a:r>
            <a:r>
              <a:rPr sz="2400" spc="-5" dirty="0">
                <a:latin typeface="Times New Roman"/>
                <a:cs typeface="Times New Roman"/>
              </a:rPr>
              <a:t>smallest value or </a:t>
            </a:r>
            <a:r>
              <a:rPr sz="2400" dirty="0">
                <a:latin typeface="Times New Roman"/>
                <a:cs typeface="Times New Roman"/>
              </a:rPr>
              <a:t>use the </a:t>
            </a:r>
            <a:r>
              <a:rPr sz="2400" spc="-10" dirty="0">
                <a:latin typeface="Times New Roman"/>
                <a:cs typeface="Times New Roman"/>
              </a:rPr>
              <a:t>FIFO  </a:t>
            </a:r>
            <a:r>
              <a:rPr sz="2400" dirty="0">
                <a:latin typeface="Times New Roman"/>
                <a:cs typeface="Times New Roman"/>
              </a:rPr>
              <a:t>method to </a:t>
            </a:r>
            <a:r>
              <a:rPr sz="2400" spc="-5" dirty="0">
                <a:latin typeface="Times New Roman"/>
                <a:cs typeface="Times New Roman"/>
              </a:rPr>
              <a:t>choose among</a:t>
            </a:r>
            <a:r>
              <a:rPr sz="2400" spc="-30" dirty="0">
                <a:latin typeface="Times New Roman"/>
                <a:cs typeface="Times New Roman"/>
              </a:rPr>
              <a:t> </a:t>
            </a:r>
            <a:r>
              <a:rPr sz="2400" dirty="0">
                <a:latin typeface="Times New Roman"/>
                <a:cs typeface="Times New Roman"/>
              </a:rPr>
              <a:t>them.</a:t>
            </a:r>
            <a:endParaRPr sz="2400">
              <a:latin typeface="Times New Roman"/>
              <a:cs typeface="Times New Roman"/>
            </a:endParaRPr>
          </a:p>
          <a:p>
            <a:pPr marL="12700" marR="9525" algn="just">
              <a:lnSpc>
                <a:spcPct val="100000"/>
              </a:lnSpc>
              <a:spcBef>
                <a:spcPts val="5"/>
              </a:spcBef>
              <a:buSzPct val="95833"/>
              <a:buFont typeface="Wingdings"/>
              <a:buChar char=""/>
              <a:tabLst>
                <a:tab pos="256540" algn="l"/>
              </a:tabLst>
            </a:pPr>
            <a:r>
              <a:rPr sz="2400" dirty="0">
                <a:latin typeface="Times New Roman"/>
                <a:cs typeface="Times New Roman"/>
              </a:rPr>
              <a:t>The </a:t>
            </a:r>
            <a:r>
              <a:rPr sz="2400" spc="-5" dirty="0">
                <a:latin typeface="Times New Roman"/>
                <a:cs typeface="Times New Roman"/>
              </a:rPr>
              <a:t>number </a:t>
            </a:r>
            <a:r>
              <a:rPr sz="2400" spc="10" dirty="0">
                <a:latin typeface="Times New Roman"/>
                <a:cs typeface="Times New Roman"/>
              </a:rPr>
              <a:t>of </a:t>
            </a:r>
            <a:r>
              <a:rPr sz="2400" dirty="0">
                <a:latin typeface="Times New Roman"/>
                <a:cs typeface="Times New Roman"/>
              </a:rPr>
              <a:t>bits </a:t>
            </a:r>
            <a:r>
              <a:rPr sz="2400" spc="-5" dirty="0">
                <a:latin typeface="Times New Roman"/>
                <a:cs typeface="Times New Roman"/>
              </a:rPr>
              <a:t>of </a:t>
            </a:r>
            <a:r>
              <a:rPr sz="2400" dirty="0">
                <a:latin typeface="Times New Roman"/>
                <a:cs typeface="Times New Roman"/>
              </a:rPr>
              <a:t>history </a:t>
            </a:r>
            <a:r>
              <a:rPr sz="2400" spc="-5" dirty="0">
                <a:latin typeface="Times New Roman"/>
                <a:cs typeface="Times New Roman"/>
              </a:rPr>
              <a:t>included </a:t>
            </a:r>
            <a:r>
              <a:rPr sz="2400" dirty="0">
                <a:latin typeface="Times New Roman"/>
                <a:cs typeface="Times New Roman"/>
              </a:rPr>
              <a:t>in the shift </a:t>
            </a:r>
            <a:r>
              <a:rPr sz="2400" spc="-10" dirty="0">
                <a:latin typeface="Times New Roman"/>
                <a:cs typeface="Times New Roman"/>
              </a:rPr>
              <a:t>register can </a:t>
            </a:r>
            <a:r>
              <a:rPr sz="2400" spc="-5" dirty="0">
                <a:latin typeface="Times New Roman"/>
                <a:cs typeface="Times New Roman"/>
              </a:rPr>
              <a:t>be  varied, and </a:t>
            </a:r>
            <a:r>
              <a:rPr sz="2400" dirty="0">
                <a:latin typeface="Times New Roman"/>
                <a:cs typeface="Times New Roman"/>
              </a:rPr>
              <a:t>is </a:t>
            </a:r>
            <a:r>
              <a:rPr sz="2400" spc="-5" dirty="0">
                <a:latin typeface="Times New Roman"/>
                <a:cs typeface="Times New Roman"/>
              </a:rPr>
              <a:t>selected </a:t>
            </a:r>
            <a:r>
              <a:rPr sz="2400" spc="-10" dirty="0">
                <a:latin typeface="Times New Roman"/>
                <a:cs typeface="Times New Roman"/>
              </a:rPr>
              <a:t>(depending </a:t>
            </a:r>
            <a:r>
              <a:rPr sz="2400" dirty="0">
                <a:latin typeface="Times New Roman"/>
                <a:cs typeface="Times New Roman"/>
              </a:rPr>
              <a:t>on the </a:t>
            </a:r>
            <a:r>
              <a:rPr sz="2400" spc="-5" dirty="0">
                <a:latin typeface="Times New Roman"/>
                <a:cs typeface="Times New Roman"/>
              </a:rPr>
              <a:t>hardware available) </a:t>
            </a:r>
            <a:r>
              <a:rPr sz="2400" dirty="0">
                <a:latin typeface="Times New Roman"/>
                <a:cs typeface="Times New Roman"/>
              </a:rPr>
              <a:t>to make the  </a:t>
            </a:r>
            <a:r>
              <a:rPr sz="2400" spc="-5" dirty="0">
                <a:latin typeface="Times New Roman"/>
                <a:cs typeface="Times New Roman"/>
              </a:rPr>
              <a:t>updating </a:t>
            </a:r>
            <a:r>
              <a:rPr sz="2400" spc="-10" dirty="0">
                <a:latin typeface="Times New Roman"/>
                <a:cs typeface="Times New Roman"/>
              </a:rPr>
              <a:t>as </a:t>
            </a:r>
            <a:r>
              <a:rPr sz="2400" spc="-5" dirty="0">
                <a:latin typeface="Times New Roman"/>
                <a:cs typeface="Times New Roman"/>
              </a:rPr>
              <a:t>fast </a:t>
            </a:r>
            <a:r>
              <a:rPr sz="2400" spc="-10" dirty="0">
                <a:latin typeface="Times New Roman"/>
                <a:cs typeface="Times New Roman"/>
              </a:rPr>
              <a:t>as</a:t>
            </a:r>
            <a:r>
              <a:rPr sz="2400" spc="-5" dirty="0">
                <a:latin typeface="Times New Roman"/>
                <a:cs typeface="Times New Roman"/>
              </a:rPr>
              <a:t> </a:t>
            </a:r>
            <a:r>
              <a:rPr sz="2400" dirty="0">
                <a:latin typeface="Times New Roman"/>
                <a:cs typeface="Times New Roman"/>
              </a:rPr>
              <a:t>possible.</a:t>
            </a:r>
            <a:endParaRPr sz="2400">
              <a:latin typeface="Times New Roman"/>
              <a:cs typeface="Times New Roman"/>
            </a:endParaRPr>
          </a:p>
          <a:p>
            <a:pPr marL="12700" marR="5080" algn="just">
              <a:lnSpc>
                <a:spcPct val="100000"/>
              </a:lnSpc>
              <a:buSzPct val="95833"/>
              <a:buFont typeface="Wingdings"/>
              <a:buChar char=""/>
              <a:tabLst>
                <a:tab pos="256540" algn="l"/>
              </a:tabLst>
            </a:pPr>
            <a:r>
              <a:rPr sz="2400" spc="-20" dirty="0">
                <a:latin typeface="Times New Roman"/>
                <a:cs typeface="Times New Roman"/>
              </a:rPr>
              <a:t>In </a:t>
            </a:r>
            <a:r>
              <a:rPr sz="2400" dirty="0">
                <a:latin typeface="Times New Roman"/>
                <a:cs typeface="Times New Roman"/>
              </a:rPr>
              <a:t>the </a:t>
            </a:r>
            <a:r>
              <a:rPr sz="2400" spc="-5" dirty="0">
                <a:latin typeface="Times New Roman"/>
                <a:cs typeface="Times New Roman"/>
              </a:rPr>
              <a:t>extreme </a:t>
            </a:r>
            <a:r>
              <a:rPr sz="2400" spc="-10" dirty="0">
                <a:latin typeface="Times New Roman"/>
                <a:cs typeface="Times New Roman"/>
              </a:rPr>
              <a:t>case, </a:t>
            </a:r>
            <a:r>
              <a:rPr sz="2400" dirty="0">
                <a:latin typeface="Times New Roman"/>
                <a:cs typeface="Times New Roman"/>
              </a:rPr>
              <a:t>the number </a:t>
            </a:r>
            <a:r>
              <a:rPr sz="2400" spc="-10" dirty="0">
                <a:latin typeface="Times New Roman"/>
                <a:cs typeface="Times New Roman"/>
              </a:rPr>
              <a:t>can </a:t>
            </a:r>
            <a:r>
              <a:rPr sz="2400" dirty="0">
                <a:latin typeface="Times New Roman"/>
                <a:cs typeface="Times New Roman"/>
              </a:rPr>
              <a:t>be </a:t>
            </a:r>
            <a:r>
              <a:rPr sz="2400" spc="-10" dirty="0">
                <a:latin typeface="Times New Roman"/>
                <a:cs typeface="Times New Roman"/>
              </a:rPr>
              <a:t>reduced </a:t>
            </a:r>
            <a:r>
              <a:rPr sz="2400" dirty="0">
                <a:latin typeface="Times New Roman"/>
                <a:cs typeface="Times New Roman"/>
              </a:rPr>
              <a:t>to zero, </a:t>
            </a:r>
            <a:r>
              <a:rPr sz="2400" spc="-5" dirty="0">
                <a:latin typeface="Times New Roman"/>
                <a:cs typeface="Times New Roman"/>
              </a:rPr>
              <a:t>leaving </a:t>
            </a:r>
            <a:r>
              <a:rPr sz="2400" spc="5" dirty="0">
                <a:latin typeface="Times New Roman"/>
                <a:cs typeface="Times New Roman"/>
              </a:rPr>
              <a:t>only  </a:t>
            </a:r>
            <a:r>
              <a:rPr sz="2400" dirty="0">
                <a:latin typeface="Times New Roman"/>
                <a:cs typeface="Times New Roman"/>
              </a:rPr>
              <a:t>the </a:t>
            </a:r>
            <a:r>
              <a:rPr sz="2400" spc="-10" dirty="0">
                <a:latin typeface="Times New Roman"/>
                <a:cs typeface="Times New Roman"/>
              </a:rPr>
              <a:t>reference </a:t>
            </a:r>
            <a:r>
              <a:rPr sz="2400" dirty="0">
                <a:latin typeface="Times New Roman"/>
                <a:cs typeface="Times New Roman"/>
              </a:rPr>
              <a:t>bit itself. This </a:t>
            </a:r>
            <a:r>
              <a:rPr sz="2400" spc="-5" dirty="0">
                <a:latin typeface="Times New Roman"/>
                <a:cs typeface="Times New Roman"/>
              </a:rPr>
              <a:t>algorithm </a:t>
            </a:r>
            <a:r>
              <a:rPr sz="2400" dirty="0">
                <a:latin typeface="Times New Roman"/>
                <a:cs typeface="Times New Roman"/>
              </a:rPr>
              <a:t>is </a:t>
            </a:r>
            <a:r>
              <a:rPr sz="2400" spc="-5" dirty="0">
                <a:latin typeface="Times New Roman"/>
                <a:cs typeface="Times New Roman"/>
              </a:rPr>
              <a:t>called </a:t>
            </a:r>
            <a:r>
              <a:rPr sz="2400" spc="-10" dirty="0">
                <a:latin typeface="Times New Roman"/>
                <a:cs typeface="Times New Roman"/>
              </a:rPr>
              <a:t>the </a:t>
            </a:r>
            <a:r>
              <a:rPr sz="2400" b="1" spc="-5" dirty="0">
                <a:solidFill>
                  <a:srgbClr val="0000FF"/>
                </a:solidFill>
                <a:latin typeface="Times New Roman"/>
                <a:cs typeface="Times New Roman"/>
              </a:rPr>
              <a:t>second chance page-  </a:t>
            </a:r>
            <a:r>
              <a:rPr sz="2400" b="1" spc="-15" dirty="0">
                <a:solidFill>
                  <a:srgbClr val="0000FF"/>
                </a:solidFill>
                <a:latin typeface="Times New Roman"/>
                <a:cs typeface="Times New Roman"/>
              </a:rPr>
              <a:t>replacement</a:t>
            </a:r>
            <a:r>
              <a:rPr sz="2400" b="1" spc="20" dirty="0">
                <a:solidFill>
                  <a:srgbClr val="0000FF"/>
                </a:solidFill>
                <a:latin typeface="Times New Roman"/>
                <a:cs typeface="Times New Roman"/>
              </a:rPr>
              <a:t> </a:t>
            </a:r>
            <a:r>
              <a:rPr sz="2400" b="1" spc="-5" dirty="0">
                <a:solidFill>
                  <a:srgbClr val="0000FF"/>
                </a:solidFill>
                <a:latin typeface="Times New Roman"/>
                <a:cs typeface="Times New Roman"/>
              </a:rPr>
              <a:t>algorithm</a:t>
            </a:r>
            <a:endParaRPr sz="2400">
              <a:latin typeface="Times New Roman"/>
              <a:cs typeface="Times New Roman"/>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78739" y="495680"/>
            <a:ext cx="8601710" cy="1854835"/>
          </a:xfrm>
          <a:prstGeom prst="rect">
            <a:avLst/>
          </a:prstGeom>
        </p:spPr>
        <p:txBody>
          <a:bodyPr vert="horz" wrap="square" lIns="0" tIns="12700" rIns="0" bIns="0" rtlCol="0">
            <a:spAutoFit/>
          </a:bodyPr>
          <a:lstStyle/>
          <a:p>
            <a:pPr marL="384810" algn="ctr">
              <a:lnSpc>
                <a:spcPct val="100000"/>
              </a:lnSpc>
              <a:spcBef>
                <a:spcPts val="100"/>
              </a:spcBef>
            </a:pPr>
            <a:r>
              <a:rPr sz="2400" b="1" spc="-15" dirty="0">
                <a:solidFill>
                  <a:srgbClr val="FF0000"/>
                </a:solidFill>
                <a:latin typeface="Times New Roman"/>
                <a:cs typeface="Times New Roman"/>
              </a:rPr>
              <a:t>Memory</a:t>
            </a:r>
            <a:r>
              <a:rPr sz="2400" b="1" spc="15" dirty="0">
                <a:solidFill>
                  <a:srgbClr val="FF0000"/>
                </a:solidFill>
                <a:latin typeface="Times New Roman"/>
                <a:cs typeface="Times New Roman"/>
              </a:rPr>
              <a:t> </a:t>
            </a:r>
            <a:r>
              <a:rPr sz="2400" b="1" spc="-10" dirty="0">
                <a:solidFill>
                  <a:srgbClr val="FF0000"/>
                </a:solidFill>
                <a:latin typeface="Times New Roman"/>
                <a:cs typeface="Times New Roman"/>
              </a:rPr>
              <a:t>Partition</a:t>
            </a:r>
            <a:endParaRPr sz="2400">
              <a:latin typeface="Times New Roman"/>
              <a:cs typeface="Times New Roman"/>
            </a:endParaRPr>
          </a:p>
          <a:p>
            <a:pPr algn="ctr">
              <a:lnSpc>
                <a:spcPct val="100000"/>
              </a:lnSpc>
              <a:tabLst>
                <a:tab pos="457200" algn="l"/>
                <a:tab pos="3341370" algn="l"/>
                <a:tab pos="3667760" algn="l"/>
              </a:tabLst>
            </a:pPr>
            <a:r>
              <a:rPr sz="2400" b="1" spc="-5" dirty="0">
                <a:solidFill>
                  <a:srgbClr val="0033CC"/>
                </a:solidFill>
                <a:latin typeface="Times New Roman"/>
                <a:cs typeface="Times New Roman"/>
              </a:rPr>
              <a:t>1.	Contiguous</a:t>
            </a:r>
            <a:r>
              <a:rPr sz="2400" b="1" spc="5" dirty="0">
                <a:solidFill>
                  <a:srgbClr val="0033CC"/>
                </a:solidFill>
                <a:latin typeface="Times New Roman"/>
                <a:cs typeface="Times New Roman"/>
              </a:rPr>
              <a:t> </a:t>
            </a:r>
            <a:r>
              <a:rPr sz="2400" b="1" spc="-10" dirty="0">
                <a:solidFill>
                  <a:srgbClr val="0033CC"/>
                </a:solidFill>
                <a:latin typeface="Times New Roman"/>
                <a:cs typeface="Times New Roman"/>
              </a:rPr>
              <a:t>Partition	</a:t>
            </a:r>
            <a:r>
              <a:rPr sz="2400" b="1" dirty="0">
                <a:solidFill>
                  <a:srgbClr val="0033CC"/>
                </a:solidFill>
                <a:latin typeface="Times New Roman"/>
                <a:cs typeface="Times New Roman"/>
              </a:rPr>
              <a:t>-	</a:t>
            </a:r>
            <a:r>
              <a:rPr sz="2400" b="1" spc="-30" dirty="0">
                <a:solidFill>
                  <a:srgbClr val="0033CC"/>
                </a:solidFill>
                <a:latin typeface="Times New Roman"/>
                <a:cs typeface="Times New Roman"/>
              </a:rPr>
              <a:t>Variable </a:t>
            </a:r>
            <a:r>
              <a:rPr sz="2400" b="1" spc="-10" dirty="0">
                <a:solidFill>
                  <a:srgbClr val="0033CC"/>
                </a:solidFill>
                <a:latin typeface="Times New Roman"/>
                <a:cs typeface="Times New Roman"/>
              </a:rPr>
              <a:t>Partition </a:t>
            </a:r>
            <a:r>
              <a:rPr sz="2400" b="1" dirty="0">
                <a:solidFill>
                  <a:srgbClr val="0033CC"/>
                </a:solidFill>
                <a:latin typeface="Times New Roman"/>
                <a:cs typeface="Times New Roman"/>
              </a:rPr>
              <a:t>- </a:t>
            </a:r>
            <a:r>
              <a:rPr sz="2400" b="1" spc="-10" dirty="0">
                <a:solidFill>
                  <a:srgbClr val="0033CC"/>
                </a:solidFill>
                <a:latin typeface="Times New Roman"/>
                <a:cs typeface="Times New Roman"/>
              </a:rPr>
              <a:t>First Fit, </a:t>
            </a:r>
            <a:r>
              <a:rPr sz="2400" b="1" dirty="0">
                <a:solidFill>
                  <a:srgbClr val="0033CC"/>
                </a:solidFill>
                <a:latin typeface="Times New Roman"/>
                <a:cs typeface="Times New Roman"/>
              </a:rPr>
              <a:t>Best</a:t>
            </a:r>
            <a:r>
              <a:rPr sz="2400" b="1" spc="105" dirty="0">
                <a:solidFill>
                  <a:srgbClr val="0033CC"/>
                </a:solidFill>
                <a:latin typeface="Times New Roman"/>
                <a:cs typeface="Times New Roman"/>
              </a:rPr>
              <a:t> </a:t>
            </a:r>
            <a:r>
              <a:rPr sz="2400" b="1" spc="-10" dirty="0">
                <a:solidFill>
                  <a:srgbClr val="0033CC"/>
                </a:solidFill>
                <a:latin typeface="Times New Roman"/>
                <a:cs typeface="Times New Roman"/>
              </a:rPr>
              <a:t>Fit,</a:t>
            </a:r>
            <a:endParaRPr sz="2400">
              <a:latin typeface="Times New Roman"/>
              <a:cs typeface="Times New Roman"/>
            </a:endParaRPr>
          </a:p>
          <a:p>
            <a:pPr marR="4859020" algn="ctr">
              <a:lnSpc>
                <a:spcPct val="100000"/>
              </a:lnSpc>
              <a:tabLst>
                <a:tab pos="1391920" algn="l"/>
              </a:tabLst>
            </a:pPr>
            <a:r>
              <a:rPr sz="2400" b="1" spc="-35" dirty="0">
                <a:solidFill>
                  <a:srgbClr val="0033CC"/>
                </a:solidFill>
                <a:latin typeface="Times New Roman"/>
                <a:cs typeface="Times New Roman"/>
              </a:rPr>
              <a:t>Worst</a:t>
            </a:r>
            <a:r>
              <a:rPr sz="2400" b="1" spc="5" dirty="0">
                <a:solidFill>
                  <a:srgbClr val="0033CC"/>
                </a:solidFill>
                <a:latin typeface="Times New Roman"/>
                <a:cs typeface="Times New Roman"/>
              </a:rPr>
              <a:t> </a:t>
            </a:r>
            <a:r>
              <a:rPr sz="2400" b="1" spc="-15" dirty="0">
                <a:solidFill>
                  <a:srgbClr val="0033CC"/>
                </a:solidFill>
                <a:latin typeface="Times New Roman"/>
                <a:cs typeface="Times New Roman"/>
              </a:rPr>
              <a:t>Fit	</a:t>
            </a:r>
            <a:r>
              <a:rPr sz="2400" b="1" spc="-5" dirty="0">
                <a:solidFill>
                  <a:srgbClr val="0033CC"/>
                </a:solidFill>
                <a:latin typeface="Times New Roman"/>
                <a:cs typeface="Times New Roman"/>
              </a:rPr>
              <a:t>algorithms</a:t>
            </a:r>
            <a:endParaRPr sz="2400">
              <a:latin typeface="Times New Roman"/>
              <a:cs typeface="Times New Roman"/>
            </a:endParaRPr>
          </a:p>
          <a:p>
            <a:pPr>
              <a:lnSpc>
                <a:spcPct val="100000"/>
              </a:lnSpc>
              <a:spcBef>
                <a:spcPts val="10"/>
              </a:spcBef>
            </a:pPr>
            <a:endParaRPr sz="2500">
              <a:latin typeface="Times New Roman"/>
              <a:cs typeface="Times New Roman"/>
            </a:endParaRPr>
          </a:p>
          <a:p>
            <a:pPr marL="12700">
              <a:lnSpc>
                <a:spcPct val="100000"/>
              </a:lnSpc>
              <a:tabLst>
                <a:tab pos="469900" algn="l"/>
                <a:tab pos="1346835" algn="l"/>
                <a:tab pos="4003675" algn="l"/>
              </a:tabLst>
            </a:pPr>
            <a:r>
              <a:rPr sz="2400" b="1" dirty="0">
                <a:solidFill>
                  <a:srgbClr val="0033CC"/>
                </a:solidFill>
                <a:latin typeface="Times New Roman"/>
                <a:cs typeface="Times New Roman"/>
              </a:rPr>
              <a:t>1.	</a:t>
            </a:r>
            <a:r>
              <a:rPr sz="2400" b="1" spc="-10" dirty="0">
                <a:solidFill>
                  <a:srgbClr val="0033CC"/>
                </a:solidFill>
                <a:latin typeface="Times New Roman"/>
                <a:cs typeface="Times New Roman"/>
              </a:rPr>
              <a:t>Fixed	same</a:t>
            </a:r>
            <a:r>
              <a:rPr sz="2400" b="1" spc="20" dirty="0">
                <a:solidFill>
                  <a:srgbClr val="0033CC"/>
                </a:solidFill>
                <a:latin typeface="Times New Roman"/>
                <a:cs typeface="Times New Roman"/>
              </a:rPr>
              <a:t> </a:t>
            </a:r>
            <a:r>
              <a:rPr sz="2400" b="1" dirty="0">
                <a:solidFill>
                  <a:srgbClr val="0033CC"/>
                </a:solidFill>
                <a:latin typeface="Times New Roman"/>
                <a:cs typeface="Times New Roman"/>
              </a:rPr>
              <a:t>Size</a:t>
            </a:r>
            <a:r>
              <a:rPr sz="2400" b="1" spc="-5" dirty="0">
                <a:solidFill>
                  <a:srgbClr val="0033CC"/>
                </a:solidFill>
                <a:latin typeface="Times New Roman"/>
                <a:cs typeface="Times New Roman"/>
              </a:rPr>
              <a:t> </a:t>
            </a:r>
            <a:r>
              <a:rPr sz="2400" b="1" spc="-10" dirty="0">
                <a:solidFill>
                  <a:srgbClr val="0033CC"/>
                </a:solidFill>
                <a:latin typeface="Times New Roman"/>
                <a:cs typeface="Times New Roman"/>
              </a:rPr>
              <a:t>Partition	</a:t>
            </a:r>
            <a:r>
              <a:rPr sz="2400" b="1" dirty="0">
                <a:solidFill>
                  <a:srgbClr val="0033CC"/>
                </a:solidFill>
                <a:latin typeface="Times New Roman"/>
                <a:cs typeface="Times New Roman"/>
              </a:rPr>
              <a:t>-</a:t>
            </a:r>
            <a:r>
              <a:rPr sz="2400" b="1" spc="-10" dirty="0">
                <a:solidFill>
                  <a:srgbClr val="0033CC"/>
                </a:solidFill>
                <a:latin typeface="Times New Roman"/>
                <a:cs typeface="Times New Roman"/>
              </a:rPr>
              <a:t> </a:t>
            </a:r>
            <a:r>
              <a:rPr sz="2400" b="1" spc="-5" dirty="0">
                <a:solidFill>
                  <a:srgbClr val="0033CC"/>
                </a:solidFill>
                <a:latin typeface="Times New Roman"/>
                <a:cs typeface="Times New Roman"/>
              </a:rPr>
              <a:t>Paging</a:t>
            </a:r>
            <a:endParaRPr sz="2400">
              <a:latin typeface="Times New Roman"/>
              <a:cs typeface="Times New Roman"/>
            </a:endParaRPr>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8739" y="20777"/>
            <a:ext cx="8737600" cy="439420"/>
          </a:xfrm>
          <a:prstGeom prst="rect">
            <a:avLst/>
          </a:prstGeom>
        </p:spPr>
        <p:txBody>
          <a:bodyPr vert="horz" wrap="square" lIns="0" tIns="14605" rIns="0" bIns="0" rtlCol="0">
            <a:spAutoFit/>
          </a:bodyPr>
          <a:lstStyle/>
          <a:p>
            <a:pPr marL="12700">
              <a:lnSpc>
                <a:spcPct val="100000"/>
              </a:lnSpc>
              <a:spcBef>
                <a:spcPts val="115"/>
              </a:spcBef>
            </a:pPr>
            <a:r>
              <a:rPr sz="2700" b="1" spc="5" dirty="0">
                <a:solidFill>
                  <a:srgbClr val="0000FF"/>
                </a:solidFill>
                <a:latin typeface="Times New Roman"/>
                <a:cs typeface="Times New Roman"/>
              </a:rPr>
              <a:t>LRU </a:t>
            </a:r>
            <a:r>
              <a:rPr sz="2700" b="1" dirty="0">
                <a:solidFill>
                  <a:srgbClr val="0000FF"/>
                </a:solidFill>
                <a:latin typeface="Times New Roman"/>
                <a:cs typeface="Times New Roman"/>
              </a:rPr>
              <a:t>Approximation </a:t>
            </a:r>
            <a:r>
              <a:rPr sz="2700" b="1" spc="5" dirty="0">
                <a:solidFill>
                  <a:srgbClr val="0000FF"/>
                </a:solidFill>
                <a:latin typeface="Times New Roman"/>
                <a:cs typeface="Times New Roman"/>
              </a:rPr>
              <a:t>Algorithms -Second-chance</a:t>
            </a:r>
            <a:r>
              <a:rPr sz="2700" b="1" spc="-345" dirty="0">
                <a:solidFill>
                  <a:srgbClr val="0000FF"/>
                </a:solidFill>
                <a:latin typeface="Times New Roman"/>
                <a:cs typeface="Times New Roman"/>
              </a:rPr>
              <a:t> </a:t>
            </a:r>
            <a:r>
              <a:rPr sz="2700" b="1" spc="5" dirty="0">
                <a:solidFill>
                  <a:srgbClr val="0000FF"/>
                </a:solidFill>
                <a:latin typeface="Times New Roman"/>
                <a:cs typeface="Times New Roman"/>
              </a:rPr>
              <a:t>algorithm</a:t>
            </a:r>
            <a:endParaRPr sz="2700">
              <a:latin typeface="Times New Roman"/>
              <a:cs typeface="Times New Roman"/>
            </a:endParaRPr>
          </a:p>
        </p:txBody>
      </p:sp>
      <p:sp>
        <p:nvSpPr>
          <p:cNvPr id="3" name="object 3"/>
          <p:cNvSpPr txBox="1"/>
          <p:nvPr/>
        </p:nvSpPr>
        <p:spPr>
          <a:xfrm>
            <a:off x="78739" y="633729"/>
            <a:ext cx="8990330" cy="5179695"/>
          </a:xfrm>
          <a:prstGeom prst="rect">
            <a:avLst/>
          </a:prstGeom>
        </p:spPr>
        <p:txBody>
          <a:bodyPr vert="horz" wrap="square" lIns="0" tIns="12700" rIns="0" bIns="0" rtlCol="0">
            <a:spAutoFit/>
          </a:bodyPr>
          <a:lstStyle/>
          <a:p>
            <a:pPr marL="12700" marR="5715">
              <a:lnSpc>
                <a:spcPct val="100000"/>
              </a:lnSpc>
              <a:spcBef>
                <a:spcPts val="100"/>
              </a:spcBef>
              <a:buClr>
                <a:srgbClr val="993300"/>
              </a:buClr>
              <a:buSzPct val="110416"/>
              <a:buFont typeface="Wingdings"/>
              <a:buChar char=""/>
              <a:tabLst>
                <a:tab pos="357505" algn="l"/>
              </a:tabLst>
            </a:pPr>
            <a:r>
              <a:rPr sz="2400" spc="-10" dirty="0">
                <a:latin typeface="Times New Roman"/>
                <a:cs typeface="Times New Roman"/>
              </a:rPr>
              <a:t>Basic </a:t>
            </a:r>
            <a:r>
              <a:rPr sz="2400" spc="-5" dirty="0">
                <a:latin typeface="Times New Roman"/>
                <a:cs typeface="Times New Roman"/>
              </a:rPr>
              <a:t>algorithm </a:t>
            </a:r>
            <a:r>
              <a:rPr sz="2400" dirty="0">
                <a:latin typeface="Times New Roman"/>
                <a:cs typeface="Times New Roman"/>
              </a:rPr>
              <a:t>of </a:t>
            </a:r>
            <a:r>
              <a:rPr sz="2400" spc="-5" dirty="0">
                <a:latin typeface="Times New Roman"/>
                <a:cs typeface="Times New Roman"/>
              </a:rPr>
              <a:t>second-chance replacement </a:t>
            </a:r>
            <a:r>
              <a:rPr sz="2400" dirty="0">
                <a:latin typeface="Times New Roman"/>
                <a:cs typeface="Times New Roman"/>
              </a:rPr>
              <a:t>is a </a:t>
            </a:r>
            <a:r>
              <a:rPr sz="2400" spc="-5" dirty="0">
                <a:latin typeface="Times New Roman"/>
                <a:cs typeface="Times New Roman"/>
              </a:rPr>
              <a:t>FIFO replacement  algorithm.</a:t>
            </a:r>
            <a:endParaRPr sz="2400">
              <a:latin typeface="Times New Roman"/>
              <a:cs typeface="Times New Roman"/>
            </a:endParaRPr>
          </a:p>
          <a:p>
            <a:pPr marL="356870" indent="-344805">
              <a:lnSpc>
                <a:spcPct val="100000"/>
              </a:lnSpc>
              <a:spcBef>
                <a:spcPts val="1205"/>
              </a:spcBef>
              <a:buClr>
                <a:srgbClr val="993300"/>
              </a:buClr>
              <a:buSzPct val="110416"/>
              <a:buFont typeface="Wingdings"/>
              <a:buChar char=""/>
              <a:tabLst>
                <a:tab pos="357505" algn="l"/>
              </a:tabLst>
            </a:pPr>
            <a:r>
              <a:rPr sz="2400" spc="-5" dirty="0">
                <a:latin typeface="Times New Roman"/>
                <a:cs typeface="Times New Roman"/>
              </a:rPr>
              <a:t>When</a:t>
            </a:r>
            <a:r>
              <a:rPr sz="2400" spc="120" dirty="0">
                <a:latin typeface="Times New Roman"/>
                <a:cs typeface="Times New Roman"/>
              </a:rPr>
              <a:t> </a:t>
            </a:r>
            <a:r>
              <a:rPr sz="2400" dirty="0">
                <a:latin typeface="Times New Roman"/>
                <a:cs typeface="Times New Roman"/>
              </a:rPr>
              <a:t>a</a:t>
            </a:r>
            <a:r>
              <a:rPr sz="2400" spc="114" dirty="0">
                <a:latin typeface="Times New Roman"/>
                <a:cs typeface="Times New Roman"/>
              </a:rPr>
              <a:t> </a:t>
            </a:r>
            <a:r>
              <a:rPr sz="2400" spc="-10" dirty="0">
                <a:latin typeface="Times New Roman"/>
                <a:cs typeface="Times New Roman"/>
              </a:rPr>
              <a:t>page</a:t>
            </a:r>
            <a:r>
              <a:rPr sz="2400" spc="110" dirty="0">
                <a:latin typeface="Times New Roman"/>
                <a:cs typeface="Times New Roman"/>
              </a:rPr>
              <a:t> </a:t>
            </a:r>
            <a:r>
              <a:rPr sz="2400" spc="-5" dirty="0">
                <a:latin typeface="Times New Roman"/>
                <a:cs typeface="Times New Roman"/>
              </a:rPr>
              <a:t>has</a:t>
            </a:r>
            <a:r>
              <a:rPr sz="2400" spc="120" dirty="0">
                <a:latin typeface="Times New Roman"/>
                <a:cs typeface="Times New Roman"/>
              </a:rPr>
              <a:t> </a:t>
            </a:r>
            <a:r>
              <a:rPr sz="2400" spc="-10" dirty="0">
                <a:latin typeface="Times New Roman"/>
                <a:cs typeface="Times New Roman"/>
              </a:rPr>
              <a:t>been</a:t>
            </a:r>
            <a:r>
              <a:rPr sz="2400" spc="125" dirty="0">
                <a:latin typeface="Times New Roman"/>
                <a:cs typeface="Times New Roman"/>
              </a:rPr>
              <a:t> </a:t>
            </a:r>
            <a:r>
              <a:rPr sz="2400" spc="-5" dirty="0">
                <a:latin typeface="Times New Roman"/>
                <a:cs typeface="Times New Roman"/>
              </a:rPr>
              <a:t>selected,</a:t>
            </a:r>
            <a:r>
              <a:rPr sz="2400" spc="125" dirty="0">
                <a:latin typeface="Times New Roman"/>
                <a:cs typeface="Times New Roman"/>
              </a:rPr>
              <a:t> </a:t>
            </a:r>
            <a:r>
              <a:rPr sz="2400" spc="-10" dirty="0">
                <a:latin typeface="Times New Roman"/>
                <a:cs typeface="Times New Roman"/>
              </a:rPr>
              <a:t>check</a:t>
            </a:r>
            <a:r>
              <a:rPr sz="2400" spc="114" dirty="0">
                <a:latin typeface="Times New Roman"/>
                <a:cs typeface="Times New Roman"/>
              </a:rPr>
              <a:t> </a:t>
            </a:r>
            <a:r>
              <a:rPr sz="2400" dirty="0">
                <a:latin typeface="Times New Roman"/>
                <a:cs typeface="Times New Roman"/>
              </a:rPr>
              <a:t>its</a:t>
            </a:r>
            <a:r>
              <a:rPr sz="2400" spc="125" dirty="0">
                <a:latin typeface="Times New Roman"/>
                <a:cs typeface="Times New Roman"/>
              </a:rPr>
              <a:t> </a:t>
            </a:r>
            <a:r>
              <a:rPr sz="2400" spc="-5" dirty="0">
                <a:latin typeface="Times New Roman"/>
                <a:cs typeface="Times New Roman"/>
              </a:rPr>
              <a:t>reference</a:t>
            </a:r>
            <a:r>
              <a:rPr sz="2400" spc="114" dirty="0">
                <a:latin typeface="Times New Roman"/>
                <a:cs typeface="Times New Roman"/>
              </a:rPr>
              <a:t> </a:t>
            </a:r>
            <a:r>
              <a:rPr sz="2400" dirty="0">
                <a:latin typeface="Times New Roman"/>
                <a:cs typeface="Times New Roman"/>
              </a:rPr>
              <a:t>bit.</a:t>
            </a:r>
            <a:r>
              <a:rPr sz="2400" spc="145" dirty="0">
                <a:latin typeface="Times New Roman"/>
                <a:cs typeface="Times New Roman"/>
              </a:rPr>
              <a:t> </a:t>
            </a:r>
            <a:r>
              <a:rPr sz="2400" spc="-30" dirty="0">
                <a:latin typeface="Times New Roman"/>
                <a:cs typeface="Times New Roman"/>
              </a:rPr>
              <a:t>If</a:t>
            </a:r>
            <a:r>
              <a:rPr sz="2400" spc="114" dirty="0">
                <a:latin typeface="Times New Roman"/>
                <a:cs typeface="Times New Roman"/>
              </a:rPr>
              <a:t> </a:t>
            </a:r>
            <a:r>
              <a:rPr sz="2400" dirty="0">
                <a:latin typeface="Times New Roman"/>
                <a:cs typeface="Times New Roman"/>
              </a:rPr>
              <a:t>the</a:t>
            </a:r>
            <a:r>
              <a:rPr sz="2400" spc="114" dirty="0">
                <a:latin typeface="Times New Roman"/>
                <a:cs typeface="Times New Roman"/>
              </a:rPr>
              <a:t> </a:t>
            </a:r>
            <a:r>
              <a:rPr sz="2400" spc="-5" dirty="0">
                <a:latin typeface="Times New Roman"/>
                <a:cs typeface="Times New Roman"/>
              </a:rPr>
              <a:t>value</a:t>
            </a:r>
            <a:r>
              <a:rPr sz="2400" spc="120" dirty="0">
                <a:latin typeface="Times New Roman"/>
                <a:cs typeface="Times New Roman"/>
              </a:rPr>
              <a:t> </a:t>
            </a:r>
            <a:r>
              <a:rPr sz="2400" dirty="0">
                <a:latin typeface="Times New Roman"/>
                <a:cs typeface="Times New Roman"/>
              </a:rPr>
              <a:t>is</a:t>
            </a:r>
            <a:endParaRPr sz="2400">
              <a:latin typeface="Times New Roman"/>
              <a:cs typeface="Times New Roman"/>
            </a:endParaRPr>
          </a:p>
          <a:p>
            <a:pPr marL="12700">
              <a:lnSpc>
                <a:spcPct val="100000"/>
              </a:lnSpc>
            </a:pPr>
            <a:r>
              <a:rPr sz="2400" dirty="0">
                <a:latin typeface="Times New Roman"/>
                <a:cs typeface="Times New Roman"/>
              </a:rPr>
              <a:t>0, </a:t>
            </a:r>
            <a:r>
              <a:rPr sz="2400" spc="-10" dirty="0">
                <a:latin typeface="Times New Roman"/>
                <a:cs typeface="Times New Roman"/>
              </a:rPr>
              <a:t>proceed </a:t>
            </a:r>
            <a:r>
              <a:rPr sz="2400" dirty="0">
                <a:latin typeface="Times New Roman"/>
                <a:cs typeface="Times New Roman"/>
              </a:rPr>
              <a:t>to </a:t>
            </a:r>
            <a:r>
              <a:rPr sz="2400" spc="-5" dirty="0">
                <a:latin typeface="Times New Roman"/>
                <a:cs typeface="Times New Roman"/>
              </a:rPr>
              <a:t>replace </a:t>
            </a:r>
            <a:r>
              <a:rPr sz="2400" dirty="0">
                <a:latin typeface="Times New Roman"/>
                <a:cs typeface="Times New Roman"/>
              </a:rPr>
              <a:t>this</a:t>
            </a:r>
            <a:r>
              <a:rPr sz="2400" spc="5" dirty="0">
                <a:latin typeface="Times New Roman"/>
                <a:cs typeface="Times New Roman"/>
              </a:rPr>
              <a:t> </a:t>
            </a:r>
            <a:r>
              <a:rPr sz="2400" spc="-10" dirty="0">
                <a:latin typeface="Times New Roman"/>
                <a:cs typeface="Times New Roman"/>
              </a:rPr>
              <a:t>page;</a:t>
            </a:r>
            <a:endParaRPr sz="2400">
              <a:latin typeface="Times New Roman"/>
              <a:cs typeface="Times New Roman"/>
            </a:endParaRPr>
          </a:p>
          <a:p>
            <a:pPr marL="12700" marR="7620">
              <a:lnSpc>
                <a:spcPct val="100000"/>
              </a:lnSpc>
              <a:spcBef>
                <a:spcPts val="1200"/>
              </a:spcBef>
              <a:buClr>
                <a:srgbClr val="993300"/>
              </a:buClr>
              <a:buSzPct val="110416"/>
              <a:buFont typeface="Wingdings"/>
              <a:buChar char=""/>
              <a:tabLst>
                <a:tab pos="357505" algn="l"/>
              </a:tabLst>
            </a:pPr>
            <a:r>
              <a:rPr sz="2400" spc="-10" dirty="0">
                <a:latin typeface="Times New Roman"/>
                <a:cs typeface="Times New Roman"/>
              </a:rPr>
              <a:t>But </a:t>
            </a:r>
            <a:r>
              <a:rPr sz="2400" dirty="0">
                <a:latin typeface="Times New Roman"/>
                <a:cs typeface="Times New Roman"/>
              </a:rPr>
              <a:t>if the </a:t>
            </a:r>
            <a:r>
              <a:rPr sz="2400" spc="-5" dirty="0">
                <a:latin typeface="Times New Roman"/>
                <a:cs typeface="Times New Roman"/>
              </a:rPr>
              <a:t>reference </a:t>
            </a:r>
            <a:r>
              <a:rPr sz="2400" dirty="0">
                <a:latin typeface="Times New Roman"/>
                <a:cs typeface="Times New Roman"/>
              </a:rPr>
              <a:t>bit is </a:t>
            </a:r>
            <a:r>
              <a:rPr sz="2400" spc="-5" dirty="0">
                <a:latin typeface="Times New Roman"/>
                <a:cs typeface="Times New Roman"/>
              </a:rPr>
              <a:t>set </a:t>
            </a:r>
            <a:r>
              <a:rPr sz="2400" dirty="0">
                <a:latin typeface="Times New Roman"/>
                <a:cs typeface="Times New Roman"/>
              </a:rPr>
              <a:t>to </a:t>
            </a:r>
            <a:r>
              <a:rPr sz="2400" spc="-5" dirty="0">
                <a:latin typeface="Times New Roman"/>
                <a:cs typeface="Times New Roman"/>
              </a:rPr>
              <a:t>1, </a:t>
            </a:r>
            <a:r>
              <a:rPr sz="2400" spc="-10" dirty="0">
                <a:latin typeface="Times New Roman"/>
                <a:cs typeface="Times New Roman"/>
              </a:rPr>
              <a:t>give </a:t>
            </a:r>
            <a:r>
              <a:rPr sz="2400" dirty="0">
                <a:latin typeface="Times New Roman"/>
                <a:cs typeface="Times New Roman"/>
              </a:rPr>
              <a:t>the page a </a:t>
            </a:r>
            <a:r>
              <a:rPr sz="2400" spc="-5" dirty="0">
                <a:latin typeface="Times New Roman"/>
                <a:cs typeface="Times New Roman"/>
              </a:rPr>
              <a:t>second </a:t>
            </a:r>
            <a:r>
              <a:rPr sz="2400" spc="-10" dirty="0">
                <a:latin typeface="Times New Roman"/>
                <a:cs typeface="Times New Roman"/>
              </a:rPr>
              <a:t>chance </a:t>
            </a:r>
            <a:r>
              <a:rPr sz="2400" spc="-5" dirty="0">
                <a:latin typeface="Times New Roman"/>
                <a:cs typeface="Times New Roman"/>
              </a:rPr>
              <a:t>and  </a:t>
            </a:r>
            <a:r>
              <a:rPr sz="2400" dirty="0">
                <a:latin typeface="Times New Roman"/>
                <a:cs typeface="Times New Roman"/>
              </a:rPr>
              <a:t>move </a:t>
            </a:r>
            <a:r>
              <a:rPr sz="2400" spc="-5" dirty="0">
                <a:latin typeface="Times New Roman"/>
                <a:cs typeface="Times New Roman"/>
              </a:rPr>
              <a:t>on </a:t>
            </a:r>
            <a:r>
              <a:rPr sz="2400" dirty="0">
                <a:latin typeface="Times New Roman"/>
                <a:cs typeface="Times New Roman"/>
              </a:rPr>
              <a:t>to </a:t>
            </a:r>
            <a:r>
              <a:rPr sz="2400" spc="-5" dirty="0">
                <a:latin typeface="Times New Roman"/>
                <a:cs typeface="Times New Roman"/>
              </a:rPr>
              <a:t>select </a:t>
            </a:r>
            <a:r>
              <a:rPr sz="2400" dirty="0">
                <a:latin typeface="Times New Roman"/>
                <a:cs typeface="Times New Roman"/>
              </a:rPr>
              <a:t>the next </a:t>
            </a:r>
            <a:r>
              <a:rPr sz="2400" spc="-20" dirty="0">
                <a:latin typeface="Times New Roman"/>
                <a:cs typeface="Times New Roman"/>
              </a:rPr>
              <a:t>FIFO</a:t>
            </a:r>
            <a:r>
              <a:rPr sz="2400" spc="10" dirty="0">
                <a:latin typeface="Times New Roman"/>
                <a:cs typeface="Times New Roman"/>
              </a:rPr>
              <a:t> </a:t>
            </a:r>
            <a:r>
              <a:rPr sz="2400" spc="-10" dirty="0">
                <a:latin typeface="Times New Roman"/>
                <a:cs typeface="Times New Roman"/>
              </a:rPr>
              <a:t>page.</a:t>
            </a:r>
            <a:endParaRPr sz="2400">
              <a:latin typeface="Times New Roman"/>
              <a:cs typeface="Times New Roman"/>
            </a:endParaRPr>
          </a:p>
          <a:p>
            <a:pPr marL="12700" marR="5080">
              <a:lnSpc>
                <a:spcPct val="100000"/>
              </a:lnSpc>
              <a:spcBef>
                <a:spcPts val="1205"/>
              </a:spcBef>
              <a:buClr>
                <a:srgbClr val="993300"/>
              </a:buClr>
              <a:buSzPct val="110416"/>
              <a:buFont typeface="Wingdings"/>
              <a:buChar char=""/>
              <a:tabLst>
                <a:tab pos="357505" algn="l"/>
              </a:tabLst>
            </a:pPr>
            <a:r>
              <a:rPr sz="2400" dirty="0">
                <a:latin typeface="Times New Roman"/>
                <a:cs typeface="Times New Roman"/>
              </a:rPr>
              <a:t>When a </a:t>
            </a:r>
            <a:r>
              <a:rPr sz="2400" spc="-5" dirty="0">
                <a:latin typeface="Times New Roman"/>
                <a:cs typeface="Times New Roman"/>
              </a:rPr>
              <a:t>page gets </a:t>
            </a:r>
            <a:r>
              <a:rPr sz="2400" dirty="0">
                <a:latin typeface="Times New Roman"/>
                <a:cs typeface="Times New Roman"/>
              </a:rPr>
              <a:t>a second </a:t>
            </a:r>
            <a:r>
              <a:rPr sz="2400" spc="-10" dirty="0">
                <a:latin typeface="Times New Roman"/>
                <a:cs typeface="Times New Roman"/>
              </a:rPr>
              <a:t>chance, </a:t>
            </a:r>
            <a:r>
              <a:rPr sz="2400" dirty="0">
                <a:latin typeface="Times New Roman"/>
                <a:cs typeface="Times New Roman"/>
              </a:rPr>
              <a:t>its </a:t>
            </a:r>
            <a:r>
              <a:rPr sz="2400" spc="-5" dirty="0">
                <a:latin typeface="Times New Roman"/>
                <a:cs typeface="Times New Roman"/>
              </a:rPr>
              <a:t>reference </a:t>
            </a:r>
            <a:r>
              <a:rPr sz="2400" dirty="0">
                <a:latin typeface="Times New Roman"/>
                <a:cs typeface="Times New Roman"/>
              </a:rPr>
              <a:t>bit is </a:t>
            </a:r>
            <a:r>
              <a:rPr sz="2400" spc="-10" dirty="0">
                <a:latin typeface="Times New Roman"/>
                <a:cs typeface="Times New Roman"/>
              </a:rPr>
              <a:t>cleared, </a:t>
            </a:r>
            <a:r>
              <a:rPr sz="2400" spc="-5" dirty="0">
                <a:latin typeface="Times New Roman"/>
                <a:cs typeface="Times New Roman"/>
              </a:rPr>
              <a:t>and </a:t>
            </a:r>
            <a:r>
              <a:rPr sz="2400" dirty="0">
                <a:latin typeface="Times New Roman"/>
                <a:cs typeface="Times New Roman"/>
              </a:rPr>
              <a:t>its  </a:t>
            </a:r>
            <a:r>
              <a:rPr sz="2400" spc="-5" dirty="0">
                <a:latin typeface="Times New Roman"/>
                <a:cs typeface="Times New Roman"/>
              </a:rPr>
              <a:t>arrival </a:t>
            </a:r>
            <a:r>
              <a:rPr sz="2400" dirty="0">
                <a:latin typeface="Times New Roman"/>
                <a:cs typeface="Times New Roman"/>
              </a:rPr>
              <a:t>time is </a:t>
            </a:r>
            <a:r>
              <a:rPr sz="2400" spc="-10" dirty="0">
                <a:latin typeface="Times New Roman"/>
                <a:cs typeface="Times New Roman"/>
              </a:rPr>
              <a:t>reset </a:t>
            </a:r>
            <a:r>
              <a:rPr sz="2400" dirty="0">
                <a:latin typeface="Times New Roman"/>
                <a:cs typeface="Times New Roman"/>
              </a:rPr>
              <a:t>to the </a:t>
            </a:r>
            <a:r>
              <a:rPr sz="2400" spc="-10" dirty="0">
                <a:latin typeface="Times New Roman"/>
                <a:cs typeface="Times New Roman"/>
              </a:rPr>
              <a:t>current</a:t>
            </a:r>
            <a:r>
              <a:rPr sz="2400" spc="-20" dirty="0">
                <a:latin typeface="Times New Roman"/>
                <a:cs typeface="Times New Roman"/>
              </a:rPr>
              <a:t> </a:t>
            </a:r>
            <a:r>
              <a:rPr sz="2400" dirty="0">
                <a:latin typeface="Times New Roman"/>
                <a:cs typeface="Times New Roman"/>
              </a:rPr>
              <a:t>time.</a:t>
            </a:r>
            <a:endParaRPr sz="2400">
              <a:latin typeface="Times New Roman"/>
              <a:cs typeface="Times New Roman"/>
            </a:endParaRPr>
          </a:p>
          <a:p>
            <a:pPr marL="356870" indent="-344805">
              <a:lnSpc>
                <a:spcPct val="100000"/>
              </a:lnSpc>
              <a:spcBef>
                <a:spcPts val="1205"/>
              </a:spcBef>
              <a:buClr>
                <a:srgbClr val="993300"/>
              </a:buClr>
              <a:buSzPct val="110416"/>
              <a:buFont typeface="Wingdings"/>
              <a:buChar char=""/>
              <a:tabLst>
                <a:tab pos="357505" algn="l"/>
              </a:tabLst>
            </a:pPr>
            <a:r>
              <a:rPr sz="2400" dirty="0">
                <a:latin typeface="Times New Roman"/>
                <a:cs typeface="Times New Roman"/>
              </a:rPr>
              <a:t>Thus,</a:t>
            </a:r>
            <a:r>
              <a:rPr sz="2400" spc="185" dirty="0">
                <a:latin typeface="Times New Roman"/>
                <a:cs typeface="Times New Roman"/>
              </a:rPr>
              <a:t> </a:t>
            </a:r>
            <a:r>
              <a:rPr sz="2400" dirty="0">
                <a:latin typeface="Times New Roman"/>
                <a:cs typeface="Times New Roman"/>
              </a:rPr>
              <a:t>a</a:t>
            </a:r>
            <a:r>
              <a:rPr sz="2400" spc="180" dirty="0">
                <a:latin typeface="Times New Roman"/>
                <a:cs typeface="Times New Roman"/>
              </a:rPr>
              <a:t> </a:t>
            </a:r>
            <a:r>
              <a:rPr sz="2400" dirty="0">
                <a:latin typeface="Times New Roman"/>
                <a:cs typeface="Times New Roman"/>
              </a:rPr>
              <a:t>page</a:t>
            </a:r>
            <a:r>
              <a:rPr sz="2400" spc="180" dirty="0">
                <a:latin typeface="Times New Roman"/>
                <a:cs typeface="Times New Roman"/>
              </a:rPr>
              <a:t> </a:t>
            </a:r>
            <a:r>
              <a:rPr sz="2400" spc="-5" dirty="0">
                <a:latin typeface="Times New Roman"/>
                <a:cs typeface="Times New Roman"/>
              </a:rPr>
              <a:t>that</a:t>
            </a:r>
            <a:r>
              <a:rPr sz="2400" spc="195" dirty="0">
                <a:latin typeface="Times New Roman"/>
                <a:cs typeface="Times New Roman"/>
              </a:rPr>
              <a:t> </a:t>
            </a:r>
            <a:r>
              <a:rPr sz="2400" dirty="0">
                <a:latin typeface="Times New Roman"/>
                <a:cs typeface="Times New Roman"/>
              </a:rPr>
              <a:t>is</a:t>
            </a:r>
            <a:r>
              <a:rPr sz="2400" spc="215" dirty="0">
                <a:latin typeface="Times New Roman"/>
                <a:cs typeface="Times New Roman"/>
              </a:rPr>
              <a:t> </a:t>
            </a:r>
            <a:r>
              <a:rPr sz="2400" spc="-5" dirty="0">
                <a:latin typeface="Times New Roman"/>
                <a:cs typeface="Times New Roman"/>
              </a:rPr>
              <a:t>given</a:t>
            </a:r>
            <a:r>
              <a:rPr sz="2400" spc="190" dirty="0">
                <a:latin typeface="Times New Roman"/>
                <a:cs typeface="Times New Roman"/>
              </a:rPr>
              <a:t> </a:t>
            </a:r>
            <a:r>
              <a:rPr sz="2400" dirty="0">
                <a:latin typeface="Times New Roman"/>
                <a:cs typeface="Times New Roman"/>
              </a:rPr>
              <a:t>a</a:t>
            </a:r>
            <a:r>
              <a:rPr sz="2400" spc="185" dirty="0">
                <a:latin typeface="Times New Roman"/>
                <a:cs typeface="Times New Roman"/>
              </a:rPr>
              <a:t> </a:t>
            </a:r>
            <a:r>
              <a:rPr sz="2400" dirty="0">
                <a:latin typeface="Times New Roman"/>
                <a:cs typeface="Times New Roman"/>
              </a:rPr>
              <a:t>second</a:t>
            </a:r>
            <a:r>
              <a:rPr sz="2400" spc="190" dirty="0">
                <a:latin typeface="Times New Roman"/>
                <a:cs typeface="Times New Roman"/>
              </a:rPr>
              <a:t> </a:t>
            </a:r>
            <a:r>
              <a:rPr sz="2400" spc="-5" dirty="0">
                <a:latin typeface="Times New Roman"/>
                <a:cs typeface="Times New Roman"/>
              </a:rPr>
              <a:t>chance</a:t>
            </a:r>
            <a:r>
              <a:rPr sz="2400" spc="210" dirty="0">
                <a:latin typeface="Times New Roman"/>
                <a:cs typeface="Times New Roman"/>
              </a:rPr>
              <a:t> </a:t>
            </a:r>
            <a:r>
              <a:rPr sz="2400" dirty="0">
                <a:latin typeface="Times New Roman"/>
                <a:cs typeface="Times New Roman"/>
              </a:rPr>
              <a:t>will</a:t>
            </a:r>
            <a:r>
              <a:rPr sz="2400" spc="195" dirty="0">
                <a:latin typeface="Times New Roman"/>
                <a:cs typeface="Times New Roman"/>
              </a:rPr>
              <a:t> </a:t>
            </a:r>
            <a:r>
              <a:rPr sz="2400" spc="-5" dirty="0">
                <a:latin typeface="Times New Roman"/>
                <a:cs typeface="Times New Roman"/>
              </a:rPr>
              <a:t>not</a:t>
            </a:r>
            <a:r>
              <a:rPr sz="2400" spc="195" dirty="0">
                <a:latin typeface="Times New Roman"/>
                <a:cs typeface="Times New Roman"/>
              </a:rPr>
              <a:t> </a:t>
            </a:r>
            <a:r>
              <a:rPr sz="2400" spc="-5" dirty="0">
                <a:latin typeface="Times New Roman"/>
                <a:cs typeface="Times New Roman"/>
              </a:rPr>
              <a:t>be</a:t>
            </a:r>
            <a:r>
              <a:rPr sz="2400" spc="180" dirty="0">
                <a:latin typeface="Times New Roman"/>
                <a:cs typeface="Times New Roman"/>
              </a:rPr>
              <a:t> </a:t>
            </a:r>
            <a:r>
              <a:rPr sz="2400" spc="-5" dirty="0">
                <a:latin typeface="Times New Roman"/>
                <a:cs typeface="Times New Roman"/>
              </a:rPr>
              <a:t>replaced</a:t>
            </a:r>
            <a:r>
              <a:rPr sz="2400" spc="200" dirty="0">
                <a:latin typeface="Times New Roman"/>
                <a:cs typeface="Times New Roman"/>
              </a:rPr>
              <a:t> </a:t>
            </a:r>
            <a:r>
              <a:rPr sz="2400" dirty="0">
                <a:latin typeface="Times New Roman"/>
                <a:cs typeface="Times New Roman"/>
              </a:rPr>
              <a:t>until</a:t>
            </a:r>
            <a:endParaRPr sz="2400">
              <a:latin typeface="Times New Roman"/>
              <a:cs typeface="Times New Roman"/>
            </a:endParaRPr>
          </a:p>
          <a:p>
            <a:pPr marL="12700">
              <a:lnSpc>
                <a:spcPct val="100000"/>
              </a:lnSpc>
            </a:pPr>
            <a:r>
              <a:rPr sz="2400" spc="-5" dirty="0">
                <a:latin typeface="Times New Roman"/>
                <a:cs typeface="Times New Roman"/>
              </a:rPr>
              <a:t>all </a:t>
            </a:r>
            <a:r>
              <a:rPr sz="2400" dirty="0">
                <a:latin typeface="Times New Roman"/>
                <a:cs typeface="Times New Roman"/>
              </a:rPr>
              <a:t>other </a:t>
            </a:r>
            <a:r>
              <a:rPr sz="2400" spc="-10" dirty="0">
                <a:latin typeface="Times New Roman"/>
                <a:cs typeface="Times New Roman"/>
              </a:rPr>
              <a:t>pages </a:t>
            </a:r>
            <a:r>
              <a:rPr sz="2400" spc="-5" dirty="0">
                <a:latin typeface="Times New Roman"/>
                <a:cs typeface="Times New Roman"/>
              </a:rPr>
              <a:t>have been </a:t>
            </a:r>
            <a:r>
              <a:rPr sz="2400" spc="-10" dirty="0">
                <a:latin typeface="Times New Roman"/>
                <a:cs typeface="Times New Roman"/>
              </a:rPr>
              <a:t>replaced </a:t>
            </a:r>
            <a:r>
              <a:rPr sz="2400" dirty="0">
                <a:latin typeface="Times New Roman"/>
                <a:cs typeface="Times New Roman"/>
              </a:rPr>
              <a:t>(or </a:t>
            </a:r>
            <a:r>
              <a:rPr sz="2400" spc="-5" dirty="0">
                <a:latin typeface="Times New Roman"/>
                <a:cs typeface="Times New Roman"/>
              </a:rPr>
              <a:t>given second</a:t>
            </a:r>
            <a:r>
              <a:rPr sz="2400" spc="114" dirty="0">
                <a:latin typeface="Times New Roman"/>
                <a:cs typeface="Times New Roman"/>
              </a:rPr>
              <a:t> </a:t>
            </a:r>
            <a:r>
              <a:rPr sz="2400" spc="-5" dirty="0">
                <a:latin typeface="Times New Roman"/>
                <a:cs typeface="Times New Roman"/>
              </a:rPr>
              <a:t>chances).</a:t>
            </a:r>
            <a:endParaRPr sz="2400">
              <a:latin typeface="Times New Roman"/>
              <a:cs typeface="Times New Roman"/>
            </a:endParaRPr>
          </a:p>
          <a:p>
            <a:pPr marL="12700" marR="5715">
              <a:lnSpc>
                <a:spcPct val="100000"/>
              </a:lnSpc>
              <a:spcBef>
                <a:spcPts val="1200"/>
              </a:spcBef>
              <a:buClr>
                <a:srgbClr val="993300"/>
              </a:buClr>
              <a:buSzPct val="110416"/>
              <a:buFont typeface="Wingdings"/>
              <a:buChar char=""/>
              <a:tabLst>
                <a:tab pos="357505" algn="l"/>
              </a:tabLst>
            </a:pPr>
            <a:r>
              <a:rPr sz="2400" spc="-20" dirty="0">
                <a:latin typeface="Times New Roman"/>
                <a:cs typeface="Times New Roman"/>
              </a:rPr>
              <a:t>In </a:t>
            </a:r>
            <a:r>
              <a:rPr sz="2400" dirty="0">
                <a:latin typeface="Times New Roman"/>
                <a:cs typeface="Times New Roman"/>
              </a:rPr>
              <a:t>addition, if a </a:t>
            </a:r>
            <a:r>
              <a:rPr sz="2400" spc="-10" dirty="0">
                <a:latin typeface="Times New Roman"/>
                <a:cs typeface="Times New Roman"/>
              </a:rPr>
              <a:t>page </a:t>
            </a:r>
            <a:r>
              <a:rPr sz="2400" dirty="0">
                <a:latin typeface="Times New Roman"/>
                <a:cs typeface="Times New Roman"/>
              </a:rPr>
              <a:t>is used </a:t>
            </a:r>
            <a:r>
              <a:rPr sz="2400" spc="-5" dirty="0">
                <a:latin typeface="Times New Roman"/>
                <a:cs typeface="Times New Roman"/>
              </a:rPr>
              <a:t>often </a:t>
            </a:r>
            <a:r>
              <a:rPr sz="2400" spc="-10" dirty="0">
                <a:latin typeface="Times New Roman"/>
                <a:cs typeface="Times New Roman"/>
              </a:rPr>
              <a:t>enough </a:t>
            </a:r>
            <a:r>
              <a:rPr sz="2400" dirty="0">
                <a:latin typeface="Times New Roman"/>
                <a:cs typeface="Times New Roman"/>
              </a:rPr>
              <a:t>to </a:t>
            </a:r>
            <a:r>
              <a:rPr sz="2400" spc="-10" dirty="0">
                <a:latin typeface="Times New Roman"/>
                <a:cs typeface="Times New Roman"/>
              </a:rPr>
              <a:t>keep </a:t>
            </a:r>
            <a:r>
              <a:rPr sz="2400" dirty="0">
                <a:latin typeface="Times New Roman"/>
                <a:cs typeface="Times New Roman"/>
              </a:rPr>
              <a:t>its </a:t>
            </a:r>
            <a:r>
              <a:rPr sz="2400" spc="-10" dirty="0">
                <a:latin typeface="Times New Roman"/>
                <a:cs typeface="Times New Roman"/>
              </a:rPr>
              <a:t>reference </a:t>
            </a:r>
            <a:r>
              <a:rPr sz="2400" dirty="0">
                <a:latin typeface="Times New Roman"/>
                <a:cs typeface="Times New Roman"/>
              </a:rPr>
              <a:t>bit </a:t>
            </a:r>
            <a:r>
              <a:rPr sz="2400" spc="-5" dirty="0">
                <a:latin typeface="Times New Roman"/>
                <a:cs typeface="Times New Roman"/>
              </a:rPr>
              <a:t>set,  </a:t>
            </a:r>
            <a:r>
              <a:rPr sz="2400" dirty="0">
                <a:latin typeface="Times New Roman"/>
                <a:cs typeface="Times New Roman"/>
              </a:rPr>
              <a:t>it will </a:t>
            </a:r>
            <a:r>
              <a:rPr sz="2400" spc="-5" dirty="0">
                <a:latin typeface="Times New Roman"/>
                <a:cs typeface="Times New Roman"/>
              </a:rPr>
              <a:t>never be</a:t>
            </a:r>
            <a:r>
              <a:rPr sz="2400" spc="-35" dirty="0">
                <a:latin typeface="Times New Roman"/>
                <a:cs typeface="Times New Roman"/>
              </a:rPr>
              <a:t> </a:t>
            </a:r>
            <a:r>
              <a:rPr sz="2400" spc="-10" dirty="0">
                <a:latin typeface="Times New Roman"/>
                <a:cs typeface="Times New Roman"/>
              </a:rPr>
              <a:t>replaced.</a:t>
            </a:r>
            <a:endParaRPr sz="2400">
              <a:latin typeface="Times New Roman"/>
              <a:cs typeface="Times New Roman"/>
            </a:endParaRPr>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229055" y="20777"/>
            <a:ext cx="6467475" cy="454025"/>
          </a:xfrm>
          <a:prstGeom prst="rect">
            <a:avLst/>
          </a:prstGeom>
        </p:spPr>
        <p:txBody>
          <a:bodyPr vert="horz" wrap="square" lIns="0" tIns="13970" rIns="0" bIns="0" rtlCol="0">
            <a:spAutoFit/>
          </a:bodyPr>
          <a:lstStyle/>
          <a:p>
            <a:pPr marL="12700">
              <a:lnSpc>
                <a:spcPct val="100000"/>
              </a:lnSpc>
              <a:spcBef>
                <a:spcPts val="110"/>
              </a:spcBef>
            </a:pPr>
            <a:r>
              <a:rPr sz="2800" b="1" spc="5" dirty="0">
                <a:solidFill>
                  <a:srgbClr val="0000FF"/>
                </a:solidFill>
                <a:latin typeface="Times New Roman"/>
                <a:cs typeface="Times New Roman"/>
              </a:rPr>
              <a:t>Second-chance Algorithm</a:t>
            </a:r>
            <a:r>
              <a:rPr sz="2800" b="1" spc="-235" dirty="0">
                <a:solidFill>
                  <a:srgbClr val="0000FF"/>
                </a:solidFill>
                <a:latin typeface="Times New Roman"/>
                <a:cs typeface="Times New Roman"/>
              </a:rPr>
              <a:t> </a:t>
            </a:r>
            <a:r>
              <a:rPr sz="2800" b="1" dirty="0">
                <a:solidFill>
                  <a:srgbClr val="0000FF"/>
                </a:solidFill>
                <a:latin typeface="Times New Roman"/>
                <a:cs typeface="Times New Roman"/>
              </a:rPr>
              <a:t>Implementation</a:t>
            </a:r>
            <a:endParaRPr sz="2800">
              <a:latin typeface="Times New Roman"/>
              <a:cs typeface="Times New Roman"/>
            </a:endParaRPr>
          </a:p>
        </p:txBody>
      </p:sp>
      <p:grpSp>
        <p:nvGrpSpPr>
          <p:cNvPr id="3" name="object 3"/>
          <p:cNvGrpSpPr/>
          <p:nvPr/>
        </p:nvGrpSpPr>
        <p:grpSpPr>
          <a:xfrm>
            <a:off x="1638532" y="5535372"/>
            <a:ext cx="679450" cy="112395"/>
            <a:chOff x="1638532" y="5535372"/>
            <a:chExt cx="679450" cy="112395"/>
          </a:xfrm>
        </p:grpSpPr>
        <p:sp>
          <p:nvSpPr>
            <p:cNvPr id="4" name="object 4"/>
            <p:cNvSpPr/>
            <p:nvPr/>
          </p:nvSpPr>
          <p:spPr>
            <a:xfrm>
              <a:off x="1638532" y="5562477"/>
              <a:ext cx="95798" cy="85220"/>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1753831" y="5535383"/>
              <a:ext cx="17780" cy="109855"/>
            </a:xfrm>
            <a:custGeom>
              <a:avLst/>
              <a:gdLst/>
              <a:ahLst/>
              <a:cxnLst/>
              <a:rect l="l" t="t" r="r" b="b"/>
              <a:pathLst>
                <a:path w="17780" h="109854">
                  <a:moveTo>
                    <a:pt x="17741" y="29692"/>
                  </a:moveTo>
                  <a:lnTo>
                    <a:pt x="0" y="29692"/>
                  </a:lnTo>
                  <a:lnTo>
                    <a:pt x="0" y="109740"/>
                  </a:lnTo>
                  <a:lnTo>
                    <a:pt x="17741" y="109740"/>
                  </a:lnTo>
                  <a:lnTo>
                    <a:pt x="17741" y="29692"/>
                  </a:lnTo>
                  <a:close/>
                </a:path>
                <a:path w="17780" h="109854">
                  <a:moveTo>
                    <a:pt x="17741" y="0"/>
                  </a:moveTo>
                  <a:lnTo>
                    <a:pt x="0" y="0"/>
                  </a:lnTo>
                  <a:lnTo>
                    <a:pt x="0" y="15481"/>
                  </a:lnTo>
                  <a:lnTo>
                    <a:pt x="17741" y="15481"/>
                  </a:lnTo>
                  <a:lnTo>
                    <a:pt x="17741" y="0"/>
                  </a:lnTo>
                  <a:close/>
                </a:path>
              </a:pathLst>
            </a:custGeom>
            <a:solidFill>
              <a:srgbClr val="221F1F"/>
            </a:solidFill>
          </p:spPr>
          <p:txBody>
            <a:bodyPr wrap="square" lIns="0" tIns="0" rIns="0" bIns="0" rtlCol="0"/>
            <a:lstStyle/>
            <a:p>
              <a:endParaRPr/>
            </a:p>
          </p:txBody>
        </p:sp>
        <p:sp>
          <p:nvSpPr>
            <p:cNvPr id="6" name="object 6"/>
            <p:cNvSpPr/>
            <p:nvPr/>
          </p:nvSpPr>
          <p:spPr>
            <a:xfrm>
              <a:off x="1803501" y="5562477"/>
              <a:ext cx="154351" cy="85220"/>
            </a:xfrm>
            <a:prstGeom prst="rect">
              <a:avLst/>
            </a:prstGeom>
            <a:blipFill>
              <a:blip r:embed="rId3" cstate="print"/>
              <a:stretch>
                <a:fillRect/>
              </a:stretch>
            </a:blipFill>
          </p:spPr>
          <p:txBody>
            <a:bodyPr wrap="square" lIns="0" tIns="0" rIns="0" bIns="0" rtlCol="0"/>
            <a:lstStyle/>
            <a:p>
              <a:endParaRPr/>
            </a:p>
          </p:txBody>
        </p:sp>
        <p:sp>
          <p:nvSpPr>
            <p:cNvPr id="7" name="object 7"/>
            <p:cNvSpPr/>
            <p:nvPr/>
          </p:nvSpPr>
          <p:spPr>
            <a:xfrm>
              <a:off x="1979136" y="5565076"/>
              <a:ext cx="88704" cy="82621"/>
            </a:xfrm>
            <a:prstGeom prst="rect">
              <a:avLst/>
            </a:prstGeom>
            <a:blipFill>
              <a:blip r:embed="rId4" cstate="print"/>
              <a:stretch>
                <a:fillRect/>
              </a:stretch>
            </a:blipFill>
          </p:spPr>
          <p:txBody>
            <a:bodyPr wrap="square" lIns="0" tIns="0" rIns="0" bIns="0" rtlCol="0"/>
            <a:lstStyle/>
            <a:p>
              <a:endParaRPr/>
            </a:p>
          </p:txBody>
        </p:sp>
        <p:sp>
          <p:nvSpPr>
            <p:cNvPr id="8" name="object 8"/>
            <p:cNvSpPr/>
            <p:nvPr/>
          </p:nvSpPr>
          <p:spPr>
            <a:xfrm>
              <a:off x="2096218" y="5535372"/>
              <a:ext cx="19685" cy="109855"/>
            </a:xfrm>
            <a:custGeom>
              <a:avLst/>
              <a:gdLst/>
              <a:ahLst/>
              <a:cxnLst/>
              <a:rect l="l" t="t" r="r" b="b"/>
              <a:pathLst>
                <a:path w="19685" h="109854">
                  <a:moveTo>
                    <a:pt x="19509" y="0"/>
                  </a:moveTo>
                  <a:lnTo>
                    <a:pt x="0" y="0"/>
                  </a:lnTo>
                  <a:lnTo>
                    <a:pt x="0" y="109743"/>
                  </a:lnTo>
                  <a:lnTo>
                    <a:pt x="19509" y="109743"/>
                  </a:lnTo>
                  <a:lnTo>
                    <a:pt x="19509" y="0"/>
                  </a:lnTo>
                  <a:close/>
                </a:path>
              </a:pathLst>
            </a:custGeom>
            <a:solidFill>
              <a:srgbClr val="221F1F"/>
            </a:solidFill>
          </p:spPr>
          <p:txBody>
            <a:bodyPr wrap="square" lIns="0" tIns="0" rIns="0" bIns="0" rtlCol="0"/>
            <a:lstStyle/>
            <a:p>
              <a:endParaRPr/>
            </a:p>
          </p:txBody>
        </p:sp>
        <p:sp>
          <p:nvSpPr>
            <p:cNvPr id="9" name="object 9"/>
            <p:cNvSpPr/>
            <p:nvPr/>
          </p:nvSpPr>
          <p:spPr>
            <a:xfrm>
              <a:off x="2137035" y="5562477"/>
              <a:ext cx="104666" cy="85220"/>
            </a:xfrm>
            <a:prstGeom prst="rect">
              <a:avLst/>
            </a:prstGeom>
            <a:blipFill>
              <a:blip r:embed="rId5" cstate="print"/>
              <a:stretch>
                <a:fillRect/>
              </a:stretch>
            </a:blipFill>
          </p:spPr>
          <p:txBody>
            <a:bodyPr wrap="square" lIns="0" tIns="0" rIns="0" bIns="0" rtlCol="0"/>
            <a:lstStyle/>
            <a:p>
              <a:endParaRPr/>
            </a:p>
          </p:txBody>
        </p:sp>
        <p:sp>
          <p:nvSpPr>
            <p:cNvPr id="10" name="object 10"/>
            <p:cNvSpPr/>
            <p:nvPr/>
          </p:nvSpPr>
          <p:spPr>
            <a:xfrm>
              <a:off x="2264759" y="5562477"/>
              <a:ext cx="53340" cy="83185"/>
            </a:xfrm>
            <a:custGeom>
              <a:avLst/>
              <a:gdLst/>
              <a:ahLst/>
              <a:cxnLst/>
              <a:rect l="l" t="t" r="r" b="b"/>
              <a:pathLst>
                <a:path w="53339" h="83185">
                  <a:moveTo>
                    <a:pt x="17736" y="2598"/>
                  </a:moveTo>
                  <a:lnTo>
                    <a:pt x="0" y="2598"/>
                  </a:lnTo>
                  <a:lnTo>
                    <a:pt x="0" y="82639"/>
                  </a:lnTo>
                  <a:lnTo>
                    <a:pt x="17736" y="82639"/>
                  </a:lnTo>
                  <a:lnTo>
                    <a:pt x="17736" y="36156"/>
                  </a:lnTo>
                  <a:lnTo>
                    <a:pt x="19676" y="27827"/>
                  </a:lnTo>
                  <a:lnTo>
                    <a:pt x="25273" y="20829"/>
                  </a:lnTo>
                  <a:lnTo>
                    <a:pt x="34197" y="16009"/>
                  </a:lnTo>
                  <a:lnTo>
                    <a:pt x="37544" y="15505"/>
                  </a:lnTo>
                  <a:lnTo>
                    <a:pt x="17736" y="15505"/>
                  </a:lnTo>
                  <a:lnTo>
                    <a:pt x="17736" y="2598"/>
                  </a:lnTo>
                  <a:close/>
                </a:path>
                <a:path w="53339" h="83185">
                  <a:moveTo>
                    <a:pt x="51434" y="0"/>
                  </a:moveTo>
                  <a:lnTo>
                    <a:pt x="47887" y="0"/>
                  </a:lnTo>
                  <a:lnTo>
                    <a:pt x="38936" y="1152"/>
                  </a:lnTo>
                  <a:lnTo>
                    <a:pt x="30816" y="4364"/>
                  </a:lnTo>
                  <a:lnTo>
                    <a:pt x="23694" y="9271"/>
                  </a:lnTo>
                  <a:lnTo>
                    <a:pt x="17736" y="15505"/>
                  </a:lnTo>
                  <a:lnTo>
                    <a:pt x="37544" y="15505"/>
                  </a:lnTo>
                  <a:lnTo>
                    <a:pt x="46113" y="14214"/>
                  </a:lnTo>
                  <a:lnTo>
                    <a:pt x="53208" y="14214"/>
                  </a:lnTo>
                  <a:lnTo>
                    <a:pt x="53208" y="1307"/>
                  </a:lnTo>
                  <a:lnTo>
                    <a:pt x="51434" y="0"/>
                  </a:lnTo>
                  <a:close/>
                </a:path>
              </a:pathLst>
            </a:custGeom>
            <a:solidFill>
              <a:srgbClr val="221F1F"/>
            </a:solidFill>
          </p:spPr>
          <p:txBody>
            <a:bodyPr wrap="square" lIns="0" tIns="0" rIns="0" bIns="0" rtlCol="0"/>
            <a:lstStyle/>
            <a:p>
              <a:endParaRPr/>
            </a:p>
          </p:txBody>
        </p:sp>
      </p:grpSp>
      <p:grpSp>
        <p:nvGrpSpPr>
          <p:cNvPr id="11" name="object 11"/>
          <p:cNvGrpSpPr/>
          <p:nvPr/>
        </p:nvGrpSpPr>
        <p:grpSpPr>
          <a:xfrm>
            <a:off x="2385388" y="5562477"/>
            <a:ext cx="575310" cy="114935"/>
            <a:chOff x="2385388" y="5562477"/>
            <a:chExt cx="575310" cy="114935"/>
          </a:xfrm>
        </p:grpSpPr>
        <p:sp>
          <p:nvSpPr>
            <p:cNvPr id="12" name="object 12"/>
            <p:cNvSpPr/>
            <p:nvPr/>
          </p:nvSpPr>
          <p:spPr>
            <a:xfrm>
              <a:off x="2385388" y="5562477"/>
              <a:ext cx="97572" cy="114923"/>
            </a:xfrm>
            <a:prstGeom prst="rect">
              <a:avLst/>
            </a:prstGeom>
            <a:blipFill>
              <a:blip r:embed="rId6" cstate="print"/>
              <a:stretch>
                <a:fillRect/>
              </a:stretch>
            </a:blipFill>
          </p:spPr>
          <p:txBody>
            <a:bodyPr wrap="square" lIns="0" tIns="0" rIns="0" bIns="0" rtlCol="0"/>
            <a:lstStyle/>
            <a:p>
              <a:endParaRPr/>
            </a:p>
          </p:txBody>
        </p:sp>
        <p:sp>
          <p:nvSpPr>
            <p:cNvPr id="13" name="object 13"/>
            <p:cNvSpPr/>
            <p:nvPr/>
          </p:nvSpPr>
          <p:spPr>
            <a:xfrm>
              <a:off x="2511339" y="5565076"/>
              <a:ext cx="88704" cy="82621"/>
            </a:xfrm>
            <a:prstGeom prst="rect">
              <a:avLst/>
            </a:prstGeom>
            <a:blipFill>
              <a:blip r:embed="rId7" cstate="print"/>
              <a:stretch>
                <a:fillRect/>
              </a:stretch>
            </a:blipFill>
          </p:spPr>
          <p:txBody>
            <a:bodyPr wrap="square" lIns="0" tIns="0" rIns="0" bIns="0" rtlCol="0"/>
            <a:lstStyle/>
            <a:p>
              <a:endParaRPr/>
            </a:p>
          </p:txBody>
        </p:sp>
        <p:sp>
          <p:nvSpPr>
            <p:cNvPr id="14" name="object 14"/>
            <p:cNvSpPr/>
            <p:nvPr/>
          </p:nvSpPr>
          <p:spPr>
            <a:xfrm>
              <a:off x="2623100" y="5562477"/>
              <a:ext cx="101119" cy="85220"/>
            </a:xfrm>
            <a:prstGeom prst="rect">
              <a:avLst/>
            </a:prstGeom>
            <a:blipFill>
              <a:blip r:embed="rId8" cstate="print"/>
              <a:stretch>
                <a:fillRect/>
              </a:stretch>
            </a:blipFill>
          </p:spPr>
          <p:txBody>
            <a:bodyPr wrap="square" lIns="0" tIns="0" rIns="0" bIns="0" rtlCol="0"/>
            <a:lstStyle/>
            <a:p>
              <a:endParaRPr/>
            </a:p>
          </p:txBody>
        </p:sp>
        <p:sp>
          <p:nvSpPr>
            <p:cNvPr id="15" name="object 15"/>
            <p:cNvSpPr/>
            <p:nvPr/>
          </p:nvSpPr>
          <p:spPr>
            <a:xfrm>
              <a:off x="2747276" y="5565076"/>
              <a:ext cx="88704" cy="82621"/>
            </a:xfrm>
            <a:prstGeom prst="rect">
              <a:avLst/>
            </a:prstGeom>
            <a:blipFill>
              <a:blip r:embed="rId9" cstate="print"/>
              <a:stretch>
                <a:fillRect/>
              </a:stretch>
            </a:blipFill>
          </p:spPr>
          <p:txBody>
            <a:bodyPr wrap="square" lIns="0" tIns="0" rIns="0" bIns="0" rtlCol="0"/>
            <a:lstStyle/>
            <a:p>
              <a:endParaRPr/>
            </a:p>
          </p:txBody>
        </p:sp>
        <p:sp>
          <p:nvSpPr>
            <p:cNvPr id="16" name="object 16"/>
            <p:cNvSpPr/>
            <p:nvPr/>
          </p:nvSpPr>
          <p:spPr>
            <a:xfrm>
              <a:off x="2860835" y="5562477"/>
              <a:ext cx="99345" cy="85220"/>
            </a:xfrm>
            <a:prstGeom prst="rect">
              <a:avLst/>
            </a:prstGeom>
            <a:blipFill>
              <a:blip r:embed="rId10" cstate="print"/>
              <a:stretch>
                <a:fillRect/>
              </a:stretch>
            </a:blipFill>
          </p:spPr>
          <p:txBody>
            <a:bodyPr wrap="square" lIns="0" tIns="0" rIns="0" bIns="0" rtlCol="0"/>
            <a:lstStyle/>
            <a:p>
              <a:endParaRPr/>
            </a:p>
          </p:txBody>
        </p:sp>
      </p:grpSp>
      <p:sp>
        <p:nvSpPr>
          <p:cNvPr id="17" name="object 17"/>
          <p:cNvSpPr/>
          <p:nvPr/>
        </p:nvSpPr>
        <p:spPr>
          <a:xfrm>
            <a:off x="3036375" y="5534082"/>
            <a:ext cx="166719" cy="113615"/>
          </a:xfrm>
          <a:prstGeom prst="rect">
            <a:avLst/>
          </a:prstGeom>
          <a:blipFill>
            <a:blip r:embed="rId11" cstate="print"/>
            <a:stretch>
              <a:fillRect/>
            </a:stretch>
          </a:blipFill>
        </p:spPr>
        <p:txBody>
          <a:bodyPr wrap="square" lIns="0" tIns="0" rIns="0" bIns="0" rtlCol="0"/>
          <a:lstStyle/>
          <a:p>
            <a:endParaRPr/>
          </a:p>
        </p:txBody>
      </p:sp>
      <p:grpSp>
        <p:nvGrpSpPr>
          <p:cNvPr id="18" name="object 18"/>
          <p:cNvGrpSpPr/>
          <p:nvPr/>
        </p:nvGrpSpPr>
        <p:grpSpPr>
          <a:xfrm>
            <a:off x="3277823" y="5562477"/>
            <a:ext cx="559435" cy="116839"/>
            <a:chOff x="3277823" y="5562477"/>
            <a:chExt cx="559435" cy="116839"/>
          </a:xfrm>
        </p:grpSpPr>
        <p:sp>
          <p:nvSpPr>
            <p:cNvPr id="19" name="object 19"/>
            <p:cNvSpPr/>
            <p:nvPr/>
          </p:nvSpPr>
          <p:spPr>
            <a:xfrm>
              <a:off x="3277823" y="5562477"/>
              <a:ext cx="329892" cy="116214"/>
            </a:xfrm>
            <a:prstGeom prst="rect">
              <a:avLst/>
            </a:prstGeom>
            <a:blipFill>
              <a:blip r:embed="rId12" cstate="print"/>
              <a:stretch>
                <a:fillRect/>
              </a:stretch>
            </a:blipFill>
          </p:spPr>
          <p:txBody>
            <a:bodyPr wrap="square" lIns="0" tIns="0" rIns="0" bIns="0" rtlCol="0"/>
            <a:lstStyle/>
            <a:p>
              <a:endParaRPr/>
            </a:p>
          </p:txBody>
        </p:sp>
        <p:sp>
          <p:nvSpPr>
            <p:cNvPr id="20" name="object 20"/>
            <p:cNvSpPr/>
            <p:nvPr/>
          </p:nvSpPr>
          <p:spPr>
            <a:xfrm>
              <a:off x="3628998" y="5562477"/>
              <a:ext cx="207631" cy="85220"/>
            </a:xfrm>
            <a:prstGeom prst="rect">
              <a:avLst/>
            </a:prstGeom>
            <a:blipFill>
              <a:blip r:embed="rId13" cstate="print"/>
              <a:stretch>
                <a:fillRect/>
              </a:stretch>
            </a:blipFill>
          </p:spPr>
          <p:txBody>
            <a:bodyPr wrap="square" lIns="0" tIns="0" rIns="0" bIns="0" rtlCol="0"/>
            <a:lstStyle/>
            <a:p>
              <a:endParaRPr/>
            </a:p>
          </p:txBody>
        </p:sp>
      </p:grpSp>
      <p:sp>
        <p:nvSpPr>
          <p:cNvPr id="21" name="object 21"/>
          <p:cNvSpPr/>
          <p:nvPr/>
        </p:nvSpPr>
        <p:spPr>
          <a:xfrm>
            <a:off x="2623100" y="5819426"/>
            <a:ext cx="230617" cy="144608"/>
          </a:xfrm>
          <a:prstGeom prst="rect">
            <a:avLst/>
          </a:prstGeom>
          <a:blipFill>
            <a:blip r:embed="rId14" cstate="print"/>
            <a:stretch>
              <a:fillRect/>
            </a:stretch>
          </a:blipFill>
        </p:spPr>
        <p:txBody>
          <a:bodyPr wrap="square" lIns="0" tIns="0" rIns="0" bIns="0" rtlCol="0"/>
          <a:lstStyle/>
          <a:p>
            <a:endParaRPr/>
          </a:p>
        </p:txBody>
      </p:sp>
      <p:grpSp>
        <p:nvGrpSpPr>
          <p:cNvPr id="22" name="object 22"/>
          <p:cNvGrpSpPr/>
          <p:nvPr/>
        </p:nvGrpSpPr>
        <p:grpSpPr>
          <a:xfrm>
            <a:off x="696525" y="2477883"/>
            <a:ext cx="378460" cy="104775"/>
            <a:chOff x="696525" y="2477883"/>
            <a:chExt cx="378460" cy="104775"/>
          </a:xfrm>
        </p:grpSpPr>
        <p:sp>
          <p:nvSpPr>
            <p:cNvPr id="23" name="object 23"/>
            <p:cNvSpPr/>
            <p:nvPr/>
          </p:nvSpPr>
          <p:spPr>
            <a:xfrm>
              <a:off x="696525" y="2497329"/>
              <a:ext cx="90475" cy="82604"/>
            </a:xfrm>
            <a:prstGeom prst="rect">
              <a:avLst/>
            </a:prstGeom>
            <a:blipFill>
              <a:blip r:embed="rId15" cstate="print"/>
              <a:stretch>
                <a:fillRect/>
              </a:stretch>
            </a:blipFill>
          </p:spPr>
          <p:txBody>
            <a:bodyPr wrap="square" lIns="0" tIns="0" rIns="0" bIns="0" rtlCol="0"/>
            <a:lstStyle/>
            <a:p>
              <a:endParaRPr/>
            </a:p>
          </p:txBody>
        </p:sp>
        <p:sp>
          <p:nvSpPr>
            <p:cNvPr id="24" name="object 24"/>
            <p:cNvSpPr/>
            <p:nvPr/>
          </p:nvSpPr>
          <p:spPr>
            <a:xfrm>
              <a:off x="810063" y="2477883"/>
              <a:ext cx="264318" cy="104632"/>
            </a:xfrm>
            <a:prstGeom prst="rect">
              <a:avLst/>
            </a:prstGeom>
            <a:blipFill>
              <a:blip r:embed="rId16" cstate="print"/>
              <a:stretch>
                <a:fillRect/>
              </a:stretch>
            </a:blipFill>
          </p:spPr>
          <p:txBody>
            <a:bodyPr wrap="square" lIns="0" tIns="0" rIns="0" bIns="0" rtlCol="0"/>
            <a:lstStyle/>
            <a:p>
              <a:endParaRPr/>
            </a:p>
          </p:txBody>
        </p:sp>
      </p:grpSp>
      <p:grpSp>
        <p:nvGrpSpPr>
          <p:cNvPr id="25" name="object 25"/>
          <p:cNvGrpSpPr/>
          <p:nvPr/>
        </p:nvGrpSpPr>
        <p:grpSpPr>
          <a:xfrm>
            <a:off x="609600" y="2641887"/>
            <a:ext cx="528955" cy="112395"/>
            <a:chOff x="609600" y="2641887"/>
            <a:chExt cx="528955" cy="112395"/>
          </a:xfrm>
        </p:grpSpPr>
        <p:sp>
          <p:nvSpPr>
            <p:cNvPr id="26" name="object 26"/>
            <p:cNvSpPr/>
            <p:nvPr/>
          </p:nvSpPr>
          <p:spPr>
            <a:xfrm>
              <a:off x="609600" y="2641887"/>
              <a:ext cx="138372" cy="110999"/>
            </a:xfrm>
            <a:prstGeom prst="rect">
              <a:avLst/>
            </a:prstGeom>
            <a:blipFill>
              <a:blip r:embed="rId17" cstate="print"/>
              <a:stretch>
                <a:fillRect/>
              </a:stretch>
            </a:blipFill>
          </p:spPr>
          <p:txBody>
            <a:bodyPr wrap="square" lIns="0" tIns="0" rIns="0" bIns="0" rtlCol="0"/>
            <a:lstStyle/>
            <a:p>
              <a:endParaRPr/>
            </a:p>
          </p:txBody>
        </p:sp>
        <p:sp>
          <p:nvSpPr>
            <p:cNvPr id="27" name="object 27"/>
            <p:cNvSpPr/>
            <p:nvPr/>
          </p:nvSpPr>
          <p:spPr>
            <a:xfrm>
              <a:off x="769260" y="2641887"/>
              <a:ext cx="191585" cy="112376"/>
            </a:xfrm>
            <a:prstGeom prst="rect">
              <a:avLst/>
            </a:prstGeom>
            <a:blipFill>
              <a:blip r:embed="rId18" cstate="print"/>
              <a:stretch>
                <a:fillRect/>
              </a:stretch>
            </a:blipFill>
          </p:spPr>
          <p:txBody>
            <a:bodyPr wrap="square" lIns="0" tIns="0" rIns="0" bIns="0" rtlCol="0"/>
            <a:lstStyle/>
            <a:p>
              <a:endParaRPr/>
            </a:p>
          </p:txBody>
        </p:sp>
        <p:sp>
          <p:nvSpPr>
            <p:cNvPr id="28" name="object 28"/>
            <p:cNvSpPr/>
            <p:nvPr/>
          </p:nvSpPr>
          <p:spPr>
            <a:xfrm>
              <a:off x="989247" y="2670283"/>
              <a:ext cx="149007" cy="82604"/>
            </a:xfrm>
            <a:prstGeom prst="rect">
              <a:avLst/>
            </a:prstGeom>
            <a:blipFill>
              <a:blip r:embed="rId19" cstate="print"/>
              <a:stretch>
                <a:fillRect/>
              </a:stretch>
            </a:blipFill>
          </p:spPr>
          <p:txBody>
            <a:bodyPr wrap="square" lIns="0" tIns="0" rIns="0" bIns="0" rtlCol="0"/>
            <a:lstStyle/>
            <a:p>
              <a:endParaRPr/>
            </a:p>
          </p:txBody>
        </p:sp>
      </p:grpSp>
      <p:grpSp>
        <p:nvGrpSpPr>
          <p:cNvPr id="29" name="object 29"/>
          <p:cNvGrpSpPr/>
          <p:nvPr/>
        </p:nvGrpSpPr>
        <p:grpSpPr>
          <a:xfrm>
            <a:off x="2945968" y="893595"/>
            <a:ext cx="1183005" cy="4542790"/>
            <a:chOff x="2945968" y="893595"/>
            <a:chExt cx="1183005" cy="4542790"/>
          </a:xfrm>
        </p:grpSpPr>
        <p:sp>
          <p:nvSpPr>
            <p:cNvPr id="30" name="object 30"/>
            <p:cNvSpPr/>
            <p:nvPr/>
          </p:nvSpPr>
          <p:spPr>
            <a:xfrm>
              <a:off x="3299301" y="1632373"/>
              <a:ext cx="171532" cy="233392"/>
            </a:xfrm>
            <a:prstGeom prst="rect">
              <a:avLst/>
            </a:prstGeom>
            <a:blipFill>
              <a:blip r:embed="rId20" cstate="print"/>
              <a:stretch>
                <a:fillRect/>
              </a:stretch>
            </a:blipFill>
          </p:spPr>
          <p:txBody>
            <a:bodyPr wrap="square" lIns="0" tIns="0" rIns="0" bIns="0" rtlCol="0"/>
            <a:lstStyle/>
            <a:p>
              <a:endParaRPr/>
            </a:p>
          </p:txBody>
        </p:sp>
        <p:sp>
          <p:nvSpPr>
            <p:cNvPr id="31" name="object 31"/>
            <p:cNvSpPr/>
            <p:nvPr/>
          </p:nvSpPr>
          <p:spPr>
            <a:xfrm>
              <a:off x="3148231" y="1292679"/>
              <a:ext cx="471805" cy="344805"/>
            </a:xfrm>
            <a:custGeom>
              <a:avLst/>
              <a:gdLst/>
              <a:ahLst/>
              <a:cxnLst/>
              <a:rect l="l" t="t" r="r" b="b"/>
              <a:pathLst>
                <a:path w="471804" h="344805">
                  <a:moveTo>
                    <a:pt x="471781" y="0"/>
                  </a:moveTo>
                  <a:lnTo>
                    <a:pt x="0" y="0"/>
                  </a:lnTo>
                  <a:lnTo>
                    <a:pt x="0" y="344702"/>
                  </a:lnTo>
                  <a:lnTo>
                    <a:pt x="471781" y="344702"/>
                  </a:lnTo>
                  <a:lnTo>
                    <a:pt x="471781" y="0"/>
                  </a:lnTo>
                  <a:close/>
                </a:path>
              </a:pathLst>
            </a:custGeom>
            <a:solidFill>
              <a:srgbClr val="D1D2D3"/>
            </a:solidFill>
          </p:spPr>
          <p:txBody>
            <a:bodyPr wrap="square" lIns="0" tIns="0" rIns="0" bIns="0" rtlCol="0"/>
            <a:lstStyle/>
            <a:p>
              <a:endParaRPr/>
            </a:p>
          </p:txBody>
        </p:sp>
        <p:sp>
          <p:nvSpPr>
            <p:cNvPr id="32" name="object 32"/>
            <p:cNvSpPr/>
            <p:nvPr/>
          </p:nvSpPr>
          <p:spPr>
            <a:xfrm>
              <a:off x="3148231" y="1292679"/>
              <a:ext cx="471805" cy="344805"/>
            </a:xfrm>
            <a:custGeom>
              <a:avLst/>
              <a:gdLst/>
              <a:ahLst/>
              <a:cxnLst/>
              <a:rect l="l" t="t" r="r" b="b"/>
              <a:pathLst>
                <a:path w="471804" h="344805">
                  <a:moveTo>
                    <a:pt x="0" y="0"/>
                  </a:moveTo>
                  <a:lnTo>
                    <a:pt x="471781" y="0"/>
                  </a:lnTo>
                  <a:lnTo>
                    <a:pt x="471781" y="344702"/>
                  </a:lnTo>
                  <a:lnTo>
                    <a:pt x="0" y="344702"/>
                  </a:lnTo>
                  <a:lnTo>
                    <a:pt x="0" y="0"/>
                  </a:lnTo>
                  <a:close/>
                </a:path>
              </a:pathLst>
            </a:custGeom>
            <a:ln w="8754">
              <a:solidFill>
                <a:srgbClr val="221F1F"/>
              </a:solidFill>
            </a:ln>
          </p:spPr>
          <p:txBody>
            <a:bodyPr wrap="square" lIns="0" tIns="0" rIns="0" bIns="0" rtlCol="0"/>
            <a:lstStyle/>
            <a:p>
              <a:endParaRPr/>
            </a:p>
          </p:txBody>
        </p:sp>
        <p:sp>
          <p:nvSpPr>
            <p:cNvPr id="33" name="object 33"/>
            <p:cNvSpPr/>
            <p:nvPr/>
          </p:nvSpPr>
          <p:spPr>
            <a:xfrm>
              <a:off x="3299301" y="2200452"/>
              <a:ext cx="171532" cy="233392"/>
            </a:xfrm>
            <a:prstGeom prst="rect">
              <a:avLst/>
            </a:prstGeom>
            <a:blipFill>
              <a:blip r:embed="rId21" cstate="print"/>
              <a:stretch>
                <a:fillRect/>
              </a:stretch>
            </a:blipFill>
          </p:spPr>
          <p:txBody>
            <a:bodyPr wrap="square" lIns="0" tIns="0" rIns="0" bIns="0" rtlCol="0"/>
            <a:lstStyle/>
            <a:p>
              <a:endParaRPr/>
            </a:p>
          </p:txBody>
        </p:sp>
        <p:sp>
          <p:nvSpPr>
            <p:cNvPr id="34" name="object 34"/>
            <p:cNvSpPr/>
            <p:nvPr/>
          </p:nvSpPr>
          <p:spPr>
            <a:xfrm>
              <a:off x="3148231" y="1860758"/>
              <a:ext cx="471805" cy="344805"/>
            </a:xfrm>
            <a:custGeom>
              <a:avLst/>
              <a:gdLst/>
              <a:ahLst/>
              <a:cxnLst/>
              <a:rect l="l" t="t" r="r" b="b"/>
              <a:pathLst>
                <a:path w="471804" h="344805">
                  <a:moveTo>
                    <a:pt x="471781" y="0"/>
                  </a:moveTo>
                  <a:lnTo>
                    <a:pt x="0" y="0"/>
                  </a:lnTo>
                  <a:lnTo>
                    <a:pt x="0" y="344702"/>
                  </a:lnTo>
                  <a:lnTo>
                    <a:pt x="471781" y="344702"/>
                  </a:lnTo>
                  <a:lnTo>
                    <a:pt x="471781" y="0"/>
                  </a:lnTo>
                  <a:close/>
                </a:path>
              </a:pathLst>
            </a:custGeom>
            <a:solidFill>
              <a:srgbClr val="D1D2D3"/>
            </a:solidFill>
          </p:spPr>
          <p:txBody>
            <a:bodyPr wrap="square" lIns="0" tIns="0" rIns="0" bIns="0" rtlCol="0"/>
            <a:lstStyle/>
            <a:p>
              <a:endParaRPr/>
            </a:p>
          </p:txBody>
        </p:sp>
        <p:sp>
          <p:nvSpPr>
            <p:cNvPr id="35" name="object 35"/>
            <p:cNvSpPr/>
            <p:nvPr/>
          </p:nvSpPr>
          <p:spPr>
            <a:xfrm>
              <a:off x="3148231" y="1860758"/>
              <a:ext cx="471805" cy="344805"/>
            </a:xfrm>
            <a:custGeom>
              <a:avLst/>
              <a:gdLst/>
              <a:ahLst/>
              <a:cxnLst/>
              <a:rect l="l" t="t" r="r" b="b"/>
              <a:pathLst>
                <a:path w="471804" h="344805">
                  <a:moveTo>
                    <a:pt x="0" y="0"/>
                  </a:moveTo>
                  <a:lnTo>
                    <a:pt x="471781" y="0"/>
                  </a:lnTo>
                  <a:lnTo>
                    <a:pt x="471781" y="344702"/>
                  </a:lnTo>
                  <a:lnTo>
                    <a:pt x="0" y="344702"/>
                  </a:lnTo>
                  <a:lnTo>
                    <a:pt x="0" y="0"/>
                  </a:lnTo>
                  <a:close/>
                </a:path>
              </a:pathLst>
            </a:custGeom>
            <a:ln w="8754">
              <a:solidFill>
                <a:srgbClr val="221F1F"/>
              </a:solidFill>
            </a:ln>
          </p:spPr>
          <p:txBody>
            <a:bodyPr wrap="square" lIns="0" tIns="0" rIns="0" bIns="0" rtlCol="0"/>
            <a:lstStyle/>
            <a:p>
              <a:endParaRPr/>
            </a:p>
          </p:txBody>
        </p:sp>
        <p:sp>
          <p:nvSpPr>
            <p:cNvPr id="36" name="object 36"/>
            <p:cNvSpPr/>
            <p:nvPr/>
          </p:nvSpPr>
          <p:spPr>
            <a:xfrm>
              <a:off x="3299301" y="2768531"/>
              <a:ext cx="171532" cy="233392"/>
            </a:xfrm>
            <a:prstGeom prst="rect">
              <a:avLst/>
            </a:prstGeom>
            <a:blipFill>
              <a:blip r:embed="rId22" cstate="print"/>
              <a:stretch>
                <a:fillRect/>
              </a:stretch>
            </a:blipFill>
          </p:spPr>
          <p:txBody>
            <a:bodyPr wrap="square" lIns="0" tIns="0" rIns="0" bIns="0" rtlCol="0"/>
            <a:lstStyle/>
            <a:p>
              <a:endParaRPr/>
            </a:p>
          </p:txBody>
        </p:sp>
        <p:sp>
          <p:nvSpPr>
            <p:cNvPr id="37" name="object 37"/>
            <p:cNvSpPr/>
            <p:nvPr/>
          </p:nvSpPr>
          <p:spPr>
            <a:xfrm>
              <a:off x="3148231" y="2428836"/>
              <a:ext cx="471805" cy="344805"/>
            </a:xfrm>
            <a:custGeom>
              <a:avLst/>
              <a:gdLst/>
              <a:ahLst/>
              <a:cxnLst/>
              <a:rect l="l" t="t" r="r" b="b"/>
              <a:pathLst>
                <a:path w="471804" h="344805">
                  <a:moveTo>
                    <a:pt x="471781" y="0"/>
                  </a:moveTo>
                  <a:lnTo>
                    <a:pt x="0" y="0"/>
                  </a:lnTo>
                  <a:lnTo>
                    <a:pt x="0" y="344702"/>
                  </a:lnTo>
                  <a:lnTo>
                    <a:pt x="471781" y="344702"/>
                  </a:lnTo>
                  <a:lnTo>
                    <a:pt x="471781" y="0"/>
                  </a:lnTo>
                  <a:close/>
                </a:path>
              </a:pathLst>
            </a:custGeom>
            <a:solidFill>
              <a:srgbClr val="D1D2D3"/>
            </a:solidFill>
          </p:spPr>
          <p:txBody>
            <a:bodyPr wrap="square" lIns="0" tIns="0" rIns="0" bIns="0" rtlCol="0"/>
            <a:lstStyle/>
            <a:p>
              <a:endParaRPr/>
            </a:p>
          </p:txBody>
        </p:sp>
        <p:sp>
          <p:nvSpPr>
            <p:cNvPr id="38" name="object 38"/>
            <p:cNvSpPr/>
            <p:nvPr/>
          </p:nvSpPr>
          <p:spPr>
            <a:xfrm>
              <a:off x="3148231" y="2428836"/>
              <a:ext cx="471805" cy="344805"/>
            </a:xfrm>
            <a:custGeom>
              <a:avLst/>
              <a:gdLst/>
              <a:ahLst/>
              <a:cxnLst/>
              <a:rect l="l" t="t" r="r" b="b"/>
              <a:pathLst>
                <a:path w="471804" h="344805">
                  <a:moveTo>
                    <a:pt x="0" y="0"/>
                  </a:moveTo>
                  <a:lnTo>
                    <a:pt x="471781" y="0"/>
                  </a:lnTo>
                  <a:lnTo>
                    <a:pt x="471781" y="344702"/>
                  </a:lnTo>
                  <a:lnTo>
                    <a:pt x="0" y="344702"/>
                  </a:lnTo>
                  <a:lnTo>
                    <a:pt x="0" y="0"/>
                  </a:lnTo>
                  <a:close/>
                </a:path>
              </a:pathLst>
            </a:custGeom>
            <a:ln w="8754">
              <a:solidFill>
                <a:srgbClr val="221F1F"/>
              </a:solidFill>
            </a:ln>
          </p:spPr>
          <p:txBody>
            <a:bodyPr wrap="square" lIns="0" tIns="0" rIns="0" bIns="0" rtlCol="0"/>
            <a:lstStyle/>
            <a:p>
              <a:endParaRPr/>
            </a:p>
          </p:txBody>
        </p:sp>
        <p:sp>
          <p:nvSpPr>
            <p:cNvPr id="39" name="object 39"/>
            <p:cNvSpPr/>
            <p:nvPr/>
          </p:nvSpPr>
          <p:spPr>
            <a:xfrm>
              <a:off x="3299302" y="3336782"/>
              <a:ext cx="171531" cy="233219"/>
            </a:xfrm>
            <a:prstGeom prst="rect">
              <a:avLst/>
            </a:prstGeom>
            <a:blipFill>
              <a:blip r:embed="rId23" cstate="print"/>
              <a:stretch>
                <a:fillRect/>
              </a:stretch>
            </a:blipFill>
          </p:spPr>
          <p:txBody>
            <a:bodyPr wrap="square" lIns="0" tIns="0" rIns="0" bIns="0" rtlCol="0"/>
            <a:lstStyle/>
            <a:p>
              <a:endParaRPr/>
            </a:p>
          </p:txBody>
        </p:sp>
        <p:sp>
          <p:nvSpPr>
            <p:cNvPr id="40" name="object 40"/>
            <p:cNvSpPr/>
            <p:nvPr/>
          </p:nvSpPr>
          <p:spPr>
            <a:xfrm>
              <a:off x="3148231" y="2996915"/>
              <a:ext cx="471805" cy="345440"/>
            </a:xfrm>
            <a:custGeom>
              <a:avLst/>
              <a:gdLst/>
              <a:ahLst/>
              <a:cxnLst/>
              <a:rect l="l" t="t" r="r" b="b"/>
              <a:pathLst>
                <a:path w="471804" h="345439">
                  <a:moveTo>
                    <a:pt x="471781" y="0"/>
                  </a:moveTo>
                  <a:lnTo>
                    <a:pt x="0" y="0"/>
                  </a:lnTo>
                  <a:lnTo>
                    <a:pt x="0" y="344874"/>
                  </a:lnTo>
                  <a:lnTo>
                    <a:pt x="471781" y="344874"/>
                  </a:lnTo>
                  <a:lnTo>
                    <a:pt x="471781" y="0"/>
                  </a:lnTo>
                  <a:close/>
                </a:path>
              </a:pathLst>
            </a:custGeom>
            <a:solidFill>
              <a:srgbClr val="D1D2D3"/>
            </a:solidFill>
          </p:spPr>
          <p:txBody>
            <a:bodyPr wrap="square" lIns="0" tIns="0" rIns="0" bIns="0" rtlCol="0"/>
            <a:lstStyle/>
            <a:p>
              <a:endParaRPr/>
            </a:p>
          </p:txBody>
        </p:sp>
        <p:sp>
          <p:nvSpPr>
            <p:cNvPr id="41" name="object 41"/>
            <p:cNvSpPr/>
            <p:nvPr/>
          </p:nvSpPr>
          <p:spPr>
            <a:xfrm>
              <a:off x="3148231" y="2996915"/>
              <a:ext cx="471805" cy="345440"/>
            </a:xfrm>
            <a:custGeom>
              <a:avLst/>
              <a:gdLst/>
              <a:ahLst/>
              <a:cxnLst/>
              <a:rect l="l" t="t" r="r" b="b"/>
              <a:pathLst>
                <a:path w="471804" h="345439">
                  <a:moveTo>
                    <a:pt x="0" y="0"/>
                  </a:moveTo>
                  <a:lnTo>
                    <a:pt x="471781" y="0"/>
                  </a:lnTo>
                  <a:lnTo>
                    <a:pt x="471781" y="344874"/>
                  </a:lnTo>
                  <a:lnTo>
                    <a:pt x="0" y="344874"/>
                  </a:lnTo>
                  <a:lnTo>
                    <a:pt x="0" y="0"/>
                  </a:lnTo>
                  <a:close/>
                </a:path>
              </a:pathLst>
            </a:custGeom>
            <a:ln w="8755">
              <a:solidFill>
                <a:srgbClr val="221F1F"/>
              </a:solidFill>
            </a:ln>
          </p:spPr>
          <p:txBody>
            <a:bodyPr wrap="square" lIns="0" tIns="0" rIns="0" bIns="0" rtlCol="0"/>
            <a:lstStyle/>
            <a:p>
              <a:endParaRPr/>
            </a:p>
          </p:txBody>
        </p:sp>
        <p:sp>
          <p:nvSpPr>
            <p:cNvPr id="42" name="object 42"/>
            <p:cNvSpPr/>
            <p:nvPr/>
          </p:nvSpPr>
          <p:spPr>
            <a:xfrm>
              <a:off x="3148231" y="3564994"/>
              <a:ext cx="471805" cy="345440"/>
            </a:xfrm>
            <a:custGeom>
              <a:avLst/>
              <a:gdLst/>
              <a:ahLst/>
              <a:cxnLst/>
              <a:rect l="l" t="t" r="r" b="b"/>
              <a:pathLst>
                <a:path w="471804" h="345439">
                  <a:moveTo>
                    <a:pt x="471781" y="0"/>
                  </a:moveTo>
                  <a:lnTo>
                    <a:pt x="0" y="0"/>
                  </a:lnTo>
                  <a:lnTo>
                    <a:pt x="0" y="344874"/>
                  </a:lnTo>
                  <a:lnTo>
                    <a:pt x="471781" y="344874"/>
                  </a:lnTo>
                  <a:lnTo>
                    <a:pt x="471781" y="0"/>
                  </a:lnTo>
                  <a:close/>
                </a:path>
              </a:pathLst>
            </a:custGeom>
            <a:solidFill>
              <a:srgbClr val="D1D2D3"/>
            </a:solidFill>
          </p:spPr>
          <p:txBody>
            <a:bodyPr wrap="square" lIns="0" tIns="0" rIns="0" bIns="0" rtlCol="0"/>
            <a:lstStyle/>
            <a:p>
              <a:endParaRPr/>
            </a:p>
          </p:txBody>
        </p:sp>
        <p:sp>
          <p:nvSpPr>
            <p:cNvPr id="43" name="object 43"/>
            <p:cNvSpPr/>
            <p:nvPr/>
          </p:nvSpPr>
          <p:spPr>
            <a:xfrm>
              <a:off x="3148231" y="3564994"/>
              <a:ext cx="471805" cy="345440"/>
            </a:xfrm>
            <a:custGeom>
              <a:avLst/>
              <a:gdLst/>
              <a:ahLst/>
              <a:cxnLst/>
              <a:rect l="l" t="t" r="r" b="b"/>
              <a:pathLst>
                <a:path w="471804" h="345439">
                  <a:moveTo>
                    <a:pt x="0" y="0"/>
                  </a:moveTo>
                  <a:lnTo>
                    <a:pt x="471781" y="0"/>
                  </a:lnTo>
                  <a:lnTo>
                    <a:pt x="471781" y="344874"/>
                  </a:lnTo>
                  <a:lnTo>
                    <a:pt x="0" y="344874"/>
                  </a:lnTo>
                  <a:lnTo>
                    <a:pt x="0" y="0"/>
                  </a:lnTo>
                  <a:close/>
                </a:path>
              </a:pathLst>
            </a:custGeom>
            <a:ln w="8755">
              <a:solidFill>
                <a:srgbClr val="221F1F"/>
              </a:solidFill>
            </a:ln>
          </p:spPr>
          <p:txBody>
            <a:bodyPr wrap="square" lIns="0" tIns="0" rIns="0" bIns="0" rtlCol="0"/>
            <a:lstStyle/>
            <a:p>
              <a:endParaRPr/>
            </a:p>
          </p:txBody>
        </p:sp>
        <p:sp>
          <p:nvSpPr>
            <p:cNvPr id="44" name="object 44"/>
            <p:cNvSpPr/>
            <p:nvPr/>
          </p:nvSpPr>
          <p:spPr>
            <a:xfrm>
              <a:off x="3299301" y="4576195"/>
              <a:ext cx="171532" cy="233392"/>
            </a:xfrm>
            <a:prstGeom prst="rect">
              <a:avLst/>
            </a:prstGeom>
            <a:blipFill>
              <a:blip r:embed="rId24" cstate="print"/>
              <a:stretch>
                <a:fillRect/>
              </a:stretch>
            </a:blipFill>
          </p:spPr>
          <p:txBody>
            <a:bodyPr wrap="square" lIns="0" tIns="0" rIns="0" bIns="0" rtlCol="0"/>
            <a:lstStyle/>
            <a:p>
              <a:endParaRPr/>
            </a:p>
          </p:txBody>
        </p:sp>
        <p:sp>
          <p:nvSpPr>
            <p:cNvPr id="45" name="object 45"/>
            <p:cNvSpPr/>
            <p:nvPr/>
          </p:nvSpPr>
          <p:spPr>
            <a:xfrm>
              <a:off x="3148231" y="4236501"/>
              <a:ext cx="471805" cy="344805"/>
            </a:xfrm>
            <a:custGeom>
              <a:avLst/>
              <a:gdLst/>
              <a:ahLst/>
              <a:cxnLst/>
              <a:rect l="l" t="t" r="r" b="b"/>
              <a:pathLst>
                <a:path w="471804" h="344804">
                  <a:moveTo>
                    <a:pt x="471781" y="0"/>
                  </a:moveTo>
                  <a:lnTo>
                    <a:pt x="0" y="0"/>
                  </a:lnTo>
                  <a:lnTo>
                    <a:pt x="0" y="344702"/>
                  </a:lnTo>
                  <a:lnTo>
                    <a:pt x="471781" y="344702"/>
                  </a:lnTo>
                  <a:lnTo>
                    <a:pt x="471781" y="0"/>
                  </a:lnTo>
                  <a:close/>
                </a:path>
              </a:pathLst>
            </a:custGeom>
            <a:solidFill>
              <a:srgbClr val="D1D2D3"/>
            </a:solidFill>
          </p:spPr>
          <p:txBody>
            <a:bodyPr wrap="square" lIns="0" tIns="0" rIns="0" bIns="0" rtlCol="0"/>
            <a:lstStyle/>
            <a:p>
              <a:endParaRPr/>
            </a:p>
          </p:txBody>
        </p:sp>
        <p:sp>
          <p:nvSpPr>
            <p:cNvPr id="46" name="object 46"/>
            <p:cNvSpPr/>
            <p:nvPr/>
          </p:nvSpPr>
          <p:spPr>
            <a:xfrm>
              <a:off x="3148231" y="4236501"/>
              <a:ext cx="471805" cy="344805"/>
            </a:xfrm>
            <a:custGeom>
              <a:avLst/>
              <a:gdLst/>
              <a:ahLst/>
              <a:cxnLst/>
              <a:rect l="l" t="t" r="r" b="b"/>
              <a:pathLst>
                <a:path w="471804" h="344804">
                  <a:moveTo>
                    <a:pt x="0" y="0"/>
                  </a:moveTo>
                  <a:lnTo>
                    <a:pt x="471781" y="0"/>
                  </a:lnTo>
                  <a:lnTo>
                    <a:pt x="471781" y="344702"/>
                  </a:lnTo>
                  <a:lnTo>
                    <a:pt x="0" y="344702"/>
                  </a:lnTo>
                  <a:lnTo>
                    <a:pt x="0" y="0"/>
                  </a:lnTo>
                  <a:close/>
                </a:path>
              </a:pathLst>
            </a:custGeom>
            <a:ln w="8754">
              <a:solidFill>
                <a:srgbClr val="221F1F"/>
              </a:solidFill>
            </a:ln>
          </p:spPr>
          <p:txBody>
            <a:bodyPr wrap="square" lIns="0" tIns="0" rIns="0" bIns="0" rtlCol="0"/>
            <a:lstStyle/>
            <a:p>
              <a:endParaRPr/>
            </a:p>
          </p:txBody>
        </p:sp>
        <p:sp>
          <p:nvSpPr>
            <p:cNvPr id="47" name="object 47"/>
            <p:cNvSpPr/>
            <p:nvPr/>
          </p:nvSpPr>
          <p:spPr>
            <a:xfrm>
              <a:off x="3148231" y="4804580"/>
              <a:ext cx="471805" cy="344805"/>
            </a:xfrm>
            <a:custGeom>
              <a:avLst/>
              <a:gdLst/>
              <a:ahLst/>
              <a:cxnLst/>
              <a:rect l="l" t="t" r="r" b="b"/>
              <a:pathLst>
                <a:path w="471804" h="344804">
                  <a:moveTo>
                    <a:pt x="471781" y="0"/>
                  </a:moveTo>
                  <a:lnTo>
                    <a:pt x="0" y="0"/>
                  </a:lnTo>
                  <a:lnTo>
                    <a:pt x="0" y="344736"/>
                  </a:lnTo>
                  <a:lnTo>
                    <a:pt x="471781" y="344736"/>
                  </a:lnTo>
                  <a:lnTo>
                    <a:pt x="471781" y="0"/>
                  </a:lnTo>
                  <a:close/>
                </a:path>
              </a:pathLst>
            </a:custGeom>
            <a:solidFill>
              <a:srgbClr val="D1D2D3"/>
            </a:solidFill>
          </p:spPr>
          <p:txBody>
            <a:bodyPr wrap="square" lIns="0" tIns="0" rIns="0" bIns="0" rtlCol="0"/>
            <a:lstStyle/>
            <a:p>
              <a:endParaRPr/>
            </a:p>
          </p:txBody>
        </p:sp>
        <p:sp>
          <p:nvSpPr>
            <p:cNvPr id="48" name="object 48"/>
            <p:cNvSpPr/>
            <p:nvPr/>
          </p:nvSpPr>
          <p:spPr>
            <a:xfrm>
              <a:off x="3148231" y="4804580"/>
              <a:ext cx="471805" cy="344805"/>
            </a:xfrm>
            <a:custGeom>
              <a:avLst/>
              <a:gdLst/>
              <a:ahLst/>
              <a:cxnLst/>
              <a:rect l="l" t="t" r="r" b="b"/>
              <a:pathLst>
                <a:path w="471804" h="344804">
                  <a:moveTo>
                    <a:pt x="0" y="0"/>
                  </a:moveTo>
                  <a:lnTo>
                    <a:pt x="471781" y="0"/>
                  </a:lnTo>
                  <a:lnTo>
                    <a:pt x="471781" y="344736"/>
                  </a:lnTo>
                  <a:lnTo>
                    <a:pt x="0" y="344736"/>
                  </a:lnTo>
                  <a:lnTo>
                    <a:pt x="0" y="0"/>
                  </a:lnTo>
                  <a:close/>
                </a:path>
              </a:pathLst>
            </a:custGeom>
            <a:ln w="8754">
              <a:solidFill>
                <a:srgbClr val="221F1F"/>
              </a:solidFill>
            </a:ln>
          </p:spPr>
          <p:txBody>
            <a:bodyPr wrap="square" lIns="0" tIns="0" rIns="0" bIns="0" rtlCol="0"/>
            <a:lstStyle/>
            <a:p>
              <a:endParaRPr/>
            </a:p>
          </p:txBody>
        </p:sp>
        <p:sp>
          <p:nvSpPr>
            <p:cNvPr id="49" name="object 49"/>
            <p:cNvSpPr/>
            <p:nvPr/>
          </p:nvSpPr>
          <p:spPr>
            <a:xfrm>
              <a:off x="3384240" y="1034367"/>
              <a:ext cx="732790" cy="4390390"/>
            </a:xfrm>
            <a:custGeom>
              <a:avLst/>
              <a:gdLst/>
              <a:ahLst/>
              <a:cxnLst/>
              <a:rect l="l" t="t" r="r" b="b"/>
              <a:pathLst>
                <a:path w="732789" h="4390390">
                  <a:moveTo>
                    <a:pt x="0" y="4114949"/>
                  </a:moveTo>
                  <a:lnTo>
                    <a:pt x="3953" y="4154530"/>
                  </a:lnTo>
                  <a:lnTo>
                    <a:pt x="15447" y="4192663"/>
                  </a:lnTo>
                  <a:lnTo>
                    <a:pt x="33930" y="4228857"/>
                  </a:lnTo>
                  <a:lnTo>
                    <a:pt x="58850" y="4262625"/>
                  </a:lnTo>
                  <a:lnTo>
                    <a:pt x="89657" y="4293477"/>
                  </a:lnTo>
                  <a:lnTo>
                    <a:pt x="125800" y="4320924"/>
                  </a:lnTo>
                  <a:lnTo>
                    <a:pt x="166727" y="4344477"/>
                  </a:lnTo>
                  <a:lnTo>
                    <a:pt x="211887" y="4363647"/>
                  </a:lnTo>
                  <a:lnTo>
                    <a:pt x="260729" y="4377945"/>
                  </a:lnTo>
                  <a:lnTo>
                    <a:pt x="312703" y="4386883"/>
                  </a:lnTo>
                  <a:lnTo>
                    <a:pt x="367256" y="4389971"/>
                  </a:lnTo>
                  <a:lnTo>
                    <a:pt x="421338" y="4387093"/>
                  </a:lnTo>
                  <a:lnTo>
                    <a:pt x="472926" y="4378733"/>
                  </a:lnTo>
                  <a:lnTo>
                    <a:pt x="521460" y="4365296"/>
                  </a:lnTo>
                  <a:lnTo>
                    <a:pt x="566380" y="4347192"/>
                  </a:lnTo>
                  <a:lnTo>
                    <a:pt x="607127" y="4324827"/>
                  </a:lnTo>
                  <a:lnTo>
                    <a:pt x="643140" y="4298609"/>
                  </a:lnTo>
                  <a:lnTo>
                    <a:pt x="673860" y="4268945"/>
                  </a:lnTo>
                  <a:lnTo>
                    <a:pt x="698728" y="4236243"/>
                  </a:lnTo>
                  <a:lnTo>
                    <a:pt x="717184" y="4200910"/>
                  </a:lnTo>
                  <a:lnTo>
                    <a:pt x="728668" y="4163355"/>
                  </a:lnTo>
                  <a:lnTo>
                    <a:pt x="732620" y="4123984"/>
                  </a:lnTo>
                  <a:lnTo>
                    <a:pt x="732620" y="271218"/>
                  </a:lnTo>
                  <a:lnTo>
                    <a:pt x="728668" y="231737"/>
                  </a:lnTo>
                  <a:lnTo>
                    <a:pt x="717184" y="193854"/>
                  </a:lnTo>
                  <a:lnTo>
                    <a:pt x="698728" y="158026"/>
                  </a:lnTo>
                  <a:lnTo>
                    <a:pt x="673860" y="124708"/>
                  </a:lnTo>
                  <a:lnTo>
                    <a:pt x="643140" y="94354"/>
                  </a:lnTo>
                  <a:lnTo>
                    <a:pt x="607127" y="67421"/>
                  </a:lnTo>
                  <a:lnTo>
                    <a:pt x="566380" y="44364"/>
                  </a:lnTo>
                  <a:lnTo>
                    <a:pt x="521460" y="25637"/>
                  </a:lnTo>
                  <a:lnTo>
                    <a:pt x="472926" y="11698"/>
                  </a:lnTo>
                  <a:lnTo>
                    <a:pt x="421338" y="3000"/>
                  </a:lnTo>
                  <a:lnTo>
                    <a:pt x="367256" y="0"/>
                  </a:lnTo>
                  <a:lnTo>
                    <a:pt x="307514" y="3041"/>
                  </a:lnTo>
                  <a:lnTo>
                    <a:pt x="251269" y="11973"/>
                  </a:lnTo>
                  <a:lnTo>
                    <a:pt x="199159" y="26508"/>
                  </a:lnTo>
                  <a:lnTo>
                    <a:pt x="151821" y="46357"/>
                  </a:lnTo>
                  <a:lnTo>
                    <a:pt x="109892" y="71232"/>
                  </a:lnTo>
                  <a:lnTo>
                    <a:pt x="74011" y="100843"/>
                  </a:lnTo>
                  <a:lnTo>
                    <a:pt x="44814" y="134904"/>
                  </a:lnTo>
                  <a:lnTo>
                    <a:pt x="22938" y="173125"/>
                  </a:lnTo>
                  <a:lnTo>
                    <a:pt x="7094" y="214427"/>
                  </a:lnTo>
                </a:path>
              </a:pathLst>
            </a:custGeom>
            <a:ln w="22892">
              <a:solidFill>
                <a:srgbClr val="221F1F"/>
              </a:solidFill>
            </a:ln>
          </p:spPr>
          <p:txBody>
            <a:bodyPr wrap="square" lIns="0" tIns="0" rIns="0" bIns="0" rtlCol="0"/>
            <a:lstStyle/>
            <a:p>
              <a:endParaRPr/>
            </a:p>
          </p:txBody>
        </p:sp>
        <p:sp>
          <p:nvSpPr>
            <p:cNvPr id="50" name="object 50"/>
            <p:cNvSpPr/>
            <p:nvPr/>
          </p:nvSpPr>
          <p:spPr>
            <a:xfrm>
              <a:off x="2945968" y="893595"/>
              <a:ext cx="329962" cy="117539"/>
            </a:xfrm>
            <a:prstGeom prst="rect">
              <a:avLst/>
            </a:prstGeom>
            <a:blipFill>
              <a:blip r:embed="rId25" cstate="print"/>
              <a:stretch>
                <a:fillRect/>
              </a:stretch>
            </a:blipFill>
          </p:spPr>
          <p:txBody>
            <a:bodyPr wrap="square" lIns="0" tIns="0" rIns="0" bIns="0" rtlCol="0"/>
            <a:lstStyle/>
            <a:p>
              <a:endParaRPr/>
            </a:p>
          </p:txBody>
        </p:sp>
        <p:sp>
          <p:nvSpPr>
            <p:cNvPr id="51" name="object 51"/>
            <p:cNvSpPr/>
            <p:nvPr/>
          </p:nvSpPr>
          <p:spPr>
            <a:xfrm>
              <a:off x="3297215" y="893595"/>
              <a:ext cx="207631" cy="85358"/>
            </a:xfrm>
            <a:prstGeom prst="rect">
              <a:avLst/>
            </a:prstGeom>
            <a:blipFill>
              <a:blip r:embed="rId26" cstate="print"/>
              <a:stretch>
                <a:fillRect/>
              </a:stretch>
            </a:blipFill>
          </p:spPr>
          <p:txBody>
            <a:bodyPr wrap="square" lIns="0" tIns="0" rIns="0" bIns="0" rtlCol="0"/>
            <a:lstStyle/>
            <a:p>
              <a:endParaRPr/>
            </a:p>
          </p:txBody>
        </p:sp>
        <p:sp>
          <p:nvSpPr>
            <p:cNvPr id="52" name="object 52"/>
            <p:cNvSpPr/>
            <p:nvPr/>
          </p:nvSpPr>
          <p:spPr>
            <a:xfrm>
              <a:off x="3359404" y="1208709"/>
              <a:ext cx="88900" cy="2964815"/>
            </a:xfrm>
            <a:custGeom>
              <a:avLst/>
              <a:gdLst/>
              <a:ahLst/>
              <a:cxnLst/>
              <a:rect l="l" t="t" r="r" b="b"/>
              <a:pathLst>
                <a:path w="88900" h="2964815">
                  <a:moveTo>
                    <a:pt x="46113" y="2937446"/>
                  </a:moveTo>
                  <a:lnTo>
                    <a:pt x="8750" y="2937446"/>
                  </a:lnTo>
                  <a:lnTo>
                    <a:pt x="8750" y="2964472"/>
                  </a:lnTo>
                  <a:lnTo>
                    <a:pt x="46113" y="2964472"/>
                  </a:lnTo>
                  <a:lnTo>
                    <a:pt x="46113" y="2937446"/>
                  </a:lnTo>
                  <a:close/>
                </a:path>
                <a:path w="88900" h="2964815">
                  <a:moveTo>
                    <a:pt x="46113" y="2852089"/>
                  </a:moveTo>
                  <a:lnTo>
                    <a:pt x="8750" y="2852089"/>
                  </a:lnTo>
                  <a:lnTo>
                    <a:pt x="8750" y="2879280"/>
                  </a:lnTo>
                  <a:lnTo>
                    <a:pt x="46113" y="2879280"/>
                  </a:lnTo>
                  <a:lnTo>
                    <a:pt x="46113" y="2852089"/>
                  </a:lnTo>
                  <a:close/>
                </a:path>
                <a:path w="88900" h="2964815">
                  <a:moveTo>
                    <a:pt x="46113" y="2766911"/>
                  </a:moveTo>
                  <a:lnTo>
                    <a:pt x="8750" y="2766911"/>
                  </a:lnTo>
                  <a:lnTo>
                    <a:pt x="8750" y="2792717"/>
                  </a:lnTo>
                  <a:lnTo>
                    <a:pt x="46113" y="2792717"/>
                  </a:lnTo>
                  <a:lnTo>
                    <a:pt x="46113" y="2766911"/>
                  </a:lnTo>
                  <a:close/>
                </a:path>
                <a:path w="88900" h="2964815">
                  <a:moveTo>
                    <a:pt x="88684" y="16865"/>
                  </a:moveTo>
                  <a:lnTo>
                    <a:pt x="39014" y="22021"/>
                  </a:lnTo>
                  <a:lnTo>
                    <a:pt x="0" y="0"/>
                  </a:lnTo>
                  <a:lnTo>
                    <a:pt x="15849" y="83972"/>
                  </a:lnTo>
                  <a:lnTo>
                    <a:pt x="88684" y="16865"/>
                  </a:lnTo>
                  <a:close/>
                </a:path>
              </a:pathLst>
            </a:custGeom>
            <a:solidFill>
              <a:srgbClr val="221F1F"/>
            </a:solidFill>
          </p:spPr>
          <p:txBody>
            <a:bodyPr wrap="square" lIns="0" tIns="0" rIns="0" bIns="0" rtlCol="0"/>
            <a:lstStyle/>
            <a:p>
              <a:endParaRPr/>
            </a:p>
          </p:txBody>
        </p:sp>
      </p:grpSp>
      <p:grpSp>
        <p:nvGrpSpPr>
          <p:cNvPr id="53" name="object 53"/>
          <p:cNvGrpSpPr/>
          <p:nvPr/>
        </p:nvGrpSpPr>
        <p:grpSpPr>
          <a:xfrm>
            <a:off x="2018903" y="1339709"/>
            <a:ext cx="340995" cy="250825"/>
            <a:chOff x="2018903" y="1339709"/>
            <a:chExt cx="340995" cy="250825"/>
          </a:xfrm>
        </p:grpSpPr>
        <p:sp>
          <p:nvSpPr>
            <p:cNvPr id="54" name="object 54"/>
            <p:cNvSpPr/>
            <p:nvPr/>
          </p:nvSpPr>
          <p:spPr>
            <a:xfrm>
              <a:off x="2023500" y="1344307"/>
              <a:ext cx="332105" cy="241935"/>
            </a:xfrm>
            <a:custGeom>
              <a:avLst/>
              <a:gdLst/>
              <a:ahLst/>
              <a:cxnLst/>
              <a:rect l="l" t="t" r="r" b="b"/>
              <a:pathLst>
                <a:path w="332105" h="241934">
                  <a:moveTo>
                    <a:pt x="331736" y="0"/>
                  </a:moveTo>
                  <a:lnTo>
                    <a:pt x="0" y="0"/>
                  </a:lnTo>
                  <a:lnTo>
                    <a:pt x="0" y="241446"/>
                  </a:lnTo>
                  <a:lnTo>
                    <a:pt x="331736" y="241446"/>
                  </a:lnTo>
                  <a:lnTo>
                    <a:pt x="331736" y="0"/>
                  </a:lnTo>
                  <a:close/>
                </a:path>
              </a:pathLst>
            </a:custGeom>
            <a:solidFill>
              <a:srgbClr val="C6EAFA"/>
            </a:solidFill>
          </p:spPr>
          <p:txBody>
            <a:bodyPr wrap="square" lIns="0" tIns="0" rIns="0" bIns="0" rtlCol="0"/>
            <a:lstStyle/>
            <a:p>
              <a:endParaRPr/>
            </a:p>
          </p:txBody>
        </p:sp>
        <p:sp>
          <p:nvSpPr>
            <p:cNvPr id="55" name="object 55"/>
            <p:cNvSpPr/>
            <p:nvPr/>
          </p:nvSpPr>
          <p:spPr>
            <a:xfrm>
              <a:off x="2023500" y="1344307"/>
              <a:ext cx="332105" cy="241935"/>
            </a:xfrm>
            <a:custGeom>
              <a:avLst/>
              <a:gdLst/>
              <a:ahLst/>
              <a:cxnLst/>
              <a:rect l="l" t="t" r="r" b="b"/>
              <a:pathLst>
                <a:path w="332105" h="241934">
                  <a:moveTo>
                    <a:pt x="0" y="0"/>
                  </a:moveTo>
                  <a:lnTo>
                    <a:pt x="331736" y="0"/>
                  </a:lnTo>
                  <a:lnTo>
                    <a:pt x="331736" y="241446"/>
                  </a:lnTo>
                  <a:lnTo>
                    <a:pt x="0" y="241446"/>
                  </a:lnTo>
                  <a:lnTo>
                    <a:pt x="0" y="0"/>
                  </a:lnTo>
                  <a:close/>
                </a:path>
              </a:pathLst>
            </a:custGeom>
            <a:ln w="8749">
              <a:solidFill>
                <a:srgbClr val="221F1F"/>
              </a:solidFill>
            </a:ln>
          </p:spPr>
          <p:txBody>
            <a:bodyPr wrap="square" lIns="0" tIns="0" rIns="0" bIns="0" rtlCol="0"/>
            <a:lstStyle/>
            <a:p>
              <a:endParaRPr/>
            </a:p>
          </p:txBody>
        </p:sp>
        <p:sp>
          <p:nvSpPr>
            <p:cNvPr id="56" name="object 56"/>
            <p:cNvSpPr/>
            <p:nvPr/>
          </p:nvSpPr>
          <p:spPr>
            <a:xfrm>
              <a:off x="2138809" y="1412800"/>
              <a:ext cx="101119" cy="109623"/>
            </a:xfrm>
            <a:prstGeom prst="rect">
              <a:avLst/>
            </a:prstGeom>
            <a:blipFill>
              <a:blip r:embed="rId27" cstate="print"/>
              <a:stretch>
                <a:fillRect/>
              </a:stretch>
            </a:blipFill>
          </p:spPr>
          <p:txBody>
            <a:bodyPr wrap="square" lIns="0" tIns="0" rIns="0" bIns="0" rtlCol="0"/>
            <a:lstStyle/>
            <a:p>
              <a:endParaRPr/>
            </a:p>
          </p:txBody>
        </p:sp>
      </p:grpSp>
      <p:grpSp>
        <p:nvGrpSpPr>
          <p:cNvPr id="57" name="object 57"/>
          <p:cNvGrpSpPr/>
          <p:nvPr/>
        </p:nvGrpSpPr>
        <p:grpSpPr>
          <a:xfrm>
            <a:off x="1357733" y="2475867"/>
            <a:ext cx="1002665" cy="250825"/>
            <a:chOff x="1357733" y="2475867"/>
            <a:chExt cx="1002665" cy="250825"/>
          </a:xfrm>
        </p:grpSpPr>
        <p:sp>
          <p:nvSpPr>
            <p:cNvPr id="58" name="object 58"/>
            <p:cNvSpPr/>
            <p:nvPr/>
          </p:nvSpPr>
          <p:spPr>
            <a:xfrm>
              <a:off x="2023500" y="2480464"/>
              <a:ext cx="332105" cy="241935"/>
            </a:xfrm>
            <a:custGeom>
              <a:avLst/>
              <a:gdLst/>
              <a:ahLst/>
              <a:cxnLst/>
              <a:rect l="l" t="t" r="r" b="b"/>
              <a:pathLst>
                <a:path w="332105" h="241935">
                  <a:moveTo>
                    <a:pt x="331736" y="0"/>
                  </a:moveTo>
                  <a:lnTo>
                    <a:pt x="0" y="0"/>
                  </a:lnTo>
                  <a:lnTo>
                    <a:pt x="0" y="241446"/>
                  </a:lnTo>
                  <a:lnTo>
                    <a:pt x="331736" y="241446"/>
                  </a:lnTo>
                  <a:lnTo>
                    <a:pt x="331736" y="0"/>
                  </a:lnTo>
                  <a:close/>
                </a:path>
              </a:pathLst>
            </a:custGeom>
            <a:solidFill>
              <a:srgbClr val="C6EAFA"/>
            </a:solidFill>
          </p:spPr>
          <p:txBody>
            <a:bodyPr wrap="square" lIns="0" tIns="0" rIns="0" bIns="0" rtlCol="0"/>
            <a:lstStyle/>
            <a:p>
              <a:endParaRPr/>
            </a:p>
          </p:txBody>
        </p:sp>
        <p:sp>
          <p:nvSpPr>
            <p:cNvPr id="59" name="object 59"/>
            <p:cNvSpPr/>
            <p:nvPr/>
          </p:nvSpPr>
          <p:spPr>
            <a:xfrm>
              <a:off x="2023500" y="2480464"/>
              <a:ext cx="332105" cy="241935"/>
            </a:xfrm>
            <a:custGeom>
              <a:avLst/>
              <a:gdLst/>
              <a:ahLst/>
              <a:cxnLst/>
              <a:rect l="l" t="t" r="r" b="b"/>
              <a:pathLst>
                <a:path w="332105" h="241935">
                  <a:moveTo>
                    <a:pt x="0" y="0"/>
                  </a:moveTo>
                  <a:lnTo>
                    <a:pt x="331736" y="0"/>
                  </a:lnTo>
                  <a:lnTo>
                    <a:pt x="331736" y="241446"/>
                  </a:lnTo>
                  <a:lnTo>
                    <a:pt x="0" y="241446"/>
                  </a:lnTo>
                  <a:lnTo>
                    <a:pt x="0" y="0"/>
                  </a:lnTo>
                  <a:close/>
                </a:path>
              </a:pathLst>
            </a:custGeom>
            <a:ln w="8749">
              <a:solidFill>
                <a:srgbClr val="221F1F"/>
              </a:solidFill>
            </a:ln>
          </p:spPr>
          <p:txBody>
            <a:bodyPr wrap="square" lIns="0" tIns="0" rIns="0" bIns="0" rtlCol="0"/>
            <a:lstStyle/>
            <a:p>
              <a:endParaRPr/>
            </a:p>
          </p:txBody>
        </p:sp>
        <p:sp>
          <p:nvSpPr>
            <p:cNvPr id="60" name="object 60"/>
            <p:cNvSpPr/>
            <p:nvPr/>
          </p:nvSpPr>
          <p:spPr>
            <a:xfrm>
              <a:off x="1361770" y="2524353"/>
              <a:ext cx="654685" cy="174625"/>
            </a:xfrm>
            <a:custGeom>
              <a:avLst/>
              <a:gdLst/>
              <a:ahLst/>
              <a:cxnLst/>
              <a:rect l="l" t="t" r="r" b="b"/>
              <a:pathLst>
                <a:path w="654685" h="174625">
                  <a:moveTo>
                    <a:pt x="654608" y="87934"/>
                  </a:moveTo>
                  <a:lnTo>
                    <a:pt x="434632" y="0"/>
                  </a:lnTo>
                  <a:lnTo>
                    <a:pt x="434632" y="46469"/>
                  </a:lnTo>
                  <a:lnTo>
                    <a:pt x="1778" y="46469"/>
                  </a:lnTo>
                  <a:lnTo>
                    <a:pt x="0" y="46469"/>
                  </a:lnTo>
                  <a:lnTo>
                    <a:pt x="0" y="126657"/>
                  </a:lnTo>
                  <a:lnTo>
                    <a:pt x="1778" y="126657"/>
                  </a:lnTo>
                  <a:lnTo>
                    <a:pt x="434632" y="126657"/>
                  </a:lnTo>
                  <a:lnTo>
                    <a:pt x="434632" y="174332"/>
                  </a:lnTo>
                  <a:lnTo>
                    <a:pt x="654608" y="87934"/>
                  </a:lnTo>
                  <a:close/>
                </a:path>
              </a:pathLst>
            </a:custGeom>
            <a:solidFill>
              <a:srgbClr val="E6E7E8"/>
            </a:solidFill>
          </p:spPr>
          <p:txBody>
            <a:bodyPr wrap="square" lIns="0" tIns="0" rIns="0" bIns="0" rtlCol="0"/>
            <a:lstStyle/>
            <a:p>
              <a:endParaRPr/>
            </a:p>
          </p:txBody>
        </p:sp>
        <p:sp>
          <p:nvSpPr>
            <p:cNvPr id="61" name="object 61"/>
            <p:cNvSpPr/>
            <p:nvPr/>
          </p:nvSpPr>
          <p:spPr>
            <a:xfrm>
              <a:off x="1361777" y="2570813"/>
              <a:ext cx="1905" cy="80645"/>
            </a:xfrm>
            <a:custGeom>
              <a:avLst/>
              <a:gdLst/>
              <a:ahLst/>
              <a:cxnLst/>
              <a:rect l="l" t="t" r="r" b="b"/>
              <a:pathLst>
                <a:path w="1905" h="80644">
                  <a:moveTo>
                    <a:pt x="0" y="80195"/>
                  </a:moveTo>
                  <a:lnTo>
                    <a:pt x="0" y="0"/>
                  </a:lnTo>
                </a:path>
                <a:path w="1905" h="80644">
                  <a:moveTo>
                    <a:pt x="1773" y="0"/>
                  </a:moveTo>
                  <a:lnTo>
                    <a:pt x="1773" y="80195"/>
                  </a:lnTo>
                </a:path>
              </a:pathLst>
            </a:custGeom>
            <a:ln w="3175">
              <a:solidFill>
                <a:srgbClr val="E6E7E8"/>
              </a:solidFill>
            </a:ln>
          </p:spPr>
          <p:txBody>
            <a:bodyPr wrap="square" lIns="0" tIns="0" rIns="0" bIns="0" rtlCol="0"/>
            <a:lstStyle/>
            <a:p>
              <a:endParaRPr/>
            </a:p>
          </p:txBody>
        </p:sp>
        <p:sp>
          <p:nvSpPr>
            <p:cNvPr id="62" name="object 62"/>
            <p:cNvSpPr/>
            <p:nvPr/>
          </p:nvSpPr>
          <p:spPr>
            <a:xfrm>
              <a:off x="1363551" y="2570813"/>
              <a:ext cx="1905" cy="80645"/>
            </a:xfrm>
            <a:custGeom>
              <a:avLst/>
              <a:gdLst/>
              <a:ahLst/>
              <a:cxnLst/>
              <a:rect l="l" t="t" r="r" b="b"/>
              <a:pathLst>
                <a:path w="1905" h="80644">
                  <a:moveTo>
                    <a:pt x="0" y="0"/>
                  </a:moveTo>
                  <a:lnTo>
                    <a:pt x="1773" y="0"/>
                  </a:lnTo>
                  <a:lnTo>
                    <a:pt x="1773" y="80195"/>
                  </a:lnTo>
                  <a:lnTo>
                    <a:pt x="0" y="80195"/>
                  </a:lnTo>
                  <a:lnTo>
                    <a:pt x="0" y="0"/>
                  </a:lnTo>
                  <a:close/>
                </a:path>
              </a:pathLst>
            </a:custGeom>
            <a:solidFill>
              <a:srgbClr val="E6E7E8"/>
            </a:solidFill>
          </p:spPr>
          <p:txBody>
            <a:bodyPr wrap="square" lIns="0" tIns="0" rIns="0" bIns="0" rtlCol="0"/>
            <a:lstStyle/>
            <a:p>
              <a:endParaRPr/>
            </a:p>
          </p:txBody>
        </p:sp>
        <p:sp>
          <p:nvSpPr>
            <p:cNvPr id="63" name="object 63"/>
            <p:cNvSpPr/>
            <p:nvPr/>
          </p:nvSpPr>
          <p:spPr>
            <a:xfrm>
              <a:off x="1363551" y="2570813"/>
              <a:ext cx="1905" cy="80645"/>
            </a:xfrm>
            <a:custGeom>
              <a:avLst/>
              <a:gdLst/>
              <a:ahLst/>
              <a:cxnLst/>
              <a:rect l="l" t="t" r="r" b="b"/>
              <a:pathLst>
                <a:path w="1905" h="80644">
                  <a:moveTo>
                    <a:pt x="1773" y="0"/>
                  </a:moveTo>
                  <a:lnTo>
                    <a:pt x="1773" y="80195"/>
                  </a:lnTo>
                </a:path>
                <a:path w="1905" h="80644">
                  <a:moveTo>
                    <a:pt x="0" y="80195"/>
                  </a:moveTo>
                  <a:lnTo>
                    <a:pt x="0" y="0"/>
                  </a:lnTo>
                </a:path>
              </a:pathLst>
            </a:custGeom>
            <a:ln w="3175">
              <a:solidFill>
                <a:srgbClr val="E6E7E8"/>
              </a:solidFill>
            </a:ln>
          </p:spPr>
          <p:txBody>
            <a:bodyPr wrap="square" lIns="0" tIns="0" rIns="0" bIns="0" rtlCol="0"/>
            <a:lstStyle/>
            <a:p>
              <a:endParaRPr/>
            </a:p>
          </p:txBody>
        </p:sp>
        <p:sp>
          <p:nvSpPr>
            <p:cNvPr id="64" name="object 64"/>
            <p:cNvSpPr/>
            <p:nvPr/>
          </p:nvSpPr>
          <p:spPr>
            <a:xfrm>
              <a:off x="1365324" y="2570813"/>
              <a:ext cx="1905" cy="80645"/>
            </a:xfrm>
            <a:custGeom>
              <a:avLst/>
              <a:gdLst/>
              <a:ahLst/>
              <a:cxnLst/>
              <a:rect l="l" t="t" r="r" b="b"/>
              <a:pathLst>
                <a:path w="1905" h="80644">
                  <a:moveTo>
                    <a:pt x="0" y="0"/>
                  </a:moveTo>
                  <a:lnTo>
                    <a:pt x="1773" y="0"/>
                  </a:lnTo>
                  <a:lnTo>
                    <a:pt x="1773" y="80195"/>
                  </a:lnTo>
                  <a:lnTo>
                    <a:pt x="0" y="80195"/>
                  </a:lnTo>
                  <a:lnTo>
                    <a:pt x="0" y="0"/>
                  </a:lnTo>
                  <a:close/>
                </a:path>
              </a:pathLst>
            </a:custGeom>
            <a:solidFill>
              <a:srgbClr val="E4E6E7"/>
            </a:solidFill>
          </p:spPr>
          <p:txBody>
            <a:bodyPr wrap="square" lIns="0" tIns="0" rIns="0" bIns="0" rtlCol="0"/>
            <a:lstStyle/>
            <a:p>
              <a:endParaRPr/>
            </a:p>
          </p:txBody>
        </p:sp>
        <p:sp>
          <p:nvSpPr>
            <p:cNvPr id="65" name="object 65"/>
            <p:cNvSpPr/>
            <p:nvPr/>
          </p:nvSpPr>
          <p:spPr>
            <a:xfrm>
              <a:off x="1365324" y="2570813"/>
              <a:ext cx="1905" cy="80645"/>
            </a:xfrm>
            <a:custGeom>
              <a:avLst/>
              <a:gdLst/>
              <a:ahLst/>
              <a:cxnLst/>
              <a:rect l="l" t="t" r="r" b="b"/>
              <a:pathLst>
                <a:path w="1905" h="80644">
                  <a:moveTo>
                    <a:pt x="1773" y="0"/>
                  </a:moveTo>
                  <a:lnTo>
                    <a:pt x="1773" y="80195"/>
                  </a:lnTo>
                </a:path>
                <a:path w="1905" h="80644">
                  <a:moveTo>
                    <a:pt x="0" y="80195"/>
                  </a:moveTo>
                  <a:lnTo>
                    <a:pt x="0" y="0"/>
                  </a:lnTo>
                </a:path>
              </a:pathLst>
            </a:custGeom>
            <a:ln w="3175">
              <a:solidFill>
                <a:srgbClr val="E4E6E7"/>
              </a:solidFill>
            </a:ln>
          </p:spPr>
          <p:txBody>
            <a:bodyPr wrap="square" lIns="0" tIns="0" rIns="0" bIns="0" rtlCol="0"/>
            <a:lstStyle/>
            <a:p>
              <a:endParaRPr/>
            </a:p>
          </p:txBody>
        </p:sp>
        <p:sp>
          <p:nvSpPr>
            <p:cNvPr id="66" name="object 66"/>
            <p:cNvSpPr/>
            <p:nvPr/>
          </p:nvSpPr>
          <p:spPr>
            <a:xfrm>
              <a:off x="1367098" y="2570813"/>
              <a:ext cx="3810" cy="80645"/>
            </a:xfrm>
            <a:custGeom>
              <a:avLst/>
              <a:gdLst/>
              <a:ahLst/>
              <a:cxnLst/>
              <a:rect l="l" t="t" r="r" b="b"/>
              <a:pathLst>
                <a:path w="3809" h="80644">
                  <a:moveTo>
                    <a:pt x="0" y="0"/>
                  </a:moveTo>
                  <a:lnTo>
                    <a:pt x="3547" y="0"/>
                  </a:lnTo>
                  <a:lnTo>
                    <a:pt x="3547" y="80195"/>
                  </a:lnTo>
                  <a:lnTo>
                    <a:pt x="0" y="80195"/>
                  </a:lnTo>
                  <a:lnTo>
                    <a:pt x="0" y="0"/>
                  </a:lnTo>
                  <a:close/>
                </a:path>
              </a:pathLst>
            </a:custGeom>
            <a:solidFill>
              <a:srgbClr val="E4E6E7"/>
            </a:solidFill>
          </p:spPr>
          <p:txBody>
            <a:bodyPr wrap="square" lIns="0" tIns="0" rIns="0" bIns="0" rtlCol="0"/>
            <a:lstStyle/>
            <a:p>
              <a:endParaRPr/>
            </a:p>
          </p:txBody>
        </p:sp>
        <p:sp>
          <p:nvSpPr>
            <p:cNvPr id="67" name="object 67"/>
            <p:cNvSpPr/>
            <p:nvPr/>
          </p:nvSpPr>
          <p:spPr>
            <a:xfrm>
              <a:off x="1367098" y="2570813"/>
              <a:ext cx="3810" cy="80645"/>
            </a:xfrm>
            <a:custGeom>
              <a:avLst/>
              <a:gdLst/>
              <a:ahLst/>
              <a:cxnLst/>
              <a:rect l="l" t="t" r="r" b="b"/>
              <a:pathLst>
                <a:path w="3809" h="80644">
                  <a:moveTo>
                    <a:pt x="3547" y="0"/>
                  </a:moveTo>
                  <a:lnTo>
                    <a:pt x="3547" y="80195"/>
                  </a:lnTo>
                </a:path>
                <a:path w="3809" h="80644">
                  <a:moveTo>
                    <a:pt x="0" y="80195"/>
                  </a:moveTo>
                  <a:lnTo>
                    <a:pt x="0" y="0"/>
                  </a:lnTo>
                </a:path>
              </a:pathLst>
            </a:custGeom>
            <a:ln w="3175">
              <a:solidFill>
                <a:srgbClr val="E4E6E7"/>
              </a:solidFill>
            </a:ln>
          </p:spPr>
          <p:txBody>
            <a:bodyPr wrap="square" lIns="0" tIns="0" rIns="0" bIns="0" rtlCol="0"/>
            <a:lstStyle/>
            <a:p>
              <a:endParaRPr/>
            </a:p>
          </p:txBody>
        </p:sp>
        <p:sp>
          <p:nvSpPr>
            <p:cNvPr id="68" name="object 68"/>
            <p:cNvSpPr/>
            <p:nvPr/>
          </p:nvSpPr>
          <p:spPr>
            <a:xfrm>
              <a:off x="1370645" y="2570813"/>
              <a:ext cx="1905" cy="80645"/>
            </a:xfrm>
            <a:custGeom>
              <a:avLst/>
              <a:gdLst/>
              <a:ahLst/>
              <a:cxnLst/>
              <a:rect l="l" t="t" r="r" b="b"/>
              <a:pathLst>
                <a:path w="1905" h="80644">
                  <a:moveTo>
                    <a:pt x="0" y="0"/>
                  </a:moveTo>
                  <a:lnTo>
                    <a:pt x="1773" y="0"/>
                  </a:lnTo>
                  <a:lnTo>
                    <a:pt x="1773" y="80195"/>
                  </a:lnTo>
                  <a:lnTo>
                    <a:pt x="0" y="80195"/>
                  </a:lnTo>
                  <a:lnTo>
                    <a:pt x="0" y="0"/>
                  </a:lnTo>
                  <a:close/>
                </a:path>
              </a:pathLst>
            </a:custGeom>
            <a:solidFill>
              <a:srgbClr val="E3E4E6"/>
            </a:solidFill>
          </p:spPr>
          <p:txBody>
            <a:bodyPr wrap="square" lIns="0" tIns="0" rIns="0" bIns="0" rtlCol="0"/>
            <a:lstStyle/>
            <a:p>
              <a:endParaRPr/>
            </a:p>
          </p:txBody>
        </p:sp>
        <p:sp>
          <p:nvSpPr>
            <p:cNvPr id="69" name="object 69"/>
            <p:cNvSpPr/>
            <p:nvPr/>
          </p:nvSpPr>
          <p:spPr>
            <a:xfrm>
              <a:off x="1370645" y="2570813"/>
              <a:ext cx="1905" cy="80645"/>
            </a:xfrm>
            <a:custGeom>
              <a:avLst/>
              <a:gdLst/>
              <a:ahLst/>
              <a:cxnLst/>
              <a:rect l="l" t="t" r="r" b="b"/>
              <a:pathLst>
                <a:path w="1905" h="80644">
                  <a:moveTo>
                    <a:pt x="1773" y="0"/>
                  </a:moveTo>
                  <a:lnTo>
                    <a:pt x="1773" y="80195"/>
                  </a:lnTo>
                </a:path>
                <a:path w="1905" h="80644">
                  <a:moveTo>
                    <a:pt x="0" y="80195"/>
                  </a:moveTo>
                  <a:lnTo>
                    <a:pt x="0" y="0"/>
                  </a:lnTo>
                </a:path>
              </a:pathLst>
            </a:custGeom>
            <a:ln w="3175">
              <a:solidFill>
                <a:srgbClr val="E3E4E6"/>
              </a:solidFill>
            </a:ln>
          </p:spPr>
          <p:txBody>
            <a:bodyPr wrap="square" lIns="0" tIns="0" rIns="0" bIns="0" rtlCol="0"/>
            <a:lstStyle/>
            <a:p>
              <a:endParaRPr/>
            </a:p>
          </p:txBody>
        </p:sp>
        <p:sp>
          <p:nvSpPr>
            <p:cNvPr id="70" name="object 70"/>
            <p:cNvSpPr/>
            <p:nvPr/>
          </p:nvSpPr>
          <p:spPr>
            <a:xfrm>
              <a:off x="1372419" y="2570813"/>
              <a:ext cx="3810" cy="80645"/>
            </a:xfrm>
            <a:custGeom>
              <a:avLst/>
              <a:gdLst/>
              <a:ahLst/>
              <a:cxnLst/>
              <a:rect l="l" t="t" r="r" b="b"/>
              <a:pathLst>
                <a:path w="3809" h="80644">
                  <a:moveTo>
                    <a:pt x="0" y="0"/>
                  </a:moveTo>
                  <a:lnTo>
                    <a:pt x="3547" y="0"/>
                  </a:lnTo>
                  <a:lnTo>
                    <a:pt x="3547" y="80195"/>
                  </a:lnTo>
                  <a:lnTo>
                    <a:pt x="0" y="80195"/>
                  </a:lnTo>
                  <a:lnTo>
                    <a:pt x="0" y="0"/>
                  </a:lnTo>
                  <a:close/>
                </a:path>
              </a:pathLst>
            </a:custGeom>
            <a:solidFill>
              <a:srgbClr val="E2E3E4"/>
            </a:solidFill>
          </p:spPr>
          <p:txBody>
            <a:bodyPr wrap="square" lIns="0" tIns="0" rIns="0" bIns="0" rtlCol="0"/>
            <a:lstStyle/>
            <a:p>
              <a:endParaRPr/>
            </a:p>
          </p:txBody>
        </p:sp>
        <p:sp>
          <p:nvSpPr>
            <p:cNvPr id="71" name="object 71"/>
            <p:cNvSpPr/>
            <p:nvPr/>
          </p:nvSpPr>
          <p:spPr>
            <a:xfrm>
              <a:off x="1372419" y="2570813"/>
              <a:ext cx="3810" cy="80645"/>
            </a:xfrm>
            <a:custGeom>
              <a:avLst/>
              <a:gdLst/>
              <a:ahLst/>
              <a:cxnLst/>
              <a:rect l="l" t="t" r="r" b="b"/>
              <a:pathLst>
                <a:path w="3809" h="80644">
                  <a:moveTo>
                    <a:pt x="3547" y="0"/>
                  </a:moveTo>
                  <a:lnTo>
                    <a:pt x="3547" y="80195"/>
                  </a:lnTo>
                </a:path>
                <a:path w="3809" h="80644">
                  <a:moveTo>
                    <a:pt x="0" y="80195"/>
                  </a:moveTo>
                  <a:lnTo>
                    <a:pt x="0" y="0"/>
                  </a:lnTo>
                </a:path>
              </a:pathLst>
            </a:custGeom>
            <a:ln w="3175">
              <a:solidFill>
                <a:srgbClr val="E2E3E4"/>
              </a:solidFill>
            </a:ln>
          </p:spPr>
          <p:txBody>
            <a:bodyPr wrap="square" lIns="0" tIns="0" rIns="0" bIns="0" rtlCol="0"/>
            <a:lstStyle/>
            <a:p>
              <a:endParaRPr/>
            </a:p>
          </p:txBody>
        </p:sp>
        <p:sp>
          <p:nvSpPr>
            <p:cNvPr id="72" name="object 72"/>
            <p:cNvSpPr/>
            <p:nvPr/>
          </p:nvSpPr>
          <p:spPr>
            <a:xfrm>
              <a:off x="1375966" y="2570813"/>
              <a:ext cx="1905" cy="80645"/>
            </a:xfrm>
            <a:custGeom>
              <a:avLst/>
              <a:gdLst/>
              <a:ahLst/>
              <a:cxnLst/>
              <a:rect l="l" t="t" r="r" b="b"/>
              <a:pathLst>
                <a:path w="1905" h="80644">
                  <a:moveTo>
                    <a:pt x="0" y="0"/>
                  </a:moveTo>
                  <a:lnTo>
                    <a:pt x="1773" y="0"/>
                  </a:lnTo>
                  <a:lnTo>
                    <a:pt x="1773" y="80195"/>
                  </a:lnTo>
                  <a:lnTo>
                    <a:pt x="0" y="80195"/>
                  </a:lnTo>
                  <a:lnTo>
                    <a:pt x="0" y="0"/>
                  </a:lnTo>
                  <a:close/>
                </a:path>
              </a:pathLst>
            </a:custGeom>
            <a:solidFill>
              <a:srgbClr val="E2E3E4"/>
            </a:solidFill>
          </p:spPr>
          <p:txBody>
            <a:bodyPr wrap="square" lIns="0" tIns="0" rIns="0" bIns="0" rtlCol="0"/>
            <a:lstStyle/>
            <a:p>
              <a:endParaRPr/>
            </a:p>
          </p:txBody>
        </p:sp>
        <p:sp>
          <p:nvSpPr>
            <p:cNvPr id="73" name="object 73"/>
            <p:cNvSpPr/>
            <p:nvPr/>
          </p:nvSpPr>
          <p:spPr>
            <a:xfrm>
              <a:off x="1375966" y="2570813"/>
              <a:ext cx="1905" cy="80645"/>
            </a:xfrm>
            <a:custGeom>
              <a:avLst/>
              <a:gdLst/>
              <a:ahLst/>
              <a:cxnLst/>
              <a:rect l="l" t="t" r="r" b="b"/>
              <a:pathLst>
                <a:path w="1905" h="80644">
                  <a:moveTo>
                    <a:pt x="1773" y="0"/>
                  </a:moveTo>
                  <a:lnTo>
                    <a:pt x="1773" y="80195"/>
                  </a:lnTo>
                </a:path>
                <a:path w="1905" h="80644">
                  <a:moveTo>
                    <a:pt x="0" y="80195"/>
                  </a:moveTo>
                  <a:lnTo>
                    <a:pt x="0" y="0"/>
                  </a:lnTo>
                </a:path>
              </a:pathLst>
            </a:custGeom>
            <a:ln w="3175">
              <a:solidFill>
                <a:srgbClr val="E2E3E4"/>
              </a:solidFill>
            </a:ln>
          </p:spPr>
          <p:txBody>
            <a:bodyPr wrap="square" lIns="0" tIns="0" rIns="0" bIns="0" rtlCol="0"/>
            <a:lstStyle/>
            <a:p>
              <a:endParaRPr/>
            </a:p>
          </p:txBody>
        </p:sp>
        <p:sp>
          <p:nvSpPr>
            <p:cNvPr id="74" name="object 74"/>
            <p:cNvSpPr/>
            <p:nvPr/>
          </p:nvSpPr>
          <p:spPr>
            <a:xfrm>
              <a:off x="1377740" y="2570813"/>
              <a:ext cx="3810" cy="80645"/>
            </a:xfrm>
            <a:custGeom>
              <a:avLst/>
              <a:gdLst/>
              <a:ahLst/>
              <a:cxnLst/>
              <a:rect l="l" t="t" r="r" b="b"/>
              <a:pathLst>
                <a:path w="3809" h="80644">
                  <a:moveTo>
                    <a:pt x="0" y="0"/>
                  </a:moveTo>
                  <a:lnTo>
                    <a:pt x="3547" y="0"/>
                  </a:lnTo>
                  <a:lnTo>
                    <a:pt x="3547" y="80195"/>
                  </a:lnTo>
                  <a:lnTo>
                    <a:pt x="0" y="80195"/>
                  </a:lnTo>
                  <a:lnTo>
                    <a:pt x="0" y="0"/>
                  </a:lnTo>
                  <a:close/>
                </a:path>
              </a:pathLst>
            </a:custGeom>
            <a:solidFill>
              <a:srgbClr val="E2E3E4"/>
            </a:solidFill>
          </p:spPr>
          <p:txBody>
            <a:bodyPr wrap="square" lIns="0" tIns="0" rIns="0" bIns="0" rtlCol="0"/>
            <a:lstStyle/>
            <a:p>
              <a:endParaRPr/>
            </a:p>
          </p:txBody>
        </p:sp>
        <p:sp>
          <p:nvSpPr>
            <p:cNvPr id="75" name="object 75"/>
            <p:cNvSpPr/>
            <p:nvPr/>
          </p:nvSpPr>
          <p:spPr>
            <a:xfrm>
              <a:off x="1377740" y="2570813"/>
              <a:ext cx="3810" cy="80645"/>
            </a:xfrm>
            <a:custGeom>
              <a:avLst/>
              <a:gdLst/>
              <a:ahLst/>
              <a:cxnLst/>
              <a:rect l="l" t="t" r="r" b="b"/>
              <a:pathLst>
                <a:path w="3809" h="80644">
                  <a:moveTo>
                    <a:pt x="3547" y="0"/>
                  </a:moveTo>
                  <a:lnTo>
                    <a:pt x="3547" y="80195"/>
                  </a:lnTo>
                </a:path>
                <a:path w="3809" h="80644">
                  <a:moveTo>
                    <a:pt x="0" y="80195"/>
                  </a:moveTo>
                  <a:lnTo>
                    <a:pt x="0" y="0"/>
                  </a:lnTo>
                </a:path>
              </a:pathLst>
            </a:custGeom>
            <a:ln w="3175">
              <a:solidFill>
                <a:srgbClr val="E2E3E4"/>
              </a:solidFill>
            </a:ln>
          </p:spPr>
          <p:txBody>
            <a:bodyPr wrap="square" lIns="0" tIns="0" rIns="0" bIns="0" rtlCol="0"/>
            <a:lstStyle/>
            <a:p>
              <a:endParaRPr/>
            </a:p>
          </p:txBody>
        </p:sp>
        <p:sp>
          <p:nvSpPr>
            <p:cNvPr id="76" name="object 76"/>
            <p:cNvSpPr/>
            <p:nvPr/>
          </p:nvSpPr>
          <p:spPr>
            <a:xfrm>
              <a:off x="1381287" y="2570813"/>
              <a:ext cx="1905" cy="80645"/>
            </a:xfrm>
            <a:custGeom>
              <a:avLst/>
              <a:gdLst/>
              <a:ahLst/>
              <a:cxnLst/>
              <a:rect l="l" t="t" r="r" b="b"/>
              <a:pathLst>
                <a:path w="1905" h="80644">
                  <a:moveTo>
                    <a:pt x="0" y="0"/>
                  </a:moveTo>
                  <a:lnTo>
                    <a:pt x="1773" y="0"/>
                  </a:lnTo>
                  <a:lnTo>
                    <a:pt x="1773" y="80195"/>
                  </a:lnTo>
                  <a:lnTo>
                    <a:pt x="0" y="80195"/>
                  </a:lnTo>
                  <a:lnTo>
                    <a:pt x="0" y="0"/>
                  </a:lnTo>
                  <a:close/>
                </a:path>
              </a:pathLst>
            </a:custGeom>
            <a:solidFill>
              <a:srgbClr val="E1E2E3"/>
            </a:solidFill>
          </p:spPr>
          <p:txBody>
            <a:bodyPr wrap="square" lIns="0" tIns="0" rIns="0" bIns="0" rtlCol="0"/>
            <a:lstStyle/>
            <a:p>
              <a:endParaRPr/>
            </a:p>
          </p:txBody>
        </p:sp>
        <p:sp>
          <p:nvSpPr>
            <p:cNvPr id="77" name="object 77"/>
            <p:cNvSpPr/>
            <p:nvPr/>
          </p:nvSpPr>
          <p:spPr>
            <a:xfrm>
              <a:off x="1381287" y="2570813"/>
              <a:ext cx="1905" cy="80645"/>
            </a:xfrm>
            <a:custGeom>
              <a:avLst/>
              <a:gdLst/>
              <a:ahLst/>
              <a:cxnLst/>
              <a:rect l="l" t="t" r="r" b="b"/>
              <a:pathLst>
                <a:path w="1905" h="80644">
                  <a:moveTo>
                    <a:pt x="1773" y="0"/>
                  </a:moveTo>
                  <a:lnTo>
                    <a:pt x="1773" y="80195"/>
                  </a:lnTo>
                </a:path>
                <a:path w="1905" h="80644">
                  <a:moveTo>
                    <a:pt x="0" y="80195"/>
                  </a:moveTo>
                  <a:lnTo>
                    <a:pt x="0" y="0"/>
                  </a:lnTo>
                </a:path>
              </a:pathLst>
            </a:custGeom>
            <a:ln w="3175">
              <a:solidFill>
                <a:srgbClr val="E1E2E3"/>
              </a:solidFill>
            </a:ln>
          </p:spPr>
          <p:txBody>
            <a:bodyPr wrap="square" lIns="0" tIns="0" rIns="0" bIns="0" rtlCol="0"/>
            <a:lstStyle/>
            <a:p>
              <a:endParaRPr/>
            </a:p>
          </p:txBody>
        </p:sp>
        <p:sp>
          <p:nvSpPr>
            <p:cNvPr id="78" name="object 78"/>
            <p:cNvSpPr/>
            <p:nvPr/>
          </p:nvSpPr>
          <p:spPr>
            <a:xfrm>
              <a:off x="1383060" y="2570813"/>
              <a:ext cx="3810" cy="80645"/>
            </a:xfrm>
            <a:custGeom>
              <a:avLst/>
              <a:gdLst/>
              <a:ahLst/>
              <a:cxnLst/>
              <a:rect l="l" t="t" r="r" b="b"/>
              <a:pathLst>
                <a:path w="3809" h="80644">
                  <a:moveTo>
                    <a:pt x="0" y="0"/>
                  </a:moveTo>
                  <a:lnTo>
                    <a:pt x="3547" y="0"/>
                  </a:lnTo>
                  <a:lnTo>
                    <a:pt x="3547" y="80195"/>
                  </a:lnTo>
                  <a:lnTo>
                    <a:pt x="0" y="80195"/>
                  </a:lnTo>
                  <a:lnTo>
                    <a:pt x="0" y="0"/>
                  </a:lnTo>
                  <a:close/>
                </a:path>
              </a:pathLst>
            </a:custGeom>
            <a:solidFill>
              <a:srgbClr val="E0E1E2"/>
            </a:solidFill>
          </p:spPr>
          <p:txBody>
            <a:bodyPr wrap="square" lIns="0" tIns="0" rIns="0" bIns="0" rtlCol="0"/>
            <a:lstStyle/>
            <a:p>
              <a:endParaRPr/>
            </a:p>
          </p:txBody>
        </p:sp>
        <p:sp>
          <p:nvSpPr>
            <p:cNvPr id="79" name="object 79"/>
            <p:cNvSpPr/>
            <p:nvPr/>
          </p:nvSpPr>
          <p:spPr>
            <a:xfrm>
              <a:off x="1383060" y="2570813"/>
              <a:ext cx="3810" cy="80645"/>
            </a:xfrm>
            <a:custGeom>
              <a:avLst/>
              <a:gdLst/>
              <a:ahLst/>
              <a:cxnLst/>
              <a:rect l="l" t="t" r="r" b="b"/>
              <a:pathLst>
                <a:path w="3809" h="80644">
                  <a:moveTo>
                    <a:pt x="3547" y="0"/>
                  </a:moveTo>
                  <a:lnTo>
                    <a:pt x="3547" y="80195"/>
                  </a:lnTo>
                </a:path>
                <a:path w="3809" h="80644">
                  <a:moveTo>
                    <a:pt x="0" y="80195"/>
                  </a:moveTo>
                  <a:lnTo>
                    <a:pt x="0" y="0"/>
                  </a:lnTo>
                </a:path>
              </a:pathLst>
            </a:custGeom>
            <a:ln w="3175">
              <a:solidFill>
                <a:srgbClr val="E0E1E2"/>
              </a:solidFill>
            </a:ln>
          </p:spPr>
          <p:txBody>
            <a:bodyPr wrap="square" lIns="0" tIns="0" rIns="0" bIns="0" rtlCol="0"/>
            <a:lstStyle/>
            <a:p>
              <a:endParaRPr/>
            </a:p>
          </p:txBody>
        </p:sp>
        <p:sp>
          <p:nvSpPr>
            <p:cNvPr id="80" name="object 80"/>
            <p:cNvSpPr/>
            <p:nvPr/>
          </p:nvSpPr>
          <p:spPr>
            <a:xfrm>
              <a:off x="1386608" y="2570813"/>
              <a:ext cx="1905" cy="80645"/>
            </a:xfrm>
            <a:custGeom>
              <a:avLst/>
              <a:gdLst/>
              <a:ahLst/>
              <a:cxnLst/>
              <a:rect l="l" t="t" r="r" b="b"/>
              <a:pathLst>
                <a:path w="1905" h="80644">
                  <a:moveTo>
                    <a:pt x="0" y="0"/>
                  </a:moveTo>
                  <a:lnTo>
                    <a:pt x="1773" y="0"/>
                  </a:lnTo>
                  <a:lnTo>
                    <a:pt x="1773" y="80195"/>
                  </a:lnTo>
                  <a:lnTo>
                    <a:pt x="0" y="80195"/>
                  </a:lnTo>
                  <a:lnTo>
                    <a:pt x="0" y="0"/>
                  </a:lnTo>
                  <a:close/>
                </a:path>
              </a:pathLst>
            </a:custGeom>
            <a:solidFill>
              <a:srgbClr val="E0E1E2"/>
            </a:solidFill>
          </p:spPr>
          <p:txBody>
            <a:bodyPr wrap="square" lIns="0" tIns="0" rIns="0" bIns="0" rtlCol="0"/>
            <a:lstStyle/>
            <a:p>
              <a:endParaRPr/>
            </a:p>
          </p:txBody>
        </p:sp>
        <p:sp>
          <p:nvSpPr>
            <p:cNvPr id="81" name="object 81"/>
            <p:cNvSpPr/>
            <p:nvPr/>
          </p:nvSpPr>
          <p:spPr>
            <a:xfrm>
              <a:off x="1386608" y="2570813"/>
              <a:ext cx="1905" cy="80645"/>
            </a:xfrm>
            <a:custGeom>
              <a:avLst/>
              <a:gdLst/>
              <a:ahLst/>
              <a:cxnLst/>
              <a:rect l="l" t="t" r="r" b="b"/>
              <a:pathLst>
                <a:path w="1905" h="80644">
                  <a:moveTo>
                    <a:pt x="1773" y="0"/>
                  </a:moveTo>
                  <a:lnTo>
                    <a:pt x="1773" y="80195"/>
                  </a:lnTo>
                </a:path>
                <a:path w="1905" h="80644">
                  <a:moveTo>
                    <a:pt x="0" y="80195"/>
                  </a:moveTo>
                  <a:lnTo>
                    <a:pt x="0" y="0"/>
                  </a:lnTo>
                </a:path>
              </a:pathLst>
            </a:custGeom>
            <a:ln w="3175">
              <a:solidFill>
                <a:srgbClr val="E0E1E2"/>
              </a:solidFill>
            </a:ln>
          </p:spPr>
          <p:txBody>
            <a:bodyPr wrap="square" lIns="0" tIns="0" rIns="0" bIns="0" rtlCol="0"/>
            <a:lstStyle/>
            <a:p>
              <a:endParaRPr/>
            </a:p>
          </p:txBody>
        </p:sp>
        <p:sp>
          <p:nvSpPr>
            <p:cNvPr id="82" name="object 82"/>
            <p:cNvSpPr/>
            <p:nvPr/>
          </p:nvSpPr>
          <p:spPr>
            <a:xfrm>
              <a:off x="1388381" y="2570813"/>
              <a:ext cx="3810" cy="80645"/>
            </a:xfrm>
            <a:custGeom>
              <a:avLst/>
              <a:gdLst/>
              <a:ahLst/>
              <a:cxnLst/>
              <a:rect l="l" t="t" r="r" b="b"/>
              <a:pathLst>
                <a:path w="3809" h="80644">
                  <a:moveTo>
                    <a:pt x="0" y="0"/>
                  </a:moveTo>
                  <a:lnTo>
                    <a:pt x="3547" y="0"/>
                  </a:lnTo>
                  <a:lnTo>
                    <a:pt x="3547" y="80195"/>
                  </a:lnTo>
                  <a:lnTo>
                    <a:pt x="0" y="80195"/>
                  </a:lnTo>
                  <a:lnTo>
                    <a:pt x="0" y="0"/>
                  </a:lnTo>
                  <a:close/>
                </a:path>
              </a:pathLst>
            </a:custGeom>
            <a:solidFill>
              <a:srgbClr val="DFE0E1"/>
            </a:solidFill>
          </p:spPr>
          <p:txBody>
            <a:bodyPr wrap="square" lIns="0" tIns="0" rIns="0" bIns="0" rtlCol="0"/>
            <a:lstStyle/>
            <a:p>
              <a:endParaRPr/>
            </a:p>
          </p:txBody>
        </p:sp>
        <p:sp>
          <p:nvSpPr>
            <p:cNvPr id="83" name="object 83"/>
            <p:cNvSpPr/>
            <p:nvPr/>
          </p:nvSpPr>
          <p:spPr>
            <a:xfrm>
              <a:off x="1388381" y="2570813"/>
              <a:ext cx="3810" cy="80645"/>
            </a:xfrm>
            <a:custGeom>
              <a:avLst/>
              <a:gdLst/>
              <a:ahLst/>
              <a:cxnLst/>
              <a:rect l="l" t="t" r="r" b="b"/>
              <a:pathLst>
                <a:path w="3809" h="80644">
                  <a:moveTo>
                    <a:pt x="3547" y="0"/>
                  </a:moveTo>
                  <a:lnTo>
                    <a:pt x="3547" y="80195"/>
                  </a:lnTo>
                </a:path>
                <a:path w="3809" h="80644">
                  <a:moveTo>
                    <a:pt x="0" y="80195"/>
                  </a:moveTo>
                  <a:lnTo>
                    <a:pt x="0" y="0"/>
                  </a:lnTo>
                </a:path>
              </a:pathLst>
            </a:custGeom>
            <a:ln w="3175">
              <a:solidFill>
                <a:srgbClr val="DFE0E1"/>
              </a:solidFill>
            </a:ln>
          </p:spPr>
          <p:txBody>
            <a:bodyPr wrap="square" lIns="0" tIns="0" rIns="0" bIns="0" rtlCol="0"/>
            <a:lstStyle/>
            <a:p>
              <a:endParaRPr/>
            </a:p>
          </p:txBody>
        </p:sp>
        <p:sp>
          <p:nvSpPr>
            <p:cNvPr id="84" name="object 84"/>
            <p:cNvSpPr/>
            <p:nvPr/>
          </p:nvSpPr>
          <p:spPr>
            <a:xfrm>
              <a:off x="1391929" y="2570813"/>
              <a:ext cx="1905" cy="80645"/>
            </a:xfrm>
            <a:custGeom>
              <a:avLst/>
              <a:gdLst/>
              <a:ahLst/>
              <a:cxnLst/>
              <a:rect l="l" t="t" r="r" b="b"/>
              <a:pathLst>
                <a:path w="1905" h="80644">
                  <a:moveTo>
                    <a:pt x="0" y="0"/>
                  </a:moveTo>
                  <a:lnTo>
                    <a:pt x="1797" y="0"/>
                  </a:lnTo>
                  <a:lnTo>
                    <a:pt x="1797" y="80195"/>
                  </a:lnTo>
                  <a:lnTo>
                    <a:pt x="0" y="80195"/>
                  </a:lnTo>
                  <a:lnTo>
                    <a:pt x="0" y="0"/>
                  </a:lnTo>
                  <a:close/>
                </a:path>
              </a:pathLst>
            </a:custGeom>
            <a:solidFill>
              <a:srgbClr val="DFDFE0"/>
            </a:solidFill>
          </p:spPr>
          <p:txBody>
            <a:bodyPr wrap="square" lIns="0" tIns="0" rIns="0" bIns="0" rtlCol="0"/>
            <a:lstStyle/>
            <a:p>
              <a:endParaRPr/>
            </a:p>
          </p:txBody>
        </p:sp>
        <p:sp>
          <p:nvSpPr>
            <p:cNvPr id="85" name="object 85"/>
            <p:cNvSpPr/>
            <p:nvPr/>
          </p:nvSpPr>
          <p:spPr>
            <a:xfrm>
              <a:off x="1391929" y="2570813"/>
              <a:ext cx="1905" cy="80645"/>
            </a:xfrm>
            <a:custGeom>
              <a:avLst/>
              <a:gdLst/>
              <a:ahLst/>
              <a:cxnLst/>
              <a:rect l="l" t="t" r="r" b="b"/>
              <a:pathLst>
                <a:path w="1905" h="80644">
                  <a:moveTo>
                    <a:pt x="1797" y="0"/>
                  </a:moveTo>
                  <a:lnTo>
                    <a:pt x="1797" y="80195"/>
                  </a:lnTo>
                </a:path>
                <a:path w="1905" h="80644">
                  <a:moveTo>
                    <a:pt x="0" y="80195"/>
                  </a:moveTo>
                  <a:lnTo>
                    <a:pt x="0" y="0"/>
                  </a:lnTo>
                </a:path>
              </a:pathLst>
            </a:custGeom>
            <a:ln w="3175">
              <a:solidFill>
                <a:srgbClr val="DFDFE0"/>
              </a:solidFill>
            </a:ln>
          </p:spPr>
          <p:txBody>
            <a:bodyPr wrap="square" lIns="0" tIns="0" rIns="0" bIns="0" rtlCol="0"/>
            <a:lstStyle/>
            <a:p>
              <a:endParaRPr/>
            </a:p>
          </p:txBody>
        </p:sp>
        <p:sp>
          <p:nvSpPr>
            <p:cNvPr id="86" name="object 86"/>
            <p:cNvSpPr/>
            <p:nvPr/>
          </p:nvSpPr>
          <p:spPr>
            <a:xfrm>
              <a:off x="1393726" y="2570813"/>
              <a:ext cx="3810" cy="80645"/>
            </a:xfrm>
            <a:custGeom>
              <a:avLst/>
              <a:gdLst/>
              <a:ahLst/>
              <a:cxnLst/>
              <a:rect l="l" t="t" r="r" b="b"/>
              <a:pathLst>
                <a:path w="3809" h="80644">
                  <a:moveTo>
                    <a:pt x="0" y="0"/>
                  </a:moveTo>
                  <a:lnTo>
                    <a:pt x="3547" y="0"/>
                  </a:lnTo>
                  <a:lnTo>
                    <a:pt x="3547" y="80195"/>
                  </a:lnTo>
                  <a:lnTo>
                    <a:pt x="0" y="80195"/>
                  </a:lnTo>
                  <a:lnTo>
                    <a:pt x="0" y="0"/>
                  </a:lnTo>
                  <a:close/>
                </a:path>
              </a:pathLst>
            </a:custGeom>
            <a:solidFill>
              <a:srgbClr val="DFDFE0"/>
            </a:solidFill>
          </p:spPr>
          <p:txBody>
            <a:bodyPr wrap="square" lIns="0" tIns="0" rIns="0" bIns="0" rtlCol="0"/>
            <a:lstStyle/>
            <a:p>
              <a:endParaRPr/>
            </a:p>
          </p:txBody>
        </p:sp>
        <p:sp>
          <p:nvSpPr>
            <p:cNvPr id="87" name="object 87"/>
            <p:cNvSpPr/>
            <p:nvPr/>
          </p:nvSpPr>
          <p:spPr>
            <a:xfrm>
              <a:off x="1393726" y="2570813"/>
              <a:ext cx="3810" cy="80645"/>
            </a:xfrm>
            <a:custGeom>
              <a:avLst/>
              <a:gdLst/>
              <a:ahLst/>
              <a:cxnLst/>
              <a:rect l="l" t="t" r="r" b="b"/>
              <a:pathLst>
                <a:path w="3809" h="80644">
                  <a:moveTo>
                    <a:pt x="3547" y="0"/>
                  </a:moveTo>
                  <a:lnTo>
                    <a:pt x="3547" y="80195"/>
                  </a:lnTo>
                </a:path>
                <a:path w="3809" h="80644">
                  <a:moveTo>
                    <a:pt x="0" y="80195"/>
                  </a:moveTo>
                  <a:lnTo>
                    <a:pt x="0" y="0"/>
                  </a:lnTo>
                </a:path>
              </a:pathLst>
            </a:custGeom>
            <a:ln w="3175">
              <a:solidFill>
                <a:srgbClr val="DFDFE0"/>
              </a:solidFill>
            </a:ln>
          </p:spPr>
          <p:txBody>
            <a:bodyPr wrap="square" lIns="0" tIns="0" rIns="0" bIns="0" rtlCol="0"/>
            <a:lstStyle/>
            <a:p>
              <a:endParaRPr/>
            </a:p>
          </p:txBody>
        </p:sp>
        <p:sp>
          <p:nvSpPr>
            <p:cNvPr id="88" name="object 88"/>
            <p:cNvSpPr/>
            <p:nvPr/>
          </p:nvSpPr>
          <p:spPr>
            <a:xfrm>
              <a:off x="1397273" y="2570813"/>
              <a:ext cx="1905" cy="80645"/>
            </a:xfrm>
            <a:custGeom>
              <a:avLst/>
              <a:gdLst/>
              <a:ahLst/>
              <a:cxnLst/>
              <a:rect l="l" t="t" r="r" b="b"/>
              <a:pathLst>
                <a:path w="1905" h="80644">
                  <a:moveTo>
                    <a:pt x="0" y="0"/>
                  </a:moveTo>
                  <a:lnTo>
                    <a:pt x="1773" y="0"/>
                  </a:lnTo>
                  <a:lnTo>
                    <a:pt x="1773" y="80195"/>
                  </a:lnTo>
                  <a:lnTo>
                    <a:pt x="0" y="80195"/>
                  </a:lnTo>
                  <a:lnTo>
                    <a:pt x="0" y="0"/>
                  </a:lnTo>
                  <a:close/>
                </a:path>
              </a:pathLst>
            </a:custGeom>
            <a:solidFill>
              <a:srgbClr val="DEDFE0"/>
            </a:solidFill>
          </p:spPr>
          <p:txBody>
            <a:bodyPr wrap="square" lIns="0" tIns="0" rIns="0" bIns="0" rtlCol="0"/>
            <a:lstStyle/>
            <a:p>
              <a:endParaRPr/>
            </a:p>
          </p:txBody>
        </p:sp>
        <p:sp>
          <p:nvSpPr>
            <p:cNvPr id="89" name="object 89"/>
            <p:cNvSpPr/>
            <p:nvPr/>
          </p:nvSpPr>
          <p:spPr>
            <a:xfrm>
              <a:off x="1397273" y="2570813"/>
              <a:ext cx="1905" cy="80645"/>
            </a:xfrm>
            <a:custGeom>
              <a:avLst/>
              <a:gdLst/>
              <a:ahLst/>
              <a:cxnLst/>
              <a:rect l="l" t="t" r="r" b="b"/>
              <a:pathLst>
                <a:path w="1905" h="80644">
                  <a:moveTo>
                    <a:pt x="1773" y="0"/>
                  </a:moveTo>
                  <a:lnTo>
                    <a:pt x="1773" y="80195"/>
                  </a:lnTo>
                </a:path>
                <a:path w="1905" h="80644">
                  <a:moveTo>
                    <a:pt x="0" y="80195"/>
                  </a:moveTo>
                  <a:lnTo>
                    <a:pt x="0" y="0"/>
                  </a:lnTo>
                </a:path>
              </a:pathLst>
            </a:custGeom>
            <a:ln w="3175">
              <a:solidFill>
                <a:srgbClr val="DEDFE0"/>
              </a:solidFill>
            </a:ln>
          </p:spPr>
          <p:txBody>
            <a:bodyPr wrap="square" lIns="0" tIns="0" rIns="0" bIns="0" rtlCol="0"/>
            <a:lstStyle/>
            <a:p>
              <a:endParaRPr/>
            </a:p>
          </p:txBody>
        </p:sp>
        <p:sp>
          <p:nvSpPr>
            <p:cNvPr id="90" name="object 90"/>
            <p:cNvSpPr/>
            <p:nvPr/>
          </p:nvSpPr>
          <p:spPr>
            <a:xfrm>
              <a:off x="1399047" y="2570813"/>
              <a:ext cx="1905" cy="80645"/>
            </a:xfrm>
            <a:custGeom>
              <a:avLst/>
              <a:gdLst/>
              <a:ahLst/>
              <a:cxnLst/>
              <a:rect l="l" t="t" r="r" b="b"/>
              <a:pathLst>
                <a:path w="1905" h="80644">
                  <a:moveTo>
                    <a:pt x="0" y="0"/>
                  </a:moveTo>
                  <a:lnTo>
                    <a:pt x="1773" y="0"/>
                  </a:lnTo>
                  <a:lnTo>
                    <a:pt x="1773" y="80195"/>
                  </a:lnTo>
                  <a:lnTo>
                    <a:pt x="0" y="80195"/>
                  </a:lnTo>
                  <a:lnTo>
                    <a:pt x="0" y="0"/>
                  </a:lnTo>
                  <a:close/>
                </a:path>
              </a:pathLst>
            </a:custGeom>
            <a:solidFill>
              <a:srgbClr val="DEDFDF"/>
            </a:solidFill>
          </p:spPr>
          <p:txBody>
            <a:bodyPr wrap="square" lIns="0" tIns="0" rIns="0" bIns="0" rtlCol="0"/>
            <a:lstStyle/>
            <a:p>
              <a:endParaRPr/>
            </a:p>
          </p:txBody>
        </p:sp>
        <p:sp>
          <p:nvSpPr>
            <p:cNvPr id="91" name="object 91"/>
            <p:cNvSpPr/>
            <p:nvPr/>
          </p:nvSpPr>
          <p:spPr>
            <a:xfrm>
              <a:off x="1399047" y="2570813"/>
              <a:ext cx="1905" cy="80645"/>
            </a:xfrm>
            <a:custGeom>
              <a:avLst/>
              <a:gdLst/>
              <a:ahLst/>
              <a:cxnLst/>
              <a:rect l="l" t="t" r="r" b="b"/>
              <a:pathLst>
                <a:path w="1905" h="80644">
                  <a:moveTo>
                    <a:pt x="1773" y="0"/>
                  </a:moveTo>
                  <a:lnTo>
                    <a:pt x="1773" y="80195"/>
                  </a:lnTo>
                </a:path>
                <a:path w="1905" h="80644">
                  <a:moveTo>
                    <a:pt x="0" y="80195"/>
                  </a:moveTo>
                  <a:lnTo>
                    <a:pt x="0" y="0"/>
                  </a:lnTo>
                </a:path>
              </a:pathLst>
            </a:custGeom>
            <a:ln w="3175">
              <a:solidFill>
                <a:srgbClr val="DEDFDF"/>
              </a:solidFill>
            </a:ln>
          </p:spPr>
          <p:txBody>
            <a:bodyPr wrap="square" lIns="0" tIns="0" rIns="0" bIns="0" rtlCol="0"/>
            <a:lstStyle/>
            <a:p>
              <a:endParaRPr/>
            </a:p>
          </p:txBody>
        </p:sp>
        <p:sp>
          <p:nvSpPr>
            <p:cNvPr id="92" name="object 92"/>
            <p:cNvSpPr/>
            <p:nvPr/>
          </p:nvSpPr>
          <p:spPr>
            <a:xfrm>
              <a:off x="1400820" y="2570813"/>
              <a:ext cx="3810" cy="80645"/>
            </a:xfrm>
            <a:custGeom>
              <a:avLst/>
              <a:gdLst/>
              <a:ahLst/>
              <a:cxnLst/>
              <a:rect l="l" t="t" r="r" b="b"/>
              <a:pathLst>
                <a:path w="3809" h="80644">
                  <a:moveTo>
                    <a:pt x="0" y="0"/>
                  </a:moveTo>
                  <a:lnTo>
                    <a:pt x="3547" y="0"/>
                  </a:lnTo>
                  <a:lnTo>
                    <a:pt x="3547" y="80195"/>
                  </a:lnTo>
                  <a:lnTo>
                    <a:pt x="0" y="80195"/>
                  </a:lnTo>
                  <a:lnTo>
                    <a:pt x="0" y="0"/>
                  </a:lnTo>
                  <a:close/>
                </a:path>
              </a:pathLst>
            </a:custGeom>
            <a:solidFill>
              <a:srgbClr val="DEDFDF"/>
            </a:solidFill>
          </p:spPr>
          <p:txBody>
            <a:bodyPr wrap="square" lIns="0" tIns="0" rIns="0" bIns="0" rtlCol="0"/>
            <a:lstStyle/>
            <a:p>
              <a:endParaRPr/>
            </a:p>
          </p:txBody>
        </p:sp>
        <p:sp>
          <p:nvSpPr>
            <p:cNvPr id="93" name="object 93"/>
            <p:cNvSpPr/>
            <p:nvPr/>
          </p:nvSpPr>
          <p:spPr>
            <a:xfrm>
              <a:off x="1400820" y="2570813"/>
              <a:ext cx="3810" cy="80645"/>
            </a:xfrm>
            <a:custGeom>
              <a:avLst/>
              <a:gdLst/>
              <a:ahLst/>
              <a:cxnLst/>
              <a:rect l="l" t="t" r="r" b="b"/>
              <a:pathLst>
                <a:path w="3809" h="80644">
                  <a:moveTo>
                    <a:pt x="3547" y="0"/>
                  </a:moveTo>
                  <a:lnTo>
                    <a:pt x="3547" y="80195"/>
                  </a:lnTo>
                </a:path>
                <a:path w="3809" h="80644">
                  <a:moveTo>
                    <a:pt x="0" y="80195"/>
                  </a:moveTo>
                  <a:lnTo>
                    <a:pt x="0" y="0"/>
                  </a:lnTo>
                </a:path>
              </a:pathLst>
            </a:custGeom>
            <a:ln w="3175">
              <a:solidFill>
                <a:srgbClr val="DEDFDF"/>
              </a:solidFill>
            </a:ln>
          </p:spPr>
          <p:txBody>
            <a:bodyPr wrap="square" lIns="0" tIns="0" rIns="0" bIns="0" rtlCol="0"/>
            <a:lstStyle/>
            <a:p>
              <a:endParaRPr/>
            </a:p>
          </p:txBody>
        </p:sp>
        <p:sp>
          <p:nvSpPr>
            <p:cNvPr id="94" name="object 94"/>
            <p:cNvSpPr/>
            <p:nvPr/>
          </p:nvSpPr>
          <p:spPr>
            <a:xfrm>
              <a:off x="1404367" y="2570813"/>
              <a:ext cx="1905" cy="80645"/>
            </a:xfrm>
            <a:custGeom>
              <a:avLst/>
              <a:gdLst/>
              <a:ahLst/>
              <a:cxnLst/>
              <a:rect l="l" t="t" r="r" b="b"/>
              <a:pathLst>
                <a:path w="1905" h="80644">
                  <a:moveTo>
                    <a:pt x="0" y="0"/>
                  </a:moveTo>
                  <a:lnTo>
                    <a:pt x="1773" y="0"/>
                  </a:lnTo>
                  <a:lnTo>
                    <a:pt x="1773" y="80195"/>
                  </a:lnTo>
                  <a:lnTo>
                    <a:pt x="0" y="80195"/>
                  </a:lnTo>
                  <a:lnTo>
                    <a:pt x="0" y="0"/>
                  </a:lnTo>
                  <a:close/>
                </a:path>
              </a:pathLst>
            </a:custGeom>
            <a:solidFill>
              <a:srgbClr val="DDDEDF"/>
            </a:solidFill>
          </p:spPr>
          <p:txBody>
            <a:bodyPr wrap="square" lIns="0" tIns="0" rIns="0" bIns="0" rtlCol="0"/>
            <a:lstStyle/>
            <a:p>
              <a:endParaRPr/>
            </a:p>
          </p:txBody>
        </p:sp>
        <p:sp>
          <p:nvSpPr>
            <p:cNvPr id="95" name="object 95"/>
            <p:cNvSpPr/>
            <p:nvPr/>
          </p:nvSpPr>
          <p:spPr>
            <a:xfrm>
              <a:off x="1404367" y="2570813"/>
              <a:ext cx="1905" cy="80645"/>
            </a:xfrm>
            <a:custGeom>
              <a:avLst/>
              <a:gdLst/>
              <a:ahLst/>
              <a:cxnLst/>
              <a:rect l="l" t="t" r="r" b="b"/>
              <a:pathLst>
                <a:path w="1905" h="80644">
                  <a:moveTo>
                    <a:pt x="1773" y="0"/>
                  </a:moveTo>
                  <a:lnTo>
                    <a:pt x="1773" y="80195"/>
                  </a:lnTo>
                </a:path>
                <a:path w="1905" h="80644">
                  <a:moveTo>
                    <a:pt x="0" y="80195"/>
                  </a:moveTo>
                  <a:lnTo>
                    <a:pt x="0" y="0"/>
                  </a:lnTo>
                </a:path>
              </a:pathLst>
            </a:custGeom>
            <a:ln w="3175">
              <a:solidFill>
                <a:srgbClr val="DDDEDF"/>
              </a:solidFill>
            </a:ln>
          </p:spPr>
          <p:txBody>
            <a:bodyPr wrap="square" lIns="0" tIns="0" rIns="0" bIns="0" rtlCol="0"/>
            <a:lstStyle/>
            <a:p>
              <a:endParaRPr/>
            </a:p>
          </p:txBody>
        </p:sp>
        <p:sp>
          <p:nvSpPr>
            <p:cNvPr id="96" name="object 96"/>
            <p:cNvSpPr/>
            <p:nvPr/>
          </p:nvSpPr>
          <p:spPr>
            <a:xfrm>
              <a:off x="1406141" y="2570813"/>
              <a:ext cx="3810" cy="80645"/>
            </a:xfrm>
            <a:custGeom>
              <a:avLst/>
              <a:gdLst/>
              <a:ahLst/>
              <a:cxnLst/>
              <a:rect l="l" t="t" r="r" b="b"/>
              <a:pathLst>
                <a:path w="3809" h="80644">
                  <a:moveTo>
                    <a:pt x="0" y="0"/>
                  </a:moveTo>
                  <a:lnTo>
                    <a:pt x="3547" y="0"/>
                  </a:lnTo>
                  <a:lnTo>
                    <a:pt x="3547" y="80195"/>
                  </a:lnTo>
                  <a:lnTo>
                    <a:pt x="0" y="80195"/>
                  </a:lnTo>
                  <a:lnTo>
                    <a:pt x="0" y="0"/>
                  </a:lnTo>
                  <a:close/>
                </a:path>
              </a:pathLst>
            </a:custGeom>
            <a:solidFill>
              <a:srgbClr val="DCDDDE"/>
            </a:solidFill>
          </p:spPr>
          <p:txBody>
            <a:bodyPr wrap="square" lIns="0" tIns="0" rIns="0" bIns="0" rtlCol="0"/>
            <a:lstStyle/>
            <a:p>
              <a:endParaRPr/>
            </a:p>
          </p:txBody>
        </p:sp>
        <p:sp>
          <p:nvSpPr>
            <p:cNvPr id="97" name="object 97"/>
            <p:cNvSpPr/>
            <p:nvPr/>
          </p:nvSpPr>
          <p:spPr>
            <a:xfrm>
              <a:off x="1406141" y="2570813"/>
              <a:ext cx="3810" cy="80645"/>
            </a:xfrm>
            <a:custGeom>
              <a:avLst/>
              <a:gdLst/>
              <a:ahLst/>
              <a:cxnLst/>
              <a:rect l="l" t="t" r="r" b="b"/>
              <a:pathLst>
                <a:path w="3809" h="80644">
                  <a:moveTo>
                    <a:pt x="3547" y="0"/>
                  </a:moveTo>
                  <a:lnTo>
                    <a:pt x="3547" y="80195"/>
                  </a:lnTo>
                </a:path>
                <a:path w="3809" h="80644">
                  <a:moveTo>
                    <a:pt x="0" y="80195"/>
                  </a:moveTo>
                  <a:lnTo>
                    <a:pt x="0" y="0"/>
                  </a:lnTo>
                </a:path>
              </a:pathLst>
            </a:custGeom>
            <a:ln w="3175">
              <a:solidFill>
                <a:srgbClr val="DCDDDE"/>
              </a:solidFill>
            </a:ln>
          </p:spPr>
          <p:txBody>
            <a:bodyPr wrap="square" lIns="0" tIns="0" rIns="0" bIns="0" rtlCol="0"/>
            <a:lstStyle/>
            <a:p>
              <a:endParaRPr/>
            </a:p>
          </p:txBody>
        </p:sp>
        <p:sp>
          <p:nvSpPr>
            <p:cNvPr id="98" name="object 98"/>
            <p:cNvSpPr/>
            <p:nvPr/>
          </p:nvSpPr>
          <p:spPr>
            <a:xfrm>
              <a:off x="1409688" y="2570813"/>
              <a:ext cx="1905" cy="80645"/>
            </a:xfrm>
            <a:custGeom>
              <a:avLst/>
              <a:gdLst/>
              <a:ahLst/>
              <a:cxnLst/>
              <a:rect l="l" t="t" r="r" b="b"/>
              <a:pathLst>
                <a:path w="1905" h="80644">
                  <a:moveTo>
                    <a:pt x="0" y="0"/>
                  </a:moveTo>
                  <a:lnTo>
                    <a:pt x="1773" y="0"/>
                  </a:lnTo>
                  <a:lnTo>
                    <a:pt x="1773" y="80195"/>
                  </a:lnTo>
                  <a:lnTo>
                    <a:pt x="0" y="80195"/>
                  </a:lnTo>
                  <a:lnTo>
                    <a:pt x="0" y="0"/>
                  </a:lnTo>
                  <a:close/>
                </a:path>
              </a:pathLst>
            </a:custGeom>
            <a:solidFill>
              <a:srgbClr val="DBDCDE"/>
            </a:solidFill>
          </p:spPr>
          <p:txBody>
            <a:bodyPr wrap="square" lIns="0" tIns="0" rIns="0" bIns="0" rtlCol="0"/>
            <a:lstStyle/>
            <a:p>
              <a:endParaRPr/>
            </a:p>
          </p:txBody>
        </p:sp>
        <p:sp>
          <p:nvSpPr>
            <p:cNvPr id="99" name="object 99"/>
            <p:cNvSpPr/>
            <p:nvPr/>
          </p:nvSpPr>
          <p:spPr>
            <a:xfrm>
              <a:off x="1409688" y="2570813"/>
              <a:ext cx="1905" cy="80645"/>
            </a:xfrm>
            <a:custGeom>
              <a:avLst/>
              <a:gdLst/>
              <a:ahLst/>
              <a:cxnLst/>
              <a:rect l="l" t="t" r="r" b="b"/>
              <a:pathLst>
                <a:path w="1905" h="80644">
                  <a:moveTo>
                    <a:pt x="1773" y="0"/>
                  </a:moveTo>
                  <a:lnTo>
                    <a:pt x="1773" y="80195"/>
                  </a:lnTo>
                </a:path>
                <a:path w="1905" h="80644">
                  <a:moveTo>
                    <a:pt x="0" y="80195"/>
                  </a:moveTo>
                  <a:lnTo>
                    <a:pt x="0" y="0"/>
                  </a:lnTo>
                </a:path>
              </a:pathLst>
            </a:custGeom>
            <a:ln w="3175">
              <a:solidFill>
                <a:srgbClr val="DBDCDE"/>
              </a:solidFill>
            </a:ln>
          </p:spPr>
          <p:txBody>
            <a:bodyPr wrap="square" lIns="0" tIns="0" rIns="0" bIns="0" rtlCol="0"/>
            <a:lstStyle/>
            <a:p>
              <a:endParaRPr/>
            </a:p>
          </p:txBody>
        </p:sp>
        <p:sp>
          <p:nvSpPr>
            <p:cNvPr id="100" name="object 100"/>
            <p:cNvSpPr/>
            <p:nvPr/>
          </p:nvSpPr>
          <p:spPr>
            <a:xfrm>
              <a:off x="1411462" y="2570813"/>
              <a:ext cx="3810" cy="80645"/>
            </a:xfrm>
            <a:custGeom>
              <a:avLst/>
              <a:gdLst/>
              <a:ahLst/>
              <a:cxnLst/>
              <a:rect l="l" t="t" r="r" b="b"/>
              <a:pathLst>
                <a:path w="3809" h="80644">
                  <a:moveTo>
                    <a:pt x="0" y="0"/>
                  </a:moveTo>
                  <a:lnTo>
                    <a:pt x="3547" y="0"/>
                  </a:lnTo>
                  <a:lnTo>
                    <a:pt x="3547" y="80195"/>
                  </a:lnTo>
                  <a:lnTo>
                    <a:pt x="0" y="80195"/>
                  </a:lnTo>
                  <a:lnTo>
                    <a:pt x="0" y="0"/>
                  </a:lnTo>
                  <a:close/>
                </a:path>
              </a:pathLst>
            </a:custGeom>
            <a:solidFill>
              <a:srgbClr val="DBDCDE"/>
            </a:solidFill>
          </p:spPr>
          <p:txBody>
            <a:bodyPr wrap="square" lIns="0" tIns="0" rIns="0" bIns="0" rtlCol="0"/>
            <a:lstStyle/>
            <a:p>
              <a:endParaRPr/>
            </a:p>
          </p:txBody>
        </p:sp>
        <p:sp>
          <p:nvSpPr>
            <p:cNvPr id="101" name="object 101"/>
            <p:cNvSpPr/>
            <p:nvPr/>
          </p:nvSpPr>
          <p:spPr>
            <a:xfrm>
              <a:off x="1411462" y="2570813"/>
              <a:ext cx="3810" cy="80645"/>
            </a:xfrm>
            <a:custGeom>
              <a:avLst/>
              <a:gdLst/>
              <a:ahLst/>
              <a:cxnLst/>
              <a:rect l="l" t="t" r="r" b="b"/>
              <a:pathLst>
                <a:path w="3809" h="80644">
                  <a:moveTo>
                    <a:pt x="3547" y="0"/>
                  </a:moveTo>
                  <a:lnTo>
                    <a:pt x="3547" y="80195"/>
                  </a:lnTo>
                </a:path>
                <a:path w="3809" h="80644">
                  <a:moveTo>
                    <a:pt x="0" y="80195"/>
                  </a:moveTo>
                  <a:lnTo>
                    <a:pt x="0" y="0"/>
                  </a:lnTo>
                </a:path>
              </a:pathLst>
            </a:custGeom>
            <a:ln w="3175">
              <a:solidFill>
                <a:srgbClr val="DBDCDE"/>
              </a:solidFill>
            </a:ln>
          </p:spPr>
          <p:txBody>
            <a:bodyPr wrap="square" lIns="0" tIns="0" rIns="0" bIns="0" rtlCol="0"/>
            <a:lstStyle/>
            <a:p>
              <a:endParaRPr/>
            </a:p>
          </p:txBody>
        </p:sp>
        <p:sp>
          <p:nvSpPr>
            <p:cNvPr id="102" name="object 102"/>
            <p:cNvSpPr/>
            <p:nvPr/>
          </p:nvSpPr>
          <p:spPr>
            <a:xfrm>
              <a:off x="1415009" y="2570813"/>
              <a:ext cx="1905" cy="80645"/>
            </a:xfrm>
            <a:custGeom>
              <a:avLst/>
              <a:gdLst/>
              <a:ahLst/>
              <a:cxnLst/>
              <a:rect l="l" t="t" r="r" b="b"/>
              <a:pathLst>
                <a:path w="1905" h="80644">
                  <a:moveTo>
                    <a:pt x="0" y="0"/>
                  </a:moveTo>
                  <a:lnTo>
                    <a:pt x="1773" y="0"/>
                  </a:lnTo>
                  <a:lnTo>
                    <a:pt x="1773" y="80195"/>
                  </a:lnTo>
                  <a:lnTo>
                    <a:pt x="0" y="80195"/>
                  </a:lnTo>
                  <a:lnTo>
                    <a:pt x="0" y="0"/>
                  </a:lnTo>
                  <a:close/>
                </a:path>
              </a:pathLst>
            </a:custGeom>
            <a:solidFill>
              <a:srgbClr val="DADBDD"/>
            </a:solidFill>
          </p:spPr>
          <p:txBody>
            <a:bodyPr wrap="square" lIns="0" tIns="0" rIns="0" bIns="0" rtlCol="0"/>
            <a:lstStyle/>
            <a:p>
              <a:endParaRPr/>
            </a:p>
          </p:txBody>
        </p:sp>
        <p:sp>
          <p:nvSpPr>
            <p:cNvPr id="103" name="object 103"/>
            <p:cNvSpPr/>
            <p:nvPr/>
          </p:nvSpPr>
          <p:spPr>
            <a:xfrm>
              <a:off x="1415009" y="2570813"/>
              <a:ext cx="1905" cy="80645"/>
            </a:xfrm>
            <a:custGeom>
              <a:avLst/>
              <a:gdLst/>
              <a:ahLst/>
              <a:cxnLst/>
              <a:rect l="l" t="t" r="r" b="b"/>
              <a:pathLst>
                <a:path w="1905" h="80644">
                  <a:moveTo>
                    <a:pt x="1773" y="0"/>
                  </a:moveTo>
                  <a:lnTo>
                    <a:pt x="1773" y="80195"/>
                  </a:lnTo>
                </a:path>
                <a:path w="1905" h="80644">
                  <a:moveTo>
                    <a:pt x="0" y="80195"/>
                  </a:moveTo>
                  <a:lnTo>
                    <a:pt x="0" y="0"/>
                  </a:lnTo>
                </a:path>
              </a:pathLst>
            </a:custGeom>
            <a:ln w="3175">
              <a:solidFill>
                <a:srgbClr val="DADBDD"/>
              </a:solidFill>
            </a:ln>
          </p:spPr>
          <p:txBody>
            <a:bodyPr wrap="square" lIns="0" tIns="0" rIns="0" bIns="0" rtlCol="0"/>
            <a:lstStyle/>
            <a:p>
              <a:endParaRPr/>
            </a:p>
          </p:txBody>
        </p:sp>
        <p:sp>
          <p:nvSpPr>
            <p:cNvPr id="104" name="object 104"/>
            <p:cNvSpPr/>
            <p:nvPr/>
          </p:nvSpPr>
          <p:spPr>
            <a:xfrm>
              <a:off x="1416783" y="2570813"/>
              <a:ext cx="3810" cy="80645"/>
            </a:xfrm>
            <a:custGeom>
              <a:avLst/>
              <a:gdLst/>
              <a:ahLst/>
              <a:cxnLst/>
              <a:rect l="l" t="t" r="r" b="b"/>
              <a:pathLst>
                <a:path w="3809" h="80644">
                  <a:moveTo>
                    <a:pt x="0" y="0"/>
                  </a:moveTo>
                  <a:lnTo>
                    <a:pt x="3547" y="0"/>
                  </a:lnTo>
                  <a:lnTo>
                    <a:pt x="3547" y="80195"/>
                  </a:lnTo>
                  <a:lnTo>
                    <a:pt x="0" y="80195"/>
                  </a:lnTo>
                  <a:lnTo>
                    <a:pt x="0" y="0"/>
                  </a:lnTo>
                  <a:close/>
                </a:path>
              </a:pathLst>
            </a:custGeom>
            <a:solidFill>
              <a:srgbClr val="D9DBDC"/>
            </a:solidFill>
          </p:spPr>
          <p:txBody>
            <a:bodyPr wrap="square" lIns="0" tIns="0" rIns="0" bIns="0" rtlCol="0"/>
            <a:lstStyle/>
            <a:p>
              <a:endParaRPr/>
            </a:p>
          </p:txBody>
        </p:sp>
        <p:sp>
          <p:nvSpPr>
            <p:cNvPr id="105" name="object 105"/>
            <p:cNvSpPr/>
            <p:nvPr/>
          </p:nvSpPr>
          <p:spPr>
            <a:xfrm>
              <a:off x="1416783" y="2570813"/>
              <a:ext cx="3810" cy="80645"/>
            </a:xfrm>
            <a:custGeom>
              <a:avLst/>
              <a:gdLst/>
              <a:ahLst/>
              <a:cxnLst/>
              <a:rect l="l" t="t" r="r" b="b"/>
              <a:pathLst>
                <a:path w="3809" h="80644">
                  <a:moveTo>
                    <a:pt x="3547" y="0"/>
                  </a:moveTo>
                  <a:lnTo>
                    <a:pt x="3547" y="80195"/>
                  </a:lnTo>
                </a:path>
                <a:path w="3809" h="80644">
                  <a:moveTo>
                    <a:pt x="0" y="80195"/>
                  </a:moveTo>
                  <a:lnTo>
                    <a:pt x="0" y="0"/>
                  </a:lnTo>
                </a:path>
              </a:pathLst>
            </a:custGeom>
            <a:ln w="3175">
              <a:solidFill>
                <a:srgbClr val="D9DBDC"/>
              </a:solidFill>
            </a:ln>
          </p:spPr>
          <p:txBody>
            <a:bodyPr wrap="square" lIns="0" tIns="0" rIns="0" bIns="0" rtlCol="0"/>
            <a:lstStyle/>
            <a:p>
              <a:endParaRPr/>
            </a:p>
          </p:txBody>
        </p:sp>
        <p:sp>
          <p:nvSpPr>
            <p:cNvPr id="106" name="object 106"/>
            <p:cNvSpPr/>
            <p:nvPr/>
          </p:nvSpPr>
          <p:spPr>
            <a:xfrm>
              <a:off x="1420330" y="2570813"/>
              <a:ext cx="1905" cy="80645"/>
            </a:xfrm>
            <a:custGeom>
              <a:avLst/>
              <a:gdLst/>
              <a:ahLst/>
              <a:cxnLst/>
              <a:rect l="l" t="t" r="r" b="b"/>
              <a:pathLst>
                <a:path w="1905" h="80644">
                  <a:moveTo>
                    <a:pt x="0" y="0"/>
                  </a:moveTo>
                  <a:lnTo>
                    <a:pt x="1773" y="0"/>
                  </a:lnTo>
                  <a:lnTo>
                    <a:pt x="1773" y="80195"/>
                  </a:lnTo>
                  <a:lnTo>
                    <a:pt x="0" y="80195"/>
                  </a:lnTo>
                  <a:lnTo>
                    <a:pt x="0" y="0"/>
                  </a:lnTo>
                  <a:close/>
                </a:path>
              </a:pathLst>
            </a:custGeom>
            <a:solidFill>
              <a:srgbClr val="D9DBDC"/>
            </a:solidFill>
          </p:spPr>
          <p:txBody>
            <a:bodyPr wrap="square" lIns="0" tIns="0" rIns="0" bIns="0" rtlCol="0"/>
            <a:lstStyle/>
            <a:p>
              <a:endParaRPr/>
            </a:p>
          </p:txBody>
        </p:sp>
        <p:sp>
          <p:nvSpPr>
            <p:cNvPr id="107" name="object 107"/>
            <p:cNvSpPr/>
            <p:nvPr/>
          </p:nvSpPr>
          <p:spPr>
            <a:xfrm>
              <a:off x="1420330" y="2570813"/>
              <a:ext cx="1905" cy="80645"/>
            </a:xfrm>
            <a:custGeom>
              <a:avLst/>
              <a:gdLst/>
              <a:ahLst/>
              <a:cxnLst/>
              <a:rect l="l" t="t" r="r" b="b"/>
              <a:pathLst>
                <a:path w="1905" h="80644">
                  <a:moveTo>
                    <a:pt x="1773" y="0"/>
                  </a:moveTo>
                  <a:lnTo>
                    <a:pt x="1773" y="80195"/>
                  </a:lnTo>
                </a:path>
                <a:path w="1905" h="80644">
                  <a:moveTo>
                    <a:pt x="0" y="80195"/>
                  </a:moveTo>
                  <a:lnTo>
                    <a:pt x="0" y="0"/>
                  </a:lnTo>
                </a:path>
              </a:pathLst>
            </a:custGeom>
            <a:ln w="3175">
              <a:solidFill>
                <a:srgbClr val="D9DBDC"/>
              </a:solidFill>
            </a:ln>
          </p:spPr>
          <p:txBody>
            <a:bodyPr wrap="square" lIns="0" tIns="0" rIns="0" bIns="0" rtlCol="0"/>
            <a:lstStyle/>
            <a:p>
              <a:endParaRPr/>
            </a:p>
          </p:txBody>
        </p:sp>
        <p:sp>
          <p:nvSpPr>
            <p:cNvPr id="108" name="object 108"/>
            <p:cNvSpPr/>
            <p:nvPr/>
          </p:nvSpPr>
          <p:spPr>
            <a:xfrm>
              <a:off x="1422104" y="2570813"/>
              <a:ext cx="3810" cy="80645"/>
            </a:xfrm>
            <a:custGeom>
              <a:avLst/>
              <a:gdLst/>
              <a:ahLst/>
              <a:cxnLst/>
              <a:rect l="l" t="t" r="r" b="b"/>
              <a:pathLst>
                <a:path w="3809" h="80644">
                  <a:moveTo>
                    <a:pt x="0" y="0"/>
                  </a:moveTo>
                  <a:lnTo>
                    <a:pt x="3547" y="0"/>
                  </a:lnTo>
                  <a:lnTo>
                    <a:pt x="3547" y="80195"/>
                  </a:lnTo>
                  <a:lnTo>
                    <a:pt x="0" y="80195"/>
                  </a:lnTo>
                  <a:lnTo>
                    <a:pt x="0" y="0"/>
                  </a:lnTo>
                  <a:close/>
                </a:path>
              </a:pathLst>
            </a:custGeom>
            <a:solidFill>
              <a:srgbClr val="D9DADB"/>
            </a:solidFill>
          </p:spPr>
          <p:txBody>
            <a:bodyPr wrap="square" lIns="0" tIns="0" rIns="0" bIns="0" rtlCol="0"/>
            <a:lstStyle/>
            <a:p>
              <a:endParaRPr/>
            </a:p>
          </p:txBody>
        </p:sp>
        <p:sp>
          <p:nvSpPr>
            <p:cNvPr id="109" name="object 109"/>
            <p:cNvSpPr/>
            <p:nvPr/>
          </p:nvSpPr>
          <p:spPr>
            <a:xfrm>
              <a:off x="1422104" y="2570813"/>
              <a:ext cx="3810" cy="80645"/>
            </a:xfrm>
            <a:custGeom>
              <a:avLst/>
              <a:gdLst/>
              <a:ahLst/>
              <a:cxnLst/>
              <a:rect l="l" t="t" r="r" b="b"/>
              <a:pathLst>
                <a:path w="3809" h="80644">
                  <a:moveTo>
                    <a:pt x="3547" y="0"/>
                  </a:moveTo>
                  <a:lnTo>
                    <a:pt x="3547" y="80195"/>
                  </a:lnTo>
                </a:path>
                <a:path w="3809" h="80644">
                  <a:moveTo>
                    <a:pt x="0" y="80195"/>
                  </a:moveTo>
                  <a:lnTo>
                    <a:pt x="0" y="0"/>
                  </a:lnTo>
                </a:path>
              </a:pathLst>
            </a:custGeom>
            <a:ln w="3175">
              <a:solidFill>
                <a:srgbClr val="D9DADB"/>
              </a:solidFill>
            </a:ln>
          </p:spPr>
          <p:txBody>
            <a:bodyPr wrap="square" lIns="0" tIns="0" rIns="0" bIns="0" rtlCol="0"/>
            <a:lstStyle/>
            <a:p>
              <a:endParaRPr/>
            </a:p>
          </p:txBody>
        </p:sp>
        <p:sp>
          <p:nvSpPr>
            <p:cNvPr id="110" name="object 110"/>
            <p:cNvSpPr/>
            <p:nvPr/>
          </p:nvSpPr>
          <p:spPr>
            <a:xfrm>
              <a:off x="1425651" y="2570813"/>
              <a:ext cx="1905" cy="80645"/>
            </a:xfrm>
            <a:custGeom>
              <a:avLst/>
              <a:gdLst/>
              <a:ahLst/>
              <a:cxnLst/>
              <a:rect l="l" t="t" r="r" b="b"/>
              <a:pathLst>
                <a:path w="1905" h="80644">
                  <a:moveTo>
                    <a:pt x="0" y="0"/>
                  </a:moveTo>
                  <a:lnTo>
                    <a:pt x="1773" y="0"/>
                  </a:lnTo>
                  <a:lnTo>
                    <a:pt x="1773" y="80195"/>
                  </a:lnTo>
                  <a:lnTo>
                    <a:pt x="0" y="80195"/>
                  </a:lnTo>
                  <a:lnTo>
                    <a:pt x="0" y="0"/>
                  </a:lnTo>
                  <a:close/>
                </a:path>
              </a:pathLst>
            </a:custGeom>
            <a:solidFill>
              <a:srgbClr val="D7D9DB"/>
            </a:solidFill>
          </p:spPr>
          <p:txBody>
            <a:bodyPr wrap="square" lIns="0" tIns="0" rIns="0" bIns="0" rtlCol="0"/>
            <a:lstStyle/>
            <a:p>
              <a:endParaRPr/>
            </a:p>
          </p:txBody>
        </p:sp>
        <p:sp>
          <p:nvSpPr>
            <p:cNvPr id="111" name="object 111"/>
            <p:cNvSpPr/>
            <p:nvPr/>
          </p:nvSpPr>
          <p:spPr>
            <a:xfrm>
              <a:off x="1425651" y="2570813"/>
              <a:ext cx="1905" cy="80645"/>
            </a:xfrm>
            <a:custGeom>
              <a:avLst/>
              <a:gdLst/>
              <a:ahLst/>
              <a:cxnLst/>
              <a:rect l="l" t="t" r="r" b="b"/>
              <a:pathLst>
                <a:path w="1905" h="80644">
                  <a:moveTo>
                    <a:pt x="1773" y="0"/>
                  </a:moveTo>
                  <a:lnTo>
                    <a:pt x="1773" y="80195"/>
                  </a:lnTo>
                </a:path>
                <a:path w="1905" h="80644">
                  <a:moveTo>
                    <a:pt x="0" y="80195"/>
                  </a:moveTo>
                  <a:lnTo>
                    <a:pt x="0" y="0"/>
                  </a:lnTo>
                </a:path>
              </a:pathLst>
            </a:custGeom>
            <a:ln w="3175">
              <a:solidFill>
                <a:srgbClr val="D7D9DB"/>
              </a:solidFill>
            </a:ln>
          </p:spPr>
          <p:txBody>
            <a:bodyPr wrap="square" lIns="0" tIns="0" rIns="0" bIns="0" rtlCol="0"/>
            <a:lstStyle/>
            <a:p>
              <a:endParaRPr/>
            </a:p>
          </p:txBody>
        </p:sp>
        <p:sp>
          <p:nvSpPr>
            <p:cNvPr id="112" name="object 112"/>
            <p:cNvSpPr/>
            <p:nvPr/>
          </p:nvSpPr>
          <p:spPr>
            <a:xfrm>
              <a:off x="1427424" y="2570813"/>
              <a:ext cx="3810" cy="80645"/>
            </a:xfrm>
            <a:custGeom>
              <a:avLst/>
              <a:gdLst/>
              <a:ahLst/>
              <a:cxnLst/>
              <a:rect l="l" t="t" r="r" b="b"/>
              <a:pathLst>
                <a:path w="3809" h="80644">
                  <a:moveTo>
                    <a:pt x="0" y="0"/>
                  </a:moveTo>
                  <a:lnTo>
                    <a:pt x="3547" y="0"/>
                  </a:lnTo>
                  <a:lnTo>
                    <a:pt x="3547" y="80195"/>
                  </a:lnTo>
                  <a:lnTo>
                    <a:pt x="0" y="80195"/>
                  </a:lnTo>
                  <a:lnTo>
                    <a:pt x="0" y="0"/>
                  </a:lnTo>
                  <a:close/>
                </a:path>
              </a:pathLst>
            </a:custGeom>
            <a:solidFill>
              <a:srgbClr val="D7D9DB"/>
            </a:solidFill>
          </p:spPr>
          <p:txBody>
            <a:bodyPr wrap="square" lIns="0" tIns="0" rIns="0" bIns="0" rtlCol="0"/>
            <a:lstStyle/>
            <a:p>
              <a:endParaRPr/>
            </a:p>
          </p:txBody>
        </p:sp>
        <p:sp>
          <p:nvSpPr>
            <p:cNvPr id="113" name="object 113"/>
            <p:cNvSpPr/>
            <p:nvPr/>
          </p:nvSpPr>
          <p:spPr>
            <a:xfrm>
              <a:off x="1427424" y="2570813"/>
              <a:ext cx="3810" cy="80645"/>
            </a:xfrm>
            <a:custGeom>
              <a:avLst/>
              <a:gdLst/>
              <a:ahLst/>
              <a:cxnLst/>
              <a:rect l="l" t="t" r="r" b="b"/>
              <a:pathLst>
                <a:path w="3809" h="80644">
                  <a:moveTo>
                    <a:pt x="3547" y="0"/>
                  </a:moveTo>
                  <a:lnTo>
                    <a:pt x="3547" y="80195"/>
                  </a:lnTo>
                </a:path>
                <a:path w="3809" h="80644">
                  <a:moveTo>
                    <a:pt x="0" y="80195"/>
                  </a:moveTo>
                  <a:lnTo>
                    <a:pt x="0" y="0"/>
                  </a:lnTo>
                </a:path>
              </a:pathLst>
            </a:custGeom>
            <a:ln w="3175">
              <a:solidFill>
                <a:srgbClr val="D7D9DB"/>
              </a:solidFill>
            </a:ln>
          </p:spPr>
          <p:txBody>
            <a:bodyPr wrap="square" lIns="0" tIns="0" rIns="0" bIns="0" rtlCol="0"/>
            <a:lstStyle/>
            <a:p>
              <a:endParaRPr/>
            </a:p>
          </p:txBody>
        </p:sp>
        <p:sp>
          <p:nvSpPr>
            <p:cNvPr id="114" name="object 114"/>
            <p:cNvSpPr/>
            <p:nvPr/>
          </p:nvSpPr>
          <p:spPr>
            <a:xfrm>
              <a:off x="1430972" y="2570813"/>
              <a:ext cx="1905" cy="80645"/>
            </a:xfrm>
            <a:custGeom>
              <a:avLst/>
              <a:gdLst/>
              <a:ahLst/>
              <a:cxnLst/>
              <a:rect l="l" t="t" r="r" b="b"/>
              <a:pathLst>
                <a:path w="1905" h="80644">
                  <a:moveTo>
                    <a:pt x="0" y="0"/>
                  </a:moveTo>
                  <a:lnTo>
                    <a:pt x="1773" y="0"/>
                  </a:lnTo>
                  <a:lnTo>
                    <a:pt x="1773" y="80195"/>
                  </a:lnTo>
                  <a:lnTo>
                    <a:pt x="0" y="80195"/>
                  </a:lnTo>
                  <a:lnTo>
                    <a:pt x="0" y="0"/>
                  </a:lnTo>
                  <a:close/>
                </a:path>
              </a:pathLst>
            </a:custGeom>
            <a:solidFill>
              <a:srgbClr val="D6D7DA"/>
            </a:solidFill>
          </p:spPr>
          <p:txBody>
            <a:bodyPr wrap="square" lIns="0" tIns="0" rIns="0" bIns="0" rtlCol="0"/>
            <a:lstStyle/>
            <a:p>
              <a:endParaRPr/>
            </a:p>
          </p:txBody>
        </p:sp>
        <p:sp>
          <p:nvSpPr>
            <p:cNvPr id="115" name="object 115"/>
            <p:cNvSpPr/>
            <p:nvPr/>
          </p:nvSpPr>
          <p:spPr>
            <a:xfrm>
              <a:off x="1430972" y="2570813"/>
              <a:ext cx="1905" cy="80645"/>
            </a:xfrm>
            <a:custGeom>
              <a:avLst/>
              <a:gdLst/>
              <a:ahLst/>
              <a:cxnLst/>
              <a:rect l="l" t="t" r="r" b="b"/>
              <a:pathLst>
                <a:path w="1905" h="80644">
                  <a:moveTo>
                    <a:pt x="1773" y="0"/>
                  </a:moveTo>
                  <a:lnTo>
                    <a:pt x="1773" y="80195"/>
                  </a:lnTo>
                </a:path>
                <a:path w="1905" h="80644">
                  <a:moveTo>
                    <a:pt x="0" y="80195"/>
                  </a:moveTo>
                  <a:lnTo>
                    <a:pt x="0" y="0"/>
                  </a:lnTo>
                </a:path>
              </a:pathLst>
            </a:custGeom>
            <a:ln w="3175">
              <a:solidFill>
                <a:srgbClr val="D6D7DA"/>
              </a:solidFill>
            </a:ln>
          </p:spPr>
          <p:txBody>
            <a:bodyPr wrap="square" lIns="0" tIns="0" rIns="0" bIns="0" rtlCol="0"/>
            <a:lstStyle/>
            <a:p>
              <a:endParaRPr/>
            </a:p>
          </p:txBody>
        </p:sp>
        <p:sp>
          <p:nvSpPr>
            <p:cNvPr id="116" name="object 116"/>
            <p:cNvSpPr/>
            <p:nvPr/>
          </p:nvSpPr>
          <p:spPr>
            <a:xfrm>
              <a:off x="1432745" y="2570813"/>
              <a:ext cx="3810" cy="80645"/>
            </a:xfrm>
            <a:custGeom>
              <a:avLst/>
              <a:gdLst/>
              <a:ahLst/>
              <a:cxnLst/>
              <a:rect l="l" t="t" r="r" b="b"/>
              <a:pathLst>
                <a:path w="3809" h="80644">
                  <a:moveTo>
                    <a:pt x="0" y="0"/>
                  </a:moveTo>
                  <a:lnTo>
                    <a:pt x="3547" y="0"/>
                  </a:lnTo>
                  <a:lnTo>
                    <a:pt x="3547" y="80195"/>
                  </a:lnTo>
                  <a:lnTo>
                    <a:pt x="0" y="80195"/>
                  </a:lnTo>
                  <a:lnTo>
                    <a:pt x="0" y="0"/>
                  </a:lnTo>
                  <a:close/>
                </a:path>
              </a:pathLst>
            </a:custGeom>
            <a:solidFill>
              <a:srgbClr val="D5D6D9"/>
            </a:solidFill>
          </p:spPr>
          <p:txBody>
            <a:bodyPr wrap="square" lIns="0" tIns="0" rIns="0" bIns="0" rtlCol="0"/>
            <a:lstStyle/>
            <a:p>
              <a:endParaRPr/>
            </a:p>
          </p:txBody>
        </p:sp>
        <p:sp>
          <p:nvSpPr>
            <p:cNvPr id="117" name="object 117"/>
            <p:cNvSpPr/>
            <p:nvPr/>
          </p:nvSpPr>
          <p:spPr>
            <a:xfrm>
              <a:off x="1432745" y="2570813"/>
              <a:ext cx="3810" cy="80645"/>
            </a:xfrm>
            <a:custGeom>
              <a:avLst/>
              <a:gdLst/>
              <a:ahLst/>
              <a:cxnLst/>
              <a:rect l="l" t="t" r="r" b="b"/>
              <a:pathLst>
                <a:path w="3809" h="80644">
                  <a:moveTo>
                    <a:pt x="3547" y="0"/>
                  </a:moveTo>
                  <a:lnTo>
                    <a:pt x="3547" y="80195"/>
                  </a:lnTo>
                </a:path>
                <a:path w="3809" h="80644">
                  <a:moveTo>
                    <a:pt x="0" y="80195"/>
                  </a:moveTo>
                  <a:lnTo>
                    <a:pt x="0" y="0"/>
                  </a:lnTo>
                </a:path>
              </a:pathLst>
            </a:custGeom>
            <a:ln w="3175">
              <a:solidFill>
                <a:srgbClr val="D5D6D9"/>
              </a:solidFill>
            </a:ln>
          </p:spPr>
          <p:txBody>
            <a:bodyPr wrap="square" lIns="0" tIns="0" rIns="0" bIns="0" rtlCol="0"/>
            <a:lstStyle/>
            <a:p>
              <a:endParaRPr/>
            </a:p>
          </p:txBody>
        </p:sp>
        <p:sp>
          <p:nvSpPr>
            <p:cNvPr id="118" name="object 118"/>
            <p:cNvSpPr/>
            <p:nvPr/>
          </p:nvSpPr>
          <p:spPr>
            <a:xfrm>
              <a:off x="1436292" y="2570813"/>
              <a:ext cx="1905" cy="80645"/>
            </a:xfrm>
            <a:custGeom>
              <a:avLst/>
              <a:gdLst/>
              <a:ahLst/>
              <a:cxnLst/>
              <a:rect l="l" t="t" r="r" b="b"/>
              <a:pathLst>
                <a:path w="1905" h="80644">
                  <a:moveTo>
                    <a:pt x="0" y="0"/>
                  </a:moveTo>
                  <a:lnTo>
                    <a:pt x="1773" y="0"/>
                  </a:lnTo>
                  <a:lnTo>
                    <a:pt x="1773" y="80195"/>
                  </a:lnTo>
                  <a:lnTo>
                    <a:pt x="0" y="80195"/>
                  </a:lnTo>
                  <a:lnTo>
                    <a:pt x="0" y="0"/>
                  </a:lnTo>
                  <a:close/>
                </a:path>
              </a:pathLst>
            </a:custGeom>
            <a:solidFill>
              <a:srgbClr val="D4D6D7"/>
            </a:solidFill>
          </p:spPr>
          <p:txBody>
            <a:bodyPr wrap="square" lIns="0" tIns="0" rIns="0" bIns="0" rtlCol="0"/>
            <a:lstStyle/>
            <a:p>
              <a:endParaRPr/>
            </a:p>
          </p:txBody>
        </p:sp>
        <p:sp>
          <p:nvSpPr>
            <p:cNvPr id="119" name="object 119"/>
            <p:cNvSpPr/>
            <p:nvPr/>
          </p:nvSpPr>
          <p:spPr>
            <a:xfrm>
              <a:off x="1436292" y="2570813"/>
              <a:ext cx="1905" cy="80645"/>
            </a:xfrm>
            <a:custGeom>
              <a:avLst/>
              <a:gdLst/>
              <a:ahLst/>
              <a:cxnLst/>
              <a:rect l="l" t="t" r="r" b="b"/>
              <a:pathLst>
                <a:path w="1905" h="80644">
                  <a:moveTo>
                    <a:pt x="1773" y="0"/>
                  </a:moveTo>
                  <a:lnTo>
                    <a:pt x="1773" y="80195"/>
                  </a:lnTo>
                </a:path>
                <a:path w="1905" h="80644">
                  <a:moveTo>
                    <a:pt x="0" y="80195"/>
                  </a:moveTo>
                  <a:lnTo>
                    <a:pt x="0" y="0"/>
                  </a:lnTo>
                </a:path>
              </a:pathLst>
            </a:custGeom>
            <a:ln w="3175">
              <a:solidFill>
                <a:srgbClr val="D4D6D7"/>
              </a:solidFill>
            </a:ln>
          </p:spPr>
          <p:txBody>
            <a:bodyPr wrap="square" lIns="0" tIns="0" rIns="0" bIns="0" rtlCol="0"/>
            <a:lstStyle/>
            <a:p>
              <a:endParaRPr/>
            </a:p>
          </p:txBody>
        </p:sp>
        <p:sp>
          <p:nvSpPr>
            <p:cNvPr id="120" name="object 120"/>
            <p:cNvSpPr/>
            <p:nvPr/>
          </p:nvSpPr>
          <p:spPr>
            <a:xfrm>
              <a:off x="1438066" y="2570813"/>
              <a:ext cx="1905" cy="80645"/>
            </a:xfrm>
            <a:custGeom>
              <a:avLst/>
              <a:gdLst/>
              <a:ahLst/>
              <a:cxnLst/>
              <a:rect l="l" t="t" r="r" b="b"/>
              <a:pathLst>
                <a:path w="1905" h="80644">
                  <a:moveTo>
                    <a:pt x="0" y="0"/>
                  </a:moveTo>
                  <a:lnTo>
                    <a:pt x="1773" y="0"/>
                  </a:lnTo>
                  <a:lnTo>
                    <a:pt x="1773" y="80195"/>
                  </a:lnTo>
                  <a:lnTo>
                    <a:pt x="0" y="80195"/>
                  </a:lnTo>
                  <a:lnTo>
                    <a:pt x="0" y="0"/>
                  </a:lnTo>
                  <a:close/>
                </a:path>
              </a:pathLst>
            </a:custGeom>
            <a:solidFill>
              <a:srgbClr val="D4D6D7"/>
            </a:solidFill>
          </p:spPr>
          <p:txBody>
            <a:bodyPr wrap="square" lIns="0" tIns="0" rIns="0" bIns="0" rtlCol="0"/>
            <a:lstStyle/>
            <a:p>
              <a:endParaRPr/>
            </a:p>
          </p:txBody>
        </p:sp>
        <p:sp>
          <p:nvSpPr>
            <p:cNvPr id="121" name="object 121"/>
            <p:cNvSpPr/>
            <p:nvPr/>
          </p:nvSpPr>
          <p:spPr>
            <a:xfrm>
              <a:off x="1438066" y="2570813"/>
              <a:ext cx="1905" cy="80645"/>
            </a:xfrm>
            <a:custGeom>
              <a:avLst/>
              <a:gdLst/>
              <a:ahLst/>
              <a:cxnLst/>
              <a:rect l="l" t="t" r="r" b="b"/>
              <a:pathLst>
                <a:path w="1905" h="80644">
                  <a:moveTo>
                    <a:pt x="1773" y="0"/>
                  </a:moveTo>
                  <a:lnTo>
                    <a:pt x="1773" y="80195"/>
                  </a:lnTo>
                </a:path>
                <a:path w="1905" h="80644">
                  <a:moveTo>
                    <a:pt x="0" y="80195"/>
                  </a:moveTo>
                  <a:lnTo>
                    <a:pt x="0" y="0"/>
                  </a:lnTo>
                </a:path>
              </a:pathLst>
            </a:custGeom>
            <a:ln w="3175">
              <a:solidFill>
                <a:srgbClr val="D4D6D7"/>
              </a:solidFill>
            </a:ln>
          </p:spPr>
          <p:txBody>
            <a:bodyPr wrap="square" lIns="0" tIns="0" rIns="0" bIns="0" rtlCol="0"/>
            <a:lstStyle/>
            <a:p>
              <a:endParaRPr/>
            </a:p>
          </p:txBody>
        </p:sp>
        <p:sp>
          <p:nvSpPr>
            <p:cNvPr id="122" name="object 122"/>
            <p:cNvSpPr/>
            <p:nvPr/>
          </p:nvSpPr>
          <p:spPr>
            <a:xfrm>
              <a:off x="1439840" y="2570813"/>
              <a:ext cx="3810" cy="80645"/>
            </a:xfrm>
            <a:custGeom>
              <a:avLst/>
              <a:gdLst/>
              <a:ahLst/>
              <a:cxnLst/>
              <a:rect l="l" t="t" r="r" b="b"/>
              <a:pathLst>
                <a:path w="3809" h="80644">
                  <a:moveTo>
                    <a:pt x="0" y="0"/>
                  </a:moveTo>
                  <a:lnTo>
                    <a:pt x="3547" y="0"/>
                  </a:lnTo>
                  <a:lnTo>
                    <a:pt x="3547" y="80195"/>
                  </a:lnTo>
                  <a:lnTo>
                    <a:pt x="0" y="80195"/>
                  </a:lnTo>
                  <a:lnTo>
                    <a:pt x="0" y="0"/>
                  </a:lnTo>
                  <a:close/>
                </a:path>
              </a:pathLst>
            </a:custGeom>
            <a:solidFill>
              <a:srgbClr val="D3D5D6"/>
            </a:solidFill>
          </p:spPr>
          <p:txBody>
            <a:bodyPr wrap="square" lIns="0" tIns="0" rIns="0" bIns="0" rtlCol="0"/>
            <a:lstStyle/>
            <a:p>
              <a:endParaRPr/>
            </a:p>
          </p:txBody>
        </p:sp>
        <p:sp>
          <p:nvSpPr>
            <p:cNvPr id="123" name="object 123"/>
            <p:cNvSpPr/>
            <p:nvPr/>
          </p:nvSpPr>
          <p:spPr>
            <a:xfrm>
              <a:off x="1439840" y="2570813"/>
              <a:ext cx="3810" cy="80645"/>
            </a:xfrm>
            <a:custGeom>
              <a:avLst/>
              <a:gdLst/>
              <a:ahLst/>
              <a:cxnLst/>
              <a:rect l="l" t="t" r="r" b="b"/>
              <a:pathLst>
                <a:path w="3809" h="80644">
                  <a:moveTo>
                    <a:pt x="3547" y="0"/>
                  </a:moveTo>
                  <a:lnTo>
                    <a:pt x="3547" y="80195"/>
                  </a:lnTo>
                </a:path>
                <a:path w="3809" h="80644">
                  <a:moveTo>
                    <a:pt x="0" y="80195"/>
                  </a:moveTo>
                  <a:lnTo>
                    <a:pt x="0" y="0"/>
                  </a:lnTo>
                </a:path>
              </a:pathLst>
            </a:custGeom>
            <a:ln w="3175">
              <a:solidFill>
                <a:srgbClr val="D3D5D6"/>
              </a:solidFill>
            </a:ln>
          </p:spPr>
          <p:txBody>
            <a:bodyPr wrap="square" lIns="0" tIns="0" rIns="0" bIns="0" rtlCol="0"/>
            <a:lstStyle/>
            <a:p>
              <a:endParaRPr/>
            </a:p>
          </p:txBody>
        </p:sp>
        <p:sp>
          <p:nvSpPr>
            <p:cNvPr id="124" name="object 124"/>
            <p:cNvSpPr/>
            <p:nvPr/>
          </p:nvSpPr>
          <p:spPr>
            <a:xfrm>
              <a:off x="1443387" y="2570813"/>
              <a:ext cx="1905" cy="80645"/>
            </a:xfrm>
            <a:custGeom>
              <a:avLst/>
              <a:gdLst/>
              <a:ahLst/>
              <a:cxnLst/>
              <a:rect l="l" t="t" r="r" b="b"/>
              <a:pathLst>
                <a:path w="1905" h="80644">
                  <a:moveTo>
                    <a:pt x="0" y="0"/>
                  </a:moveTo>
                  <a:lnTo>
                    <a:pt x="1773" y="0"/>
                  </a:lnTo>
                  <a:lnTo>
                    <a:pt x="1773" y="80195"/>
                  </a:lnTo>
                  <a:lnTo>
                    <a:pt x="0" y="80195"/>
                  </a:lnTo>
                  <a:lnTo>
                    <a:pt x="0" y="0"/>
                  </a:lnTo>
                  <a:close/>
                </a:path>
              </a:pathLst>
            </a:custGeom>
            <a:solidFill>
              <a:srgbClr val="D3D4D6"/>
            </a:solidFill>
          </p:spPr>
          <p:txBody>
            <a:bodyPr wrap="square" lIns="0" tIns="0" rIns="0" bIns="0" rtlCol="0"/>
            <a:lstStyle/>
            <a:p>
              <a:endParaRPr/>
            </a:p>
          </p:txBody>
        </p:sp>
        <p:sp>
          <p:nvSpPr>
            <p:cNvPr id="125" name="object 125"/>
            <p:cNvSpPr/>
            <p:nvPr/>
          </p:nvSpPr>
          <p:spPr>
            <a:xfrm>
              <a:off x="1443387" y="2570813"/>
              <a:ext cx="1905" cy="80645"/>
            </a:xfrm>
            <a:custGeom>
              <a:avLst/>
              <a:gdLst/>
              <a:ahLst/>
              <a:cxnLst/>
              <a:rect l="l" t="t" r="r" b="b"/>
              <a:pathLst>
                <a:path w="1905" h="80644">
                  <a:moveTo>
                    <a:pt x="1773" y="0"/>
                  </a:moveTo>
                  <a:lnTo>
                    <a:pt x="1773" y="80195"/>
                  </a:lnTo>
                </a:path>
                <a:path w="1905" h="80644">
                  <a:moveTo>
                    <a:pt x="0" y="80195"/>
                  </a:moveTo>
                  <a:lnTo>
                    <a:pt x="0" y="0"/>
                  </a:lnTo>
                </a:path>
              </a:pathLst>
            </a:custGeom>
            <a:ln w="3175">
              <a:solidFill>
                <a:srgbClr val="D3D4D6"/>
              </a:solidFill>
            </a:ln>
          </p:spPr>
          <p:txBody>
            <a:bodyPr wrap="square" lIns="0" tIns="0" rIns="0" bIns="0" rtlCol="0"/>
            <a:lstStyle/>
            <a:p>
              <a:endParaRPr/>
            </a:p>
          </p:txBody>
        </p:sp>
        <p:sp>
          <p:nvSpPr>
            <p:cNvPr id="126" name="object 126"/>
            <p:cNvSpPr/>
            <p:nvPr/>
          </p:nvSpPr>
          <p:spPr>
            <a:xfrm>
              <a:off x="1445161" y="2570813"/>
              <a:ext cx="3810" cy="80645"/>
            </a:xfrm>
            <a:custGeom>
              <a:avLst/>
              <a:gdLst/>
              <a:ahLst/>
              <a:cxnLst/>
              <a:rect l="l" t="t" r="r" b="b"/>
              <a:pathLst>
                <a:path w="3809" h="80644">
                  <a:moveTo>
                    <a:pt x="0" y="0"/>
                  </a:moveTo>
                  <a:lnTo>
                    <a:pt x="3547" y="0"/>
                  </a:lnTo>
                  <a:lnTo>
                    <a:pt x="3547" y="80195"/>
                  </a:lnTo>
                  <a:lnTo>
                    <a:pt x="0" y="80195"/>
                  </a:lnTo>
                  <a:lnTo>
                    <a:pt x="0" y="0"/>
                  </a:lnTo>
                  <a:close/>
                </a:path>
              </a:pathLst>
            </a:custGeom>
            <a:solidFill>
              <a:srgbClr val="D3D4D6"/>
            </a:solidFill>
          </p:spPr>
          <p:txBody>
            <a:bodyPr wrap="square" lIns="0" tIns="0" rIns="0" bIns="0" rtlCol="0"/>
            <a:lstStyle/>
            <a:p>
              <a:endParaRPr/>
            </a:p>
          </p:txBody>
        </p:sp>
        <p:sp>
          <p:nvSpPr>
            <p:cNvPr id="127" name="object 127"/>
            <p:cNvSpPr/>
            <p:nvPr/>
          </p:nvSpPr>
          <p:spPr>
            <a:xfrm>
              <a:off x="1445161" y="2570813"/>
              <a:ext cx="3810" cy="80645"/>
            </a:xfrm>
            <a:custGeom>
              <a:avLst/>
              <a:gdLst/>
              <a:ahLst/>
              <a:cxnLst/>
              <a:rect l="l" t="t" r="r" b="b"/>
              <a:pathLst>
                <a:path w="3809" h="80644">
                  <a:moveTo>
                    <a:pt x="3547" y="0"/>
                  </a:moveTo>
                  <a:lnTo>
                    <a:pt x="3547" y="80195"/>
                  </a:lnTo>
                </a:path>
                <a:path w="3809" h="80644">
                  <a:moveTo>
                    <a:pt x="0" y="80195"/>
                  </a:moveTo>
                  <a:lnTo>
                    <a:pt x="0" y="0"/>
                  </a:lnTo>
                </a:path>
              </a:pathLst>
            </a:custGeom>
            <a:ln w="3175">
              <a:solidFill>
                <a:srgbClr val="D3D4D6"/>
              </a:solidFill>
            </a:ln>
          </p:spPr>
          <p:txBody>
            <a:bodyPr wrap="square" lIns="0" tIns="0" rIns="0" bIns="0" rtlCol="0"/>
            <a:lstStyle/>
            <a:p>
              <a:endParaRPr/>
            </a:p>
          </p:txBody>
        </p:sp>
        <p:sp>
          <p:nvSpPr>
            <p:cNvPr id="128" name="object 128"/>
            <p:cNvSpPr/>
            <p:nvPr/>
          </p:nvSpPr>
          <p:spPr>
            <a:xfrm>
              <a:off x="1448708" y="2570813"/>
              <a:ext cx="1905" cy="80645"/>
            </a:xfrm>
            <a:custGeom>
              <a:avLst/>
              <a:gdLst/>
              <a:ahLst/>
              <a:cxnLst/>
              <a:rect l="l" t="t" r="r" b="b"/>
              <a:pathLst>
                <a:path w="1905" h="80644">
                  <a:moveTo>
                    <a:pt x="0" y="0"/>
                  </a:moveTo>
                  <a:lnTo>
                    <a:pt x="1773" y="0"/>
                  </a:lnTo>
                  <a:lnTo>
                    <a:pt x="1773" y="80195"/>
                  </a:lnTo>
                  <a:lnTo>
                    <a:pt x="0" y="80195"/>
                  </a:lnTo>
                  <a:lnTo>
                    <a:pt x="0" y="0"/>
                  </a:lnTo>
                  <a:close/>
                </a:path>
              </a:pathLst>
            </a:custGeom>
            <a:solidFill>
              <a:srgbClr val="D2D3D5"/>
            </a:solidFill>
          </p:spPr>
          <p:txBody>
            <a:bodyPr wrap="square" lIns="0" tIns="0" rIns="0" bIns="0" rtlCol="0"/>
            <a:lstStyle/>
            <a:p>
              <a:endParaRPr/>
            </a:p>
          </p:txBody>
        </p:sp>
        <p:sp>
          <p:nvSpPr>
            <p:cNvPr id="129" name="object 129"/>
            <p:cNvSpPr/>
            <p:nvPr/>
          </p:nvSpPr>
          <p:spPr>
            <a:xfrm>
              <a:off x="1448708" y="2570813"/>
              <a:ext cx="1905" cy="80645"/>
            </a:xfrm>
            <a:custGeom>
              <a:avLst/>
              <a:gdLst/>
              <a:ahLst/>
              <a:cxnLst/>
              <a:rect l="l" t="t" r="r" b="b"/>
              <a:pathLst>
                <a:path w="1905" h="80644">
                  <a:moveTo>
                    <a:pt x="1773" y="0"/>
                  </a:moveTo>
                  <a:lnTo>
                    <a:pt x="1773" y="80195"/>
                  </a:lnTo>
                </a:path>
                <a:path w="1905" h="80644">
                  <a:moveTo>
                    <a:pt x="0" y="80195"/>
                  </a:moveTo>
                  <a:lnTo>
                    <a:pt x="0" y="0"/>
                  </a:lnTo>
                </a:path>
              </a:pathLst>
            </a:custGeom>
            <a:ln w="3175">
              <a:solidFill>
                <a:srgbClr val="D2D3D5"/>
              </a:solidFill>
            </a:ln>
          </p:spPr>
          <p:txBody>
            <a:bodyPr wrap="square" lIns="0" tIns="0" rIns="0" bIns="0" rtlCol="0"/>
            <a:lstStyle/>
            <a:p>
              <a:endParaRPr/>
            </a:p>
          </p:txBody>
        </p:sp>
        <p:sp>
          <p:nvSpPr>
            <p:cNvPr id="130" name="object 130"/>
            <p:cNvSpPr/>
            <p:nvPr/>
          </p:nvSpPr>
          <p:spPr>
            <a:xfrm>
              <a:off x="1450481" y="2570813"/>
              <a:ext cx="3810" cy="80645"/>
            </a:xfrm>
            <a:custGeom>
              <a:avLst/>
              <a:gdLst/>
              <a:ahLst/>
              <a:cxnLst/>
              <a:rect l="l" t="t" r="r" b="b"/>
              <a:pathLst>
                <a:path w="3809" h="80644">
                  <a:moveTo>
                    <a:pt x="0" y="0"/>
                  </a:moveTo>
                  <a:lnTo>
                    <a:pt x="3547" y="0"/>
                  </a:lnTo>
                  <a:lnTo>
                    <a:pt x="3547" y="80195"/>
                  </a:lnTo>
                  <a:lnTo>
                    <a:pt x="0" y="80195"/>
                  </a:lnTo>
                  <a:lnTo>
                    <a:pt x="0" y="0"/>
                  </a:lnTo>
                  <a:close/>
                </a:path>
              </a:pathLst>
            </a:custGeom>
            <a:solidFill>
              <a:srgbClr val="D2D2D4"/>
            </a:solidFill>
          </p:spPr>
          <p:txBody>
            <a:bodyPr wrap="square" lIns="0" tIns="0" rIns="0" bIns="0" rtlCol="0"/>
            <a:lstStyle/>
            <a:p>
              <a:endParaRPr/>
            </a:p>
          </p:txBody>
        </p:sp>
        <p:sp>
          <p:nvSpPr>
            <p:cNvPr id="131" name="object 131"/>
            <p:cNvSpPr/>
            <p:nvPr/>
          </p:nvSpPr>
          <p:spPr>
            <a:xfrm>
              <a:off x="1450481" y="2570813"/>
              <a:ext cx="3810" cy="80645"/>
            </a:xfrm>
            <a:custGeom>
              <a:avLst/>
              <a:gdLst/>
              <a:ahLst/>
              <a:cxnLst/>
              <a:rect l="l" t="t" r="r" b="b"/>
              <a:pathLst>
                <a:path w="3809" h="80644">
                  <a:moveTo>
                    <a:pt x="3547" y="0"/>
                  </a:moveTo>
                  <a:lnTo>
                    <a:pt x="3547" y="80195"/>
                  </a:lnTo>
                </a:path>
                <a:path w="3809" h="80644">
                  <a:moveTo>
                    <a:pt x="0" y="80195"/>
                  </a:moveTo>
                  <a:lnTo>
                    <a:pt x="0" y="0"/>
                  </a:lnTo>
                </a:path>
              </a:pathLst>
            </a:custGeom>
            <a:ln w="3175">
              <a:solidFill>
                <a:srgbClr val="D2D2D4"/>
              </a:solidFill>
            </a:ln>
          </p:spPr>
          <p:txBody>
            <a:bodyPr wrap="square" lIns="0" tIns="0" rIns="0" bIns="0" rtlCol="0"/>
            <a:lstStyle/>
            <a:p>
              <a:endParaRPr/>
            </a:p>
          </p:txBody>
        </p:sp>
        <p:sp>
          <p:nvSpPr>
            <p:cNvPr id="132" name="object 132"/>
            <p:cNvSpPr/>
            <p:nvPr/>
          </p:nvSpPr>
          <p:spPr>
            <a:xfrm>
              <a:off x="1454029" y="2570813"/>
              <a:ext cx="1905" cy="80645"/>
            </a:xfrm>
            <a:custGeom>
              <a:avLst/>
              <a:gdLst/>
              <a:ahLst/>
              <a:cxnLst/>
              <a:rect l="l" t="t" r="r" b="b"/>
              <a:pathLst>
                <a:path w="1905" h="80644">
                  <a:moveTo>
                    <a:pt x="0" y="0"/>
                  </a:moveTo>
                  <a:lnTo>
                    <a:pt x="1773" y="0"/>
                  </a:lnTo>
                  <a:lnTo>
                    <a:pt x="1773" y="80195"/>
                  </a:lnTo>
                  <a:lnTo>
                    <a:pt x="0" y="80195"/>
                  </a:lnTo>
                  <a:lnTo>
                    <a:pt x="0" y="0"/>
                  </a:lnTo>
                  <a:close/>
                </a:path>
              </a:pathLst>
            </a:custGeom>
            <a:solidFill>
              <a:srgbClr val="D2D2D4"/>
            </a:solidFill>
          </p:spPr>
          <p:txBody>
            <a:bodyPr wrap="square" lIns="0" tIns="0" rIns="0" bIns="0" rtlCol="0"/>
            <a:lstStyle/>
            <a:p>
              <a:endParaRPr/>
            </a:p>
          </p:txBody>
        </p:sp>
        <p:sp>
          <p:nvSpPr>
            <p:cNvPr id="133" name="object 133"/>
            <p:cNvSpPr/>
            <p:nvPr/>
          </p:nvSpPr>
          <p:spPr>
            <a:xfrm>
              <a:off x="1454029" y="2570813"/>
              <a:ext cx="1905" cy="80645"/>
            </a:xfrm>
            <a:custGeom>
              <a:avLst/>
              <a:gdLst/>
              <a:ahLst/>
              <a:cxnLst/>
              <a:rect l="l" t="t" r="r" b="b"/>
              <a:pathLst>
                <a:path w="1905" h="80644">
                  <a:moveTo>
                    <a:pt x="1773" y="0"/>
                  </a:moveTo>
                  <a:lnTo>
                    <a:pt x="1773" y="80195"/>
                  </a:lnTo>
                </a:path>
                <a:path w="1905" h="80644">
                  <a:moveTo>
                    <a:pt x="0" y="80195"/>
                  </a:moveTo>
                  <a:lnTo>
                    <a:pt x="0" y="0"/>
                  </a:lnTo>
                </a:path>
              </a:pathLst>
            </a:custGeom>
            <a:ln w="3175">
              <a:solidFill>
                <a:srgbClr val="D2D2D4"/>
              </a:solidFill>
            </a:ln>
          </p:spPr>
          <p:txBody>
            <a:bodyPr wrap="square" lIns="0" tIns="0" rIns="0" bIns="0" rtlCol="0"/>
            <a:lstStyle/>
            <a:p>
              <a:endParaRPr/>
            </a:p>
          </p:txBody>
        </p:sp>
        <p:sp>
          <p:nvSpPr>
            <p:cNvPr id="134" name="object 134"/>
            <p:cNvSpPr/>
            <p:nvPr/>
          </p:nvSpPr>
          <p:spPr>
            <a:xfrm>
              <a:off x="1455802" y="2570813"/>
              <a:ext cx="3810" cy="80645"/>
            </a:xfrm>
            <a:custGeom>
              <a:avLst/>
              <a:gdLst/>
              <a:ahLst/>
              <a:cxnLst/>
              <a:rect l="l" t="t" r="r" b="b"/>
              <a:pathLst>
                <a:path w="3809" h="80644">
                  <a:moveTo>
                    <a:pt x="0" y="0"/>
                  </a:moveTo>
                  <a:lnTo>
                    <a:pt x="3547" y="0"/>
                  </a:lnTo>
                  <a:lnTo>
                    <a:pt x="3547" y="80195"/>
                  </a:lnTo>
                  <a:lnTo>
                    <a:pt x="0" y="80195"/>
                  </a:lnTo>
                  <a:lnTo>
                    <a:pt x="0" y="0"/>
                  </a:lnTo>
                  <a:close/>
                </a:path>
              </a:pathLst>
            </a:custGeom>
            <a:solidFill>
              <a:srgbClr val="D1D2D3"/>
            </a:solidFill>
          </p:spPr>
          <p:txBody>
            <a:bodyPr wrap="square" lIns="0" tIns="0" rIns="0" bIns="0" rtlCol="0"/>
            <a:lstStyle/>
            <a:p>
              <a:endParaRPr/>
            </a:p>
          </p:txBody>
        </p:sp>
        <p:sp>
          <p:nvSpPr>
            <p:cNvPr id="135" name="object 135"/>
            <p:cNvSpPr/>
            <p:nvPr/>
          </p:nvSpPr>
          <p:spPr>
            <a:xfrm>
              <a:off x="1455802" y="2570813"/>
              <a:ext cx="3810" cy="80645"/>
            </a:xfrm>
            <a:custGeom>
              <a:avLst/>
              <a:gdLst/>
              <a:ahLst/>
              <a:cxnLst/>
              <a:rect l="l" t="t" r="r" b="b"/>
              <a:pathLst>
                <a:path w="3809" h="80644">
                  <a:moveTo>
                    <a:pt x="3547" y="0"/>
                  </a:moveTo>
                  <a:lnTo>
                    <a:pt x="3547" y="80195"/>
                  </a:lnTo>
                </a:path>
                <a:path w="3809" h="80644">
                  <a:moveTo>
                    <a:pt x="0" y="80195"/>
                  </a:moveTo>
                  <a:lnTo>
                    <a:pt x="0" y="0"/>
                  </a:lnTo>
                </a:path>
              </a:pathLst>
            </a:custGeom>
            <a:ln w="3175">
              <a:solidFill>
                <a:srgbClr val="D1D2D3"/>
              </a:solidFill>
            </a:ln>
          </p:spPr>
          <p:txBody>
            <a:bodyPr wrap="square" lIns="0" tIns="0" rIns="0" bIns="0" rtlCol="0"/>
            <a:lstStyle/>
            <a:p>
              <a:endParaRPr/>
            </a:p>
          </p:txBody>
        </p:sp>
        <p:sp>
          <p:nvSpPr>
            <p:cNvPr id="136" name="object 136"/>
            <p:cNvSpPr/>
            <p:nvPr/>
          </p:nvSpPr>
          <p:spPr>
            <a:xfrm>
              <a:off x="1459349" y="2570813"/>
              <a:ext cx="1905" cy="80645"/>
            </a:xfrm>
            <a:custGeom>
              <a:avLst/>
              <a:gdLst/>
              <a:ahLst/>
              <a:cxnLst/>
              <a:rect l="l" t="t" r="r" b="b"/>
              <a:pathLst>
                <a:path w="1905" h="80644">
                  <a:moveTo>
                    <a:pt x="0" y="0"/>
                  </a:moveTo>
                  <a:lnTo>
                    <a:pt x="1773" y="0"/>
                  </a:lnTo>
                  <a:lnTo>
                    <a:pt x="1773" y="80195"/>
                  </a:lnTo>
                  <a:lnTo>
                    <a:pt x="0" y="80195"/>
                  </a:lnTo>
                  <a:lnTo>
                    <a:pt x="0" y="0"/>
                  </a:lnTo>
                  <a:close/>
                </a:path>
              </a:pathLst>
            </a:custGeom>
            <a:solidFill>
              <a:srgbClr val="D0D2D2"/>
            </a:solidFill>
          </p:spPr>
          <p:txBody>
            <a:bodyPr wrap="square" lIns="0" tIns="0" rIns="0" bIns="0" rtlCol="0"/>
            <a:lstStyle/>
            <a:p>
              <a:endParaRPr/>
            </a:p>
          </p:txBody>
        </p:sp>
        <p:sp>
          <p:nvSpPr>
            <p:cNvPr id="137" name="object 137"/>
            <p:cNvSpPr/>
            <p:nvPr/>
          </p:nvSpPr>
          <p:spPr>
            <a:xfrm>
              <a:off x="1459349" y="2570813"/>
              <a:ext cx="1905" cy="80645"/>
            </a:xfrm>
            <a:custGeom>
              <a:avLst/>
              <a:gdLst/>
              <a:ahLst/>
              <a:cxnLst/>
              <a:rect l="l" t="t" r="r" b="b"/>
              <a:pathLst>
                <a:path w="1905" h="80644">
                  <a:moveTo>
                    <a:pt x="1773" y="0"/>
                  </a:moveTo>
                  <a:lnTo>
                    <a:pt x="1773" y="80195"/>
                  </a:lnTo>
                </a:path>
                <a:path w="1905" h="80644">
                  <a:moveTo>
                    <a:pt x="0" y="80195"/>
                  </a:moveTo>
                  <a:lnTo>
                    <a:pt x="0" y="0"/>
                  </a:lnTo>
                </a:path>
              </a:pathLst>
            </a:custGeom>
            <a:ln w="3175">
              <a:solidFill>
                <a:srgbClr val="D0D2D2"/>
              </a:solidFill>
            </a:ln>
          </p:spPr>
          <p:txBody>
            <a:bodyPr wrap="square" lIns="0" tIns="0" rIns="0" bIns="0" rtlCol="0"/>
            <a:lstStyle/>
            <a:p>
              <a:endParaRPr/>
            </a:p>
          </p:txBody>
        </p:sp>
        <p:sp>
          <p:nvSpPr>
            <p:cNvPr id="138" name="object 138"/>
            <p:cNvSpPr/>
            <p:nvPr/>
          </p:nvSpPr>
          <p:spPr>
            <a:xfrm>
              <a:off x="1461123" y="2570813"/>
              <a:ext cx="3810" cy="80645"/>
            </a:xfrm>
            <a:custGeom>
              <a:avLst/>
              <a:gdLst/>
              <a:ahLst/>
              <a:cxnLst/>
              <a:rect l="l" t="t" r="r" b="b"/>
              <a:pathLst>
                <a:path w="3809" h="80644">
                  <a:moveTo>
                    <a:pt x="0" y="0"/>
                  </a:moveTo>
                  <a:lnTo>
                    <a:pt x="3547" y="0"/>
                  </a:lnTo>
                  <a:lnTo>
                    <a:pt x="3547" y="80195"/>
                  </a:lnTo>
                  <a:lnTo>
                    <a:pt x="0" y="80195"/>
                  </a:lnTo>
                  <a:lnTo>
                    <a:pt x="0" y="0"/>
                  </a:lnTo>
                  <a:close/>
                </a:path>
              </a:pathLst>
            </a:custGeom>
            <a:solidFill>
              <a:srgbClr val="CFD1D2"/>
            </a:solidFill>
          </p:spPr>
          <p:txBody>
            <a:bodyPr wrap="square" lIns="0" tIns="0" rIns="0" bIns="0" rtlCol="0"/>
            <a:lstStyle/>
            <a:p>
              <a:endParaRPr/>
            </a:p>
          </p:txBody>
        </p:sp>
        <p:sp>
          <p:nvSpPr>
            <p:cNvPr id="139" name="object 139"/>
            <p:cNvSpPr/>
            <p:nvPr/>
          </p:nvSpPr>
          <p:spPr>
            <a:xfrm>
              <a:off x="1461123" y="2570813"/>
              <a:ext cx="3810" cy="80645"/>
            </a:xfrm>
            <a:custGeom>
              <a:avLst/>
              <a:gdLst/>
              <a:ahLst/>
              <a:cxnLst/>
              <a:rect l="l" t="t" r="r" b="b"/>
              <a:pathLst>
                <a:path w="3809" h="80644">
                  <a:moveTo>
                    <a:pt x="3547" y="0"/>
                  </a:moveTo>
                  <a:lnTo>
                    <a:pt x="3547" y="80195"/>
                  </a:lnTo>
                </a:path>
                <a:path w="3809" h="80644">
                  <a:moveTo>
                    <a:pt x="0" y="80195"/>
                  </a:moveTo>
                  <a:lnTo>
                    <a:pt x="0" y="0"/>
                  </a:lnTo>
                </a:path>
              </a:pathLst>
            </a:custGeom>
            <a:ln w="3175">
              <a:solidFill>
                <a:srgbClr val="CFD1D2"/>
              </a:solidFill>
            </a:ln>
          </p:spPr>
          <p:txBody>
            <a:bodyPr wrap="square" lIns="0" tIns="0" rIns="0" bIns="0" rtlCol="0"/>
            <a:lstStyle/>
            <a:p>
              <a:endParaRPr/>
            </a:p>
          </p:txBody>
        </p:sp>
        <p:sp>
          <p:nvSpPr>
            <p:cNvPr id="140" name="object 140"/>
            <p:cNvSpPr/>
            <p:nvPr/>
          </p:nvSpPr>
          <p:spPr>
            <a:xfrm>
              <a:off x="1464670" y="2570813"/>
              <a:ext cx="1905" cy="80645"/>
            </a:xfrm>
            <a:custGeom>
              <a:avLst/>
              <a:gdLst/>
              <a:ahLst/>
              <a:cxnLst/>
              <a:rect l="l" t="t" r="r" b="b"/>
              <a:pathLst>
                <a:path w="1905" h="80644">
                  <a:moveTo>
                    <a:pt x="0" y="0"/>
                  </a:moveTo>
                  <a:lnTo>
                    <a:pt x="1773" y="0"/>
                  </a:lnTo>
                  <a:lnTo>
                    <a:pt x="1773" y="80195"/>
                  </a:lnTo>
                  <a:lnTo>
                    <a:pt x="0" y="80195"/>
                  </a:lnTo>
                  <a:lnTo>
                    <a:pt x="0" y="0"/>
                  </a:lnTo>
                  <a:close/>
                </a:path>
              </a:pathLst>
            </a:custGeom>
            <a:solidFill>
              <a:srgbClr val="CFD1D2"/>
            </a:solidFill>
          </p:spPr>
          <p:txBody>
            <a:bodyPr wrap="square" lIns="0" tIns="0" rIns="0" bIns="0" rtlCol="0"/>
            <a:lstStyle/>
            <a:p>
              <a:endParaRPr/>
            </a:p>
          </p:txBody>
        </p:sp>
        <p:sp>
          <p:nvSpPr>
            <p:cNvPr id="141" name="object 141"/>
            <p:cNvSpPr/>
            <p:nvPr/>
          </p:nvSpPr>
          <p:spPr>
            <a:xfrm>
              <a:off x="1464670" y="2570813"/>
              <a:ext cx="1905" cy="80645"/>
            </a:xfrm>
            <a:custGeom>
              <a:avLst/>
              <a:gdLst/>
              <a:ahLst/>
              <a:cxnLst/>
              <a:rect l="l" t="t" r="r" b="b"/>
              <a:pathLst>
                <a:path w="1905" h="80644">
                  <a:moveTo>
                    <a:pt x="1773" y="0"/>
                  </a:moveTo>
                  <a:lnTo>
                    <a:pt x="1773" y="80195"/>
                  </a:lnTo>
                </a:path>
                <a:path w="1905" h="80644">
                  <a:moveTo>
                    <a:pt x="0" y="80195"/>
                  </a:moveTo>
                  <a:lnTo>
                    <a:pt x="0" y="0"/>
                  </a:lnTo>
                </a:path>
              </a:pathLst>
            </a:custGeom>
            <a:ln w="3175">
              <a:solidFill>
                <a:srgbClr val="CFD1D2"/>
              </a:solidFill>
            </a:ln>
          </p:spPr>
          <p:txBody>
            <a:bodyPr wrap="square" lIns="0" tIns="0" rIns="0" bIns="0" rtlCol="0"/>
            <a:lstStyle/>
            <a:p>
              <a:endParaRPr/>
            </a:p>
          </p:txBody>
        </p:sp>
        <p:sp>
          <p:nvSpPr>
            <p:cNvPr id="142" name="object 142"/>
            <p:cNvSpPr/>
            <p:nvPr/>
          </p:nvSpPr>
          <p:spPr>
            <a:xfrm>
              <a:off x="1466444" y="2570813"/>
              <a:ext cx="3810" cy="80645"/>
            </a:xfrm>
            <a:custGeom>
              <a:avLst/>
              <a:gdLst/>
              <a:ahLst/>
              <a:cxnLst/>
              <a:rect l="l" t="t" r="r" b="b"/>
              <a:pathLst>
                <a:path w="3809" h="80644">
                  <a:moveTo>
                    <a:pt x="0" y="0"/>
                  </a:moveTo>
                  <a:lnTo>
                    <a:pt x="3547" y="0"/>
                  </a:lnTo>
                  <a:lnTo>
                    <a:pt x="3547" y="80195"/>
                  </a:lnTo>
                  <a:lnTo>
                    <a:pt x="0" y="80195"/>
                  </a:lnTo>
                  <a:lnTo>
                    <a:pt x="0" y="0"/>
                  </a:lnTo>
                  <a:close/>
                </a:path>
              </a:pathLst>
            </a:custGeom>
            <a:solidFill>
              <a:srgbClr val="CFD0D2"/>
            </a:solidFill>
          </p:spPr>
          <p:txBody>
            <a:bodyPr wrap="square" lIns="0" tIns="0" rIns="0" bIns="0" rtlCol="0"/>
            <a:lstStyle/>
            <a:p>
              <a:endParaRPr/>
            </a:p>
          </p:txBody>
        </p:sp>
        <p:sp>
          <p:nvSpPr>
            <p:cNvPr id="143" name="object 143"/>
            <p:cNvSpPr/>
            <p:nvPr/>
          </p:nvSpPr>
          <p:spPr>
            <a:xfrm>
              <a:off x="1466444" y="2570813"/>
              <a:ext cx="3810" cy="80645"/>
            </a:xfrm>
            <a:custGeom>
              <a:avLst/>
              <a:gdLst/>
              <a:ahLst/>
              <a:cxnLst/>
              <a:rect l="l" t="t" r="r" b="b"/>
              <a:pathLst>
                <a:path w="3809" h="80644">
                  <a:moveTo>
                    <a:pt x="3547" y="0"/>
                  </a:moveTo>
                  <a:lnTo>
                    <a:pt x="3547" y="80195"/>
                  </a:lnTo>
                </a:path>
                <a:path w="3809" h="80644">
                  <a:moveTo>
                    <a:pt x="0" y="80195"/>
                  </a:moveTo>
                  <a:lnTo>
                    <a:pt x="0" y="0"/>
                  </a:lnTo>
                </a:path>
              </a:pathLst>
            </a:custGeom>
            <a:ln w="3175">
              <a:solidFill>
                <a:srgbClr val="CFD0D2"/>
              </a:solidFill>
            </a:ln>
          </p:spPr>
          <p:txBody>
            <a:bodyPr wrap="square" lIns="0" tIns="0" rIns="0" bIns="0" rtlCol="0"/>
            <a:lstStyle/>
            <a:p>
              <a:endParaRPr/>
            </a:p>
          </p:txBody>
        </p:sp>
        <p:sp>
          <p:nvSpPr>
            <p:cNvPr id="144" name="object 144"/>
            <p:cNvSpPr/>
            <p:nvPr/>
          </p:nvSpPr>
          <p:spPr>
            <a:xfrm>
              <a:off x="1469991" y="2570813"/>
              <a:ext cx="1905" cy="80645"/>
            </a:xfrm>
            <a:custGeom>
              <a:avLst/>
              <a:gdLst/>
              <a:ahLst/>
              <a:cxnLst/>
              <a:rect l="l" t="t" r="r" b="b"/>
              <a:pathLst>
                <a:path w="1905" h="80644">
                  <a:moveTo>
                    <a:pt x="0" y="0"/>
                  </a:moveTo>
                  <a:lnTo>
                    <a:pt x="1773" y="0"/>
                  </a:lnTo>
                  <a:lnTo>
                    <a:pt x="1773" y="80195"/>
                  </a:lnTo>
                  <a:lnTo>
                    <a:pt x="0" y="80195"/>
                  </a:lnTo>
                  <a:lnTo>
                    <a:pt x="0" y="0"/>
                  </a:lnTo>
                  <a:close/>
                </a:path>
              </a:pathLst>
            </a:custGeom>
            <a:solidFill>
              <a:srgbClr val="CECFD1"/>
            </a:solidFill>
          </p:spPr>
          <p:txBody>
            <a:bodyPr wrap="square" lIns="0" tIns="0" rIns="0" bIns="0" rtlCol="0"/>
            <a:lstStyle/>
            <a:p>
              <a:endParaRPr/>
            </a:p>
          </p:txBody>
        </p:sp>
        <p:sp>
          <p:nvSpPr>
            <p:cNvPr id="145" name="object 145"/>
            <p:cNvSpPr/>
            <p:nvPr/>
          </p:nvSpPr>
          <p:spPr>
            <a:xfrm>
              <a:off x="1469991" y="2570813"/>
              <a:ext cx="1905" cy="80645"/>
            </a:xfrm>
            <a:custGeom>
              <a:avLst/>
              <a:gdLst/>
              <a:ahLst/>
              <a:cxnLst/>
              <a:rect l="l" t="t" r="r" b="b"/>
              <a:pathLst>
                <a:path w="1905" h="80644">
                  <a:moveTo>
                    <a:pt x="1773" y="0"/>
                  </a:moveTo>
                  <a:lnTo>
                    <a:pt x="1773" y="80195"/>
                  </a:lnTo>
                </a:path>
                <a:path w="1905" h="80644">
                  <a:moveTo>
                    <a:pt x="0" y="80195"/>
                  </a:moveTo>
                  <a:lnTo>
                    <a:pt x="0" y="0"/>
                  </a:lnTo>
                </a:path>
              </a:pathLst>
            </a:custGeom>
            <a:ln w="3175">
              <a:solidFill>
                <a:srgbClr val="CECFD1"/>
              </a:solidFill>
            </a:ln>
          </p:spPr>
          <p:txBody>
            <a:bodyPr wrap="square" lIns="0" tIns="0" rIns="0" bIns="0" rtlCol="0"/>
            <a:lstStyle/>
            <a:p>
              <a:endParaRPr/>
            </a:p>
          </p:txBody>
        </p:sp>
        <p:sp>
          <p:nvSpPr>
            <p:cNvPr id="146" name="object 146"/>
            <p:cNvSpPr/>
            <p:nvPr/>
          </p:nvSpPr>
          <p:spPr>
            <a:xfrm>
              <a:off x="1471765" y="2570813"/>
              <a:ext cx="1905" cy="80645"/>
            </a:xfrm>
            <a:custGeom>
              <a:avLst/>
              <a:gdLst/>
              <a:ahLst/>
              <a:cxnLst/>
              <a:rect l="l" t="t" r="r" b="b"/>
              <a:pathLst>
                <a:path w="1905" h="80644">
                  <a:moveTo>
                    <a:pt x="0" y="0"/>
                  </a:moveTo>
                  <a:lnTo>
                    <a:pt x="1773" y="0"/>
                  </a:lnTo>
                  <a:lnTo>
                    <a:pt x="1773" y="80195"/>
                  </a:lnTo>
                  <a:lnTo>
                    <a:pt x="0" y="80195"/>
                  </a:lnTo>
                  <a:lnTo>
                    <a:pt x="0" y="0"/>
                  </a:lnTo>
                  <a:close/>
                </a:path>
              </a:pathLst>
            </a:custGeom>
            <a:solidFill>
              <a:srgbClr val="CECFD1"/>
            </a:solidFill>
          </p:spPr>
          <p:txBody>
            <a:bodyPr wrap="square" lIns="0" tIns="0" rIns="0" bIns="0" rtlCol="0"/>
            <a:lstStyle/>
            <a:p>
              <a:endParaRPr/>
            </a:p>
          </p:txBody>
        </p:sp>
        <p:sp>
          <p:nvSpPr>
            <p:cNvPr id="147" name="object 147"/>
            <p:cNvSpPr/>
            <p:nvPr/>
          </p:nvSpPr>
          <p:spPr>
            <a:xfrm>
              <a:off x="1471765" y="2570813"/>
              <a:ext cx="1905" cy="80645"/>
            </a:xfrm>
            <a:custGeom>
              <a:avLst/>
              <a:gdLst/>
              <a:ahLst/>
              <a:cxnLst/>
              <a:rect l="l" t="t" r="r" b="b"/>
              <a:pathLst>
                <a:path w="1905" h="80644">
                  <a:moveTo>
                    <a:pt x="1773" y="0"/>
                  </a:moveTo>
                  <a:lnTo>
                    <a:pt x="1773" y="80195"/>
                  </a:lnTo>
                </a:path>
                <a:path w="1905" h="80644">
                  <a:moveTo>
                    <a:pt x="0" y="80195"/>
                  </a:moveTo>
                  <a:lnTo>
                    <a:pt x="0" y="0"/>
                  </a:lnTo>
                </a:path>
              </a:pathLst>
            </a:custGeom>
            <a:ln w="3175">
              <a:solidFill>
                <a:srgbClr val="CECFD1"/>
              </a:solidFill>
            </a:ln>
          </p:spPr>
          <p:txBody>
            <a:bodyPr wrap="square" lIns="0" tIns="0" rIns="0" bIns="0" rtlCol="0"/>
            <a:lstStyle/>
            <a:p>
              <a:endParaRPr/>
            </a:p>
          </p:txBody>
        </p:sp>
        <p:sp>
          <p:nvSpPr>
            <p:cNvPr id="148" name="object 148"/>
            <p:cNvSpPr/>
            <p:nvPr/>
          </p:nvSpPr>
          <p:spPr>
            <a:xfrm>
              <a:off x="1473538" y="2570813"/>
              <a:ext cx="3810" cy="80645"/>
            </a:xfrm>
            <a:custGeom>
              <a:avLst/>
              <a:gdLst/>
              <a:ahLst/>
              <a:cxnLst/>
              <a:rect l="l" t="t" r="r" b="b"/>
              <a:pathLst>
                <a:path w="3809" h="80644">
                  <a:moveTo>
                    <a:pt x="0" y="0"/>
                  </a:moveTo>
                  <a:lnTo>
                    <a:pt x="3547" y="0"/>
                  </a:lnTo>
                  <a:lnTo>
                    <a:pt x="3547" y="80195"/>
                  </a:lnTo>
                  <a:lnTo>
                    <a:pt x="0" y="80195"/>
                  </a:lnTo>
                  <a:lnTo>
                    <a:pt x="0" y="0"/>
                  </a:lnTo>
                  <a:close/>
                </a:path>
              </a:pathLst>
            </a:custGeom>
            <a:solidFill>
              <a:srgbClr val="CDCFD0"/>
            </a:solidFill>
          </p:spPr>
          <p:txBody>
            <a:bodyPr wrap="square" lIns="0" tIns="0" rIns="0" bIns="0" rtlCol="0"/>
            <a:lstStyle/>
            <a:p>
              <a:endParaRPr/>
            </a:p>
          </p:txBody>
        </p:sp>
        <p:sp>
          <p:nvSpPr>
            <p:cNvPr id="149" name="object 149"/>
            <p:cNvSpPr/>
            <p:nvPr/>
          </p:nvSpPr>
          <p:spPr>
            <a:xfrm>
              <a:off x="1473538" y="2570813"/>
              <a:ext cx="3810" cy="80645"/>
            </a:xfrm>
            <a:custGeom>
              <a:avLst/>
              <a:gdLst/>
              <a:ahLst/>
              <a:cxnLst/>
              <a:rect l="l" t="t" r="r" b="b"/>
              <a:pathLst>
                <a:path w="3809" h="80644">
                  <a:moveTo>
                    <a:pt x="3547" y="0"/>
                  </a:moveTo>
                  <a:lnTo>
                    <a:pt x="3547" y="80195"/>
                  </a:lnTo>
                </a:path>
                <a:path w="3809" h="80644">
                  <a:moveTo>
                    <a:pt x="0" y="80195"/>
                  </a:moveTo>
                  <a:lnTo>
                    <a:pt x="0" y="0"/>
                  </a:lnTo>
                </a:path>
              </a:pathLst>
            </a:custGeom>
            <a:ln w="3175">
              <a:solidFill>
                <a:srgbClr val="CDCFD0"/>
              </a:solidFill>
            </a:ln>
          </p:spPr>
          <p:txBody>
            <a:bodyPr wrap="square" lIns="0" tIns="0" rIns="0" bIns="0" rtlCol="0"/>
            <a:lstStyle/>
            <a:p>
              <a:endParaRPr/>
            </a:p>
          </p:txBody>
        </p:sp>
        <p:sp>
          <p:nvSpPr>
            <p:cNvPr id="150" name="object 150"/>
            <p:cNvSpPr/>
            <p:nvPr/>
          </p:nvSpPr>
          <p:spPr>
            <a:xfrm>
              <a:off x="1477086" y="2570813"/>
              <a:ext cx="1905" cy="80645"/>
            </a:xfrm>
            <a:custGeom>
              <a:avLst/>
              <a:gdLst/>
              <a:ahLst/>
              <a:cxnLst/>
              <a:rect l="l" t="t" r="r" b="b"/>
              <a:pathLst>
                <a:path w="1905" h="80644">
                  <a:moveTo>
                    <a:pt x="0" y="0"/>
                  </a:moveTo>
                  <a:lnTo>
                    <a:pt x="1773" y="0"/>
                  </a:lnTo>
                  <a:lnTo>
                    <a:pt x="1773" y="80195"/>
                  </a:lnTo>
                  <a:lnTo>
                    <a:pt x="0" y="80195"/>
                  </a:lnTo>
                  <a:lnTo>
                    <a:pt x="0" y="0"/>
                  </a:lnTo>
                  <a:close/>
                </a:path>
              </a:pathLst>
            </a:custGeom>
            <a:solidFill>
              <a:srgbClr val="CCCED0"/>
            </a:solidFill>
          </p:spPr>
          <p:txBody>
            <a:bodyPr wrap="square" lIns="0" tIns="0" rIns="0" bIns="0" rtlCol="0"/>
            <a:lstStyle/>
            <a:p>
              <a:endParaRPr/>
            </a:p>
          </p:txBody>
        </p:sp>
        <p:sp>
          <p:nvSpPr>
            <p:cNvPr id="151" name="object 151"/>
            <p:cNvSpPr/>
            <p:nvPr/>
          </p:nvSpPr>
          <p:spPr>
            <a:xfrm>
              <a:off x="1477086" y="2570813"/>
              <a:ext cx="1905" cy="80645"/>
            </a:xfrm>
            <a:custGeom>
              <a:avLst/>
              <a:gdLst/>
              <a:ahLst/>
              <a:cxnLst/>
              <a:rect l="l" t="t" r="r" b="b"/>
              <a:pathLst>
                <a:path w="1905" h="80644">
                  <a:moveTo>
                    <a:pt x="1773" y="0"/>
                  </a:moveTo>
                  <a:lnTo>
                    <a:pt x="1773" y="80195"/>
                  </a:lnTo>
                </a:path>
                <a:path w="1905" h="80644">
                  <a:moveTo>
                    <a:pt x="0" y="80195"/>
                  </a:moveTo>
                  <a:lnTo>
                    <a:pt x="0" y="0"/>
                  </a:lnTo>
                </a:path>
              </a:pathLst>
            </a:custGeom>
            <a:ln w="3175">
              <a:solidFill>
                <a:srgbClr val="CCCED0"/>
              </a:solidFill>
            </a:ln>
          </p:spPr>
          <p:txBody>
            <a:bodyPr wrap="square" lIns="0" tIns="0" rIns="0" bIns="0" rtlCol="0"/>
            <a:lstStyle/>
            <a:p>
              <a:endParaRPr/>
            </a:p>
          </p:txBody>
        </p:sp>
        <p:sp>
          <p:nvSpPr>
            <p:cNvPr id="152" name="object 152"/>
            <p:cNvSpPr/>
            <p:nvPr/>
          </p:nvSpPr>
          <p:spPr>
            <a:xfrm>
              <a:off x="1478859" y="2570813"/>
              <a:ext cx="3810" cy="80645"/>
            </a:xfrm>
            <a:custGeom>
              <a:avLst/>
              <a:gdLst/>
              <a:ahLst/>
              <a:cxnLst/>
              <a:rect l="l" t="t" r="r" b="b"/>
              <a:pathLst>
                <a:path w="3809" h="80644">
                  <a:moveTo>
                    <a:pt x="0" y="0"/>
                  </a:moveTo>
                  <a:lnTo>
                    <a:pt x="3547" y="0"/>
                  </a:lnTo>
                  <a:lnTo>
                    <a:pt x="3547" y="80195"/>
                  </a:lnTo>
                  <a:lnTo>
                    <a:pt x="0" y="80195"/>
                  </a:lnTo>
                  <a:lnTo>
                    <a:pt x="0" y="0"/>
                  </a:lnTo>
                  <a:close/>
                </a:path>
              </a:pathLst>
            </a:custGeom>
            <a:solidFill>
              <a:srgbClr val="CCCED0"/>
            </a:solidFill>
          </p:spPr>
          <p:txBody>
            <a:bodyPr wrap="square" lIns="0" tIns="0" rIns="0" bIns="0" rtlCol="0"/>
            <a:lstStyle/>
            <a:p>
              <a:endParaRPr/>
            </a:p>
          </p:txBody>
        </p:sp>
        <p:sp>
          <p:nvSpPr>
            <p:cNvPr id="153" name="object 153"/>
            <p:cNvSpPr/>
            <p:nvPr/>
          </p:nvSpPr>
          <p:spPr>
            <a:xfrm>
              <a:off x="1478859" y="2570813"/>
              <a:ext cx="3810" cy="80645"/>
            </a:xfrm>
            <a:custGeom>
              <a:avLst/>
              <a:gdLst/>
              <a:ahLst/>
              <a:cxnLst/>
              <a:rect l="l" t="t" r="r" b="b"/>
              <a:pathLst>
                <a:path w="3809" h="80644">
                  <a:moveTo>
                    <a:pt x="3547" y="0"/>
                  </a:moveTo>
                  <a:lnTo>
                    <a:pt x="3547" y="80195"/>
                  </a:lnTo>
                </a:path>
                <a:path w="3809" h="80644">
                  <a:moveTo>
                    <a:pt x="0" y="80195"/>
                  </a:moveTo>
                  <a:lnTo>
                    <a:pt x="0" y="0"/>
                  </a:lnTo>
                </a:path>
              </a:pathLst>
            </a:custGeom>
            <a:ln w="3175">
              <a:solidFill>
                <a:srgbClr val="CCCED0"/>
              </a:solidFill>
            </a:ln>
          </p:spPr>
          <p:txBody>
            <a:bodyPr wrap="square" lIns="0" tIns="0" rIns="0" bIns="0" rtlCol="0"/>
            <a:lstStyle/>
            <a:p>
              <a:endParaRPr/>
            </a:p>
          </p:txBody>
        </p:sp>
        <p:sp>
          <p:nvSpPr>
            <p:cNvPr id="154" name="object 154"/>
            <p:cNvSpPr/>
            <p:nvPr/>
          </p:nvSpPr>
          <p:spPr>
            <a:xfrm>
              <a:off x="1482406" y="2570813"/>
              <a:ext cx="1905" cy="80645"/>
            </a:xfrm>
            <a:custGeom>
              <a:avLst/>
              <a:gdLst/>
              <a:ahLst/>
              <a:cxnLst/>
              <a:rect l="l" t="t" r="r" b="b"/>
              <a:pathLst>
                <a:path w="1905" h="80644">
                  <a:moveTo>
                    <a:pt x="0" y="0"/>
                  </a:moveTo>
                  <a:lnTo>
                    <a:pt x="1773" y="0"/>
                  </a:lnTo>
                  <a:lnTo>
                    <a:pt x="1773" y="80195"/>
                  </a:lnTo>
                  <a:lnTo>
                    <a:pt x="0" y="80195"/>
                  </a:lnTo>
                  <a:lnTo>
                    <a:pt x="0" y="0"/>
                  </a:lnTo>
                  <a:close/>
                </a:path>
              </a:pathLst>
            </a:custGeom>
            <a:solidFill>
              <a:srgbClr val="CACDCF"/>
            </a:solidFill>
          </p:spPr>
          <p:txBody>
            <a:bodyPr wrap="square" lIns="0" tIns="0" rIns="0" bIns="0" rtlCol="0"/>
            <a:lstStyle/>
            <a:p>
              <a:endParaRPr/>
            </a:p>
          </p:txBody>
        </p:sp>
        <p:sp>
          <p:nvSpPr>
            <p:cNvPr id="155" name="object 155"/>
            <p:cNvSpPr/>
            <p:nvPr/>
          </p:nvSpPr>
          <p:spPr>
            <a:xfrm>
              <a:off x="1482406" y="2570813"/>
              <a:ext cx="1905" cy="80645"/>
            </a:xfrm>
            <a:custGeom>
              <a:avLst/>
              <a:gdLst/>
              <a:ahLst/>
              <a:cxnLst/>
              <a:rect l="l" t="t" r="r" b="b"/>
              <a:pathLst>
                <a:path w="1905" h="80644">
                  <a:moveTo>
                    <a:pt x="1773" y="0"/>
                  </a:moveTo>
                  <a:lnTo>
                    <a:pt x="1773" y="80195"/>
                  </a:lnTo>
                </a:path>
                <a:path w="1905" h="80644">
                  <a:moveTo>
                    <a:pt x="0" y="80195"/>
                  </a:moveTo>
                  <a:lnTo>
                    <a:pt x="0" y="0"/>
                  </a:lnTo>
                </a:path>
              </a:pathLst>
            </a:custGeom>
            <a:ln w="3175">
              <a:solidFill>
                <a:srgbClr val="CACDCF"/>
              </a:solidFill>
            </a:ln>
          </p:spPr>
          <p:txBody>
            <a:bodyPr wrap="square" lIns="0" tIns="0" rIns="0" bIns="0" rtlCol="0"/>
            <a:lstStyle/>
            <a:p>
              <a:endParaRPr/>
            </a:p>
          </p:txBody>
        </p:sp>
        <p:sp>
          <p:nvSpPr>
            <p:cNvPr id="156" name="object 156"/>
            <p:cNvSpPr/>
            <p:nvPr/>
          </p:nvSpPr>
          <p:spPr>
            <a:xfrm>
              <a:off x="1484180" y="2570813"/>
              <a:ext cx="3810" cy="80645"/>
            </a:xfrm>
            <a:custGeom>
              <a:avLst/>
              <a:gdLst/>
              <a:ahLst/>
              <a:cxnLst/>
              <a:rect l="l" t="t" r="r" b="b"/>
              <a:pathLst>
                <a:path w="3809" h="80644">
                  <a:moveTo>
                    <a:pt x="0" y="0"/>
                  </a:moveTo>
                  <a:lnTo>
                    <a:pt x="3547" y="0"/>
                  </a:lnTo>
                  <a:lnTo>
                    <a:pt x="3547" y="80195"/>
                  </a:lnTo>
                  <a:lnTo>
                    <a:pt x="0" y="80195"/>
                  </a:lnTo>
                  <a:lnTo>
                    <a:pt x="0" y="0"/>
                  </a:lnTo>
                  <a:close/>
                </a:path>
              </a:pathLst>
            </a:custGeom>
            <a:solidFill>
              <a:srgbClr val="CACCCE"/>
            </a:solidFill>
          </p:spPr>
          <p:txBody>
            <a:bodyPr wrap="square" lIns="0" tIns="0" rIns="0" bIns="0" rtlCol="0"/>
            <a:lstStyle/>
            <a:p>
              <a:endParaRPr/>
            </a:p>
          </p:txBody>
        </p:sp>
        <p:sp>
          <p:nvSpPr>
            <p:cNvPr id="157" name="object 157"/>
            <p:cNvSpPr/>
            <p:nvPr/>
          </p:nvSpPr>
          <p:spPr>
            <a:xfrm>
              <a:off x="1484180" y="2570813"/>
              <a:ext cx="3810" cy="80645"/>
            </a:xfrm>
            <a:custGeom>
              <a:avLst/>
              <a:gdLst/>
              <a:ahLst/>
              <a:cxnLst/>
              <a:rect l="l" t="t" r="r" b="b"/>
              <a:pathLst>
                <a:path w="3809" h="80644">
                  <a:moveTo>
                    <a:pt x="3547" y="0"/>
                  </a:moveTo>
                  <a:lnTo>
                    <a:pt x="3547" y="80195"/>
                  </a:lnTo>
                </a:path>
                <a:path w="3809" h="80644">
                  <a:moveTo>
                    <a:pt x="0" y="80195"/>
                  </a:moveTo>
                  <a:lnTo>
                    <a:pt x="0" y="0"/>
                  </a:lnTo>
                </a:path>
              </a:pathLst>
            </a:custGeom>
            <a:ln w="3175">
              <a:solidFill>
                <a:srgbClr val="CACCCE"/>
              </a:solidFill>
            </a:ln>
          </p:spPr>
          <p:txBody>
            <a:bodyPr wrap="square" lIns="0" tIns="0" rIns="0" bIns="0" rtlCol="0"/>
            <a:lstStyle/>
            <a:p>
              <a:endParaRPr/>
            </a:p>
          </p:txBody>
        </p:sp>
        <p:sp>
          <p:nvSpPr>
            <p:cNvPr id="158" name="object 158"/>
            <p:cNvSpPr/>
            <p:nvPr/>
          </p:nvSpPr>
          <p:spPr>
            <a:xfrm>
              <a:off x="1487727" y="2570813"/>
              <a:ext cx="1905" cy="80645"/>
            </a:xfrm>
            <a:custGeom>
              <a:avLst/>
              <a:gdLst/>
              <a:ahLst/>
              <a:cxnLst/>
              <a:rect l="l" t="t" r="r" b="b"/>
              <a:pathLst>
                <a:path w="1905" h="80644">
                  <a:moveTo>
                    <a:pt x="0" y="0"/>
                  </a:moveTo>
                  <a:lnTo>
                    <a:pt x="1773" y="0"/>
                  </a:lnTo>
                  <a:lnTo>
                    <a:pt x="1773" y="80195"/>
                  </a:lnTo>
                  <a:lnTo>
                    <a:pt x="0" y="80195"/>
                  </a:lnTo>
                  <a:lnTo>
                    <a:pt x="0" y="0"/>
                  </a:lnTo>
                  <a:close/>
                </a:path>
              </a:pathLst>
            </a:custGeom>
            <a:solidFill>
              <a:srgbClr val="C9CACD"/>
            </a:solidFill>
          </p:spPr>
          <p:txBody>
            <a:bodyPr wrap="square" lIns="0" tIns="0" rIns="0" bIns="0" rtlCol="0"/>
            <a:lstStyle/>
            <a:p>
              <a:endParaRPr/>
            </a:p>
          </p:txBody>
        </p:sp>
        <p:sp>
          <p:nvSpPr>
            <p:cNvPr id="159" name="object 159"/>
            <p:cNvSpPr/>
            <p:nvPr/>
          </p:nvSpPr>
          <p:spPr>
            <a:xfrm>
              <a:off x="1487727" y="2570813"/>
              <a:ext cx="1905" cy="80645"/>
            </a:xfrm>
            <a:custGeom>
              <a:avLst/>
              <a:gdLst/>
              <a:ahLst/>
              <a:cxnLst/>
              <a:rect l="l" t="t" r="r" b="b"/>
              <a:pathLst>
                <a:path w="1905" h="80644">
                  <a:moveTo>
                    <a:pt x="1773" y="0"/>
                  </a:moveTo>
                  <a:lnTo>
                    <a:pt x="1773" y="80195"/>
                  </a:lnTo>
                </a:path>
                <a:path w="1905" h="80644">
                  <a:moveTo>
                    <a:pt x="0" y="80195"/>
                  </a:moveTo>
                  <a:lnTo>
                    <a:pt x="0" y="0"/>
                  </a:lnTo>
                </a:path>
              </a:pathLst>
            </a:custGeom>
            <a:ln w="3175">
              <a:solidFill>
                <a:srgbClr val="C9CACD"/>
              </a:solidFill>
            </a:ln>
          </p:spPr>
          <p:txBody>
            <a:bodyPr wrap="square" lIns="0" tIns="0" rIns="0" bIns="0" rtlCol="0"/>
            <a:lstStyle/>
            <a:p>
              <a:endParaRPr/>
            </a:p>
          </p:txBody>
        </p:sp>
        <p:sp>
          <p:nvSpPr>
            <p:cNvPr id="160" name="object 160"/>
            <p:cNvSpPr/>
            <p:nvPr/>
          </p:nvSpPr>
          <p:spPr>
            <a:xfrm>
              <a:off x="1489501" y="2570813"/>
              <a:ext cx="3810" cy="80645"/>
            </a:xfrm>
            <a:custGeom>
              <a:avLst/>
              <a:gdLst/>
              <a:ahLst/>
              <a:cxnLst/>
              <a:rect l="l" t="t" r="r" b="b"/>
              <a:pathLst>
                <a:path w="3809" h="80644">
                  <a:moveTo>
                    <a:pt x="0" y="0"/>
                  </a:moveTo>
                  <a:lnTo>
                    <a:pt x="3547" y="0"/>
                  </a:lnTo>
                  <a:lnTo>
                    <a:pt x="3547" y="80195"/>
                  </a:lnTo>
                  <a:lnTo>
                    <a:pt x="0" y="80195"/>
                  </a:lnTo>
                  <a:lnTo>
                    <a:pt x="0" y="0"/>
                  </a:lnTo>
                  <a:close/>
                </a:path>
              </a:pathLst>
            </a:custGeom>
            <a:solidFill>
              <a:srgbClr val="C9CACD"/>
            </a:solidFill>
          </p:spPr>
          <p:txBody>
            <a:bodyPr wrap="square" lIns="0" tIns="0" rIns="0" bIns="0" rtlCol="0"/>
            <a:lstStyle/>
            <a:p>
              <a:endParaRPr/>
            </a:p>
          </p:txBody>
        </p:sp>
        <p:sp>
          <p:nvSpPr>
            <p:cNvPr id="161" name="object 161"/>
            <p:cNvSpPr/>
            <p:nvPr/>
          </p:nvSpPr>
          <p:spPr>
            <a:xfrm>
              <a:off x="1489501" y="2570813"/>
              <a:ext cx="3810" cy="80645"/>
            </a:xfrm>
            <a:custGeom>
              <a:avLst/>
              <a:gdLst/>
              <a:ahLst/>
              <a:cxnLst/>
              <a:rect l="l" t="t" r="r" b="b"/>
              <a:pathLst>
                <a:path w="3809" h="80644">
                  <a:moveTo>
                    <a:pt x="3547" y="0"/>
                  </a:moveTo>
                  <a:lnTo>
                    <a:pt x="3547" y="80195"/>
                  </a:lnTo>
                </a:path>
                <a:path w="3809" h="80644">
                  <a:moveTo>
                    <a:pt x="0" y="80195"/>
                  </a:moveTo>
                  <a:lnTo>
                    <a:pt x="0" y="0"/>
                  </a:lnTo>
                </a:path>
              </a:pathLst>
            </a:custGeom>
            <a:ln w="3175">
              <a:solidFill>
                <a:srgbClr val="C9CACD"/>
              </a:solidFill>
            </a:ln>
          </p:spPr>
          <p:txBody>
            <a:bodyPr wrap="square" lIns="0" tIns="0" rIns="0" bIns="0" rtlCol="0"/>
            <a:lstStyle/>
            <a:p>
              <a:endParaRPr/>
            </a:p>
          </p:txBody>
        </p:sp>
        <p:sp>
          <p:nvSpPr>
            <p:cNvPr id="162" name="object 162"/>
            <p:cNvSpPr/>
            <p:nvPr/>
          </p:nvSpPr>
          <p:spPr>
            <a:xfrm>
              <a:off x="1493048" y="2570813"/>
              <a:ext cx="1905" cy="80645"/>
            </a:xfrm>
            <a:custGeom>
              <a:avLst/>
              <a:gdLst/>
              <a:ahLst/>
              <a:cxnLst/>
              <a:rect l="l" t="t" r="r" b="b"/>
              <a:pathLst>
                <a:path w="1905" h="80644">
                  <a:moveTo>
                    <a:pt x="0" y="0"/>
                  </a:moveTo>
                  <a:lnTo>
                    <a:pt x="1773" y="0"/>
                  </a:lnTo>
                  <a:lnTo>
                    <a:pt x="1773" y="80195"/>
                  </a:lnTo>
                  <a:lnTo>
                    <a:pt x="0" y="80195"/>
                  </a:lnTo>
                  <a:lnTo>
                    <a:pt x="0" y="0"/>
                  </a:lnTo>
                  <a:close/>
                </a:path>
              </a:pathLst>
            </a:custGeom>
            <a:solidFill>
              <a:srgbClr val="C8CACC"/>
            </a:solidFill>
          </p:spPr>
          <p:txBody>
            <a:bodyPr wrap="square" lIns="0" tIns="0" rIns="0" bIns="0" rtlCol="0"/>
            <a:lstStyle/>
            <a:p>
              <a:endParaRPr/>
            </a:p>
          </p:txBody>
        </p:sp>
        <p:sp>
          <p:nvSpPr>
            <p:cNvPr id="163" name="object 163"/>
            <p:cNvSpPr/>
            <p:nvPr/>
          </p:nvSpPr>
          <p:spPr>
            <a:xfrm>
              <a:off x="1493048" y="2570813"/>
              <a:ext cx="1905" cy="80645"/>
            </a:xfrm>
            <a:custGeom>
              <a:avLst/>
              <a:gdLst/>
              <a:ahLst/>
              <a:cxnLst/>
              <a:rect l="l" t="t" r="r" b="b"/>
              <a:pathLst>
                <a:path w="1905" h="80644">
                  <a:moveTo>
                    <a:pt x="1773" y="0"/>
                  </a:moveTo>
                  <a:lnTo>
                    <a:pt x="1773" y="80195"/>
                  </a:lnTo>
                </a:path>
                <a:path w="1905" h="80644">
                  <a:moveTo>
                    <a:pt x="0" y="80195"/>
                  </a:moveTo>
                  <a:lnTo>
                    <a:pt x="0" y="0"/>
                  </a:lnTo>
                </a:path>
              </a:pathLst>
            </a:custGeom>
            <a:ln w="3175">
              <a:solidFill>
                <a:srgbClr val="C8CACC"/>
              </a:solidFill>
            </a:ln>
          </p:spPr>
          <p:txBody>
            <a:bodyPr wrap="square" lIns="0" tIns="0" rIns="0" bIns="0" rtlCol="0"/>
            <a:lstStyle/>
            <a:p>
              <a:endParaRPr/>
            </a:p>
          </p:txBody>
        </p:sp>
        <p:sp>
          <p:nvSpPr>
            <p:cNvPr id="164" name="object 164"/>
            <p:cNvSpPr/>
            <p:nvPr/>
          </p:nvSpPr>
          <p:spPr>
            <a:xfrm>
              <a:off x="1494822" y="2570813"/>
              <a:ext cx="3810" cy="80645"/>
            </a:xfrm>
            <a:custGeom>
              <a:avLst/>
              <a:gdLst/>
              <a:ahLst/>
              <a:cxnLst/>
              <a:rect l="l" t="t" r="r" b="b"/>
              <a:pathLst>
                <a:path w="3809" h="80644">
                  <a:moveTo>
                    <a:pt x="0" y="0"/>
                  </a:moveTo>
                  <a:lnTo>
                    <a:pt x="3570" y="0"/>
                  </a:lnTo>
                  <a:lnTo>
                    <a:pt x="3570" y="80195"/>
                  </a:lnTo>
                  <a:lnTo>
                    <a:pt x="0" y="80195"/>
                  </a:lnTo>
                  <a:lnTo>
                    <a:pt x="0" y="0"/>
                  </a:lnTo>
                  <a:close/>
                </a:path>
              </a:pathLst>
            </a:custGeom>
            <a:solidFill>
              <a:srgbClr val="C7C9CC"/>
            </a:solidFill>
          </p:spPr>
          <p:txBody>
            <a:bodyPr wrap="square" lIns="0" tIns="0" rIns="0" bIns="0" rtlCol="0"/>
            <a:lstStyle/>
            <a:p>
              <a:endParaRPr/>
            </a:p>
          </p:txBody>
        </p:sp>
        <p:sp>
          <p:nvSpPr>
            <p:cNvPr id="165" name="object 165"/>
            <p:cNvSpPr/>
            <p:nvPr/>
          </p:nvSpPr>
          <p:spPr>
            <a:xfrm>
              <a:off x="1494822" y="2570813"/>
              <a:ext cx="3810" cy="80645"/>
            </a:xfrm>
            <a:custGeom>
              <a:avLst/>
              <a:gdLst/>
              <a:ahLst/>
              <a:cxnLst/>
              <a:rect l="l" t="t" r="r" b="b"/>
              <a:pathLst>
                <a:path w="3809" h="80644">
                  <a:moveTo>
                    <a:pt x="3570" y="0"/>
                  </a:moveTo>
                  <a:lnTo>
                    <a:pt x="3570" y="80195"/>
                  </a:lnTo>
                </a:path>
                <a:path w="3809" h="80644">
                  <a:moveTo>
                    <a:pt x="0" y="80195"/>
                  </a:moveTo>
                  <a:lnTo>
                    <a:pt x="0" y="0"/>
                  </a:lnTo>
                </a:path>
              </a:pathLst>
            </a:custGeom>
            <a:ln w="3175">
              <a:solidFill>
                <a:srgbClr val="C7C9CC"/>
              </a:solidFill>
            </a:ln>
          </p:spPr>
          <p:txBody>
            <a:bodyPr wrap="square" lIns="0" tIns="0" rIns="0" bIns="0" rtlCol="0"/>
            <a:lstStyle/>
            <a:p>
              <a:endParaRPr/>
            </a:p>
          </p:txBody>
        </p:sp>
        <p:sp>
          <p:nvSpPr>
            <p:cNvPr id="166" name="object 166"/>
            <p:cNvSpPr/>
            <p:nvPr/>
          </p:nvSpPr>
          <p:spPr>
            <a:xfrm>
              <a:off x="1498393" y="2570813"/>
              <a:ext cx="1905" cy="80645"/>
            </a:xfrm>
            <a:custGeom>
              <a:avLst/>
              <a:gdLst/>
              <a:ahLst/>
              <a:cxnLst/>
              <a:rect l="l" t="t" r="r" b="b"/>
              <a:pathLst>
                <a:path w="1905" h="80644">
                  <a:moveTo>
                    <a:pt x="0" y="0"/>
                  </a:moveTo>
                  <a:lnTo>
                    <a:pt x="1773" y="0"/>
                  </a:lnTo>
                  <a:lnTo>
                    <a:pt x="1773" y="80195"/>
                  </a:lnTo>
                  <a:lnTo>
                    <a:pt x="0" y="80195"/>
                  </a:lnTo>
                  <a:lnTo>
                    <a:pt x="0" y="0"/>
                  </a:lnTo>
                  <a:close/>
                </a:path>
              </a:pathLst>
            </a:custGeom>
            <a:solidFill>
              <a:srgbClr val="C7C9CC"/>
            </a:solidFill>
          </p:spPr>
          <p:txBody>
            <a:bodyPr wrap="square" lIns="0" tIns="0" rIns="0" bIns="0" rtlCol="0"/>
            <a:lstStyle/>
            <a:p>
              <a:endParaRPr/>
            </a:p>
          </p:txBody>
        </p:sp>
        <p:sp>
          <p:nvSpPr>
            <p:cNvPr id="167" name="object 167"/>
            <p:cNvSpPr/>
            <p:nvPr/>
          </p:nvSpPr>
          <p:spPr>
            <a:xfrm>
              <a:off x="1498393" y="2570813"/>
              <a:ext cx="1905" cy="80645"/>
            </a:xfrm>
            <a:custGeom>
              <a:avLst/>
              <a:gdLst/>
              <a:ahLst/>
              <a:cxnLst/>
              <a:rect l="l" t="t" r="r" b="b"/>
              <a:pathLst>
                <a:path w="1905" h="80644">
                  <a:moveTo>
                    <a:pt x="1773" y="0"/>
                  </a:moveTo>
                  <a:lnTo>
                    <a:pt x="1773" y="80195"/>
                  </a:lnTo>
                </a:path>
                <a:path w="1905" h="80644">
                  <a:moveTo>
                    <a:pt x="0" y="80195"/>
                  </a:moveTo>
                  <a:lnTo>
                    <a:pt x="0" y="0"/>
                  </a:lnTo>
                </a:path>
              </a:pathLst>
            </a:custGeom>
            <a:ln w="3175">
              <a:solidFill>
                <a:srgbClr val="C7C9CC"/>
              </a:solidFill>
            </a:ln>
          </p:spPr>
          <p:txBody>
            <a:bodyPr wrap="square" lIns="0" tIns="0" rIns="0" bIns="0" rtlCol="0"/>
            <a:lstStyle/>
            <a:p>
              <a:endParaRPr/>
            </a:p>
          </p:txBody>
        </p:sp>
        <p:sp>
          <p:nvSpPr>
            <p:cNvPr id="168" name="object 168"/>
            <p:cNvSpPr/>
            <p:nvPr/>
          </p:nvSpPr>
          <p:spPr>
            <a:xfrm>
              <a:off x="1500166" y="2570813"/>
              <a:ext cx="3810" cy="80645"/>
            </a:xfrm>
            <a:custGeom>
              <a:avLst/>
              <a:gdLst/>
              <a:ahLst/>
              <a:cxnLst/>
              <a:rect l="l" t="t" r="r" b="b"/>
              <a:pathLst>
                <a:path w="3809" h="80644">
                  <a:moveTo>
                    <a:pt x="0" y="0"/>
                  </a:moveTo>
                  <a:lnTo>
                    <a:pt x="3547" y="0"/>
                  </a:lnTo>
                  <a:lnTo>
                    <a:pt x="3547" y="80195"/>
                  </a:lnTo>
                  <a:lnTo>
                    <a:pt x="0" y="80195"/>
                  </a:lnTo>
                  <a:lnTo>
                    <a:pt x="0" y="0"/>
                  </a:lnTo>
                  <a:close/>
                </a:path>
              </a:pathLst>
            </a:custGeom>
            <a:solidFill>
              <a:srgbClr val="C6C8CA"/>
            </a:solidFill>
          </p:spPr>
          <p:txBody>
            <a:bodyPr wrap="square" lIns="0" tIns="0" rIns="0" bIns="0" rtlCol="0"/>
            <a:lstStyle/>
            <a:p>
              <a:endParaRPr/>
            </a:p>
          </p:txBody>
        </p:sp>
        <p:sp>
          <p:nvSpPr>
            <p:cNvPr id="169" name="object 169"/>
            <p:cNvSpPr/>
            <p:nvPr/>
          </p:nvSpPr>
          <p:spPr>
            <a:xfrm>
              <a:off x="1500166" y="2570813"/>
              <a:ext cx="3810" cy="80645"/>
            </a:xfrm>
            <a:custGeom>
              <a:avLst/>
              <a:gdLst/>
              <a:ahLst/>
              <a:cxnLst/>
              <a:rect l="l" t="t" r="r" b="b"/>
              <a:pathLst>
                <a:path w="3809" h="80644">
                  <a:moveTo>
                    <a:pt x="3547" y="0"/>
                  </a:moveTo>
                  <a:lnTo>
                    <a:pt x="3547" y="80195"/>
                  </a:lnTo>
                </a:path>
                <a:path w="3809" h="80644">
                  <a:moveTo>
                    <a:pt x="0" y="80195"/>
                  </a:moveTo>
                  <a:lnTo>
                    <a:pt x="0" y="0"/>
                  </a:lnTo>
                </a:path>
              </a:pathLst>
            </a:custGeom>
            <a:ln w="3175">
              <a:solidFill>
                <a:srgbClr val="C6C8CA"/>
              </a:solidFill>
            </a:ln>
          </p:spPr>
          <p:txBody>
            <a:bodyPr wrap="square" lIns="0" tIns="0" rIns="0" bIns="0" rtlCol="0"/>
            <a:lstStyle/>
            <a:p>
              <a:endParaRPr/>
            </a:p>
          </p:txBody>
        </p:sp>
        <p:sp>
          <p:nvSpPr>
            <p:cNvPr id="170" name="object 170"/>
            <p:cNvSpPr/>
            <p:nvPr/>
          </p:nvSpPr>
          <p:spPr>
            <a:xfrm>
              <a:off x="1503713" y="2570813"/>
              <a:ext cx="1905" cy="80645"/>
            </a:xfrm>
            <a:custGeom>
              <a:avLst/>
              <a:gdLst/>
              <a:ahLst/>
              <a:cxnLst/>
              <a:rect l="l" t="t" r="r" b="b"/>
              <a:pathLst>
                <a:path w="1905" h="80644">
                  <a:moveTo>
                    <a:pt x="0" y="0"/>
                  </a:moveTo>
                  <a:lnTo>
                    <a:pt x="1773" y="0"/>
                  </a:lnTo>
                  <a:lnTo>
                    <a:pt x="1773" y="80195"/>
                  </a:lnTo>
                  <a:lnTo>
                    <a:pt x="0" y="80195"/>
                  </a:lnTo>
                  <a:lnTo>
                    <a:pt x="0" y="0"/>
                  </a:lnTo>
                  <a:close/>
                </a:path>
              </a:pathLst>
            </a:custGeom>
            <a:solidFill>
              <a:srgbClr val="C5C7C9"/>
            </a:solidFill>
          </p:spPr>
          <p:txBody>
            <a:bodyPr wrap="square" lIns="0" tIns="0" rIns="0" bIns="0" rtlCol="0"/>
            <a:lstStyle/>
            <a:p>
              <a:endParaRPr/>
            </a:p>
          </p:txBody>
        </p:sp>
        <p:sp>
          <p:nvSpPr>
            <p:cNvPr id="171" name="object 171"/>
            <p:cNvSpPr/>
            <p:nvPr/>
          </p:nvSpPr>
          <p:spPr>
            <a:xfrm>
              <a:off x="1503713" y="2570813"/>
              <a:ext cx="1905" cy="80645"/>
            </a:xfrm>
            <a:custGeom>
              <a:avLst/>
              <a:gdLst/>
              <a:ahLst/>
              <a:cxnLst/>
              <a:rect l="l" t="t" r="r" b="b"/>
              <a:pathLst>
                <a:path w="1905" h="80644">
                  <a:moveTo>
                    <a:pt x="1773" y="0"/>
                  </a:moveTo>
                  <a:lnTo>
                    <a:pt x="1773" y="80195"/>
                  </a:lnTo>
                </a:path>
                <a:path w="1905" h="80644">
                  <a:moveTo>
                    <a:pt x="0" y="80195"/>
                  </a:moveTo>
                  <a:lnTo>
                    <a:pt x="0" y="0"/>
                  </a:lnTo>
                </a:path>
              </a:pathLst>
            </a:custGeom>
            <a:ln w="3175">
              <a:solidFill>
                <a:srgbClr val="C5C7C9"/>
              </a:solidFill>
            </a:ln>
          </p:spPr>
          <p:txBody>
            <a:bodyPr wrap="square" lIns="0" tIns="0" rIns="0" bIns="0" rtlCol="0"/>
            <a:lstStyle/>
            <a:p>
              <a:endParaRPr/>
            </a:p>
          </p:txBody>
        </p:sp>
        <p:sp>
          <p:nvSpPr>
            <p:cNvPr id="172" name="object 172"/>
            <p:cNvSpPr/>
            <p:nvPr/>
          </p:nvSpPr>
          <p:spPr>
            <a:xfrm>
              <a:off x="1505487" y="2570813"/>
              <a:ext cx="1905" cy="80645"/>
            </a:xfrm>
            <a:custGeom>
              <a:avLst/>
              <a:gdLst/>
              <a:ahLst/>
              <a:cxnLst/>
              <a:rect l="l" t="t" r="r" b="b"/>
              <a:pathLst>
                <a:path w="1905" h="80644">
                  <a:moveTo>
                    <a:pt x="0" y="0"/>
                  </a:moveTo>
                  <a:lnTo>
                    <a:pt x="1773" y="0"/>
                  </a:lnTo>
                  <a:lnTo>
                    <a:pt x="1773" y="80195"/>
                  </a:lnTo>
                  <a:lnTo>
                    <a:pt x="0" y="80195"/>
                  </a:lnTo>
                  <a:lnTo>
                    <a:pt x="0" y="0"/>
                  </a:lnTo>
                  <a:close/>
                </a:path>
              </a:pathLst>
            </a:custGeom>
            <a:solidFill>
              <a:srgbClr val="C5C7C9"/>
            </a:solidFill>
          </p:spPr>
          <p:txBody>
            <a:bodyPr wrap="square" lIns="0" tIns="0" rIns="0" bIns="0" rtlCol="0"/>
            <a:lstStyle/>
            <a:p>
              <a:endParaRPr/>
            </a:p>
          </p:txBody>
        </p:sp>
        <p:sp>
          <p:nvSpPr>
            <p:cNvPr id="173" name="object 173"/>
            <p:cNvSpPr/>
            <p:nvPr/>
          </p:nvSpPr>
          <p:spPr>
            <a:xfrm>
              <a:off x="1505487" y="2570813"/>
              <a:ext cx="1905" cy="80645"/>
            </a:xfrm>
            <a:custGeom>
              <a:avLst/>
              <a:gdLst/>
              <a:ahLst/>
              <a:cxnLst/>
              <a:rect l="l" t="t" r="r" b="b"/>
              <a:pathLst>
                <a:path w="1905" h="80644">
                  <a:moveTo>
                    <a:pt x="1773" y="0"/>
                  </a:moveTo>
                  <a:lnTo>
                    <a:pt x="1773" y="80195"/>
                  </a:lnTo>
                </a:path>
                <a:path w="1905" h="80644">
                  <a:moveTo>
                    <a:pt x="0" y="80195"/>
                  </a:moveTo>
                  <a:lnTo>
                    <a:pt x="0" y="0"/>
                  </a:lnTo>
                </a:path>
              </a:pathLst>
            </a:custGeom>
            <a:ln w="3175">
              <a:solidFill>
                <a:srgbClr val="C5C7C9"/>
              </a:solidFill>
            </a:ln>
          </p:spPr>
          <p:txBody>
            <a:bodyPr wrap="square" lIns="0" tIns="0" rIns="0" bIns="0" rtlCol="0"/>
            <a:lstStyle/>
            <a:p>
              <a:endParaRPr/>
            </a:p>
          </p:txBody>
        </p:sp>
        <p:sp>
          <p:nvSpPr>
            <p:cNvPr id="174" name="object 174"/>
            <p:cNvSpPr/>
            <p:nvPr/>
          </p:nvSpPr>
          <p:spPr>
            <a:xfrm>
              <a:off x="1507261" y="2570813"/>
              <a:ext cx="3810" cy="80645"/>
            </a:xfrm>
            <a:custGeom>
              <a:avLst/>
              <a:gdLst/>
              <a:ahLst/>
              <a:cxnLst/>
              <a:rect l="l" t="t" r="r" b="b"/>
              <a:pathLst>
                <a:path w="3809" h="80644">
                  <a:moveTo>
                    <a:pt x="0" y="0"/>
                  </a:moveTo>
                  <a:lnTo>
                    <a:pt x="3547" y="0"/>
                  </a:lnTo>
                  <a:lnTo>
                    <a:pt x="3547" y="80195"/>
                  </a:lnTo>
                  <a:lnTo>
                    <a:pt x="0" y="80195"/>
                  </a:lnTo>
                  <a:lnTo>
                    <a:pt x="0" y="0"/>
                  </a:lnTo>
                  <a:close/>
                </a:path>
              </a:pathLst>
            </a:custGeom>
            <a:solidFill>
              <a:srgbClr val="C5C6C8"/>
            </a:solidFill>
          </p:spPr>
          <p:txBody>
            <a:bodyPr wrap="square" lIns="0" tIns="0" rIns="0" bIns="0" rtlCol="0"/>
            <a:lstStyle/>
            <a:p>
              <a:endParaRPr/>
            </a:p>
          </p:txBody>
        </p:sp>
        <p:sp>
          <p:nvSpPr>
            <p:cNvPr id="175" name="object 175"/>
            <p:cNvSpPr/>
            <p:nvPr/>
          </p:nvSpPr>
          <p:spPr>
            <a:xfrm>
              <a:off x="1507261" y="2570813"/>
              <a:ext cx="3810" cy="80645"/>
            </a:xfrm>
            <a:custGeom>
              <a:avLst/>
              <a:gdLst/>
              <a:ahLst/>
              <a:cxnLst/>
              <a:rect l="l" t="t" r="r" b="b"/>
              <a:pathLst>
                <a:path w="3809" h="80644">
                  <a:moveTo>
                    <a:pt x="3547" y="0"/>
                  </a:moveTo>
                  <a:lnTo>
                    <a:pt x="3547" y="80195"/>
                  </a:lnTo>
                </a:path>
                <a:path w="3809" h="80644">
                  <a:moveTo>
                    <a:pt x="0" y="80195"/>
                  </a:moveTo>
                  <a:lnTo>
                    <a:pt x="0" y="0"/>
                  </a:lnTo>
                </a:path>
              </a:pathLst>
            </a:custGeom>
            <a:ln w="3175">
              <a:solidFill>
                <a:srgbClr val="C5C6C8"/>
              </a:solidFill>
            </a:ln>
          </p:spPr>
          <p:txBody>
            <a:bodyPr wrap="square" lIns="0" tIns="0" rIns="0" bIns="0" rtlCol="0"/>
            <a:lstStyle/>
            <a:p>
              <a:endParaRPr/>
            </a:p>
          </p:txBody>
        </p:sp>
        <p:sp>
          <p:nvSpPr>
            <p:cNvPr id="176" name="object 176"/>
            <p:cNvSpPr/>
            <p:nvPr/>
          </p:nvSpPr>
          <p:spPr>
            <a:xfrm>
              <a:off x="1510808" y="2570813"/>
              <a:ext cx="1905" cy="80645"/>
            </a:xfrm>
            <a:custGeom>
              <a:avLst/>
              <a:gdLst/>
              <a:ahLst/>
              <a:cxnLst/>
              <a:rect l="l" t="t" r="r" b="b"/>
              <a:pathLst>
                <a:path w="1905" h="80644">
                  <a:moveTo>
                    <a:pt x="0" y="0"/>
                  </a:moveTo>
                  <a:lnTo>
                    <a:pt x="1773" y="0"/>
                  </a:lnTo>
                  <a:lnTo>
                    <a:pt x="1773" y="80195"/>
                  </a:lnTo>
                  <a:lnTo>
                    <a:pt x="0" y="80195"/>
                  </a:lnTo>
                  <a:lnTo>
                    <a:pt x="0" y="0"/>
                  </a:lnTo>
                  <a:close/>
                </a:path>
              </a:pathLst>
            </a:custGeom>
            <a:solidFill>
              <a:srgbClr val="C5C5C7"/>
            </a:solidFill>
          </p:spPr>
          <p:txBody>
            <a:bodyPr wrap="square" lIns="0" tIns="0" rIns="0" bIns="0" rtlCol="0"/>
            <a:lstStyle/>
            <a:p>
              <a:endParaRPr/>
            </a:p>
          </p:txBody>
        </p:sp>
        <p:sp>
          <p:nvSpPr>
            <p:cNvPr id="177" name="object 177"/>
            <p:cNvSpPr/>
            <p:nvPr/>
          </p:nvSpPr>
          <p:spPr>
            <a:xfrm>
              <a:off x="1510808" y="2570813"/>
              <a:ext cx="1905" cy="80645"/>
            </a:xfrm>
            <a:custGeom>
              <a:avLst/>
              <a:gdLst/>
              <a:ahLst/>
              <a:cxnLst/>
              <a:rect l="l" t="t" r="r" b="b"/>
              <a:pathLst>
                <a:path w="1905" h="80644">
                  <a:moveTo>
                    <a:pt x="1773" y="0"/>
                  </a:moveTo>
                  <a:lnTo>
                    <a:pt x="1773" y="80195"/>
                  </a:lnTo>
                </a:path>
                <a:path w="1905" h="80644">
                  <a:moveTo>
                    <a:pt x="0" y="80195"/>
                  </a:moveTo>
                  <a:lnTo>
                    <a:pt x="0" y="0"/>
                  </a:lnTo>
                </a:path>
              </a:pathLst>
            </a:custGeom>
            <a:ln w="3175">
              <a:solidFill>
                <a:srgbClr val="C5C5C7"/>
              </a:solidFill>
            </a:ln>
          </p:spPr>
          <p:txBody>
            <a:bodyPr wrap="square" lIns="0" tIns="0" rIns="0" bIns="0" rtlCol="0"/>
            <a:lstStyle/>
            <a:p>
              <a:endParaRPr/>
            </a:p>
          </p:txBody>
        </p:sp>
        <p:sp>
          <p:nvSpPr>
            <p:cNvPr id="178" name="object 178"/>
            <p:cNvSpPr/>
            <p:nvPr/>
          </p:nvSpPr>
          <p:spPr>
            <a:xfrm>
              <a:off x="1512581" y="2570813"/>
              <a:ext cx="3810" cy="80645"/>
            </a:xfrm>
            <a:custGeom>
              <a:avLst/>
              <a:gdLst/>
              <a:ahLst/>
              <a:cxnLst/>
              <a:rect l="l" t="t" r="r" b="b"/>
              <a:pathLst>
                <a:path w="3809" h="80644">
                  <a:moveTo>
                    <a:pt x="0" y="0"/>
                  </a:moveTo>
                  <a:lnTo>
                    <a:pt x="3547" y="0"/>
                  </a:lnTo>
                  <a:lnTo>
                    <a:pt x="3547" y="80195"/>
                  </a:lnTo>
                  <a:lnTo>
                    <a:pt x="0" y="80195"/>
                  </a:lnTo>
                  <a:lnTo>
                    <a:pt x="0" y="0"/>
                  </a:lnTo>
                  <a:close/>
                </a:path>
              </a:pathLst>
            </a:custGeom>
            <a:solidFill>
              <a:srgbClr val="C5C5C7"/>
            </a:solidFill>
          </p:spPr>
          <p:txBody>
            <a:bodyPr wrap="square" lIns="0" tIns="0" rIns="0" bIns="0" rtlCol="0"/>
            <a:lstStyle/>
            <a:p>
              <a:endParaRPr/>
            </a:p>
          </p:txBody>
        </p:sp>
        <p:sp>
          <p:nvSpPr>
            <p:cNvPr id="179" name="object 179"/>
            <p:cNvSpPr/>
            <p:nvPr/>
          </p:nvSpPr>
          <p:spPr>
            <a:xfrm>
              <a:off x="1512582" y="2570813"/>
              <a:ext cx="3810" cy="80645"/>
            </a:xfrm>
            <a:custGeom>
              <a:avLst/>
              <a:gdLst/>
              <a:ahLst/>
              <a:cxnLst/>
              <a:rect l="l" t="t" r="r" b="b"/>
              <a:pathLst>
                <a:path w="3809" h="80644">
                  <a:moveTo>
                    <a:pt x="3547" y="0"/>
                  </a:moveTo>
                  <a:lnTo>
                    <a:pt x="3547" y="80195"/>
                  </a:lnTo>
                </a:path>
                <a:path w="3809" h="80644">
                  <a:moveTo>
                    <a:pt x="0" y="80195"/>
                  </a:moveTo>
                  <a:lnTo>
                    <a:pt x="0" y="0"/>
                  </a:lnTo>
                </a:path>
              </a:pathLst>
            </a:custGeom>
            <a:ln w="3175">
              <a:solidFill>
                <a:srgbClr val="C5C5C7"/>
              </a:solidFill>
            </a:ln>
          </p:spPr>
          <p:txBody>
            <a:bodyPr wrap="square" lIns="0" tIns="0" rIns="0" bIns="0" rtlCol="0"/>
            <a:lstStyle/>
            <a:p>
              <a:endParaRPr/>
            </a:p>
          </p:txBody>
        </p:sp>
        <p:sp>
          <p:nvSpPr>
            <p:cNvPr id="180" name="object 180"/>
            <p:cNvSpPr/>
            <p:nvPr/>
          </p:nvSpPr>
          <p:spPr>
            <a:xfrm>
              <a:off x="1516129" y="2570813"/>
              <a:ext cx="1905" cy="80645"/>
            </a:xfrm>
            <a:custGeom>
              <a:avLst/>
              <a:gdLst/>
              <a:ahLst/>
              <a:cxnLst/>
              <a:rect l="l" t="t" r="r" b="b"/>
              <a:pathLst>
                <a:path w="1905" h="80644">
                  <a:moveTo>
                    <a:pt x="0" y="0"/>
                  </a:moveTo>
                  <a:lnTo>
                    <a:pt x="1773" y="0"/>
                  </a:lnTo>
                  <a:lnTo>
                    <a:pt x="1773" y="80195"/>
                  </a:lnTo>
                  <a:lnTo>
                    <a:pt x="0" y="80195"/>
                  </a:lnTo>
                  <a:lnTo>
                    <a:pt x="0" y="0"/>
                  </a:lnTo>
                  <a:close/>
                </a:path>
              </a:pathLst>
            </a:custGeom>
            <a:solidFill>
              <a:srgbClr val="C4C5C7"/>
            </a:solidFill>
          </p:spPr>
          <p:txBody>
            <a:bodyPr wrap="square" lIns="0" tIns="0" rIns="0" bIns="0" rtlCol="0"/>
            <a:lstStyle/>
            <a:p>
              <a:endParaRPr/>
            </a:p>
          </p:txBody>
        </p:sp>
        <p:sp>
          <p:nvSpPr>
            <p:cNvPr id="181" name="object 181"/>
            <p:cNvSpPr/>
            <p:nvPr/>
          </p:nvSpPr>
          <p:spPr>
            <a:xfrm>
              <a:off x="1516129" y="2570813"/>
              <a:ext cx="1905" cy="80645"/>
            </a:xfrm>
            <a:custGeom>
              <a:avLst/>
              <a:gdLst/>
              <a:ahLst/>
              <a:cxnLst/>
              <a:rect l="l" t="t" r="r" b="b"/>
              <a:pathLst>
                <a:path w="1905" h="80644">
                  <a:moveTo>
                    <a:pt x="1773" y="0"/>
                  </a:moveTo>
                  <a:lnTo>
                    <a:pt x="1773" y="80195"/>
                  </a:lnTo>
                </a:path>
                <a:path w="1905" h="80644">
                  <a:moveTo>
                    <a:pt x="0" y="80195"/>
                  </a:moveTo>
                  <a:lnTo>
                    <a:pt x="0" y="0"/>
                  </a:lnTo>
                </a:path>
              </a:pathLst>
            </a:custGeom>
            <a:ln w="3175">
              <a:solidFill>
                <a:srgbClr val="C4C5C7"/>
              </a:solidFill>
            </a:ln>
          </p:spPr>
          <p:txBody>
            <a:bodyPr wrap="square" lIns="0" tIns="0" rIns="0" bIns="0" rtlCol="0"/>
            <a:lstStyle/>
            <a:p>
              <a:endParaRPr/>
            </a:p>
          </p:txBody>
        </p:sp>
        <p:sp>
          <p:nvSpPr>
            <p:cNvPr id="182" name="object 182"/>
            <p:cNvSpPr/>
            <p:nvPr/>
          </p:nvSpPr>
          <p:spPr>
            <a:xfrm>
              <a:off x="1517902" y="2570813"/>
              <a:ext cx="3810" cy="80645"/>
            </a:xfrm>
            <a:custGeom>
              <a:avLst/>
              <a:gdLst/>
              <a:ahLst/>
              <a:cxnLst/>
              <a:rect l="l" t="t" r="r" b="b"/>
              <a:pathLst>
                <a:path w="3809" h="80644">
                  <a:moveTo>
                    <a:pt x="0" y="0"/>
                  </a:moveTo>
                  <a:lnTo>
                    <a:pt x="3547" y="0"/>
                  </a:lnTo>
                  <a:lnTo>
                    <a:pt x="3547" y="80195"/>
                  </a:lnTo>
                  <a:lnTo>
                    <a:pt x="0" y="80195"/>
                  </a:lnTo>
                  <a:lnTo>
                    <a:pt x="0" y="0"/>
                  </a:lnTo>
                  <a:close/>
                </a:path>
              </a:pathLst>
            </a:custGeom>
            <a:solidFill>
              <a:srgbClr val="C3C5C6"/>
            </a:solidFill>
          </p:spPr>
          <p:txBody>
            <a:bodyPr wrap="square" lIns="0" tIns="0" rIns="0" bIns="0" rtlCol="0"/>
            <a:lstStyle/>
            <a:p>
              <a:endParaRPr/>
            </a:p>
          </p:txBody>
        </p:sp>
        <p:sp>
          <p:nvSpPr>
            <p:cNvPr id="183" name="object 183"/>
            <p:cNvSpPr/>
            <p:nvPr/>
          </p:nvSpPr>
          <p:spPr>
            <a:xfrm>
              <a:off x="1517902" y="2570813"/>
              <a:ext cx="3810" cy="80645"/>
            </a:xfrm>
            <a:custGeom>
              <a:avLst/>
              <a:gdLst/>
              <a:ahLst/>
              <a:cxnLst/>
              <a:rect l="l" t="t" r="r" b="b"/>
              <a:pathLst>
                <a:path w="3809" h="80644">
                  <a:moveTo>
                    <a:pt x="3547" y="0"/>
                  </a:moveTo>
                  <a:lnTo>
                    <a:pt x="3547" y="80195"/>
                  </a:lnTo>
                </a:path>
                <a:path w="3809" h="80644">
                  <a:moveTo>
                    <a:pt x="0" y="80195"/>
                  </a:moveTo>
                  <a:lnTo>
                    <a:pt x="0" y="0"/>
                  </a:lnTo>
                </a:path>
              </a:pathLst>
            </a:custGeom>
            <a:ln w="3175">
              <a:solidFill>
                <a:srgbClr val="C3C5C6"/>
              </a:solidFill>
            </a:ln>
          </p:spPr>
          <p:txBody>
            <a:bodyPr wrap="square" lIns="0" tIns="0" rIns="0" bIns="0" rtlCol="0"/>
            <a:lstStyle/>
            <a:p>
              <a:endParaRPr/>
            </a:p>
          </p:txBody>
        </p:sp>
        <p:sp>
          <p:nvSpPr>
            <p:cNvPr id="184" name="object 184"/>
            <p:cNvSpPr/>
            <p:nvPr/>
          </p:nvSpPr>
          <p:spPr>
            <a:xfrm>
              <a:off x="1521450" y="2570813"/>
              <a:ext cx="1905" cy="80645"/>
            </a:xfrm>
            <a:custGeom>
              <a:avLst/>
              <a:gdLst/>
              <a:ahLst/>
              <a:cxnLst/>
              <a:rect l="l" t="t" r="r" b="b"/>
              <a:pathLst>
                <a:path w="1905" h="80644">
                  <a:moveTo>
                    <a:pt x="0" y="0"/>
                  </a:moveTo>
                  <a:lnTo>
                    <a:pt x="1773" y="0"/>
                  </a:lnTo>
                  <a:lnTo>
                    <a:pt x="1773" y="80195"/>
                  </a:lnTo>
                  <a:lnTo>
                    <a:pt x="0" y="80195"/>
                  </a:lnTo>
                  <a:lnTo>
                    <a:pt x="0" y="0"/>
                  </a:lnTo>
                  <a:close/>
                </a:path>
              </a:pathLst>
            </a:custGeom>
            <a:solidFill>
              <a:srgbClr val="C2C4C5"/>
            </a:solidFill>
          </p:spPr>
          <p:txBody>
            <a:bodyPr wrap="square" lIns="0" tIns="0" rIns="0" bIns="0" rtlCol="0"/>
            <a:lstStyle/>
            <a:p>
              <a:endParaRPr/>
            </a:p>
          </p:txBody>
        </p:sp>
        <p:sp>
          <p:nvSpPr>
            <p:cNvPr id="185" name="object 185"/>
            <p:cNvSpPr/>
            <p:nvPr/>
          </p:nvSpPr>
          <p:spPr>
            <a:xfrm>
              <a:off x="1521450" y="2570813"/>
              <a:ext cx="1905" cy="80645"/>
            </a:xfrm>
            <a:custGeom>
              <a:avLst/>
              <a:gdLst/>
              <a:ahLst/>
              <a:cxnLst/>
              <a:rect l="l" t="t" r="r" b="b"/>
              <a:pathLst>
                <a:path w="1905" h="80644">
                  <a:moveTo>
                    <a:pt x="1773" y="0"/>
                  </a:moveTo>
                  <a:lnTo>
                    <a:pt x="1773" y="80195"/>
                  </a:lnTo>
                </a:path>
                <a:path w="1905" h="80644">
                  <a:moveTo>
                    <a:pt x="0" y="80195"/>
                  </a:moveTo>
                  <a:lnTo>
                    <a:pt x="0" y="0"/>
                  </a:lnTo>
                </a:path>
              </a:pathLst>
            </a:custGeom>
            <a:ln w="3175">
              <a:solidFill>
                <a:srgbClr val="C2C4C5"/>
              </a:solidFill>
            </a:ln>
          </p:spPr>
          <p:txBody>
            <a:bodyPr wrap="square" lIns="0" tIns="0" rIns="0" bIns="0" rtlCol="0"/>
            <a:lstStyle/>
            <a:p>
              <a:endParaRPr/>
            </a:p>
          </p:txBody>
        </p:sp>
        <p:sp>
          <p:nvSpPr>
            <p:cNvPr id="186" name="object 186"/>
            <p:cNvSpPr/>
            <p:nvPr/>
          </p:nvSpPr>
          <p:spPr>
            <a:xfrm>
              <a:off x="1523223" y="2570813"/>
              <a:ext cx="3810" cy="80645"/>
            </a:xfrm>
            <a:custGeom>
              <a:avLst/>
              <a:gdLst/>
              <a:ahLst/>
              <a:cxnLst/>
              <a:rect l="l" t="t" r="r" b="b"/>
              <a:pathLst>
                <a:path w="3809" h="80644">
                  <a:moveTo>
                    <a:pt x="0" y="0"/>
                  </a:moveTo>
                  <a:lnTo>
                    <a:pt x="3547" y="0"/>
                  </a:lnTo>
                  <a:lnTo>
                    <a:pt x="3547" y="80195"/>
                  </a:lnTo>
                  <a:lnTo>
                    <a:pt x="0" y="80195"/>
                  </a:lnTo>
                  <a:lnTo>
                    <a:pt x="0" y="0"/>
                  </a:lnTo>
                  <a:close/>
                </a:path>
              </a:pathLst>
            </a:custGeom>
            <a:solidFill>
              <a:srgbClr val="C2C4C5"/>
            </a:solidFill>
          </p:spPr>
          <p:txBody>
            <a:bodyPr wrap="square" lIns="0" tIns="0" rIns="0" bIns="0" rtlCol="0"/>
            <a:lstStyle/>
            <a:p>
              <a:endParaRPr/>
            </a:p>
          </p:txBody>
        </p:sp>
        <p:sp>
          <p:nvSpPr>
            <p:cNvPr id="187" name="object 187"/>
            <p:cNvSpPr/>
            <p:nvPr/>
          </p:nvSpPr>
          <p:spPr>
            <a:xfrm>
              <a:off x="1523223" y="2570813"/>
              <a:ext cx="3810" cy="80645"/>
            </a:xfrm>
            <a:custGeom>
              <a:avLst/>
              <a:gdLst/>
              <a:ahLst/>
              <a:cxnLst/>
              <a:rect l="l" t="t" r="r" b="b"/>
              <a:pathLst>
                <a:path w="3809" h="80644">
                  <a:moveTo>
                    <a:pt x="3547" y="0"/>
                  </a:moveTo>
                  <a:lnTo>
                    <a:pt x="3547" y="80195"/>
                  </a:lnTo>
                </a:path>
                <a:path w="3809" h="80644">
                  <a:moveTo>
                    <a:pt x="0" y="80195"/>
                  </a:moveTo>
                  <a:lnTo>
                    <a:pt x="0" y="0"/>
                  </a:lnTo>
                </a:path>
              </a:pathLst>
            </a:custGeom>
            <a:ln w="3175">
              <a:solidFill>
                <a:srgbClr val="C2C4C5"/>
              </a:solidFill>
            </a:ln>
          </p:spPr>
          <p:txBody>
            <a:bodyPr wrap="square" lIns="0" tIns="0" rIns="0" bIns="0" rtlCol="0"/>
            <a:lstStyle/>
            <a:p>
              <a:endParaRPr/>
            </a:p>
          </p:txBody>
        </p:sp>
        <p:sp>
          <p:nvSpPr>
            <p:cNvPr id="188" name="object 188"/>
            <p:cNvSpPr/>
            <p:nvPr/>
          </p:nvSpPr>
          <p:spPr>
            <a:xfrm>
              <a:off x="1526770" y="2570813"/>
              <a:ext cx="1905" cy="80645"/>
            </a:xfrm>
            <a:custGeom>
              <a:avLst/>
              <a:gdLst/>
              <a:ahLst/>
              <a:cxnLst/>
              <a:rect l="l" t="t" r="r" b="b"/>
              <a:pathLst>
                <a:path w="1905" h="80644">
                  <a:moveTo>
                    <a:pt x="0" y="0"/>
                  </a:moveTo>
                  <a:lnTo>
                    <a:pt x="1773" y="0"/>
                  </a:lnTo>
                  <a:lnTo>
                    <a:pt x="1773" y="80195"/>
                  </a:lnTo>
                  <a:lnTo>
                    <a:pt x="0" y="80195"/>
                  </a:lnTo>
                  <a:lnTo>
                    <a:pt x="0" y="0"/>
                  </a:lnTo>
                  <a:close/>
                </a:path>
              </a:pathLst>
            </a:custGeom>
            <a:solidFill>
              <a:srgbClr val="C1C3C5"/>
            </a:solidFill>
          </p:spPr>
          <p:txBody>
            <a:bodyPr wrap="square" lIns="0" tIns="0" rIns="0" bIns="0" rtlCol="0"/>
            <a:lstStyle/>
            <a:p>
              <a:endParaRPr/>
            </a:p>
          </p:txBody>
        </p:sp>
        <p:sp>
          <p:nvSpPr>
            <p:cNvPr id="189" name="object 189"/>
            <p:cNvSpPr/>
            <p:nvPr/>
          </p:nvSpPr>
          <p:spPr>
            <a:xfrm>
              <a:off x="1526770" y="2570813"/>
              <a:ext cx="1905" cy="80645"/>
            </a:xfrm>
            <a:custGeom>
              <a:avLst/>
              <a:gdLst/>
              <a:ahLst/>
              <a:cxnLst/>
              <a:rect l="l" t="t" r="r" b="b"/>
              <a:pathLst>
                <a:path w="1905" h="80644">
                  <a:moveTo>
                    <a:pt x="1773" y="0"/>
                  </a:moveTo>
                  <a:lnTo>
                    <a:pt x="1773" y="80195"/>
                  </a:lnTo>
                </a:path>
                <a:path w="1905" h="80644">
                  <a:moveTo>
                    <a:pt x="0" y="80195"/>
                  </a:moveTo>
                  <a:lnTo>
                    <a:pt x="0" y="0"/>
                  </a:lnTo>
                </a:path>
              </a:pathLst>
            </a:custGeom>
            <a:ln w="3175">
              <a:solidFill>
                <a:srgbClr val="C1C3C5"/>
              </a:solidFill>
            </a:ln>
          </p:spPr>
          <p:txBody>
            <a:bodyPr wrap="square" lIns="0" tIns="0" rIns="0" bIns="0" rtlCol="0"/>
            <a:lstStyle/>
            <a:p>
              <a:endParaRPr/>
            </a:p>
          </p:txBody>
        </p:sp>
        <p:sp>
          <p:nvSpPr>
            <p:cNvPr id="190" name="object 190"/>
            <p:cNvSpPr/>
            <p:nvPr/>
          </p:nvSpPr>
          <p:spPr>
            <a:xfrm>
              <a:off x="1528544" y="2570813"/>
              <a:ext cx="3810" cy="80645"/>
            </a:xfrm>
            <a:custGeom>
              <a:avLst/>
              <a:gdLst/>
              <a:ahLst/>
              <a:cxnLst/>
              <a:rect l="l" t="t" r="r" b="b"/>
              <a:pathLst>
                <a:path w="3809" h="80644">
                  <a:moveTo>
                    <a:pt x="0" y="0"/>
                  </a:moveTo>
                  <a:lnTo>
                    <a:pt x="3547" y="0"/>
                  </a:lnTo>
                  <a:lnTo>
                    <a:pt x="3547" y="80195"/>
                  </a:lnTo>
                  <a:lnTo>
                    <a:pt x="0" y="80195"/>
                  </a:lnTo>
                  <a:lnTo>
                    <a:pt x="0" y="0"/>
                  </a:lnTo>
                  <a:close/>
                </a:path>
              </a:pathLst>
            </a:custGeom>
            <a:solidFill>
              <a:srgbClr val="C0C2C4"/>
            </a:solidFill>
          </p:spPr>
          <p:txBody>
            <a:bodyPr wrap="square" lIns="0" tIns="0" rIns="0" bIns="0" rtlCol="0"/>
            <a:lstStyle/>
            <a:p>
              <a:endParaRPr/>
            </a:p>
          </p:txBody>
        </p:sp>
        <p:sp>
          <p:nvSpPr>
            <p:cNvPr id="191" name="object 191"/>
            <p:cNvSpPr/>
            <p:nvPr/>
          </p:nvSpPr>
          <p:spPr>
            <a:xfrm>
              <a:off x="1528544" y="2570813"/>
              <a:ext cx="3810" cy="80645"/>
            </a:xfrm>
            <a:custGeom>
              <a:avLst/>
              <a:gdLst/>
              <a:ahLst/>
              <a:cxnLst/>
              <a:rect l="l" t="t" r="r" b="b"/>
              <a:pathLst>
                <a:path w="3809" h="80644">
                  <a:moveTo>
                    <a:pt x="3547" y="0"/>
                  </a:moveTo>
                  <a:lnTo>
                    <a:pt x="3547" y="80195"/>
                  </a:lnTo>
                </a:path>
                <a:path w="3809" h="80644">
                  <a:moveTo>
                    <a:pt x="0" y="80195"/>
                  </a:moveTo>
                  <a:lnTo>
                    <a:pt x="0" y="0"/>
                  </a:lnTo>
                </a:path>
              </a:pathLst>
            </a:custGeom>
            <a:ln w="3175">
              <a:solidFill>
                <a:srgbClr val="C0C2C4"/>
              </a:solidFill>
            </a:ln>
          </p:spPr>
          <p:txBody>
            <a:bodyPr wrap="square" lIns="0" tIns="0" rIns="0" bIns="0" rtlCol="0"/>
            <a:lstStyle/>
            <a:p>
              <a:endParaRPr/>
            </a:p>
          </p:txBody>
        </p:sp>
        <p:sp>
          <p:nvSpPr>
            <p:cNvPr id="192" name="object 192"/>
            <p:cNvSpPr/>
            <p:nvPr/>
          </p:nvSpPr>
          <p:spPr>
            <a:xfrm>
              <a:off x="1532091" y="2570813"/>
              <a:ext cx="1905" cy="80645"/>
            </a:xfrm>
            <a:custGeom>
              <a:avLst/>
              <a:gdLst/>
              <a:ahLst/>
              <a:cxnLst/>
              <a:rect l="l" t="t" r="r" b="b"/>
              <a:pathLst>
                <a:path w="1905" h="80644">
                  <a:moveTo>
                    <a:pt x="0" y="0"/>
                  </a:moveTo>
                  <a:lnTo>
                    <a:pt x="1773" y="0"/>
                  </a:lnTo>
                  <a:lnTo>
                    <a:pt x="1773" y="80195"/>
                  </a:lnTo>
                  <a:lnTo>
                    <a:pt x="0" y="80195"/>
                  </a:lnTo>
                  <a:lnTo>
                    <a:pt x="0" y="0"/>
                  </a:lnTo>
                  <a:close/>
                </a:path>
              </a:pathLst>
            </a:custGeom>
            <a:solidFill>
              <a:srgbClr val="C0C2C4"/>
            </a:solidFill>
          </p:spPr>
          <p:txBody>
            <a:bodyPr wrap="square" lIns="0" tIns="0" rIns="0" bIns="0" rtlCol="0"/>
            <a:lstStyle/>
            <a:p>
              <a:endParaRPr/>
            </a:p>
          </p:txBody>
        </p:sp>
        <p:sp>
          <p:nvSpPr>
            <p:cNvPr id="193" name="object 193"/>
            <p:cNvSpPr/>
            <p:nvPr/>
          </p:nvSpPr>
          <p:spPr>
            <a:xfrm>
              <a:off x="1532091" y="2570813"/>
              <a:ext cx="1905" cy="80645"/>
            </a:xfrm>
            <a:custGeom>
              <a:avLst/>
              <a:gdLst/>
              <a:ahLst/>
              <a:cxnLst/>
              <a:rect l="l" t="t" r="r" b="b"/>
              <a:pathLst>
                <a:path w="1905" h="80644">
                  <a:moveTo>
                    <a:pt x="1773" y="0"/>
                  </a:moveTo>
                  <a:lnTo>
                    <a:pt x="1773" y="80195"/>
                  </a:lnTo>
                </a:path>
                <a:path w="1905" h="80644">
                  <a:moveTo>
                    <a:pt x="0" y="80195"/>
                  </a:moveTo>
                  <a:lnTo>
                    <a:pt x="0" y="0"/>
                  </a:lnTo>
                </a:path>
              </a:pathLst>
            </a:custGeom>
            <a:ln w="3175">
              <a:solidFill>
                <a:srgbClr val="C0C2C4"/>
              </a:solidFill>
            </a:ln>
          </p:spPr>
          <p:txBody>
            <a:bodyPr wrap="square" lIns="0" tIns="0" rIns="0" bIns="0" rtlCol="0"/>
            <a:lstStyle/>
            <a:p>
              <a:endParaRPr/>
            </a:p>
          </p:txBody>
        </p:sp>
        <p:sp>
          <p:nvSpPr>
            <p:cNvPr id="194" name="object 194"/>
            <p:cNvSpPr/>
            <p:nvPr/>
          </p:nvSpPr>
          <p:spPr>
            <a:xfrm>
              <a:off x="1533865" y="2570813"/>
              <a:ext cx="3810" cy="80645"/>
            </a:xfrm>
            <a:custGeom>
              <a:avLst/>
              <a:gdLst/>
              <a:ahLst/>
              <a:cxnLst/>
              <a:rect l="l" t="t" r="r" b="b"/>
              <a:pathLst>
                <a:path w="3809" h="80644">
                  <a:moveTo>
                    <a:pt x="0" y="0"/>
                  </a:moveTo>
                  <a:lnTo>
                    <a:pt x="3547" y="0"/>
                  </a:lnTo>
                  <a:lnTo>
                    <a:pt x="3547" y="80195"/>
                  </a:lnTo>
                  <a:lnTo>
                    <a:pt x="0" y="80195"/>
                  </a:lnTo>
                  <a:lnTo>
                    <a:pt x="0" y="0"/>
                  </a:lnTo>
                  <a:close/>
                </a:path>
              </a:pathLst>
            </a:custGeom>
            <a:solidFill>
              <a:srgbClr val="C0C1C4"/>
            </a:solidFill>
          </p:spPr>
          <p:txBody>
            <a:bodyPr wrap="square" lIns="0" tIns="0" rIns="0" bIns="0" rtlCol="0"/>
            <a:lstStyle/>
            <a:p>
              <a:endParaRPr/>
            </a:p>
          </p:txBody>
        </p:sp>
        <p:sp>
          <p:nvSpPr>
            <p:cNvPr id="195" name="object 195"/>
            <p:cNvSpPr/>
            <p:nvPr/>
          </p:nvSpPr>
          <p:spPr>
            <a:xfrm>
              <a:off x="1533865" y="2570813"/>
              <a:ext cx="3810" cy="80645"/>
            </a:xfrm>
            <a:custGeom>
              <a:avLst/>
              <a:gdLst/>
              <a:ahLst/>
              <a:cxnLst/>
              <a:rect l="l" t="t" r="r" b="b"/>
              <a:pathLst>
                <a:path w="3809" h="80644">
                  <a:moveTo>
                    <a:pt x="3547" y="0"/>
                  </a:moveTo>
                  <a:lnTo>
                    <a:pt x="3547" y="80195"/>
                  </a:lnTo>
                </a:path>
                <a:path w="3809" h="80644">
                  <a:moveTo>
                    <a:pt x="0" y="80195"/>
                  </a:moveTo>
                  <a:lnTo>
                    <a:pt x="0" y="0"/>
                  </a:lnTo>
                </a:path>
              </a:pathLst>
            </a:custGeom>
            <a:ln w="3175">
              <a:solidFill>
                <a:srgbClr val="C0C1C4"/>
              </a:solidFill>
            </a:ln>
          </p:spPr>
          <p:txBody>
            <a:bodyPr wrap="square" lIns="0" tIns="0" rIns="0" bIns="0" rtlCol="0"/>
            <a:lstStyle/>
            <a:p>
              <a:endParaRPr/>
            </a:p>
          </p:txBody>
        </p:sp>
        <p:sp>
          <p:nvSpPr>
            <p:cNvPr id="196" name="object 196"/>
            <p:cNvSpPr/>
            <p:nvPr/>
          </p:nvSpPr>
          <p:spPr>
            <a:xfrm>
              <a:off x="1537412" y="2570813"/>
              <a:ext cx="1905" cy="80645"/>
            </a:xfrm>
            <a:custGeom>
              <a:avLst/>
              <a:gdLst/>
              <a:ahLst/>
              <a:cxnLst/>
              <a:rect l="l" t="t" r="r" b="b"/>
              <a:pathLst>
                <a:path w="1905" h="80644">
                  <a:moveTo>
                    <a:pt x="0" y="0"/>
                  </a:moveTo>
                  <a:lnTo>
                    <a:pt x="1773" y="0"/>
                  </a:lnTo>
                  <a:lnTo>
                    <a:pt x="1773" y="80195"/>
                  </a:lnTo>
                  <a:lnTo>
                    <a:pt x="0" y="80195"/>
                  </a:lnTo>
                  <a:lnTo>
                    <a:pt x="0" y="0"/>
                  </a:lnTo>
                  <a:close/>
                </a:path>
              </a:pathLst>
            </a:custGeom>
            <a:solidFill>
              <a:srgbClr val="BEC1C3"/>
            </a:solidFill>
          </p:spPr>
          <p:txBody>
            <a:bodyPr wrap="square" lIns="0" tIns="0" rIns="0" bIns="0" rtlCol="0"/>
            <a:lstStyle/>
            <a:p>
              <a:endParaRPr/>
            </a:p>
          </p:txBody>
        </p:sp>
        <p:sp>
          <p:nvSpPr>
            <p:cNvPr id="197" name="object 197"/>
            <p:cNvSpPr/>
            <p:nvPr/>
          </p:nvSpPr>
          <p:spPr>
            <a:xfrm>
              <a:off x="1537412" y="2570813"/>
              <a:ext cx="1905" cy="80645"/>
            </a:xfrm>
            <a:custGeom>
              <a:avLst/>
              <a:gdLst/>
              <a:ahLst/>
              <a:cxnLst/>
              <a:rect l="l" t="t" r="r" b="b"/>
              <a:pathLst>
                <a:path w="1905" h="80644">
                  <a:moveTo>
                    <a:pt x="1773" y="0"/>
                  </a:moveTo>
                  <a:lnTo>
                    <a:pt x="1773" y="80195"/>
                  </a:lnTo>
                </a:path>
                <a:path w="1905" h="80644">
                  <a:moveTo>
                    <a:pt x="0" y="80195"/>
                  </a:moveTo>
                  <a:lnTo>
                    <a:pt x="0" y="0"/>
                  </a:lnTo>
                </a:path>
              </a:pathLst>
            </a:custGeom>
            <a:ln w="3175">
              <a:solidFill>
                <a:srgbClr val="BEC1C3"/>
              </a:solidFill>
            </a:ln>
          </p:spPr>
          <p:txBody>
            <a:bodyPr wrap="square" lIns="0" tIns="0" rIns="0" bIns="0" rtlCol="0"/>
            <a:lstStyle/>
            <a:p>
              <a:endParaRPr/>
            </a:p>
          </p:txBody>
        </p:sp>
        <p:sp>
          <p:nvSpPr>
            <p:cNvPr id="198" name="object 198"/>
            <p:cNvSpPr/>
            <p:nvPr/>
          </p:nvSpPr>
          <p:spPr>
            <a:xfrm>
              <a:off x="1539186" y="2570813"/>
              <a:ext cx="3810" cy="80645"/>
            </a:xfrm>
            <a:custGeom>
              <a:avLst/>
              <a:gdLst/>
              <a:ahLst/>
              <a:cxnLst/>
              <a:rect l="l" t="t" r="r" b="b"/>
              <a:pathLst>
                <a:path w="3809" h="80644">
                  <a:moveTo>
                    <a:pt x="0" y="0"/>
                  </a:moveTo>
                  <a:lnTo>
                    <a:pt x="3547" y="0"/>
                  </a:lnTo>
                  <a:lnTo>
                    <a:pt x="3547" y="80195"/>
                  </a:lnTo>
                  <a:lnTo>
                    <a:pt x="0" y="80195"/>
                  </a:lnTo>
                  <a:lnTo>
                    <a:pt x="0" y="0"/>
                  </a:lnTo>
                  <a:close/>
                </a:path>
              </a:pathLst>
            </a:custGeom>
            <a:solidFill>
              <a:srgbClr val="BEC1C3"/>
            </a:solidFill>
          </p:spPr>
          <p:txBody>
            <a:bodyPr wrap="square" lIns="0" tIns="0" rIns="0" bIns="0" rtlCol="0"/>
            <a:lstStyle/>
            <a:p>
              <a:endParaRPr/>
            </a:p>
          </p:txBody>
        </p:sp>
        <p:sp>
          <p:nvSpPr>
            <p:cNvPr id="199" name="object 199"/>
            <p:cNvSpPr/>
            <p:nvPr/>
          </p:nvSpPr>
          <p:spPr>
            <a:xfrm>
              <a:off x="1539186" y="2570813"/>
              <a:ext cx="3810" cy="80645"/>
            </a:xfrm>
            <a:custGeom>
              <a:avLst/>
              <a:gdLst/>
              <a:ahLst/>
              <a:cxnLst/>
              <a:rect l="l" t="t" r="r" b="b"/>
              <a:pathLst>
                <a:path w="3809" h="80644">
                  <a:moveTo>
                    <a:pt x="3547" y="0"/>
                  </a:moveTo>
                  <a:lnTo>
                    <a:pt x="3547" y="80195"/>
                  </a:lnTo>
                </a:path>
                <a:path w="3809" h="80644">
                  <a:moveTo>
                    <a:pt x="0" y="80195"/>
                  </a:moveTo>
                  <a:lnTo>
                    <a:pt x="0" y="0"/>
                  </a:lnTo>
                </a:path>
              </a:pathLst>
            </a:custGeom>
            <a:ln w="3175">
              <a:solidFill>
                <a:srgbClr val="BEC1C3"/>
              </a:solidFill>
            </a:ln>
          </p:spPr>
          <p:txBody>
            <a:bodyPr wrap="square" lIns="0" tIns="0" rIns="0" bIns="0" rtlCol="0"/>
            <a:lstStyle/>
            <a:p>
              <a:endParaRPr/>
            </a:p>
          </p:txBody>
        </p:sp>
        <p:sp>
          <p:nvSpPr>
            <p:cNvPr id="200" name="object 200"/>
            <p:cNvSpPr/>
            <p:nvPr/>
          </p:nvSpPr>
          <p:spPr>
            <a:xfrm>
              <a:off x="1542733" y="2570813"/>
              <a:ext cx="1905" cy="80645"/>
            </a:xfrm>
            <a:custGeom>
              <a:avLst/>
              <a:gdLst/>
              <a:ahLst/>
              <a:cxnLst/>
              <a:rect l="l" t="t" r="r" b="b"/>
              <a:pathLst>
                <a:path w="1905" h="80644">
                  <a:moveTo>
                    <a:pt x="0" y="0"/>
                  </a:moveTo>
                  <a:lnTo>
                    <a:pt x="1773" y="0"/>
                  </a:lnTo>
                  <a:lnTo>
                    <a:pt x="1773" y="80195"/>
                  </a:lnTo>
                  <a:lnTo>
                    <a:pt x="0" y="80195"/>
                  </a:lnTo>
                  <a:lnTo>
                    <a:pt x="0" y="0"/>
                  </a:lnTo>
                  <a:close/>
                </a:path>
              </a:pathLst>
            </a:custGeom>
            <a:solidFill>
              <a:srgbClr val="BDC0C2"/>
            </a:solidFill>
          </p:spPr>
          <p:txBody>
            <a:bodyPr wrap="square" lIns="0" tIns="0" rIns="0" bIns="0" rtlCol="0"/>
            <a:lstStyle/>
            <a:p>
              <a:endParaRPr/>
            </a:p>
          </p:txBody>
        </p:sp>
        <p:sp>
          <p:nvSpPr>
            <p:cNvPr id="201" name="object 201"/>
            <p:cNvSpPr/>
            <p:nvPr/>
          </p:nvSpPr>
          <p:spPr>
            <a:xfrm>
              <a:off x="1542733" y="2570813"/>
              <a:ext cx="1905" cy="80645"/>
            </a:xfrm>
            <a:custGeom>
              <a:avLst/>
              <a:gdLst/>
              <a:ahLst/>
              <a:cxnLst/>
              <a:rect l="l" t="t" r="r" b="b"/>
              <a:pathLst>
                <a:path w="1905" h="80644">
                  <a:moveTo>
                    <a:pt x="1773" y="0"/>
                  </a:moveTo>
                  <a:lnTo>
                    <a:pt x="1773" y="80195"/>
                  </a:lnTo>
                </a:path>
                <a:path w="1905" h="80644">
                  <a:moveTo>
                    <a:pt x="0" y="80195"/>
                  </a:moveTo>
                  <a:lnTo>
                    <a:pt x="0" y="0"/>
                  </a:lnTo>
                </a:path>
              </a:pathLst>
            </a:custGeom>
            <a:ln w="3175">
              <a:solidFill>
                <a:srgbClr val="BDC0C2"/>
              </a:solidFill>
            </a:ln>
          </p:spPr>
          <p:txBody>
            <a:bodyPr wrap="square" lIns="0" tIns="0" rIns="0" bIns="0" rtlCol="0"/>
            <a:lstStyle/>
            <a:p>
              <a:endParaRPr/>
            </a:p>
          </p:txBody>
        </p:sp>
        <p:sp>
          <p:nvSpPr>
            <p:cNvPr id="202" name="object 202"/>
            <p:cNvSpPr/>
            <p:nvPr/>
          </p:nvSpPr>
          <p:spPr>
            <a:xfrm>
              <a:off x="1544507" y="2570813"/>
              <a:ext cx="1905" cy="80645"/>
            </a:xfrm>
            <a:custGeom>
              <a:avLst/>
              <a:gdLst/>
              <a:ahLst/>
              <a:cxnLst/>
              <a:rect l="l" t="t" r="r" b="b"/>
              <a:pathLst>
                <a:path w="1905" h="80644">
                  <a:moveTo>
                    <a:pt x="0" y="0"/>
                  </a:moveTo>
                  <a:lnTo>
                    <a:pt x="1773" y="0"/>
                  </a:lnTo>
                  <a:lnTo>
                    <a:pt x="1773" y="80195"/>
                  </a:lnTo>
                  <a:lnTo>
                    <a:pt x="0" y="80195"/>
                  </a:lnTo>
                  <a:lnTo>
                    <a:pt x="0" y="0"/>
                  </a:lnTo>
                  <a:close/>
                </a:path>
              </a:pathLst>
            </a:custGeom>
            <a:solidFill>
              <a:srgbClr val="BCBEC1"/>
            </a:solidFill>
          </p:spPr>
          <p:txBody>
            <a:bodyPr wrap="square" lIns="0" tIns="0" rIns="0" bIns="0" rtlCol="0"/>
            <a:lstStyle/>
            <a:p>
              <a:endParaRPr/>
            </a:p>
          </p:txBody>
        </p:sp>
        <p:sp>
          <p:nvSpPr>
            <p:cNvPr id="203" name="object 203"/>
            <p:cNvSpPr/>
            <p:nvPr/>
          </p:nvSpPr>
          <p:spPr>
            <a:xfrm>
              <a:off x="1544507" y="2570813"/>
              <a:ext cx="1905" cy="80645"/>
            </a:xfrm>
            <a:custGeom>
              <a:avLst/>
              <a:gdLst/>
              <a:ahLst/>
              <a:cxnLst/>
              <a:rect l="l" t="t" r="r" b="b"/>
              <a:pathLst>
                <a:path w="1905" h="80644">
                  <a:moveTo>
                    <a:pt x="1773" y="0"/>
                  </a:moveTo>
                  <a:lnTo>
                    <a:pt x="1773" y="80195"/>
                  </a:lnTo>
                </a:path>
                <a:path w="1905" h="80644">
                  <a:moveTo>
                    <a:pt x="0" y="80195"/>
                  </a:moveTo>
                  <a:lnTo>
                    <a:pt x="0" y="0"/>
                  </a:lnTo>
                </a:path>
              </a:pathLst>
            </a:custGeom>
            <a:ln w="3175">
              <a:solidFill>
                <a:srgbClr val="BCBEC1"/>
              </a:solidFill>
            </a:ln>
          </p:spPr>
          <p:txBody>
            <a:bodyPr wrap="square" lIns="0" tIns="0" rIns="0" bIns="0" rtlCol="0"/>
            <a:lstStyle/>
            <a:p>
              <a:endParaRPr/>
            </a:p>
          </p:txBody>
        </p:sp>
        <p:sp>
          <p:nvSpPr>
            <p:cNvPr id="204" name="object 204"/>
            <p:cNvSpPr/>
            <p:nvPr/>
          </p:nvSpPr>
          <p:spPr>
            <a:xfrm>
              <a:off x="1546280" y="2570813"/>
              <a:ext cx="3810" cy="80645"/>
            </a:xfrm>
            <a:custGeom>
              <a:avLst/>
              <a:gdLst/>
              <a:ahLst/>
              <a:cxnLst/>
              <a:rect l="l" t="t" r="r" b="b"/>
              <a:pathLst>
                <a:path w="3809" h="80644">
                  <a:moveTo>
                    <a:pt x="0" y="0"/>
                  </a:moveTo>
                  <a:lnTo>
                    <a:pt x="3547" y="0"/>
                  </a:lnTo>
                  <a:lnTo>
                    <a:pt x="3547" y="80195"/>
                  </a:lnTo>
                  <a:lnTo>
                    <a:pt x="0" y="80195"/>
                  </a:lnTo>
                  <a:lnTo>
                    <a:pt x="0" y="0"/>
                  </a:lnTo>
                  <a:close/>
                </a:path>
              </a:pathLst>
            </a:custGeom>
            <a:solidFill>
              <a:srgbClr val="BBBDC0"/>
            </a:solidFill>
          </p:spPr>
          <p:txBody>
            <a:bodyPr wrap="square" lIns="0" tIns="0" rIns="0" bIns="0" rtlCol="0"/>
            <a:lstStyle/>
            <a:p>
              <a:endParaRPr/>
            </a:p>
          </p:txBody>
        </p:sp>
        <p:sp>
          <p:nvSpPr>
            <p:cNvPr id="205" name="object 205"/>
            <p:cNvSpPr/>
            <p:nvPr/>
          </p:nvSpPr>
          <p:spPr>
            <a:xfrm>
              <a:off x="1546280" y="2570813"/>
              <a:ext cx="3810" cy="80645"/>
            </a:xfrm>
            <a:custGeom>
              <a:avLst/>
              <a:gdLst/>
              <a:ahLst/>
              <a:cxnLst/>
              <a:rect l="l" t="t" r="r" b="b"/>
              <a:pathLst>
                <a:path w="3809" h="80644">
                  <a:moveTo>
                    <a:pt x="3547" y="0"/>
                  </a:moveTo>
                  <a:lnTo>
                    <a:pt x="3547" y="80195"/>
                  </a:lnTo>
                </a:path>
                <a:path w="3809" h="80644">
                  <a:moveTo>
                    <a:pt x="0" y="80195"/>
                  </a:moveTo>
                  <a:lnTo>
                    <a:pt x="0" y="0"/>
                  </a:lnTo>
                </a:path>
              </a:pathLst>
            </a:custGeom>
            <a:ln w="3175">
              <a:solidFill>
                <a:srgbClr val="BBBDC0"/>
              </a:solidFill>
            </a:ln>
          </p:spPr>
          <p:txBody>
            <a:bodyPr wrap="square" lIns="0" tIns="0" rIns="0" bIns="0" rtlCol="0"/>
            <a:lstStyle/>
            <a:p>
              <a:endParaRPr/>
            </a:p>
          </p:txBody>
        </p:sp>
        <p:sp>
          <p:nvSpPr>
            <p:cNvPr id="206" name="object 206"/>
            <p:cNvSpPr/>
            <p:nvPr/>
          </p:nvSpPr>
          <p:spPr>
            <a:xfrm>
              <a:off x="1549827" y="2570813"/>
              <a:ext cx="1905" cy="80645"/>
            </a:xfrm>
            <a:custGeom>
              <a:avLst/>
              <a:gdLst/>
              <a:ahLst/>
              <a:cxnLst/>
              <a:rect l="l" t="t" r="r" b="b"/>
              <a:pathLst>
                <a:path w="1905" h="80644">
                  <a:moveTo>
                    <a:pt x="0" y="0"/>
                  </a:moveTo>
                  <a:lnTo>
                    <a:pt x="1773" y="0"/>
                  </a:lnTo>
                  <a:lnTo>
                    <a:pt x="1773" y="80195"/>
                  </a:lnTo>
                  <a:lnTo>
                    <a:pt x="0" y="80195"/>
                  </a:lnTo>
                  <a:lnTo>
                    <a:pt x="0" y="0"/>
                  </a:lnTo>
                  <a:close/>
                </a:path>
              </a:pathLst>
            </a:custGeom>
            <a:solidFill>
              <a:srgbClr val="BBBDC0"/>
            </a:solidFill>
          </p:spPr>
          <p:txBody>
            <a:bodyPr wrap="square" lIns="0" tIns="0" rIns="0" bIns="0" rtlCol="0"/>
            <a:lstStyle/>
            <a:p>
              <a:endParaRPr/>
            </a:p>
          </p:txBody>
        </p:sp>
        <p:sp>
          <p:nvSpPr>
            <p:cNvPr id="207" name="object 207"/>
            <p:cNvSpPr/>
            <p:nvPr/>
          </p:nvSpPr>
          <p:spPr>
            <a:xfrm>
              <a:off x="1549827" y="2570813"/>
              <a:ext cx="1905" cy="80645"/>
            </a:xfrm>
            <a:custGeom>
              <a:avLst/>
              <a:gdLst/>
              <a:ahLst/>
              <a:cxnLst/>
              <a:rect l="l" t="t" r="r" b="b"/>
              <a:pathLst>
                <a:path w="1905" h="80644">
                  <a:moveTo>
                    <a:pt x="1773" y="0"/>
                  </a:moveTo>
                  <a:lnTo>
                    <a:pt x="1773" y="80195"/>
                  </a:lnTo>
                </a:path>
                <a:path w="1905" h="80644">
                  <a:moveTo>
                    <a:pt x="0" y="80195"/>
                  </a:moveTo>
                  <a:lnTo>
                    <a:pt x="0" y="0"/>
                  </a:lnTo>
                </a:path>
              </a:pathLst>
            </a:custGeom>
            <a:ln w="3175">
              <a:solidFill>
                <a:srgbClr val="BBBDC0"/>
              </a:solidFill>
            </a:ln>
          </p:spPr>
          <p:txBody>
            <a:bodyPr wrap="square" lIns="0" tIns="0" rIns="0" bIns="0" rtlCol="0"/>
            <a:lstStyle/>
            <a:p>
              <a:endParaRPr/>
            </a:p>
          </p:txBody>
        </p:sp>
        <p:sp>
          <p:nvSpPr>
            <p:cNvPr id="208" name="object 208"/>
            <p:cNvSpPr/>
            <p:nvPr/>
          </p:nvSpPr>
          <p:spPr>
            <a:xfrm>
              <a:off x="1551601" y="2570813"/>
              <a:ext cx="3810" cy="80645"/>
            </a:xfrm>
            <a:custGeom>
              <a:avLst/>
              <a:gdLst/>
              <a:ahLst/>
              <a:cxnLst/>
              <a:rect l="l" t="t" r="r" b="b"/>
              <a:pathLst>
                <a:path w="3809" h="80644">
                  <a:moveTo>
                    <a:pt x="0" y="0"/>
                  </a:moveTo>
                  <a:lnTo>
                    <a:pt x="3547" y="0"/>
                  </a:lnTo>
                  <a:lnTo>
                    <a:pt x="3547" y="80195"/>
                  </a:lnTo>
                  <a:lnTo>
                    <a:pt x="0" y="80195"/>
                  </a:lnTo>
                  <a:lnTo>
                    <a:pt x="0" y="0"/>
                  </a:lnTo>
                  <a:close/>
                </a:path>
              </a:pathLst>
            </a:custGeom>
            <a:solidFill>
              <a:srgbClr val="BABCC0"/>
            </a:solidFill>
          </p:spPr>
          <p:txBody>
            <a:bodyPr wrap="square" lIns="0" tIns="0" rIns="0" bIns="0" rtlCol="0"/>
            <a:lstStyle/>
            <a:p>
              <a:endParaRPr/>
            </a:p>
          </p:txBody>
        </p:sp>
        <p:sp>
          <p:nvSpPr>
            <p:cNvPr id="209" name="object 209"/>
            <p:cNvSpPr/>
            <p:nvPr/>
          </p:nvSpPr>
          <p:spPr>
            <a:xfrm>
              <a:off x="1551601" y="2570813"/>
              <a:ext cx="3810" cy="80645"/>
            </a:xfrm>
            <a:custGeom>
              <a:avLst/>
              <a:gdLst/>
              <a:ahLst/>
              <a:cxnLst/>
              <a:rect l="l" t="t" r="r" b="b"/>
              <a:pathLst>
                <a:path w="3809" h="80644">
                  <a:moveTo>
                    <a:pt x="3547" y="0"/>
                  </a:moveTo>
                  <a:lnTo>
                    <a:pt x="3547" y="80195"/>
                  </a:lnTo>
                </a:path>
                <a:path w="3809" h="80644">
                  <a:moveTo>
                    <a:pt x="0" y="80195"/>
                  </a:moveTo>
                  <a:lnTo>
                    <a:pt x="0" y="0"/>
                  </a:lnTo>
                </a:path>
              </a:pathLst>
            </a:custGeom>
            <a:ln w="3175">
              <a:solidFill>
                <a:srgbClr val="BABCC0"/>
              </a:solidFill>
            </a:ln>
          </p:spPr>
          <p:txBody>
            <a:bodyPr wrap="square" lIns="0" tIns="0" rIns="0" bIns="0" rtlCol="0"/>
            <a:lstStyle/>
            <a:p>
              <a:endParaRPr/>
            </a:p>
          </p:txBody>
        </p:sp>
        <p:sp>
          <p:nvSpPr>
            <p:cNvPr id="210" name="object 210"/>
            <p:cNvSpPr/>
            <p:nvPr/>
          </p:nvSpPr>
          <p:spPr>
            <a:xfrm>
              <a:off x="1555148" y="2570813"/>
              <a:ext cx="1905" cy="80645"/>
            </a:xfrm>
            <a:custGeom>
              <a:avLst/>
              <a:gdLst/>
              <a:ahLst/>
              <a:cxnLst/>
              <a:rect l="l" t="t" r="r" b="b"/>
              <a:pathLst>
                <a:path w="1905" h="80644">
                  <a:moveTo>
                    <a:pt x="0" y="0"/>
                  </a:moveTo>
                  <a:lnTo>
                    <a:pt x="1773" y="0"/>
                  </a:lnTo>
                  <a:lnTo>
                    <a:pt x="1773" y="80195"/>
                  </a:lnTo>
                  <a:lnTo>
                    <a:pt x="0" y="80195"/>
                  </a:lnTo>
                  <a:lnTo>
                    <a:pt x="0" y="0"/>
                  </a:lnTo>
                  <a:close/>
                </a:path>
              </a:pathLst>
            </a:custGeom>
            <a:solidFill>
              <a:srgbClr val="BABCBE"/>
            </a:solidFill>
          </p:spPr>
          <p:txBody>
            <a:bodyPr wrap="square" lIns="0" tIns="0" rIns="0" bIns="0" rtlCol="0"/>
            <a:lstStyle/>
            <a:p>
              <a:endParaRPr/>
            </a:p>
          </p:txBody>
        </p:sp>
        <p:sp>
          <p:nvSpPr>
            <p:cNvPr id="211" name="object 211"/>
            <p:cNvSpPr/>
            <p:nvPr/>
          </p:nvSpPr>
          <p:spPr>
            <a:xfrm>
              <a:off x="1555148" y="2570813"/>
              <a:ext cx="1905" cy="80645"/>
            </a:xfrm>
            <a:custGeom>
              <a:avLst/>
              <a:gdLst/>
              <a:ahLst/>
              <a:cxnLst/>
              <a:rect l="l" t="t" r="r" b="b"/>
              <a:pathLst>
                <a:path w="1905" h="80644">
                  <a:moveTo>
                    <a:pt x="1773" y="0"/>
                  </a:moveTo>
                  <a:lnTo>
                    <a:pt x="1773" y="80195"/>
                  </a:lnTo>
                </a:path>
                <a:path w="1905" h="80644">
                  <a:moveTo>
                    <a:pt x="0" y="80195"/>
                  </a:moveTo>
                  <a:lnTo>
                    <a:pt x="0" y="0"/>
                  </a:lnTo>
                </a:path>
              </a:pathLst>
            </a:custGeom>
            <a:ln w="3175">
              <a:solidFill>
                <a:srgbClr val="BABCBE"/>
              </a:solidFill>
            </a:ln>
          </p:spPr>
          <p:txBody>
            <a:bodyPr wrap="square" lIns="0" tIns="0" rIns="0" bIns="0" rtlCol="0"/>
            <a:lstStyle/>
            <a:p>
              <a:endParaRPr/>
            </a:p>
          </p:txBody>
        </p:sp>
        <p:sp>
          <p:nvSpPr>
            <p:cNvPr id="212" name="object 212"/>
            <p:cNvSpPr/>
            <p:nvPr/>
          </p:nvSpPr>
          <p:spPr>
            <a:xfrm>
              <a:off x="1556922" y="2570813"/>
              <a:ext cx="3810" cy="80645"/>
            </a:xfrm>
            <a:custGeom>
              <a:avLst/>
              <a:gdLst/>
              <a:ahLst/>
              <a:cxnLst/>
              <a:rect l="l" t="t" r="r" b="b"/>
              <a:pathLst>
                <a:path w="3809" h="80644">
                  <a:moveTo>
                    <a:pt x="0" y="0"/>
                  </a:moveTo>
                  <a:lnTo>
                    <a:pt x="3547" y="0"/>
                  </a:lnTo>
                  <a:lnTo>
                    <a:pt x="3547" y="80195"/>
                  </a:lnTo>
                  <a:lnTo>
                    <a:pt x="0" y="80195"/>
                  </a:lnTo>
                  <a:lnTo>
                    <a:pt x="0" y="0"/>
                  </a:lnTo>
                  <a:close/>
                </a:path>
              </a:pathLst>
            </a:custGeom>
            <a:solidFill>
              <a:srgbClr val="BABCBE"/>
            </a:solidFill>
          </p:spPr>
          <p:txBody>
            <a:bodyPr wrap="square" lIns="0" tIns="0" rIns="0" bIns="0" rtlCol="0"/>
            <a:lstStyle/>
            <a:p>
              <a:endParaRPr/>
            </a:p>
          </p:txBody>
        </p:sp>
        <p:sp>
          <p:nvSpPr>
            <p:cNvPr id="213" name="object 213"/>
            <p:cNvSpPr/>
            <p:nvPr/>
          </p:nvSpPr>
          <p:spPr>
            <a:xfrm>
              <a:off x="1556922" y="2570813"/>
              <a:ext cx="3810" cy="80645"/>
            </a:xfrm>
            <a:custGeom>
              <a:avLst/>
              <a:gdLst/>
              <a:ahLst/>
              <a:cxnLst/>
              <a:rect l="l" t="t" r="r" b="b"/>
              <a:pathLst>
                <a:path w="3809" h="80644">
                  <a:moveTo>
                    <a:pt x="3547" y="0"/>
                  </a:moveTo>
                  <a:lnTo>
                    <a:pt x="3547" y="80195"/>
                  </a:lnTo>
                </a:path>
                <a:path w="3809" h="80644">
                  <a:moveTo>
                    <a:pt x="0" y="80195"/>
                  </a:moveTo>
                  <a:lnTo>
                    <a:pt x="0" y="0"/>
                  </a:lnTo>
                </a:path>
              </a:pathLst>
            </a:custGeom>
            <a:ln w="3175">
              <a:solidFill>
                <a:srgbClr val="BABCBE"/>
              </a:solidFill>
            </a:ln>
          </p:spPr>
          <p:txBody>
            <a:bodyPr wrap="square" lIns="0" tIns="0" rIns="0" bIns="0" rtlCol="0"/>
            <a:lstStyle/>
            <a:p>
              <a:endParaRPr/>
            </a:p>
          </p:txBody>
        </p:sp>
        <p:sp>
          <p:nvSpPr>
            <p:cNvPr id="214" name="object 214"/>
            <p:cNvSpPr/>
            <p:nvPr/>
          </p:nvSpPr>
          <p:spPr>
            <a:xfrm>
              <a:off x="1560469" y="2570813"/>
              <a:ext cx="1905" cy="80645"/>
            </a:xfrm>
            <a:custGeom>
              <a:avLst/>
              <a:gdLst/>
              <a:ahLst/>
              <a:cxnLst/>
              <a:rect l="l" t="t" r="r" b="b"/>
              <a:pathLst>
                <a:path w="1905" h="80644">
                  <a:moveTo>
                    <a:pt x="0" y="0"/>
                  </a:moveTo>
                  <a:lnTo>
                    <a:pt x="1773" y="0"/>
                  </a:lnTo>
                  <a:lnTo>
                    <a:pt x="1773" y="80195"/>
                  </a:lnTo>
                  <a:lnTo>
                    <a:pt x="0" y="80195"/>
                  </a:lnTo>
                  <a:lnTo>
                    <a:pt x="0" y="0"/>
                  </a:lnTo>
                  <a:close/>
                </a:path>
              </a:pathLst>
            </a:custGeom>
            <a:solidFill>
              <a:srgbClr val="B9BBBD"/>
            </a:solidFill>
          </p:spPr>
          <p:txBody>
            <a:bodyPr wrap="square" lIns="0" tIns="0" rIns="0" bIns="0" rtlCol="0"/>
            <a:lstStyle/>
            <a:p>
              <a:endParaRPr/>
            </a:p>
          </p:txBody>
        </p:sp>
        <p:sp>
          <p:nvSpPr>
            <p:cNvPr id="215" name="object 215"/>
            <p:cNvSpPr/>
            <p:nvPr/>
          </p:nvSpPr>
          <p:spPr>
            <a:xfrm>
              <a:off x="1560469" y="2570813"/>
              <a:ext cx="1905" cy="80645"/>
            </a:xfrm>
            <a:custGeom>
              <a:avLst/>
              <a:gdLst/>
              <a:ahLst/>
              <a:cxnLst/>
              <a:rect l="l" t="t" r="r" b="b"/>
              <a:pathLst>
                <a:path w="1905" h="80644">
                  <a:moveTo>
                    <a:pt x="1773" y="0"/>
                  </a:moveTo>
                  <a:lnTo>
                    <a:pt x="1773" y="80195"/>
                  </a:lnTo>
                </a:path>
                <a:path w="1905" h="80644">
                  <a:moveTo>
                    <a:pt x="0" y="80195"/>
                  </a:moveTo>
                  <a:lnTo>
                    <a:pt x="0" y="0"/>
                  </a:lnTo>
                </a:path>
              </a:pathLst>
            </a:custGeom>
            <a:ln w="3175">
              <a:solidFill>
                <a:srgbClr val="B9BBBD"/>
              </a:solidFill>
            </a:ln>
          </p:spPr>
          <p:txBody>
            <a:bodyPr wrap="square" lIns="0" tIns="0" rIns="0" bIns="0" rtlCol="0"/>
            <a:lstStyle/>
            <a:p>
              <a:endParaRPr/>
            </a:p>
          </p:txBody>
        </p:sp>
        <p:sp>
          <p:nvSpPr>
            <p:cNvPr id="216" name="object 216"/>
            <p:cNvSpPr/>
            <p:nvPr/>
          </p:nvSpPr>
          <p:spPr>
            <a:xfrm>
              <a:off x="1562243" y="2570813"/>
              <a:ext cx="3810" cy="80645"/>
            </a:xfrm>
            <a:custGeom>
              <a:avLst/>
              <a:gdLst/>
              <a:ahLst/>
              <a:cxnLst/>
              <a:rect l="l" t="t" r="r" b="b"/>
              <a:pathLst>
                <a:path w="3809" h="80644">
                  <a:moveTo>
                    <a:pt x="0" y="0"/>
                  </a:moveTo>
                  <a:lnTo>
                    <a:pt x="3547" y="0"/>
                  </a:lnTo>
                  <a:lnTo>
                    <a:pt x="3547" y="80195"/>
                  </a:lnTo>
                  <a:lnTo>
                    <a:pt x="0" y="80195"/>
                  </a:lnTo>
                  <a:lnTo>
                    <a:pt x="0" y="0"/>
                  </a:lnTo>
                  <a:close/>
                </a:path>
              </a:pathLst>
            </a:custGeom>
            <a:solidFill>
              <a:srgbClr val="B8BABC"/>
            </a:solidFill>
          </p:spPr>
          <p:txBody>
            <a:bodyPr wrap="square" lIns="0" tIns="0" rIns="0" bIns="0" rtlCol="0"/>
            <a:lstStyle/>
            <a:p>
              <a:endParaRPr/>
            </a:p>
          </p:txBody>
        </p:sp>
        <p:sp>
          <p:nvSpPr>
            <p:cNvPr id="217" name="object 217"/>
            <p:cNvSpPr/>
            <p:nvPr/>
          </p:nvSpPr>
          <p:spPr>
            <a:xfrm>
              <a:off x="1562243" y="2570813"/>
              <a:ext cx="3810" cy="80645"/>
            </a:xfrm>
            <a:custGeom>
              <a:avLst/>
              <a:gdLst/>
              <a:ahLst/>
              <a:cxnLst/>
              <a:rect l="l" t="t" r="r" b="b"/>
              <a:pathLst>
                <a:path w="3809" h="80644">
                  <a:moveTo>
                    <a:pt x="3547" y="0"/>
                  </a:moveTo>
                  <a:lnTo>
                    <a:pt x="3547" y="80195"/>
                  </a:lnTo>
                </a:path>
                <a:path w="3809" h="80644">
                  <a:moveTo>
                    <a:pt x="0" y="80195"/>
                  </a:moveTo>
                  <a:lnTo>
                    <a:pt x="0" y="0"/>
                  </a:lnTo>
                </a:path>
              </a:pathLst>
            </a:custGeom>
            <a:ln w="3175">
              <a:solidFill>
                <a:srgbClr val="B8BABC"/>
              </a:solidFill>
            </a:ln>
          </p:spPr>
          <p:txBody>
            <a:bodyPr wrap="square" lIns="0" tIns="0" rIns="0" bIns="0" rtlCol="0"/>
            <a:lstStyle/>
            <a:p>
              <a:endParaRPr/>
            </a:p>
          </p:txBody>
        </p:sp>
        <p:sp>
          <p:nvSpPr>
            <p:cNvPr id="218" name="object 218"/>
            <p:cNvSpPr/>
            <p:nvPr/>
          </p:nvSpPr>
          <p:spPr>
            <a:xfrm>
              <a:off x="1565790" y="2570813"/>
              <a:ext cx="1905" cy="80645"/>
            </a:xfrm>
            <a:custGeom>
              <a:avLst/>
              <a:gdLst/>
              <a:ahLst/>
              <a:cxnLst/>
              <a:rect l="l" t="t" r="r" b="b"/>
              <a:pathLst>
                <a:path w="1905" h="80644">
                  <a:moveTo>
                    <a:pt x="0" y="0"/>
                  </a:moveTo>
                  <a:lnTo>
                    <a:pt x="1773" y="0"/>
                  </a:lnTo>
                  <a:lnTo>
                    <a:pt x="1773" y="80195"/>
                  </a:lnTo>
                  <a:lnTo>
                    <a:pt x="0" y="80195"/>
                  </a:lnTo>
                  <a:lnTo>
                    <a:pt x="0" y="0"/>
                  </a:lnTo>
                  <a:close/>
                </a:path>
              </a:pathLst>
            </a:custGeom>
            <a:solidFill>
              <a:srgbClr val="B8BABC"/>
            </a:solidFill>
          </p:spPr>
          <p:txBody>
            <a:bodyPr wrap="square" lIns="0" tIns="0" rIns="0" bIns="0" rtlCol="0"/>
            <a:lstStyle/>
            <a:p>
              <a:endParaRPr/>
            </a:p>
          </p:txBody>
        </p:sp>
        <p:sp>
          <p:nvSpPr>
            <p:cNvPr id="219" name="object 219"/>
            <p:cNvSpPr/>
            <p:nvPr/>
          </p:nvSpPr>
          <p:spPr>
            <a:xfrm>
              <a:off x="1565790" y="2570813"/>
              <a:ext cx="1905" cy="80645"/>
            </a:xfrm>
            <a:custGeom>
              <a:avLst/>
              <a:gdLst/>
              <a:ahLst/>
              <a:cxnLst/>
              <a:rect l="l" t="t" r="r" b="b"/>
              <a:pathLst>
                <a:path w="1905" h="80644">
                  <a:moveTo>
                    <a:pt x="1773" y="0"/>
                  </a:moveTo>
                  <a:lnTo>
                    <a:pt x="1773" y="80195"/>
                  </a:lnTo>
                </a:path>
                <a:path w="1905" h="80644">
                  <a:moveTo>
                    <a:pt x="0" y="80195"/>
                  </a:moveTo>
                  <a:lnTo>
                    <a:pt x="0" y="0"/>
                  </a:lnTo>
                </a:path>
              </a:pathLst>
            </a:custGeom>
            <a:ln w="3175">
              <a:solidFill>
                <a:srgbClr val="B8BABC"/>
              </a:solidFill>
            </a:ln>
          </p:spPr>
          <p:txBody>
            <a:bodyPr wrap="square" lIns="0" tIns="0" rIns="0" bIns="0" rtlCol="0"/>
            <a:lstStyle/>
            <a:p>
              <a:endParaRPr/>
            </a:p>
          </p:txBody>
        </p:sp>
        <p:sp>
          <p:nvSpPr>
            <p:cNvPr id="220" name="object 220"/>
            <p:cNvSpPr/>
            <p:nvPr/>
          </p:nvSpPr>
          <p:spPr>
            <a:xfrm>
              <a:off x="1567564" y="2570813"/>
              <a:ext cx="3810" cy="80645"/>
            </a:xfrm>
            <a:custGeom>
              <a:avLst/>
              <a:gdLst/>
              <a:ahLst/>
              <a:cxnLst/>
              <a:rect l="l" t="t" r="r" b="b"/>
              <a:pathLst>
                <a:path w="3809" h="80644">
                  <a:moveTo>
                    <a:pt x="0" y="0"/>
                  </a:moveTo>
                  <a:lnTo>
                    <a:pt x="3547" y="0"/>
                  </a:lnTo>
                  <a:lnTo>
                    <a:pt x="3547" y="80195"/>
                  </a:lnTo>
                  <a:lnTo>
                    <a:pt x="0" y="80195"/>
                  </a:lnTo>
                  <a:lnTo>
                    <a:pt x="0" y="0"/>
                  </a:lnTo>
                  <a:close/>
                </a:path>
              </a:pathLst>
            </a:custGeom>
            <a:solidFill>
              <a:srgbClr val="B8B9BB"/>
            </a:solidFill>
          </p:spPr>
          <p:txBody>
            <a:bodyPr wrap="square" lIns="0" tIns="0" rIns="0" bIns="0" rtlCol="0"/>
            <a:lstStyle/>
            <a:p>
              <a:endParaRPr/>
            </a:p>
          </p:txBody>
        </p:sp>
        <p:sp>
          <p:nvSpPr>
            <p:cNvPr id="221" name="object 221"/>
            <p:cNvSpPr/>
            <p:nvPr/>
          </p:nvSpPr>
          <p:spPr>
            <a:xfrm>
              <a:off x="1567564" y="2570813"/>
              <a:ext cx="3810" cy="80645"/>
            </a:xfrm>
            <a:custGeom>
              <a:avLst/>
              <a:gdLst/>
              <a:ahLst/>
              <a:cxnLst/>
              <a:rect l="l" t="t" r="r" b="b"/>
              <a:pathLst>
                <a:path w="3809" h="80644">
                  <a:moveTo>
                    <a:pt x="3547" y="0"/>
                  </a:moveTo>
                  <a:lnTo>
                    <a:pt x="3547" y="80195"/>
                  </a:lnTo>
                </a:path>
                <a:path w="3809" h="80644">
                  <a:moveTo>
                    <a:pt x="0" y="80195"/>
                  </a:moveTo>
                  <a:lnTo>
                    <a:pt x="0" y="0"/>
                  </a:lnTo>
                </a:path>
              </a:pathLst>
            </a:custGeom>
            <a:ln w="3175">
              <a:solidFill>
                <a:srgbClr val="B8B9BB"/>
              </a:solidFill>
            </a:ln>
          </p:spPr>
          <p:txBody>
            <a:bodyPr wrap="square" lIns="0" tIns="0" rIns="0" bIns="0" rtlCol="0"/>
            <a:lstStyle/>
            <a:p>
              <a:endParaRPr/>
            </a:p>
          </p:txBody>
        </p:sp>
        <p:sp>
          <p:nvSpPr>
            <p:cNvPr id="222" name="object 222"/>
            <p:cNvSpPr/>
            <p:nvPr/>
          </p:nvSpPr>
          <p:spPr>
            <a:xfrm>
              <a:off x="1571111" y="2570813"/>
              <a:ext cx="1905" cy="80645"/>
            </a:xfrm>
            <a:custGeom>
              <a:avLst/>
              <a:gdLst/>
              <a:ahLst/>
              <a:cxnLst/>
              <a:rect l="l" t="t" r="r" b="b"/>
              <a:pathLst>
                <a:path w="1905" h="80644">
                  <a:moveTo>
                    <a:pt x="0" y="0"/>
                  </a:moveTo>
                  <a:lnTo>
                    <a:pt x="1773" y="0"/>
                  </a:lnTo>
                  <a:lnTo>
                    <a:pt x="1773" y="80195"/>
                  </a:lnTo>
                  <a:lnTo>
                    <a:pt x="0" y="80195"/>
                  </a:lnTo>
                  <a:lnTo>
                    <a:pt x="0" y="0"/>
                  </a:lnTo>
                  <a:close/>
                </a:path>
              </a:pathLst>
            </a:custGeom>
            <a:solidFill>
              <a:srgbClr val="B7B8BB"/>
            </a:solidFill>
          </p:spPr>
          <p:txBody>
            <a:bodyPr wrap="square" lIns="0" tIns="0" rIns="0" bIns="0" rtlCol="0"/>
            <a:lstStyle/>
            <a:p>
              <a:endParaRPr/>
            </a:p>
          </p:txBody>
        </p:sp>
        <p:sp>
          <p:nvSpPr>
            <p:cNvPr id="223" name="object 223"/>
            <p:cNvSpPr/>
            <p:nvPr/>
          </p:nvSpPr>
          <p:spPr>
            <a:xfrm>
              <a:off x="1571111" y="2570813"/>
              <a:ext cx="1905" cy="80645"/>
            </a:xfrm>
            <a:custGeom>
              <a:avLst/>
              <a:gdLst/>
              <a:ahLst/>
              <a:cxnLst/>
              <a:rect l="l" t="t" r="r" b="b"/>
              <a:pathLst>
                <a:path w="1905" h="80644">
                  <a:moveTo>
                    <a:pt x="1773" y="0"/>
                  </a:moveTo>
                  <a:lnTo>
                    <a:pt x="1773" y="80195"/>
                  </a:lnTo>
                </a:path>
                <a:path w="1905" h="80644">
                  <a:moveTo>
                    <a:pt x="0" y="80195"/>
                  </a:moveTo>
                  <a:lnTo>
                    <a:pt x="0" y="0"/>
                  </a:lnTo>
                </a:path>
              </a:pathLst>
            </a:custGeom>
            <a:ln w="3175">
              <a:solidFill>
                <a:srgbClr val="B7B8BB"/>
              </a:solidFill>
            </a:ln>
          </p:spPr>
          <p:txBody>
            <a:bodyPr wrap="square" lIns="0" tIns="0" rIns="0" bIns="0" rtlCol="0"/>
            <a:lstStyle/>
            <a:p>
              <a:endParaRPr/>
            </a:p>
          </p:txBody>
        </p:sp>
        <p:sp>
          <p:nvSpPr>
            <p:cNvPr id="224" name="object 224"/>
            <p:cNvSpPr/>
            <p:nvPr/>
          </p:nvSpPr>
          <p:spPr>
            <a:xfrm>
              <a:off x="1572884" y="2570813"/>
              <a:ext cx="3810" cy="80645"/>
            </a:xfrm>
            <a:custGeom>
              <a:avLst/>
              <a:gdLst/>
              <a:ahLst/>
              <a:cxnLst/>
              <a:rect l="l" t="t" r="r" b="b"/>
              <a:pathLst>
                <a:path w="3809" h="80644">
                  <a:moveTo>
                    <a:pt x="0" y="0"/>
                  </a:moveTo>
                  <a:lnTo>
                    <a:pt x="3547" y="0"/>
                  </a:lnTo>
                  <a:lnTo>
                    <a:pt x="3547" y="80195"/>
                  </a:lnTo>
                  <a:lnTo>
                    <a:pt x="0" y="80195"/>
                  </a:lnTo>
                  <a:lnTo>
                    <a:pt x="0" y="0"/>
                  </a:lnTo>
                  <a:close/>
                </a:path>
              </a:pathLst>
            </a:custGeom>
            <a:solidFill>
              <a:srgbClr val="B6B8BA"/>
            </a:solidFill>
          </p:spPr>
          <p:txBody>
            <a:bodyPr wrap="square" lIns="0" tIns="0" rIns="0" bIns="0" rtlCol="0"/>
            <a:lstStyle/>
            <a:p>
              <a:endParaRPr/>
            </a:p>
          </p:txBody>
        </p:sp>
        <p:sp>
          <p:nvSpPr>
            <p:cNvPr id="225" name="object 225"/>
            <p:cNvSpPr/>
            <p:nvPr/>
          </p:nvSpPr>
          <p:spPr>
            <a:xfrm>
              <a:off x="1572884" y="2570813"/>
              <a:ext cx="3810" cy="80645"/>
            </a:xfrm>
            <a:custGeom>
              <a:avLst/>
              <a:gdLst/>
              <a:ahLst/>
              <a:cxnLst/>
              <a:rect l="l" t="t" r="r" b="b"/>
              <a:pathLst>
                <a:path w="3809" h="80644">
                  <a:moveTo>
                    <a:pt x="3547" y="0"/>
                  </a:moveTo>
                  <a:lnTo>
                    <a:pt x="3547" y="80195"/>
                  </a:lnTo>
                </a:path>
                <a:path w="3809" h="80644">
                  <a:moveTo>
                    <a:pt x="0" y="80195"/>
                  </a:moveTo>
                  <a:lnTo>
                    <a:pt x="0" y="0"/>
                  </a:lnTo>
                </a:path>
              </a:pathLst>
            </a:custGeom>
            <a:ln w="3175">
              <a:solidFill>
                <a:srgbClr val="B6B8BA"/>
              </a:solidFill>
            </a:ln>
          </p:spPr>
          <p:txBody>
            <a:bodyPr wrap="square" lIns="0" tIns="0" rIns="0" bIns="0" rtlCol="0"/>
            <a:lstStyle/>
            <a:p>
              <a:endParaRPr/>
            </a:p>
          </p:txBody>
        </p:sp>
        <p:sp>
          <p:nvSpPr>
            <p:cNvPr id="226" name="object 226"/>
            <p:cNvSpPr/>
            <p:nvPr/>
          </p:nvSpPr>
          <p:spPr>
            <a:xfrm>
              <a:off x="1576432" y="2570813"/>
              <a:ext cx="1905" cy="80645"/>
            </a:xfrm>
            <a:custGeom>
              <a:avLst/>
              <a:gdLst/>
              <a:ahLst/>
              <a:cxnLst/>
              <a:rect l="l" t="t" r="r" b="b"/>
              <a:pathLst>
                <a:path w="1905" h="80644">
                  <a:moveTo>
                    <a:pt x="0" y="0"/>
                  </a:moveTo>
                  <a:lnTo>
                    <a:pt x="1773" y="0"/>
                  </a:lnTo>
                  <a:lnTo>
                    <a:pt x="1773" y="80195"/>
                  </a:lnTo>
                  <a:lnTo>
                    <a:pt x="0" y="80195"/>
                  </a:lnTo>
                  <a:lnTo>
                    <a:pt x="0" y="0"/>
                  </a:lnTo>
                  <a:close/>
                </a:path>
              </a:pathLst>
            </a:custGeom>
            <a:solidFill>
              <a:srgbClr val="B6B8BA"/>
            </a:solidFill>
          </p:spPr>
          <p:txBody>
            <a:bodyPr wrap="square" lIns="0" tIns="0" rIns="0" bIns="0" rtlCol="0"/>
            <a:lstStyle/>
            <a:p>
              <a:endParaRPr/>
            </a:p>
          </p:txBody>
        </p:sp>
        <p:sp>
          <p:nvSpPr>
            <p:cNvPr id="227" name="object 227"/>
            <p:cNvSpPr/>
            <p:nvPr/>
          </p:nvSpPr>
          <p:spPr>
            <a:xfrm>
              <a:off x="1576432" y="2570813"/>
              <a:ext cx="1905" cy="80645"/>
            </a:xfrm>
            <a:custGeom>
              <a:avLst/>
              <a:gdLst/>
              <a:ahLst/>
              <a:cxnLst/>
              <a:rect l="l" t="t" r="r" b="b"/>
              <a:pathLst>
                <a:path w="1905" h="80644">
                  <a:moveTo>
                    <a:pt x="1773" y="0"/>
                  </a:moveTo>
                  <a:lnTo>
                    <a:pt x="1773" y="80195"/>
                  </a:lnTo>
                </a:path>
                <a:path w="1905" h="80644">
                  <a:moveTo>
                    <a:pt x="0" y="80195"/>
                  </a:moveTo>
                  <a:lnTo>
                    <a:pt x="0" y="0"/>
                  </a:lnTo>
                </a:path>
              </a:pathLst>
            </a:custGeom>
            <a:ln w="3175">
              <a:solidFill>
                <a:srgbClr val="B6B8BA"/>
              </a:solidFill>
            </a:ln>
          </p:spPr>
          <p:txBody>
            <a:bodyPr wrap="square" lIns="0" tIns="0" rIns="0" bIns="0" rtlCol="0"/>
            <a:lstStyle/>
            <a:p>
              <a:endParaRPr/>
            </a:p>
          </p:txBody>
        </p:sp>
        <p:sp>
          <p:nvSpPr>
            <p:cNvPr id="228" name="object 228"/>
            <p:cNvSpPr/>
            <p:nvPr/>
          </p:nvSpPr>
          <p:spPr>
            <a:xfrm>
              <a:off x="1578205" y="2570813"/>
              <a:ext cx="1905" cy="80645"/>
            </a:xfrm>
            <a:custGeom>
              <a:avLst/>
              <a:gdLst/>
              <a:ahLst/>
              <a:cxnLst/>
              <a:rect l="l" t="t" r="r" b="b"/>
              <a:pathLst>
                <a:path w="1905" h="80644">
                  <a:moveTo>
                    <a:pt x="0" y="0"/>
                  </a:moveTo>
                  <a:lnTo>
                    <a:pt x="1773" y="0"/>
                  </a:lnTo>
                  <a:lnTo>
                    <a:pt x="1773" y="80195"/>
                  </a:lnTo>
                  <a:lnTo>
                    <a:pt x="0" y="80195"/>
                  </a:lnTo>
                  <a:lnTo>
                    <a:pt x="0" y="0"/>
                  </a:lnTo>
                  <a:close/>
                </a:path>
              </a:pathLst>
            </a:custGeom>
            <a:solidFill>
              <a:srgbClr val="B6B8B9"/>
            </a:solidFill>
          </p:spPr>
          <p:txBody>
            <a:bodyPr wrap="square" lIns="0" tIns="0" rIns="0" bIns="0" rtlCol="0"/>
            <a:lstStyle/>
            <a:p>
              <a:endParaRPr/>
            </a:p>
          </p:txBody>
        </p:sp>
        <p:sp>
          <p:nvSpPr>
            <p:cNvPr id="229" name="object 229"/>
            <p:cNvSpPr/>
            <p:nvPr/>
          </p:nvSpPr>
          <p:spPr>
            <a:xfrm>
              <a:off x="1578205" y="2570813"/>
              <a:ext cx="1905" cy="80645"/>
            </a:xfrm>
            <a:custGeom>
              <a:avLst/>
              <a:gdLst/>
              <a:ahLst/>
              <a:cxnLst/>
              <a:rect l="l" t="t" r="r" b="b"/>
              <a:pathLst>
                <a:path w="1905" h="80644">
                  <a:moveTo>
                    <a:pt x="1773" y="0"/>
                  </a:moveTo>
                  <a:lnTo>
                    <a:pt x="1773" y="80195"/>
                  </a:lnTo>
                </a:path>
                <a:path w="1905" h="80644">
                  <a:moveTo>
                    <a:pt x="0" y="80195"/>
                  </a:moveTo>
                  <a:lnTo>
                    <a:pt x="0" y="0"/>
                  </a:lnTo>
                </a:path>
              </a:pathLst>
            </a:custGeom>
            <a:ln w="3175">
              <a:solidFill>
                <a:srgbClr val="B6B8B9"/>
              </a:solidFill>
            </a:ln>
          </p:spPr>
          <p:txBody>
            <a:bodyPr wrap="square" lIns="0" tIns="0" rIns="0" bIns="0" rtlCol="0"/>
            <a:lstStyle/>
            <a:p>
              <a:endParaRPr/>
            </a:p>
          </p:txBody>
        </p:sp>
        <p:sp>
          <p:nvSpPr>
            <p:cNvPr id="230" name="object 230"/>
            <p:cNvSpPr/>
            <p:nvPr/>
          </p:nvSpPr>
          <p:spPr>
            <a:xfrm>
              <a:off x="1579979" y="2570813"/>
              <a:ext cx="3810" cy="80645"/>
            </a:xfrm>
            <a:custGeom>
              <a:avLst/>
              <a:gdLst/>
              <a:ahLst/>
              <a:cxnLst/>
              <a:rect l="l" t="t" r="r" b="b"/>
              <a:pathLst>
                <a:path w="3809" h="80644">
                  <a:moveTo>
                    <a:pt x="0" y="0"/>
                  </a:moveTo>
                  <a:lnTo>
                    <a:pt x="3547" y="0"/>
                  </a:lnTo>
                  <a:lnTo>
                    <a:pt x="3547" y="80195"/>
                  </a:lnTo>
                  <a:lnTo>
                    <a:pt x="0" y="80195"/>
                  </a:lnTo>
                  <a:lnTo>
                    <a:pt x="0" y="0"/>
                  </a:lnTo>
                  <a:close/>
                </a:path>
              </a:pathLst>
            </a:custGeom>
            <a:solidFill>
              <a:srgbClr val="B5B7B8"/>
            </a:solidFill>
          </p:spPr>
          <p:txBody>
            <a:bodyPr wrap="square" lIns="0" tIns="0" rIns="0" bIns="0" rtlCol="0"/>
            <a:lstStyle/>
            <a:p>
              <a:endParaRPr/>
            </a:p>
          </p:txBody>
        </p:sp>
        <p:sp>
          <p:nvSpPr>
            <p:cNvPr id="231" name="object 231"/>
            <p:cNvSpPr/>
            <p:nvPr/>
          </p:nvSpPr>
          <p:spPr>
            <a:xfrm>
              <a:off x="1579979" y="2570813"/>
              <a:ext cx="3810" cy="80645"/>
            </a:xfrm>
            <a:custGeom>
              <a:avLst/>
              <a:gdLst/>
              <a:ahLst/>
              <a:cxnLst/>
              <a:rect l="l" t="t" r="r" b="b"/>
              <a:pathLst>
                <a:path w="3809" h="80644">
                  <a:moveTo>
                    <a:pt x="3547" y="0"/>
                  </a:moveTo>
                  <a:lnTo>
                    <a:pt x="3547" y="80195"/>
                  </a:lnTo>
                </a:path>
                <a:path w="3809" h="80644">
                  <a:moveTo>
                    <a:pt x="0" y="80195"/>
                  </a:moveTo>
                  <a:lnTo>
                    <a:pt x="0" y="0"/>
                  </a:lnTo>
                </a:path>
              </a:pathLst>
            </a:custGeom>
            <a:ln w="3175">
              <a:solidFill>
                <a:srgbClr val="B5B7B8"/>
              </a:solidFill>
            </a:ln>
          </p:spPr>
          <p:txBody>
            <a:bodyPr wrap="square" lIns="0" tIns="0" rIns="0" bIns="0" rtlCol="0"/>
            <a:lstStyle/>
            <a:p>
              <a:endParaRPr/>
            </a:p>
          </p:txBody>
        </p:sp>
        <p:sp>
          <p:nvSpPr>
            <p:cNvPr id="232" name="object 232"/>
            <p:cNvSpPr/>
            <p:nvPr/>
          </p:nvSpPr>
          <p:spPr>
            <a:xfrm>
              <a:off x="1583526" y="2570813"/>
              <a:ext cx="1905" cy="80645"/>
            </a:xfrm>
            <a:custGeom>
              <a:avLst/>
              <a:gdLst/>
              <a:ahLst/>
              <a:cxnLst/>
              <a:rect l="l" t="t" r="r" b="b"/>
              <a:pathLst>
                <a:path w="1905" h="80644">
                  <a:moveTo>
                    <a:pt x="0" y="0"/>
                  </a:moveTo>
                  <a:lnTo>
                    <a:pt x="1773" y="0"/>
                  </a:lnTo>
                  <a:lnTo>
                    <a:pt x="1773" y="80195"/>
                  </a:lnTo>
                  <a:lnTo>
                    <a:pt x="0" y="80195"/>
                  </a:lnTo>
                  <a:lnTo>
                    <a:pt x="0" y="0"/>
                  </a:lnTo>
                  <a:close/>
                </a:path>
              </a:pathLst>
            </a:custGeom>
            <a:solidFill>
              <a:srgbClr val="B5B7B8"/>
            </a:solidFill>
          </p:spPr>
          <p:txBody>
            <a:bodyPr wrap="square" lIns="0" tIns="0" rIns="0" bIns="0" rtlCol="0"/>
            <a:lstStyle/>
            <a:p>
              <a:endParaRPr/>
            </a:p>
          </p:txBody>
        </p:sp>
        <p:sp>
          <p:nvSpPr>
            <p:cNvPr id="233" name="object 233"/>
            <p:cNvSpPr/>
            <p:nvPr/>
          </p:nvSpPr>
          <p:spPr>
            <a:xfrm>
              <a:off x="1583526" y="2570813"/>
              <a:ext cx="1905" cy="80645"/>
            </a:xfrm>
            <a:custGeom>
              <a:avLst/>
              <a:gdLst/>
              <a:ahLst/>
              <a:cxnLst/>
              <a:rect l="l" t="t" r="r" b="b"/>
              <a:pathLst>
                <a:path w="1905" h="80644">
                  <a:moveTo>
                    <a:pt x="1773" y="0"/>
                  </a:moveTo>
                  <a:lnTo>
                    <a:pt x="1773" y="80195"/>
                  </a:lnTo>
                </a:path>
                <a:path w="1905" h="80644">
                  <a:moveTo>
                    <a:pt x="0" y="80195"/>
                  </a:moveTo>
                  <a:lnTo>
                    <a:pt x="0" y="0"/>
                  </a:lnTo>
                </a:path>
              </a:pathLst>
            </a:custGeom>
            <a:ln w="3175">
              <a:solidFill>
                <a:srgbClr val="B5B7B8"/>
              </a:solidFill>
            </a:ln>
          </p:spPr>
          <p:txBody>
            <a:bodyPr wrap="square" lIns="0" tIns="0" rIns="0" bIns="0" rtlCol="0"/>
            <a:lstStyle/>
            <a:p>
              <a:endParaRPr/>
            </a:p>
          </p:txBody>
        </p:sp>
        <p:sp>
          <p:nvSpPr>
            <p:cNvPr id="234" name="object 234"/>
            <p:cNvSpPr/>
            <p:nvPr/>
          </p:nvSpPr>
          <p:spPr>
            <a:xfrm>
              <a:off x="1585300" y="2570813"/>
              <a:ext cx="3810" cy="80645"/>
            </a:xfrm>
            <a:custGeom>
              <a:avLst/>
              <a:gdLst/>
              <a:ahLst/>
              <a:cxnLst/>
              <a:rect l="l" t="t" r="r" b="b"/>
              <a:pathLst>
                <a:path w="3809" h="80644">
                  <a:moveTo>
                    <a:pt x="0" y="0"/>
                  </a:moveTo>
                  <a:lnTo>
                    <a:pt x="3547" y="0"/>
                  </a:lnTo>
                  <a:lnTo>
                    <a:pt x="3547" y="80195"/>
                  </a:lnTo>
                  <a:lnTo>
                    <a:pt x="0" y="80195"/>
                  </a:lnTo>
                  <a:lnTo>
                    <a:pt x="0" y="0"/>
                  </a:lnTo>
                  <a:close/>
                </a:path>
              </a:pathLst>
            </a:custGeom>
            <a:solidFill>
              <a:srgbClr val="B4B6B8"/>
            </a:solidFill>
          </p:spPr>
          <p:txBody>
            <a:bodyPr wrap="square" lIns="0" tIns="0" rIns="0" bIns="0" rtlCol="0"/>
            <a:lstStyle/>
            <a:p>
              <a:endParaRPr/>
            </a:p>
          </p:txBody>
        </p:sp>
        <p:sp>
          <p:nvSpPr>
            <p:cNvPr id="235" name="object 235"/>
            <p:cNvSpPr/>
            <p:nvPr/>
          </p:nvSpPr>
          <p:spPr>
            <a:xfrm>
              <a:off x="1585300" y="2570813"/>
              <a:ext cx="3810" cy="80645"/>
            </a:xfrm>
            <a:custGeom>
              <a:avLst/>
              <a:gdLst/>
              <a:ahLst/>
              <a:cxnLst/>
              <a:rect l="l" t="t" r="r" b="b"/>
              <a:pathLst>
                <a:path w="3809" h="80644">
                  <a:moveTo>
                    <a:pt x="3547" y="0"/>
                  </a:moveTo>
                  <a:lnTo>
                    <a:pt x="3547" y="80195"/>
                  </a:lnTo>
                </a:path>
                <a:path w="3809" h="80644">
                  <a:moveTo>
                    <a:pt x="0" y="80195"/>
                  </a:moveTo>
                  <a:lnTo>
                    <a:pt x="0" y="0"/>
                  </a:lnTo>
                </a:path>
              </a:pathLst>
            </a:custGeom>
            <a:ln w="3175">
              <a:solidFill>
                <a:srgbClr val="B4B6B8"/>
              </a:solidFill>
            </a:ln>
          </p:spPr>
          <p:txBody>
            <a:bodyPr wrap="square" lIns="0" tIns="0" rIns="0" bIns="0" rtlCol="0"/>
            <a:lstStyle/>
            <a:p>
              <a:endParaRPr/>
            </a:p>
          </p:txBody>
        </p:sp>
        <p:sp>
          <p:nvSpPr>
            <p:cNvPr id="236" name="object 236"/>
            <p:cNvSpPr/>
            <p:nvPr/>
          </p:nvSpPr>
          <p:spPr>
            <a:xfrm>
              <a:off x="1588847" y="2570813"/>
              <a:ext cx="1905" cy="80645"/>
            </a:xfrm>
            <a:custGeom>
              <a:avLst/>
              <a:gdLst/>
              <a:ahLst/>
              <a:cxnLst/>
              <a:rect l="l" t="t" r="r" b="b"/>
              <a:pathLst>
                <a:path w="1905" h="80644">
                  <a:moveTo>
                    <a:pt x="0" y="0"/>
                  </a:moveTo>
                  <a:lnTo>
                    <a:pt x="1773" y="0"/>
                  </a:lnTo>
                  <a:lnTo>
                    <a:pt x="1773" y="80195"/>
                  </a:lnTo>
                  <a:lnTo>
                    <a:pt x="0" y="80195"/>
                  </a:lnTo>
                  <a:lnTo>
                    <a:pt x="0" y="0"/>
                  </a:lnTo>
                  <a:close/>
                </a:path>
              </a:pathLst>
            </a:custGeom>
            <a:solidFill>
              <a:srgbClr val="B3B5B8"/>
            </a:solidFill>
          </p:spPr>
          <p:txBody>
            <a:bodyPr wrap="square" lIns="0" tIns="0" rIns="0" bIns="0" rtlCol="0"/>
            <a:lstStyle/>
            <a:p>
              <a:endParaRPr/>
            </a:p>
          </p:txBody>
        </p:sp>
        <p:sp>
          <p:nvSpPr>
            <p:cNvPr id="237" name="object 237"/>
            <p:cNvSpPr/>
            <p:nvPr/>
          </p:nvSpPr>
          <p:spPr>
            <a:xfrm>
              <a:off x="1588847" y="2570813"/>
              <a:ext cx="1905" cy="80645"/>
            </a:xfrm>
            <a:custGeom>
              <a:avLst/>
              <a:gdLst/>
              <a:ahLst/>
              <a:cxnLst/>
              <a:rect l="l" t="t" r="r" b="b"/>
              <a:pathLst>
                <a:path w="1905" h="80644">
                  <a:moveTo>
                    <a:pt x="1773" y="0"/>
                  </a:moveTo>
                  <a:lnTo>
                    <a:pt x="1773" y="80195"/>
                  </a:lnTo>
                </a:path>
                <a:path w="1905" h="80644">
                  <a:moveTo>
                    <a:pt x="0" y="80195"/>
                  </a:moveTo>
                  <a:lnTo>
                    <a:pt x="0" y="0"/>
                  </a:lnTo>
                </a:path>
              </a:pathLst>
            </a:custGeom>
            <a:ln w="3175">
              <a:solidFill>
                <a:srgbClr val="B3B5B8"/>
              </a:solidFill>
            </a:ln>
          </p:spPr>
          <p:txBody>
            <a:bodyPr wrap="square" lIns="0" tIns="0" rIns="0" bIns="0" rtlCol="0"/>
            <a:lstStyle/>
            <a:p>
              <a:endParaRPr/>
            </a:p>
          </p:txBody>
        </p:sp>
        <p:sp>
          <p:nvSpPr>
            <p:cNvPr id="238" name="object 238"/>
            <p:cNvSpPr/>
            <p:nvPr/>
          </p:nvSpPr>
          <p:spPr>
            <a:xfrm>
              <a:off x="1590620" y="2570813"/>
              <a:ext cx="3810" cy="80645"/>
            </a:xfrm>
            <a:custGeom>
              <a:avLst/>
              <a:gdLst/>
              <a:ahLst/>
              <a:cxnLst/>
              <a:rect l="l" t="t" r="r" b="b"/>
              <a:pathLst>
                <a:path w="3809" h="80644">
                  <a:moveTo>
                    <a:pt x="0" y="0"/>
                  </a:moveTo>
                  <a:lnTo>
                    <a:pt x="3547" y="0"/>
                  </a:lnTo>
                  <a:lnTo>
                    <a:pt x="3547" y="80195"/>
                  </a:lnTo>
                  <a:lnTo>
                    <a:pt x="0" y="80195"/>
                  </a:lnTo>
                  <a:lnTo>
                    <a:pt x="0" y="0"/>
                  </a:lnTo>
                  <a:close/>
                </a:path>
              </a:pathLst>
            </a:custGeom>
            <a:solidFill>
              <a:srgbClr val="B3B5B8"/>
            </a:solidFill>
          </p:spPr>
          <p:txBody>
            <a:bodyPr wrap="square" lIns="0" tIns="0" rIns="0" bIns="0" rtlCol="0"/>
            <a:lstStyle/>
            <a:p>
              <a:endParaRPr/>
            </a:p>
          </p:txBody>
        </p:sp>
        <p:sp>
          <p:nvSpPr>
            <p:cNvPr id="239" name="object 239"/>
            <p:cNvSpPr/>
            <p:nvPr/>
          </p:nvSpPr>
          <p:spPr>
            <a:xfrm>
              <a:off x="1590621" y="2570813"/>
              <a:ext cx="3810" cy="80645"/>
            </a:xfrm>
            <a:custGeom>
              <a:avLst/>
              <a:gdLst/>
              <a:ahLst/>
              <a:cxnLst/>
              <a:rect l="l" t="t" r="r" b="b"/>
              <a:pathLst>
                <a:path w="3809" h="80644">
                  <a:moveTo>
                    <a:pt x="3547" y="0"/>
                  </a:moveTo>
                  <a:lnTo>
                    <a:pt x="3547" y="80195"/>
                  </a:lnTo>
                </a:path>
                <a:path w="3809" h="80644">
                  <a:moveTo>
                    <a:pt x="0" y="80195"/>
                  </a:moveTo>
                  <a:lnTo>
                    <a:pt x="0" y="0"/>
                  </a:lnTo>
                </a:path>
              </a:pathLst>
            </a:custGeom>
            <a:ln w="3175">
              <a:solidFill>
                <a:srgbClr val="B3B5B8"/>
              </a:solidFill>
            </a:ln>
          </p:spPr>
          <p:txBody>
            <a:bodyPr wrap="square" lIns="0" tIns="0" rIns="0" bIns="0" rtlCol="0"/>
            <a:lstStyle/>
            <a:p>
              <a:endParaRPr/>
            </a:p>
          </p:txBody>
        </p:sp>
        <p:sp>
          <p:nvSpPr>
            <p:cNvPr id="240" name="object 240"/>
            <p:cNvSpPr/>
            <p:nvPr/>
          </p:nvSpPr>
          <p:spPr>
            <a:xfrm>
              <a:off x="1594168" y="2570813"/>
              <a:ext cx="1905" cy="80645"/>
            </a:xfrm>
            <a:custGeom>
              <a:avLst/>
              <a:gdLst/>
              <a:ahLst/>
              <a:cxnLst/>
              <a:rect l="l" t="t" r="r" b="b"/>
              <a:pathLst>
                <a:path w="1905" h="80644">
                  <a:moveTo>
                    <a:pt x="0" y="0"/>
                  </a:moveTo>
                  <a:lnTo>
                    <a:pt x="1773" y="0"/>
                  </a:lnTo>
                  <a:lnTo>
                    <a:pt x="1773" y="80195"/>
                  </a:lnTo>
                  <a:lnTo>
                    <a:pt x="0" y="80195"/>
                  </a:lnTo>
                  <a:lnTo>
                    <a:pt x="0" y="0"/>
                  </a:lnTo>
                  <a:close/>
                </a:path>
              </a:pathLst>
            </a:custGeom>
            <a:solidFill>
              <a:srgbClr val="B1B4B7"/>
            </a:solidFill>
          </p:spPr>
          <p:txBody>
            <a:bodyPr wrap="square" lIns="0" tIns="0" rIns="0" bIns="0" rtlCol="0"/>
            <a:lstStyle/>
            <a:p>
              <a:endParaRPr/>
            </a:p>
          </p:txBody>
        </p:sp>
        <p:sp>
          <p:nvSpPr>
            <p:cNvPr id="241" name="object 241"/>
            <p:cNvSpPr/>
            <p:nvPr/>
          </p:nvSpPr>
          <p:spPr>
            <a:xfrm>
              <a:off x="1594168" y="2570813"/>
              <a:ext cx="1905" cy="80645"/>
            </a:xfrm>
            <a:custGeom>
              <a:avLst/>
              <a:gdLst/>
              <a:ahLst/>
              <a:cxnLst/>
              <a:rect l="l" t="t" r="r" b="b"/>
              <a:pathLst>
                <a:path w="1905" h="80644">
                  <a:moveTo>
                    <a:pt x="1773" y="0"/>
                  </a:moveTo>
                  <a:lnTo>
                    <a:pt x="1773" y="80195"/>
                  </a:lnTo>
                </a:path>
                <a:path w="1905" h="80644">
                  <a:moveTo>
                    <a:pt x="0" y="80195"/>
                  </a:moveTo>
                  <a:lnTo>
                    <a:pt x="0" y="0"/>
                  </a:lnTo>
                </a:path>
              </a:pathLst>
            </a:custGeom>
            <a:ln w="3175">
              <a:solidFill>
                <a:srgbClr val="B1B4B7"/>
              </a:solidFill>
            </a:ln>
          </p:spPr>
          <p:txBody>
            <a:bodyPr wrap="square" lIns="0" tIns="0" rIns="0" bIns="0" rtlCol="0"/>
            <a:lstStyle/>
            <a:p>
              <a:endParaRPr/>
            </a:p>
          </p:txBody>
        </p:sp>
        <p:sp>
          <p:nvSpPr>
            <p:cNvPr id="242" name="object 242"/>
            <p:cNvSpPr/>
            <p:nvPr/>
          </p:nvSpPr>
          <p:spPr>
            <a:xfrm>
              <a:off x="1595941" y="2570813"/>
              <a:ext cx="3810" cy="80645"/>
            </a:xfrm>
            <a:custGeom>
              <a:avLst/>
              <a:gdLst/>
              <a:ahLst/>
              <a:cxnLst/>
              <a:rect l="l" t="t" r="r" b="b"/>
              <a:pathLst>
                <a:path w="3809" h="80644">
                  <a:moveTo>
                    <a:pt x="0" y="0"/>
                  </a:moveTo>
                  <a:lnTo>
                    <a:pt x="3547" y="0"/>
                  </a:lnTo>
                  <a:lnTo>
                    <a:pt x="3547" y="80195"/>
                  </a:lnTo>
                  <a:lnTo>
                    <a:pt x="0" y="80195"/>
                  </a:lnTo>
                  <a:lnTo>
                    <a:pt x="0" y="0"/>
                  </a:lnTo>
                  <a:close/>
                </a:path>
              </a:pathLst>
            </a:custGeom>
            <a:solidFill>
              <a:srgbClr val="B1B4B6"/>
            </a:solidFill>
          </p:spPr>
          <p:txBody>
            <a:bodyPr wrap="square" lIns="0" tIns="0" rIns="0" bIns="0" rtlCol="0"/>
            <a:lstStyle/>
            <a:p>
              <a:endParaRPr/>
            </a:p>
          </p:txBody>
        </p:sp>
        <p:sp>
          <p:nvSpPr>
            <p:cNvPr id="243" name="object 243"/>
            <p:cNvSpPr/>
            <p:nvPr/>
          </p:nvSpPr>
          <p:spPr>
            <a:xfrm>
              <a:off x="1595941" y="2570813"/>
              <a:ext cx="3810" cy="80645"/>
            </a:xfrm>
            <a:custGeom>
              <a:avLst/>
              <a:gdLst/>
              <a:ahLst/>
              <a:cxnLst/>
              <a:rect l="l" t="t" r="r" b="b"/>
              <a:pathLst>
                <a:path w="3809" h="80644">
                  <a:moveTo>
                    <a:pt x="3547" y="0"/>
                  </a:moveTo>
                  <a:lnTo>
                    <a:pt x="3547" y="80195"/>
                  </a:lnTo>
                </a:path>
                <a:path w="3809" h="80644">
                  <a:moveTo>
                    <a:pt x="0" y="80195"/>
                  </a:moveTo>
                  <a:lnTo>
                    <a:pt x="0" y="0"/>
                  </a:lnTo>
                </a:path>
              </a:pathLst>
            </a:custGeom>
            <a:ln w="3175">
              <a:solidFill>
                <a:srgbClr val="B1B4B6"/>
              </a:solidFill>
            </a:ln>
          </p:spPr>
          <p:txBody>
            <a:bodyPr wrap="square" lIns="0" tIns="0" rIns="0" bIns="0" rtlCol="0"/>
            <a:lstStyle/>
            <a:p>
              <a:endParaRPr/>
            </a:p>
          </p:txBody>
        </p:sp>
        <p:sp>
          <p:nvSpPr>
            <p:cNvPr id="244" name="object 244"/>
            <p:cNvSpPr/>
            <p:nvPr/>
          </p:nvSpPr>
          <p:spPr>
            <a:xfrm>
              <a:off x="1599489" y="2570813"/>
              <a:ext cx="1905" cy="80645"/>
            </a:xfrm>
            <a:custGeom>
              <a:avLst/>
              <a:gdLst/>
              <a:ahLst/>
              <a:cxnLst/>
              <a:rect l="l" t="t" r="r" b="b"/>
              <a:pathLst>
                <a:path w="1905" h="80644">
                  <a:moveTo>
                    <a:pt x="0" y="0"/>
                  </a:moveTo>
                  <a:lnTo>
                    <a:pt x="1773" y="0"/>
                  </a:lnTo>
                  <a:lnTo>
                    <a:pt x="1773" y="80195"/>
                  </a:lnTo>
                  <a:lnTo>
                    <a:pt x="0" y="80195"/>
                  </a:lnTo>
                  <a:lnTo>
                    <a:pt x="0" y="0"/>
                  </a:lnTo>
                  <a:close/>
                </a:path>
              </a:pathLst>
            </a:custGeom>
            <a:solidFill>
              <a:srgbClr val="B0B3B5"/>
            </a:solidFill>
          </p:spPr>
          <p:txBody>
            <a:bodyPr wrap="square" lIns="0" tIns="0" rIns="0" bIns="0" rtlCol="0"/>
            <a:lstStyle/>
            <a:p>
              <a:endParaRPr/>
            </a:p>
          </p:txBody>
        </p:sp>
        <p:sp>
          <p:nvSpPr>
            <p:cNvPr id="245" name="object 245"/>
            <p:cNvSpPr/>
            <p:nvPr/>
          </p:nvSpPr>
          <p:spPr>
            <a:xfrm>
              <a:off x="1599489" y="2570813"/>
              <a:ext cx="1905" cy="80645"/>
            </a:xfrm>
            <a:custGeom>
              <a:avLst/>
              <a:gdLst/>
              <a:ahLst/>
              <a:cxnLst/>
              <a:rect l="l" t="t" r="r" b="b"/>
              <a:pathLst>
                <a:path w="1905" h="80644">
                  <a:moveTo>
                    <a:pt x="1773" y="0"/>
                  </a:moveTo>
                  <a:lnTo>
                    <a:pt x="1773" y="80195"/>
                  </a:lnTo>
                </a:path>
                <a:path w="1905" h="80644">
                  <a:moveTo>
                    <a:pt x="0" y="80195"/>
                  </a:moveTo>
                  <a:lnTo>
                    <a:pt x="0" y="0"/>
                  </a:lnTo>
                </a:path>
              </a:pathLst>
            </a:custGeom>
            <a:ln w="3175">
              <a:solidFill>
                <a:srgbClr val="B0B3B5"/>
              </a:solidFill>
            </a:ln>
          </p:spPr>
          <p:txBody>
            <a:bodyPr wrap="square" lIns="0" tIns="0" rIns="0" bIns="0" rtlCol="0"/>
            <a:lstStyle/>
            <a:p>
              <a:endParaRPr/>
            </a:p>
          </p:txBody>
        </p:sp>
        <p:sp>
          <p:nvSpPr>
            <p:cNvPr id="246" name="object 246"/>
            <p:cNvSpPr/>
            <p:nvPr/>
          </p:nvSpPr>
          <p:spPr>
            <a:xfrm>
              <a:off x="1601262" y="2570813"/>
              <a:ext cx="3810" cy="80645"/>
            </a:xfrm>
            <a:custGeom>
              <a:avLst/>
              <a:gdLst/>
              <a:ahLst/>
              <a:cxnLst/>
              <a:rect l="l" t="t" r="r" b="b"/>
              <a:pathLst>
                <a:path w="3809" h="80644">
                  <a:moveTo>
                    <a:pt x="0" y="0"/>
                  </a:moveTo>
                  <a:lnTo>
                    <a:pt x="3570" y="0"/>
                  </a:lnTo>
                  <a:lnTo>
                    <a:pt x="3570" y="80195"/>
                  </a:lnTo>
                  <a:lnTo>
                    <a:pt x="0" y="80195"/>
                  </a:lnTo>
                  <a:lnTo>
                    <a:pt x="0" y="0"/>
                  </a:lnTo>
                  <a:close/>
                </a:path>
              </a:pathLst>
            </a:custGeom>
            <a:solidFill>
              <a:srgbClr val="B0B3B5"/>
            </a:solidFill>
          </p:spPr>
          <p:txBody>
            <a:bodyPr wrap="square" lIns="0" tIns="0" rIns="0" bIns="0" rtlCol="0"/>
            <a:lstStyle/>
            <a:p>
              <a:endParaRPr/>
            </a:p>
          </p:txBody>
        </p:sp>
        <p:sp>
          <p:nvSpPr>
            <p:cNvPr id="247" name="object 247"/>
            <p:cNvSpPr/>
            <p:nvPr/>
          </p:nvSpPr>
          <p:spPr>
            <a:xfrm>
              <a:off x="1601262" y="2570813"/>
              <a:ext cx="3810" cy="80645"/>
            </a:xfrm>
            <a:custGeom>
              <a:avLst/>
              <a:gdLst/>
              <a:ahLst/>
              <a:cxnLst/>
              <a:rect l="l" t="t" r="r" b="b"/>
              <a:pathLst>
                <a:path w="3809" h="80644">
                  <a:moveTo>
                    <a:pt x="3570" y="0"/>
                  </a:moveTo>
                  <a:lnTo>
                    <a:pt x="3570" y="80195"/>
                  </a:lnTo>
                </a:path>
                <a:path w="3809" h="80644">
                  <a:moveTo>
                    <a:pt x="0" y="80195"/>
                  </a:moveTo>
                  <a:lnTo>
                    <a:pt x="0" y="0"/>
                  </a:lnTo>
                </a:path>
              </a:pathLst>
            </a:custGeom>
            <a:ln w="3175">
              <a:solidFill>
                <a:srgbClr val="B0B3B5"/>
              </a:solidFill>
            </a:ln>
          </p:spPr>
          <p:txBody>
            <a:bodyPr wrap="square" lIns="0" tIns="0" rIns="0" bIns="0" rtlCol="0"/>
            <a:lstStyle/>
            <a:p>
              <a:endParaRPr/>
            </a:p>
          </p:txBody>
        </p:sp>
        <p:sp>
          <p:nvSpPr>
            <p:cNvPr id="248" name="object 248"/>
            <p:cNvSpPr/>
            <p:nvPr/>
          </p:nvSpPr>
          <p:spPr>
            <a:xfrm>
              <a:off x="1604833" y="2570813"/>
              <a:ext cx="1905" cy="80645"/>
            </a:xfrm>
            <a:custGeom>
              <a:avLst/>
              <a:gdLst/>
              <a:ahLst/>
              <a:cxnLst/>
              <a:rect l="l" t="t" r="r" b="b"/>
              <a:pathLst>
                <a:path w="1905" h="80644">
                  <a:moveTo>
                    <a:pt x="0" y="0"/>
                  </a:moveTo>
                  <a:lnTo>
                    <a:pt x="1773" y="0"/>
                  </a:lnTo>
                  <a:lnTo>
                    <a:pt x="1773" y="80195"/>
                  </a:lnTo>
                  <a:lnTo>
                    <a:pt x="0" y="80195"/>
                  </a:lnTo>
                  <a:lnTo>
                    <a:pt x="0" y="0"/>
                  </a:lnTo>
                  <a:close/>
                </a:path>
              </a:pathLst>
            </a:custGeom>
            <a:solidFill>
              <a:srgbClr val="AFB1B4"/>
            </a:solidFill>
          </p:spPr>
          <p:txBody>
            <a:bodyPr wrap="square" lIns="0" tIns="0" rIns="0" bIns="0" rtlCol="0"/>
            <a:lstStyle/>
            <a:p>
              <a:endParaRPr/>
            </a:p>
          </p:txBody>
        </p:sp>
        <p:sp>
          <p:nvSpPr>
            <p:cNvPr id="249" name="object 249"/>
            <p:cNvSpPr/>
            <p:nvPr/>
          </p:nvSpPr>
          <p:spPr>
            <a:xfrm>
              <a:off x="1604833" y="2570813"/>
              <a:ext cx="1905" cy="80645"/>
            </a:xfrm>
            <a:custGeom>
              <a:avLst/>
              <a:gdLst/>
              <a:ahLst/>
              <a:cxnLst/>
              <a:rect l="l" t="t" r="r" b="b"/>
              <a:pathLst>
                <a:path w="1905" h="80644">
                  <a:moveTo>
                    <a:pt x="1773" y="0"/>
                  </a:moveTo>
                  <a:lnTo>
                    <a:pt x="1773" y="80195"/>
                  </a:lnTo>
                </a:path>
                <a:path w="1905" h="80644">
                  <a:moveTo>
                    <a:pt x="0" y="80195"/>
                  </a:moveTo>
                  <a:lnTo>
                    <a:pt x="0" y="0"/>
                  </a:lnTo>
                </a:path>
              </a:pathLst>
            </a:custGeom>
            <a:ln w="3175">
              <a:solidFill>
                <a:srgbClr val="AFB1B4"/>
              </a:solidFill>
            </a:ln>
          </p:spPr>
          <p:txBody>
            <a:bodyPr wrap="square" lIns="0" tIns="0" rIns="0" bIns="0" rtlCol="0"/>
            <a:lstStyle/>
            <a:p>
              <a:endParaRPr/>
            </a:p>
          </p:txBody>
        </p:sp>
        <p:sp>
          <p:nvSpPr>
            <p:cNvPr id="250" name="object 250"/>
            <p:cNvSpPr/>
            <p:nvPr/>
          </p:nvSpPr>
          <p:spPr>
            <a:xfrm>
              <a:off x="1606607" y="2570813"/>
              <a:ext cx="3810" cy="80645"/>
            </a:xfrm>
            <a:custGeom>
              <a:avLst/>
              <a:gdLst/>
              <a:ahLst/>
              <a:cxnLst/>
              <a:rect l="l" t="t" r="r" b="b"/>
              <a:pathLst>
                <a:path w="3809" h="80644">
                  <a:moveTo>
                    <a:pt x="0" y="0"/>
                  </a:moveTo>
                  <a:lnTo>
                    <a:pt x="3547" y="0"/>
                  </a:lnTo>
                  <a:lnTo>
                    <a:pt x="3547" y="80195"/>
                  </a:lnTo>
                  <a:lnTo>
                    <a:pt x="0" y="80195"/>
                  </a:lnTo>
                  <a:lnTo>
                    <a:pt x="0" y="0"/>
                  </a:lnTo>
                  <a:close/>
                </a:path>
              </a:pathLst>
            </a:custGeom>
            <a:solidFill>
              <a:srgbClr val="AEB0B4"/>
            </a:solidFill>
          </p:spPr>
          <p:txBody>
            <a:bodyPr wrap="square" lIns="0" tIns="0" rIns="0" bIns="0" rtlCol="0"/>
            <a:lstStyle/>
            <a:p>
              <a:endParaRPr/>
            </a:p>
          </p:txBody>
        </p:sp>
        <p:sp>
          <p:nvSpPr>
            <p:cNvPr id="251" name="object 251"/>
            <p:cNvSpPr/>
            <p:nvPr/>
          </p:nvSpPr>
          <p:spPr>
            <a:xfrm>
              <a:off x="1606607" y="2570813"/>
              <a:ext cx="3810" cy="80645"/>
            </a:xfrm>
            <a:custGeom>
              <a:avLst/>
              <a:gdLst/>
              <a:ahLst/>
              <a:cxnLst/>
              <a:rect l="l" t="t" r="r" b="b"/>
              <a:pathLst>
                <a:path w="3809" h="80644">
                  <a:moveTo>
                    <a:pt x="3547" y="0"/>
                  </a:moveTo>
                  <a:lnTo>
                    <a:pt x="3547" y="80195"/>
                  </a:lnTo>
                </a:path>
                <a:path w="3809" h="80644">
                  <a:moveTo>
                    <a:pt x="0" y="80195"/>
                  </a:moveTo>
                  <a:lnTo>
                    <a:pt x="0" y="0"/>
                  </a:lnTo>
                </a:path>
              </a:pathLst>
            </a:custGeom>
            <a:ln w="3175">
              <a:solidFill>
                <a:srgbClr val="AEB0B4"/>
              </a:solidFill>
            </a:ln>
          </p:spPr>
          <p:txBody>
            <a:bodyPr wrap="square" lIns="0" tIns="0" rIns="0" bIns="0" rtlCol="0"/>
            <a:lstStyle/>
            <a:p>
              <a:endParaRPr/>
            </a:p>
          </p:txBody>
        </p:sp>
        <p:sp>
          <p:nvSpPr>
            <p:cNvPr id="252" name="object 252"/>
            <p:cNvSpPr/>
            <p:nvPr/>
          </p:nvSpPr>
          <p:spPr>
            <a:xfrm>
              <a:off x="1610154" y="2570813"/>
              <a:ext cx="1905" cy="80645"/>
            </a:xfrm>
            <a:custGeom>
              <a:avLst/>
              <a:gdLst/>
              <a:ahLst/>
              <a:cxnLst/>
              <a:rect l="l" t="t" r="r" b="b"/>
              <a:pathLst>
                <a:path w="1905" h="80644">
                  <a:moveTo>
                    <a:pt x="0" y="0"/>
                  </a:moveTo>
                  <a:lnTo>
                    <a:pt x="1773" y="0"/>
                  </a:lnTo>
                  <a:lnTo>
                    <a:pt x="1773" y="80195"/>
                  </a:lnTo>
                  <a:lnTo>
                    <a:pt x="0" y="80195"/>
                  </a:lnTo>
                  <a:lnTo>
                    <a:pt x="0" y="0"/>
                  </a:lnTo>
                  <a:close/>
                </a:path>
              </a:pathLst>
            </a:custGeom>
            <a:solidFill>
              <a:srgbClr val="AEB0B4"/>
            </a:solidFill>
          </p:spPr>
          <p:txBody>
            <a:bodyPr wrap="square" lIns="0" tIns="0" rIns="0" bIns="0" rtlCol="0"/>
            <a:lstStyle/>
            <a:p>
              <a:endParaRPr/>
            </a:p>
          </p:txBody>
        </p:sp>
        <p:sp>
          <p:nvSpPr>
            <p:cNvPr id="253" name="object 253"/>
            <p:cNvSpPr/>
            <p:nvPr/>
          </p:nvSpPr>
          <p:spPr>
            <a:xfrm>
              <a:off x="1610154" y="2570813"/>
              <a:ext cx="1905" cy="80645"/>
            </a:xfrm>
            <a:custGeom>
              <a:avLst/>
              <a:gdLst/>
              <a:ahLst/>
              <a:cxnLst/>
              <a:rect l="l" t="t" r="r" b="b"/>
              <a:pathLst>
                <a:path w="1905" h="80644">
                  <a:moveTo>
                    <a:pt x="1773" y="0"/>
                  </a:moveTo>
                  <a:lnTo>
                    <a:pt x="1773" y="80195"/>
                  </a:lnTo>
                </a:path>
                <a:path w="1905" h="80644">
                  <a:moveTo>
                    <a:pt x="0" y="80195"/>
                  </a:moveTo>
                  <a:lnTo>
                    <a:pt x="0" y="0"/>
                  </a:lnTo>
                </a:path>
              </a:pathLst>
            </a:custGeom>
            <a:ln w="3175">
              <a:solidFill>
                <a:srgbClr val="AEB0B4"/>
              </a:solidFill>
            </a:ln>
          </p:spPr>
          <p:txBody>
            <a:bodyPr wrap="square" lIns="0" tIns="0" rIns="0" bIns="0" rtlCol="0"/>
            <a:lstStyle/>
            <a:p>
              <a:endParaRPr/>
            </a:p>
          </p:txBody>
        </p:sp>
        <p:sp>
          <p:nvSpPr>
            <p:cNvPr id="254" name="object 254"/>
            <p:cNvSpPr/>
            <p:nvPr/>
          </p:nvSpPr>
          <p:spPr>
            <a:xfrm>
              <a:off x="1611927" y="2570813"/>
              <a:ext cx="1905" cy="80645"/>
            </a:xfrm>
            <a:custGeom>
              <a:avLst/>
              <a:gdLst/>
              <a:ahLst/>
              <a:cxnLst/>
              <a:rect l="l" t="t" r="r" b="b"/>
              <a:pathLst>
                <a:path w="1905" h="80644">
                  <a:moveTo>
                    <a:pt x="0" y="0"/>
                  </a:moveTo>
                  <a:lnTo>
                    <a:pt x="1773" y="0"/>
                  </a:lnTo>
                  <a:lnTo>
                    <a:pt x="1773" y="80195"/>
                  </a:lnTo>
                  <a:lnTo>
                    <a:pt x="0" y="80195"/>
                  </a:lnTo>
                  <a:lnTo>
                    <a:pt x="0" y="0"/>
                  </a:lnTo>
                  <a:close/>
                </a:path>
              </a:pathLst>
            </a:custGeom>
            <a:solidFill>
              <a:srgbClr val="ADAFB3"/>
            </a:solidFill>
          </p:spPr>
          <p:txBody>
            <a:bodyPr wrap="square" lIns="0" tIns="0" rIns="0" bIns="0" rtlCol="0"/>
            <a:lstStyle/>
            <a:p>
              <a:endParaRPr/>
            </a:p>
          </p:txBody>
        </p:sp>
        <p:sp>
          <p:nvSpPr>
            <p:cNvPr id="255" name="object 255"/>
            <p:cNvSpPr/>
            <p:nvPr/>
          </p:nvSpPr>
          <p:spPr>
            <a:xfrm>
              <a:off x="1611928" y="2570813"/>
              <a:ext cx="1905" cy="80645"/>
            </a:xfrm>
            <a:custGeom>
              <a:avLst/>
              <a:gdLst/>
              <a:ahLst/>
              <a:cxnLst/>
              <a:rect l="l" t="t" r="r" b="b"/>
              <a:pathLst>
                <a:path w="1905" h="80644">
                  <a:moveTo>
                    <a:pt x="1773" y="0"/>
                  </a:moveTo>
                  <a:lnTo>
                    <a:pt x="1773" y="80195"/>
                  </a:lnTo>
                </a:path>
                <a:path w="1905" h="80644">
                  <a:moveTo>
                    <a:pt x="0" y="80195"/>
                  </a:moveTo>
                  <a:lnTo>
                    <a:pt x="0" y="0"/>
                  </a:lnTo>
                </a:path>
              </a:pathLst>
            </a:custGeom>
            <a:ln w="3175">
              <a:solidFill>
                <a:srgbClr val="ADAFB3"/>
              </a:solidFill>
            </a:ln>
          </p:spPr>
          <p:txBody>
            <a:bodyPr wrap="square" lIns="0" tIns="0" rIns="0" bIns="0" rtlCol="0"/>
            <a:lstStyle/>
            <a:p>
              <a:endParaRPr/>
            </a:p>
          </p:txBody>
        </p:sp>
        <p:sp>
          <p:nvSpPr>
            <p:cNvPr id="256" name="object 256"/>
            <p:cNvSpPr/>
            <p:nvPr/>
          </p:nvSpPr>
          <p:spPr>
            <a:xfrm>
              <a:off x="1613701" y="2570813"/>
              <a:ext cx="3810" cy="80645"/>
            </a:xfrm>
            <a:custGeom>
              <a:avLst/>
              <a:gdLst/>
              <a:ahLst/>
              <a:cxnLst/>
              <a:rect l="l" t="t" r="r" b="b"/>
              <a:pathLst>
                <a:path w="3809" h="80644">
                  <a:moveTo>
                    <a:pt x="0" y="0"/>
                  </a:moveTo>
                  <a:lnTo>
                    <a:pt x="3547" y="0"/>
                  </a:lnTo>
                  <a:lnTo>
                    <a:pt x="3547" y="80195"/>
                  </a:lnTo>
                  <a:lnTo>
                    <a:pt x="0" y="80195"/>
                  </a:lnTo>
                  <a:lnTo>
                    <a:pt x="0" y="0"/>
                  </a:lnTo>
                  <a:close/>
                </a:path>
              </a:pathLst>
            </a:custGeom>
            <a:solidFill>
              <a:srgbClr val="ACAFB1"/>
            </a:solidFill>
          </p:spPr>
          <p:txBody>
            <a:bodyPr wrap="square" lIns="0" tIns="0" rIns="0" bIns="0" rtlCol="0"/>
            <a:lstStyle/>
            <a:p>
              <a:endParaRPr/>
            </a:p>
          </p:txBody>
        </p:sp>
        <p:sp>
          <p:nvSpPr>
            <p:cNvPr id="257" name="object 257"/>
            <p:cNvSpPr/>
            <p:nvPr/>
          </p:nvSpPr>
          <p:spPr>
            <a:xfrm>
              <a:off x="1613701" y="2570813"/>
              <a:ext cx="3810" cy="80645"/>
            </a:xfrm>
            <a:custGeom>
              <a:avLst/>
              <a:gdLst/>
              <a:ahLst/>
              <a:cxnLst/>
              <a:rect l="l" t="t" r="r" b="b"/>
              <a:pathLst>
                <a:path w="3809" h="80644">
                  <a:moveTo>
                    <a:pt x="3547" y="0"/>
                  </a:moveTo>
                  <a:lnTo>
                    <a:pt x="3547" y="80195"/>
                  </a:lnTo>
                </a:path>
                <a:path w="3809" h="80644">
                  <a:moveTo>
                    <a:pt x="0" y="80195"/>
                  </a:moveTo>
                  <a:lnTo>
                    <a:pt x="0" y="0"/>
                  </a:lnTo>
                </a:path>
              </a:pathLst>
            </a:custGeom>
            <a:ln w="3175">
              <a:solidFill>
                <a:srgbClr val="ACAFB1"/>
              </a:solidFill>
            </a:ln>
          </p:spPr>
          <p:txBody>
            <a:bodyPr wrap="square" lIns="0" tIns="0" rIns="0" bIns="0" rtlCol="0"/>
            <a:lstStyle/>
            <a:p>
              <a:endParaRPr/>
            </a:p>
          </p:txBody>
        </p:sp>
        <p:sp>
          <p:nvSpPr>
            <p:cNvPr id="258" name="object 258"/>
            <p:cNvSpPr/>
            <p:nvPr/>
          </p:nvSpPr>
          <p:spPr>
            <a:xfrm>
              <a:off x="1617248" y="2570813"/>
              <a:ext cx="1905" cy="80645"/>
            </a:xfrm>
            <a:custGeom>
              <a:avLst/>
              <a:gdLst/>
              <a:ahLst/>
              <a:cxnLst/>
              <a:rect l="l" t="t" r="r" b="b"/>
              <a:pathLst>
                <a:path w="1905" h="80644">
                  <a:moveTo>
                    <a:pt x="0" y="0"/>
                  </a:moveTo>
                  <a:lnTo>
                    <a:pt x="1773" y="0"/>
                  </a:lnTo>
                  <a:lnTo>
                    <a:pt x="1773" y="80195"/>
                  </a:lnTo>
                  <a:lnTo>
                    <a:pt x="0" y="80195"/>
                  </a:lnTo>
                  <a:lnTo>
                    <a:pt x="0" y="0"/>
                  </a:lnTo>
                  <a:close/>
                </a:path>
              </a:pathLst>
            </a:custGeom>
            <a:solidFill>
              <a:srgbClr val="ACAFB1"/>
            </a:solidFill>
          </p:spPr>
          <p:txBody>
            <a:bodyPr wrap="square" lIns="0" tIns="0" rIns="0" bIns="0" rtlCol="0"/>
            <a:lstStyle/>
            <a:p>
              <a:endParaRPr/>
            </a:p>
          </p:txBody>
        </p:sp>
        <p:sp>
          <p:nvSpPr>
            <p:cNvPr id="259" name="object 259"/>
            <p:cNvSpPr/>
            <p:nvPr/>
          </p:nvSpPr>
          <p:spPr>
            <a:xfrm>
              <a:off x="1617248" y="2570813"/>
              <a:ext cx="1905" cy="80645"/>
            </a:xfrm>
            <a:custGeom>
              <a:avLst/>
              <a:gdLst/>
              <a:ahLst/>
              <a:cxnLst/>
              <a:rect l="l" t="t" r="r" b="b"/>
              <a:pathLst>
                <a:path w="1905" h="80644">
                  <a:moveTo>
                    <a:pt x="1773" y="0"/>
                  </a:moveTo>
                  <a:lnTo>
                    <a:pt x="1773" y="80195"/>
                  </a:lnTo>
                </a:path>
                <a:path w="1905" h="80644">
                  <a:moveTo>
                    <a:pt x="0" y="80195"/>
                  </a:moveTo>
                  <a:lnTo>
                    <a:pt x="0" y="0"/>
                  </a:lnTo>
                </a:path>
              </a:pathLst>
            </a:custGeom>
            <a:ln w="3175">
              <a:solidFill>
                <a:srgbClr val="ACAFB1"/>
              </a:solidFill>
            </a:ln>
          </p:spPr>
          <p:txBody>
            <a:bodyPr wrap="square" lIns="0" tIns="0" rIns="0" bIns="0" rtlCol="0"/>
            <a:lstStyle/>
            <a:p>
              <a:endParaRPr/>
            </a:p>
          </p:txBody>
        </p:sp>
        <p:sp>
          <p:nvSpPr>
            <p:cNvPr id="260" name="object 260"/>
            <p:cNvSpPr/>
            <p:nvPr/>
          </p:nvSpPr>
          <p:spPr>
            <a:xfrm>
              <a:off x="1619022" y="2570813"/>
              <a:ext cx="3810" cy="80645"/>
            </a:xfrm>
            <a:custGeom>
              <a:avLst/>
              <a:gdLst/>
              <a:ahLst/>
              <a:cxnLst/>
              <a:rect l="l" t="t" r="r" b="b"/>
              <a:pathLst>
                <a:path w="3809" h="80644">
                  <a:moveTo>
                    <a:pt x="0" y="0"/>
                  </a:moveTo>
                  <a:lnTo>
                    <a:pt x="3547" y="0"/>
                  </a:lnTo>
                  <a:lnTo>
                    <a:pt x="3547" y="80195"/>
                  </a:lnTo>
                  <a:lnTo>
                    <a:pt x="0" y="80195"/>
                  </a:lnTo>
                  <a:lnTo>
                    <a:pt x="0" y="0"/>
                  </a:lnTo>
                  <a:close/>
                </a:path>
              </a:pathLst>
            </a:custGeom>
            <a:solidFill>
              <a:srgbClr val="ACAEB0"/>
            </a:solidFill>
          </p:spPr>
          <p:txBody>
            <a:bodyPr wrap="square" lIns="0" tIns="0" rIns="0" bIns="0" rtlCol="0"/>
            <a:lstStyle/>
            <a:p>
              <a:endParaRPr/>
            </a:p>
          </p:txBody>
        </p:sp>
        <p:sp>
          <p:nvSpPr>
            <p:cNvPr id="261" name="object 261"/>
            <p:cNvSpPr/>
            <p:nvPr/>
          </p:nvSpPr>
          <p:spPr>
            <a:xfrm>
              <a:off x="1619022" y="2570813"/>
              <a:ext cx="3810" cy="80645"/>
            </a:xfrm>
            <a:custGeom>
              <a:avLst/>
              <a:gdLst/>
              <a:ahLst/>
              <a:cxnLst/>
              <a:rect l="l" t="t" r="r" b="b"/>
              <a:pathLst>
                <a:path w="3809" h="80644">
                  <a:moveTo>
                    <a:pt x="3547" y="0"/>
                  </a:moveTo>
                  <a:lnTo>
                    <a:pt x="3547" y="80195"/>
                  </a:lnTo>
                </a:path>
                <a:path w="3809" h="80644">
                  <a:moveTo>
                    <a:pt x="0" y="80195"/>
                  </a:moveTo>
                  <a:lnTo>
                    <a:pt x="0" y="0"/>
                  </a:lnTo>
                </a:path>
              </a:pathLst>
            </a:custGeom>
            <a:ln w="3175">
              <a:solidFill>
                <a:srgbClr val="ACAEB0"/>
              </a:solidFill>
            </a:ln>
          </p:spPr>
          <p:txBody>
            <a:bodyPr wrap="square" lIns="0" tIns="0" rIns="0" bIns="0" rtlCol="0"/>
            <a:lstStyle/>
            <a:p>
              <a:endParaRPr/>
            </a:p>
          </p:txBody>
        </p:sp>
        <p:sp>
          <p:nvSpPr>
            <p:cNvPr id="262" name="object 262"/>
            <p:cNvSpPr/>
            <p:nvPr/>
          </p:nvSpPr>
          <p:spPr>
            <a:xfrm>
              <a:off x="1622569" y="2570813"/>
              <a:ext cx="1905" cy="80645"/>
            </a:xfrm>
            <a:custGeom>
              <a:avLst/>
              <a:gdLst/>
              <a:ahLst/>
              <a:cxnLst/>
              <a:rect l="l" t="t" r="r" b="b"/>
              <a:pathLst>
                <a:path w="1905" h="80644">
                  <a:moveTo>
                    <a:pt x="0" y="0"/>
                  </a:moveTo>
                  <a:lnTo>
                    <a:pt x="1773" y="0"/>
                  </a:lnTo>
                  <a:lnTo>
                    <a:pt x="1773" y="80195"/>
                  </a:lnTo>
                  <a:lnTo>
                    <a:pt x="0" y="80195"/>
                  </a:lnTo>
                  <a:lnTo>
                    <a:pt x="0" y="0"/>
                  </a:lnTo>
                  <a:close/>
                </a:path>
              </a:pathLst>
            </a:custGeom>
            <a:solidFill>
              <a:srgbClr val="ACADAF"/>
            </a:solidFill>
          </p:spPr>
          <p:txBody>
            <a:bodyPr wrap="square" lIns="0" tIns="0" rIns="0" bIns="0" rtlCol="0"/>
            <a:lstStyle/>
            <a:p>
              <a:endParaRPr/>
            </a:p>
          </p:txBody>
        </p:sp>
        <p:sp>
          <p:nvSpPr>
            <p:cNvPr id="263" name="object 263"/>
            <p:cNvSpPr/>
            <p:nvPr/>
          </p:nvSpPr>
          <p:spPr>
            <a:xfrm>
              <a:off x="1622569" y="2570813"/>
              <a:ext cx="1905" cy="80645"/>
            </a:xfrm>
            <a:custGeom>
              <a:avLst/>
              <a:gdLst/>
              <a:ahLst/>
              <a:cxnLst/>
              <a:rect l="l" t="t" r="r" b="b"/>
              <a:pathLst>
                <a:path w="1905" h="80644">
                  <a:moveTo>
                    <a:pt x="1773" y="0"/>
                  </a:moveTo>
                  <a:lnTo>
                    <a:pt x="1773" y="80195"/>
                  </a:lnTo>
                </a:path>
                <a:path w="1905" h="80644">
                  <a:moveTo>
                    <a:pt x="0" y="80195"/>
                  </a:moveTo>
                  <a:lnTo>
                    <a:pt x="0" y="0"/>
                  </a:lnTo>
                </a:path>
              </a:pathLst>
            </a:custGeom>
            <a:ln w="3175">
              <a:solidFill>
                <a:srgbClr val="ACADAF"/>
              </a:solidFill>
            </a:ln>
          </p:spPr>
          <p:txBody>
            <a:bodyPr wrap="square" lIns="0" tIns="0" rIns="0" bIns="0" rtlCol="0"/>
            <a:lstStyle/>
            <a:p>
              <a:endParaRPr/>
            </a:p>
          </p:txBody>
        </p:sp>
        <p:sp>
          <p:nvSpPr>
            <p:cNvPr id="264" name="object 264"/>
            <p:cNvSpPr/>
            <p:nvPr/>
          </p:nvSpPr>
          <p:spPr>
            <a:xfrm>
              <a:off x="1624343" y="2570813"/>
              <a:ext cx="3810" cy="80645"/>
            </a:xfrm>
            <a:custGeom>
              <a:avLst/>
              <a:gdLst/>
              <a:ahLst/>
              <a:cxnLst/>
              <a:rect l="l" t="t" r="r" b="b"/>
              <a:pathLst>
                <a:path w="3810" h="80644">
                  <a:moveTo>
                    <a:pt x="0" y="0"/>
                  </a:moveTo>
                  <a:lnTo>
                    <a:pt x="3547" y="0"/>
                  </a:lnTo>
                  <a:lnTo>
                    <a:pt x="3547" y="80195"/>
                  </a:lnTo>
                  <a:lnTo>
                    <a:pt x="0" y="80195"/>
                  </a:lnTo>
                  <a:lnTo>
                    <a:pt x="0" y="0"/>
                  </a:lnTo>
                  <a:close/>
                </a:path>
              </a:pathLst>
            </a:custGeom>
            <a:solidFill>
              <a:srgbClr val="ABACAF"/>
            </a:solidFill>
          </p:spPr>
          <p:txBody>
            <a:bodyPr wrap="square" lIns="0" tIns="0" rIns="0" bIns="0" rtlCol="0"/>
            <a:lstStyle/>
            <a:p>
              <a:endParaRPr/>
            </a:p>
          </p:txBody>
        </p:sp>
        <p:sp>
          <p:nvSpPr>
            <p:cNvPr id="265" name="object 265"/>
            <p:cNvSpPr/>
            <p:nvPr/>
          </p:nvSpPr>
          <p:spPr>
            <a:xfrm>
              <a:off x="1624343" y="2570813"/>
              <a:ext cx="3810" cy="80645"/>
            </a:xfrm>
            <a:custGeom>
              <a:avLst/>
              <a:gdLst/>
              <a:ahLst/>
              <a:cxnLst/>
              <a:rect l="l" t="t" r="r" b="b"/>
              <a:pathLst>
                <a:path w="3810" h="80644">
                  <a:moveTo>
                    <a:pt x="3547" y="0"/>
                  </a:moveTo>
                  <a:lnTo>
                    <a:pt x="3547" y="80195"/>
                  </a:lnTo>
                </a:path>
                <a:path w="3810" h="80644">
                  <a:moveTo>
                    <a:pt x="0" y="80195"/>
                  </a:moveTo>
                  <a:lnTo>
                    <a:pt x="0" y="0"/>
                  </a:lnTo>
                </a:path>
              </a:pathLst>
            </a:custGeom>
            <a:ln w="3175">
              <a:solidFill>
                <a:srgbClr val="ABACAF"/>
              </a:solidFill>
            </a:ln>
          </p:spPr>
          <p:txBody>
            <a:bodyPr wrap="square" lIns="0" tIns="0" rIns="0" bIns="0" rtlCol="0"/>
            <a:lstStyle/>
            <a:p>
              <a:endParaRPr/>
            </a:p>
          </p:txBody>
        </p:sp>
        <p:sp>
          <p:nvSpPr>
            <p:cNvPr id="266" name="object 266"/>
            <p:cNvSpPr/>
            <p:nvPr/>
          </p:nvSpPr>
          <p:spPr>
            <a:xfrm>
              <a:off x="1627890" y="2570813"/>
              <a:ext cx="1905" cy="80645"/>
            </a:xfrm>
            <a:custGeom>
              <a:avLst/>
              <a:gdLst/>
              <a:ahLst/>
              <a:cxnLst/>
              <a:rect l="l" t="t" r="r" b="b"/>
              <a:pathLst>
                <a:path w="1905" h="80644">
                  <a:moveTo>
                    <a:pt x="0" y="0"/>
                  </a:moveTo>
                  <a:lnTo>
                    <a:pt x="1773" y="0"/>
                  </a:lnTo>
                  <a:lnTo>
                    <a:pt x="1773" y="80195"/>
                  </a:lnTo>
                  <a:lnTo>
                    <a:pt x="0" y="80195"/>
                  </a:lnTo>
                  <a:lnTo>
                    <a:pt x="0" y="0"/>
                  </a:lnTo>
                  <a:close/>
                </a:path>
              </a:pathLst>
            </a:custGeom>
            <a:solidFill>
              <a:srgbClr val="ABACAF"/>
            </a:solidFill>
          </p:spPr>
          <p:txBody>
            <a:bodyPr wrap="square" lIns="0" tIns="0" rIns="0" bIns="0" rtlCol="0"/>
            <a:lstStyle/>
            <a:p>
              <a:endParaRPr/>
            </a:p>
          </p:txBody>
        </p:sp>
        <p:sp>
          <p:nvSpPr>
            <p:cNvPr id="267" name="object 267"/>
            <p:cNvSpPr/>
            <p:nvPr/>
          </p:nvSpPr>
          <p:spPr>
            <a:xfrm>
              <a:off x="1627890" y="2570813"/>
              <a:ext cx="1905" cy="80645"/>
            </a:xfrm>
            <a:custGeom>
              <a:avLst/>
              <a:gdLst/>
              <a:ahLst/>
              <a:cxnLst/>
              <a:rect l="l" t="t" r="r" b="b"/>
              <a:pathLst>
                <a:path w="1905" h="80644">
                  <a:moveTo>
                    <a:pt x="1773" y="0"/>
                  </a:moveTo>
                  <a:lnTo>
                    <a:pt x="1773" y="80195"/>
                  </a:lnTo>
                </a:path>
                <a:path w="1905" h="80644">
                  <a:moveTo>
                    <a:pt x="0" y="80195"/>
                  </a:moveTo>
                  <a:lnTo>
                    <a:pt x="0" y="0"/>
                  </a:lnTo>
                </a:path>
              </a:pathLst>
            </a:custGeom>
            <a:ln w="3175">
              <a:solidFill>
                <a:srgbClr val="ABACAF"/>
              </a:solidFill>
            </a:ln>
          </p:spPr>
          <p:txBody>
            <a:bodyPr wrap="square" lIns="0" tIns="0" rIns="0" bIns="0" rtlCol="0"/>
            <a:lstStyle/>
            <a:p>
              <a:endParaRPr/>
            </a:p>
          </p:txBody>
        </p:sp>
        <p:sp>
          <p:nvSpPr>
            <p:cNvPr id="268" name="object 268"/>
            <p:cNvSpPr/>
            <p:nvPr/>
          </p:nvSpPr>
          <p:spPr>
            <a:xfrm>
              <a:off x="1629664" y="2570813"/>
              <a:ext cx="3810" cy="80645"/>
            </a:xfrm>
            <a:custGeom>
              <a:avLst/>
              <a:gdLst/>
              <a:ahLst/>
              <a:cxnLst/>
              <a:rect l="l" t="t" r="r" b="b"/>
              <a:pathLst>
                <a:path w="3810" h="80644">
                  <a:moveTo>
                    <a:pt x="0" y="0"/>
                  </a:moveTo>
                  <a:lnTo>
                    <a:pt x="3547" y="0"/>
                  </a:lnTo>
                  <a:lnTo>
                    <a:pt x="3547" y="80195"/>
                  </a:lnTo>
                  <a:lnTo>
                    <a:pt x="0" y="80195"/>
                  </a:lnTo>
                  <a:lnTo>
                    <a:pt x="0" y="0"/>
                  </a:lnTo>
                  <a:close/>
                </a:path>
              </a:pathLst>
            </a:custGeom>
            <a:solidFill>
              <a:srgbClr val="AAACAE"/>
            </a:solidFill>
          </p:spPr>
          <p:txBody>
            <a:bodyPr wrap="square" lIns="0" tIns="0" rIns="0" bIns="0" rtlCol="0"/>
            <a:lstStyle/>
            <a:p>
              <a:endParaRPr/>
            </a:p>
          </p:txBody>
        </p:sp>
        <p:sp>
          <p:nvSpPr>
            <p:cNvPr id="269" name="object 269"/>
            <p:cNvSpPr/>
            <p:nvPr/>
          </p:nvSpPr>
          <p:spPr>
            <a:xfrm>
              <a:off x="1629664" y="2570813"/>
              <a:ext cx="3810" cy="80645"/>
            </a:xfrm>
            <a:custGeom>
              <a:avLst/>
              <a:gdLst/>
              <a:ahLst/>
              <a:cxnLst/>
              <a:rect l="l" t="t" r="r" b="b"/>
              <a:pathLst>
                <a:path w="3810" h="80644">
                  <a:moveTo>
                    <a:pt x="3547" y="0"/>
                  </a:moveTo>
                  <a:lnTo>
                    <a:pt x="3547" y="80195"/>
                  </a:lnTo>
                </a:path>
                <a:path w="3810" h="80644">
                  <a:moveTo>
                    <a:pt x="0" y="80195"/>
                  </a:moveTo>
                  <a:lnTo>
                    <a:pt x="0" y="0"/>
                  </a:lnTo>
                </a:path>
              </a:pathLst>
            </a:custGeom>
            <a:ln w="3175">
              <a:solidFill>
                <a:srgbClr val="AAACAE"/>
              </a:solidFill>
            </a:ln>
          </p:spPr>
          <p:txBody>
            <a:bodyPr wrap="square" lIns="0" tIns="0" rIns="0" bIns="0" rtlCol="0"/>
            <a:lstStyle/>
            <a:p>
              <a:endParaRPr/>
            </a:p>
          </p:txBody>
        </p:sp>
        <p:sp>
          <p:nvSpPr>
            <p:cNvPr id="270" name="object 270"/>
            <p:cNvSpPr/>
            <p:nvPr/>
          </p:nvSpPr>
          <p:spPr>
            <a:xfrm>
              <a:off x="1633211" y="2570813"/>
              <a:ext cx="1905" cy="80645"/>
            </a:xfrm>
            <a:custGeom>
              <a:avLst/>
              <a:gdLst/>
              <a:ahLst/>
              <a:cxnLst/>
              <a:rect l="l" t="t" r="r" b="b"/>
              <a:pathLst>
                <a:path w="1905" h="80644">
                  <a:moveTo>
                    <a:pt x="0" y="0"/>
                  </a:moveTo>
                  <a:lnTo>
                    <a:pt x="1773" y="0"/>
                  </a:lnTo>
                  <a:lnTo>
                    <a:pt x="1773" y="80195"/>
                  </a:lnTo>
                  <a:lnTo>
                    <a:pt x="0" y="80195"/>
                  </a:lnTo>
                  <a:lnTo>
                    <a:pt x="0" y="0"/>
                  </a:lnTo>
                  <a:close/>
                </a:path>
              </a:pathLst>
            </a:custGeom>
            <a:solidFill>
              <a:srgbClr val="A9ACAD"/>
            </a:solidFill>
          </p:spPr>
          <p:txBody>
            <a:bodyPr wrap="square" lIns="0" tIns="0" rIns="0" bIns="0" rtlCol="0"/>
            <a:lstStyle/>
            <a:p>
              <a:endParaRPr/>
            </a:p>
          </p:txBody>
        </p:sp>
        <p:sp>
          <p:nvSpPr>
            <p:cNvPr id="271" name="object 271"/>
            <p:cNvSpPr/>
            <p:nvPr/>
          </p:nvSpPr>
          <p:spPr>
            <a:xfrm>
              <a:off x="1633211" y="2570813"/>
              <a:ext cx="1905" cy="80645"/>
            </a:xfrm>
            <a:custGeom>
              <a:avLst/>
              <a:gdLst/>
              <a:ahLst/>
              <a:cxnLst/>
              <a:rect l="l" t="t" r="r" b="b"/>
              <a:pathLst>
                <a:path w="1905" h="80644">
                  <a:moveTo>
                    <a:pt x="1773" y="0"/>
                  </a:moveTo>
                  <a:lnTo>
                    <a:pt x="1773" y="80195"/>
                  </a:lnTo>
                </a:path>
                <a:path w="1905" h="80644">
                  <a:moveTo>
                    <a:pt x="0" y="80195"/>
                  </a:moveTo>
                  <a:lnTo>
                    <a:pt x="0" y="0"/>
                  </a:lnTo>
                </a:path>
              </a:pathLst>
            </a:custGeom>
            <a:ln w="3175">
              <a:solidFill>
                <a:srgbClr val="A9ACAD"/>
              </a:solidFill>
            </a:ln>
          </p:spPr>
          <p:txBody>
            <a:bodyPr wrap="square" lIns="0" tIns="0" rIns="0" bIns="0" rtlCol="0"/>
            <a:lstStyle/>
            <a:p>
              <a:endParaRPr/>
            </a:p>
          </p:txBody>
        </p:sp>
        <p:sp>
          <p:nvSpPr>
            <p:cNvPr id="272" name="object 272"/>
            <p:cNvSpPr/>
            <p:nvPr/>
          </p:nvSpPr>
          <p:spPr>
            <a:xfrm>
              <a:off x="1634984" y="2570813"/>
              <a:ext cx="3810" cy="80645"/>
            </a:xfrm>
            <a:custGeom>
              <a:avLst/>
              <a:gdLst/>
              <a:ahLst/>
              <a:cxnLst/>
              <a:rect l="l" t="t" r="r" b="b"/>
              <a:pathLst>
                <a:path w="3810" h="80644">
                  <a:moveTo>
                    <a:pt x="0" y="0"/>
                  </a:moveTo>
                  <a:lnTo>
                    <a:pt x="3547" y="0"/>
                  </a:lnTo>
                  <a:lnTo>
                    <a:pt x="3547" y="80195"/>
                  </a:lnTo>
                  <a:lnTo>
                    <a:pt x="0" y="80195"/>
                  </a:lnTo>
                  <a:lnTo>
                    <a:pt x="0" y="0"/>
                  </a:lnTo>
                  <a:close/>
                </a:path>
              </a:pathLst>
            </a:custGeom>
            <a:solidFill>
              <a:srgbClr val="A9ACAD"/>
            </a:solidFill>
          </p:spPr>
          <p:txBody>
            <a:bodyPr wrap="square" lIns="0" tIns="0" rIns="0" bIns="0" rtlCol="0"/>
            <a:lstStyle/>
            <a:p>
              <a:endParaRPr/>
            </a:p>
          </p:txBody>
        </p:sp>
        <p:sp>
          <p:nvSpPr>
            <p:cNvPr id="273" name="object 273"/>
            <p:cNvSpPr/>
            <p:nvPr/>
          </p:nvSpPr>
          <p:spPr>
            <a:xfrm>
              <a:off x="1634984" y="2570813"/>
              <a:ext cx="3810" cy="80645"/>
            </a:xfrm>
            <a:custGeom>
              <a:avLst/>
              <a:gdLst/>
              <a:ahLst/>
              <a:cxnLst/>
              <a:rect l="l" t="t" r="r" b="b"/>
              <a:pathLst>
                <a:path w="3810" h="80644">
                  <a:moveTo>
                    <a:pt x="3547" y="0"/>
                  </a:moveTo>
                  <a:lnTo>
                    <a:pt x="3547" y="80195"/>
                  </a:lnTo>
                </a:path>
                <a:path w="3810" h="80644">
                  <a:moveTo>
                    <a:pt x="0" y="80195"/>
                  </a:moveTo>
                  <a:lnTo>
                    <a:pt x="0" y="0"/>
                  </a:lnTo>
                </a:path>
              </a:pathLst>
            </a:custGeom>
            <a:ln w="3175">
              <a:solidFill>
                <a:srgbClr val="A9ACAD"/>
              </a:solidFill>
            </a:ln>
          </p:spPr>
          <p:txBody>
            <a:bodyPr wrap="square" lIns="0" tIns="0" rIns="0" bIns="0" rtlCol="0"/>
            <a:lstStyle/>
            <a:p>
              <a:endParaRPr/>
            </a:p>
          </p:txBody>
        </p:sp>
        <p:sp>
          <p:nvSpPr>
            <p:cNvPr id="274" name="object 274"/>
            <p:cNvSpPr/>
            <p:nvPr/>
          </p:nvSpPr>
          <p:spPr>
            <a:xfrm>
              <a:off x="1638532" y="2570813"/>
              <a:ext cx="1905" cy="80645"/>
            </a:xfrm>
            <a:custGeom>
              <a:avLst/>
              <a:gdLst/>
              <a:ahLst/>
              <a:cxnLst/>
              <a:rect l="l" t="t" r="r" b="b"/>
              <a:pathLst>
                <a:path w="1905" h="80644">
                  <a:moveTo>
                    <a:pt x="0" y="0"/>
                  </a:moveTo>
                  <a:lnTo>
                    <a:pt x="1773" y="0"/>
                  </a:lnTo>
                  <a:lnTo>
                    <a:pt x="1773" y="80195"/>
                  </a:lnTo>
                  <a:lnTo>
                    <a:pt x="0" y="80195"/>
                  </a:lnTo>
                  <a:lnTo>
                    <a:pt x="0" y="0"/>
                  </a:lnTo>
                  <a:close/>
                </a:path>
              </a:pathLst>
            </a:custGeom>
            <a:solidFill>
              <a:srgbClr val="A9ABAC"/>
            </a:solidFill>
          </p:spPr>
          <p:txBody>
            <a:bodyPr wrap="square" lIns="0" tIns="0" rIns="0" bIns="0" rtlCol="0"/>
            <a:lstStyle/>
            <a:p>
              <a:endParaRPr/>
            </a:p>
          </p:txBody>
        </p:sp>
        <p:sp>
          <p:nvSpPr>
            <p:cNvPr id="275" name="object 275"/>
            <p:cNvSpPr/>
            <p:nvPr/>
          </p:nvSpPr>
          <p:spPr>
            <a:xfrm>
              <a:off x="1638532" y="2570813"/>
              <a:ext cx="1905" cy="80645"/>
            </a:xfrm>
            <a:custGeom>
              <a:avLst/>
              <a:gdLst/>
              <a:ahLst/>
              <a:cxnLst/>
              <a:rect l="l" t="t" r="r" b="b"/>
              <a:pathLst>
                <a:path w="1905" h="80644">
                  <a:moveTo>
                    <a:pt x="1773" y="0"/>
                  </a:moveTo>
                  <a:lnTo>
                    <a:pt x="1773" y="80195"/>
                  </a:lnTo>
                </a:path>
                <a:path w="1905" h="80644">
                  <a:moveTo>
                    <a:pt x="0" y="80195"/>
                  </a:moveTo>
                  <a:lnTo>
                    <a:pt x="0" y="0"/>
                  </a:lnTo>
                </a:path>
              </a:pathLst>
            </a:custGeom>
            <a:ln w="3175">
              <a:solidFill>
                <a:srgbClr val="A9ABAC"/>
              </a:solidFill>
            </a:ln>
          </p:spPr>
          <p:txBody>
            <a:bodyPr wrap="square" lIns="0" tIns="0" rIns="0" bIns="0" rtlCol="0"/>
            <a:lstStyle/>
            <a:p>
              <a:endParaRPr/>
            </a:p>
          </p:txBody>
        </p:sp>
        <p:sp>
          <p:nvSpPr>
            <p:cNvPr id="276" name="object 276"/>
            <p:cNvSpPr/>
            <p:nvPr/>
          </p:nvSpPr>
          <p:spPr>
            <a:xfrm>
              <a:off x="1640305" y="2570813"/>
              <a:ext cx="3810" cy="80645"/>
            </a:xfrm>
            <a:custGeom>
              <a:avLst/>
              <a:gdLst/>
              <a:ahLst/>
              <a:cxnLst/>
              <a:rect l="l" t="t" r="r" b="b"/>
              <a:pathLst>
                <a:path w="3810" h="80644">
                  <a:moveTo>
                    <a:pt x="0" y="0"/>
                  </a:moveTo>
                  <a:lnTo>
                    <a:pt x="3547" y="0"/>
                  </a:lnTo>
                  <a:lnTo>
                    <a:pt x="3547" y="80195"/>
                  </a:lnTo>
                  <a:lnTo>
                    <a:pt x="0" y="80195"/>
                  </a:lnTo>
                  <a:lnTo>
                    <a:pt x="0" y="0"/>
                  </a:lnTo>
                  <a:close/>
                </a:path>
              </a:pathLst>
            </a:custGeom>
            <a:solidFill>
              <a:srgbClr val="A8AAAC"/>
            </a:solidFill>
          </p:spPr>
          <p:txBody>
            <a:bodyPr wrap="square" lIns="0" tIns="0" rIns="0" bIns="0" rtlCol="0"/>
            <a:lstStyle/>
            <a:p>
              <a:endParaRPr/>
            </a:p>
          </p:txBody>
        </p:sp>
        <p:sp>
          <p:nvSpPr>
            <p:cNvPr id="277" name="object 277"/>
            <p:cNvSpPr/>
            <p:nvPr/>
          </p:nvSpPr>
          <p:spPr>
            <a:xfrm>
              <a:off x="1640305" y="2570813"/>
              <a:ext cx="3810" cy="80645"/>
            </a:xfrm>
            <a:custGeom>
              <a:avLst/>
              <a:gdLst/>
              <a:ahLst/>
              <a:cxnLst/>
              <a:rect l="l" t="t" r="r" b="b"/>
              <a:pathLst>
                <a:path w="3810" h="80644">
                  <a:moveTo>
                    <a:pt x="3547" y="0"/>
                  </a:moveTo>
                  <a:lnTo>
                    <a:pt x="3547" y="80195"/>
                  </a:lnTo>
                </a:path>
                <a:path w="3810" h="80644">
                  <a:moveTo>
                    <a:pt x="0" y="80195"/>
                  </a:moveTo>
                  <a:lnTo>
                    <a:pt x="0" y="0"/>
                  </a:lnTo>
                </a:path>
              </a:pathLst>
            </a:custGeom>
            <a:ln w="3175">
              <a:solidFill>
                <a:srgbClr val="A8AAAC"/>
              </a:solidFill>
            </a:ln>
          </p:spPr>
          <p:txBody>
            <a:bodyPr wrap="square" lIns="0" tIns="0" rIns="0" bIns="0" rtlCol="0"/>
            <a:lstStyle/>
            <a:p>
              <a:endParaRPr/>
            </a:p>
          </p:txBody>
        </p:sp>
        <p:sp>
          <p:nvSpPr>
            <p:cNvPr id="278" name="object 278"/>
            <p:cNvSpPr/>
            <p:nvPr/>
          </p:nvSpPr>
          <p:spPr>
            <a:xfrm>
              <a:off x="1643853" y="2570813"/>
              <a:ext cx="1905" cy="80645"/>
            </a:xfrm>
            <a:custGeom>
              <a:avLst/>
              <a:gdLst/>
              <a:ahLst/>
              <a:cxnLst/>
              <a:rect l="l" t="t" r="r" b="b"/>
              <a:pathLst>
                <a:path w="1905" h="80644">
                  <a:moveTo>
                    <a:pt x="0" y="0"/>
                  </a:moveTo>
                  <a:lnTo>
                    <a:pt x="1773" y="0"/>
                  </a:lnTo>
                  <a:lnTo>
                    <a:pt x="1773" y="80195"/>
                  </a:lnTo>
                  <a:lnTo>
                    <a:pt x="0" y="80195"/>
                  </a:lnTo>
                  <a:lnTo>
                    <a:pt x="0" y="0"/>
                  </a:lnTo>
                  <a:close/>
                </a:path>
              </a:pathLst>
            </a:custGeom>
            <a:solidFill>
              <a:srgbClr val="A8AAAC"/>
            </a:solidFill>
          </p:spPr>
          <p:txBody>
            <a:bodyPr wrap="square" lIns="0" tIns="0" rIns="0" bIns="0" rtlCol="0"/>
            <a:lstStyle/>
            <a:p>
              <a:endParaRPr/>
            </a:p>
          </p:txBody>
        </p:sp>
        <p:sp>
          <p:nvSpPr>
            <p:cNvPr id="279" name="object 279"/>
            <p:cNvSpPr/>
            <p:nvPr/>
          </p:nvSpPr>
          <p:spPr>
            <a:xfrm>
              <a:off x="1643853" y="2570813"/>
              <a:ext cx="1905" cy="80645"/>
            </a:xfrm>
            <a:custGeom>
              <a:avLst/>
              <a:gdLst/>
              <a:ahLst/>
              <a:cxnLst/>
              <a:rect l="l" t="t" r="r" b="b"/>
              <a:pathLst>
                <a:path w="1905" h="80644">
                  <a:moveTo>
                    <a:pt x="1773" y="0"/>
                  </a:moveTo>
                  <a:lnTo>
                    <a:pt x="1773" y="80195"/>
                  </a:lnTo>
                </a:path>
                <a:path w="1905" h="80644">
                  <a:moveTo>
                    <a:pt x="0" y="80195"/>
                  </a:moveTo>
                  <a:lnTo>
                    <a:pt x="0" y="0"/>
                  </a:lnTo>
                </a:path>
              </a:pathLst>
            </a:custGeom>
            <a:ln w="3175">
              <a:solidFill>
                <a:srgbClr val="A8AAAC"/>
              </a:solidFill>
            </a:ln>
          </p:spPr>
          <p:txBody>
            <a:bodyPr wrap="square" lIns="0" tIns="0" rIns="0" bIns="0" rtlCol="0"/>
            <a:lstStyle/>
            <a:p>
              <a:endParaRPr/>
            </a:p>
          </p:txBody>
        </p:sp>
        <p:sp>
          <p:nvSpPr>
            <p:cNvPr id="280" name="object 280"/>
            <p:cNvSpPr/>
            <p:nvPr/>
          </p:nvSpPr>
          <p:spPr>
            <a:xfrm>
              <a:off x="1645626" y="2570813"/>
              <a:ext cx="3810" cy="80645"/>
            </a:xfrm>
            <a:custGeom>
              <a:avLst/>
              <a:gdLst/>
              <a:ahLst/>
              <a:cxnLst/>
              <a:rect l="l" t="t" r="r" b="b"/>
              <a:pathLst>
                <a:path w="3810" h="80644">
                  <a:moveTo>
                    <a:pt x="0" y="0"/>
                  </a:moveTo>
                  <a:lnTo>
                    <a:pt x="3547" y="0"/>
                  </a:lnTo>
                  <a:lnTo>
                    <a:pt x="3547" y="80195"/>
                  </a:lnTo>
                  <a:lnTo>
                    <a:pt x="0" y="80195"/>
                  </a:lnTo>
                  <a:lnTo>
                    <a:pt x="0" y="0"/>
                  </a:lnTo>
                  <a:close/>
                </a:path>
              </a:pathLst>
            </a:custGeom>
            <a:solidFill>
              <a:srgbClr val="A7A9AC"/>
            </a:solidFill>
          </p:spPr>
          <p:txBody>
            <a:bodyPr wrap="square" lIns="0" tIns="0" rIns="0" bIns="0" rtlCol="0"/>
            <a:lstStyle/>
            <a:p>
              <a:endParaRPr/>
            </a:p>
          </p:txBody>
        </p:sp>
        <p:sp>
          <p:nvSpPr>
            <p:cNvPr id="281" name="object 281"/>
            <p:cNvSpPr/>
            <p:nvPr/>
          </p:nvSpPr>
          <p:spPr>
            <a:xfrm>
              <a:off x="1645626" y="2570813"/>
              <a:ext cx="3810" cy="80645"/>
            </a:xfrm>
            <a:custGeom>
              <a:avLst/>
              <a:gdLst/>
              <a:ahLst/>
              <a:cxnLst/>
              <a:rect l="l" t="t" r="r" b="b"/>
              <a:pathLst>
                <a:path w="3810" h="80644">
                  <a:moveTo>
                    <a:pt x="3547" y="0"/>
                  </a:moveTo>
                  <a:lnTo>
                    <a:pt x="3547" y="80195"/>
                  </a:lnTo>
                </a:path>
                <a:path w="3810" h="80644">
                  <a:moveTo>
                    <a:pt x="0" y="80195"/>
                  </a:moveTo>
                  <a:lnTo>
                    <a:pt x="0" y="0"/>
                  </a:lnTo>
                </a:path>
              </a:pathLst>
            </a:custGeom>
            <a:ln w="3175">
              <a:solidFill>
                <a:srgbClr val="A7A9AC"/>
              </a:solidFill>
            </a:ln>
          </p:spPr>
          <p:txBody>
            <a:bodyPr wrap="square" lIns="0" tIns="0" rIns="0" bIns="0" rtlCol="0"/>
            <a:lstStyle/>
            <a:p>
              <a:endParaRPr/>
            </a:p>
          </p:txBody>
        </p:sp>
        <p:sp>
          <p:nvSpPr>
            <p:cNvPr id="282" name="object 282"/>
            <p:cNvSpPr/>
            <p:nvPr/>
          </p:nvSpPr>
          <p:spPr>
            <a:xfrm>
              <a:off x="1649173" y="2570813"/>
              <a:ext cx="1905" cy="80645"/>
            </a:xfrm>
            <a:custGeom>
              <a:avLst/>
              <a:gdLst/>
              <a:ahLst/>
              <a:cxnLst/>
              <a:rect l="l" t="t" r="r" b="b"/>
              <a:pathLst>
                <a:path w="1905" h="80644">
                  <a:moveTo>
                    <a:pt x="0" y="0"/>
                  </a:moveTo>
                  <a:lnTo>
                    <a:pt x="1773" y="0"/>
                  </a:lnTo>
                  <a:lnTo>
                    <a:pt x="1773" y="80195"/>
                  </a:lnTo>
                  <a:lnTo>
                    <a:pt x="0" y="80195"/>
                  </a:lnTo>
                  <a:lnTo>
                    <a:pt x="0" y="0"/>
                  </a:lnTo>
                  <a:close/>
                </a:path>
              </a:pathLst>
            </a:custGeom>
            <a:solidFill>
              <a:srgbClr val="A6A8AB"/>
            </a:solidFill>
          </p:spPr>
          <p:txBody>
            <a:bodyPr wrap="square" lIns="0" tIns="0" rIns="0" bIns="0" rtlCol="0"/>
            <a:lstStyle/>
            <a:p>
              <a:endParaRPr/>
            </a:p>
          </p:txBody>
        </p:sp>
        <p:sp>
          <p:nvSpPr>
            <p:cNvPr id="283" name="object 283"/>
            <p:cNvSpPr/>
            <p:nvPr/>
          </p:nvSpPr>
          <p:spPr>
            <a:xfrm>
              <a:off x="1649173" y="2570813"/>
              <a:ext cx="1905" cy="80645"/>
            </a:xfrm>
            <a:custGeom>
              <a:avLst/>
              <a:gdLst/>
              <a:ahLst/>
              <a:cxnLst/>
              <a:rect l="l" t="t" r="r" b="b"/>
              <a:pathLst>
                <a:path w="1905" h="80644">
                  <a:moveTo>
                    <a:pt x="1773" y="0"/>
                  </a:moveTo>
                  <a:lnTo>
                    <a:pt x="1773" y="80195"/>
                  </a:lnTo>
                </a:path>
                <a:path w="1905" h="80644">
                  <a:moveTo>
                    <a:pt x="0" y="80195"/>
                  </a:moveTo>
                  <a:lnTo>
                    <a:pt x="0" y="0"/>
                  </a:lnTo>
                </a:path>
              </a:pathLst>
            </a:custGeom>
            <a:ln w="3175">
              <a:solidFill>
                <a:srgbClr val="A6A8AB"/>
              </a:solidFill>
            </a:ln>
          </p:spPr>
          <p:txBody>
            <a:bodyPr wrap="square" lIns="0" tIns="0" rIns="0" bIns="0" rtlCol="0"/>
            <a:lstStyle/>
            <a:p>
              <a:endParaRPr/>
            </a:p>
          </p:txBody>
        </p:sp>
        <p:sp>
          <p:nvSpPr>
            <p:cNvPr id="284" name="object 284"/>
            <p:cNvSpPr/>
            <p:nvPr/>
          </p:nvSpPr>
          <p:spPr>
            <a:xfrm>
              <a:off x="1650947" y="2570813"/>
              <a:ext cx="1905" cy="80645"/>
            </a:xfrm>
            <a:custGeom>
              <a:avLst/>
              <a:gdLst/>
              <a:ahLst/>
              <a:cxnLst/>
              <a:rect l="l" t="t" r="r" b="b"/>
              <a:pathLst>
                <a:path w="1905" h="80644">
                  <a:moveTo>
                    <a:pt x="0" y="0"/>
                  </a:moveTo>
                  <a:lnTo>
                    <a:pt x="1773" y="0"/>
                  </a:lnTo>
                  <a:lnTo>
                    <a:pt x="1773" y="80195"/>
                  </a:lnTo>
                  <a:lnTo>
                    <a:pt x="0" y="80195"/>
                  </a:lnTo>
                  <a:lnTo>
                    <a:pt x="0" y="0"/>
                  </a:lnTo>
                  <a:close/>
                </a:path>
              </a:pathLst>
            </a:custGeom>
            <a:solidFill>
              <a:srgbClr val="A6A8AB"/>
            </a:solidFill>
          </p:spPr>
          <p:txBody>
            <a:bodyPr wrap="square" lIns="0" tIns="0" rIns="0" bIns="0" rtlCol="0"/>
            <a:lstStyle/>
            <a:p>
              <a:endParaRPr/>
            </a:p>
          </p:txBody>
        </p:sp>
        <p:sp>
          <p:nvSpPr>
            <p:cNvPr id="285" name="object 285"/>
            <p:cNvSpPr/>
            <p:nvPr/>
          </p:nvSpPr>
          <p:spPr>
            <a:xfrm>
              <a:off x="1650947" y="2570813"/>
              <a:ext cx="1905" cy="80645"/>
            </a:xfrm>
            <a:custGeom>
              <a:avLst/>
              <a:gdLst/>
              <a:ahLst/>
              <a:cxnLst/>
              <a:rect l="l" t="t" r="r" b="b"/>
              <a:pathLst>
                <a:path w="1905" h="80644">
                  <a:moveTo>
                    <a:pt x="1773" y="0"/>
                  </a:moveTo>
                  <a:lnTo>
                    <a:pt x="1773" y="80195"/>
                  </a:lnTo>
                </a:path>
                <a:path w="1905" h="80644">
                  <a:moveTo>
                    <a:pt x="0" y="80195"/>
                  </a:moveTo>
                  <a:lnTo>
                    <a:pt x="0" y="0"/>
                  </a:lnTo>
                </a:path>
              </a:pathLst>
            </a:custGeom>
            <a:ln w="3175">
              <a:solidFill>
                <a:srgbClr val="A6A8AB"/>
              </a:solidFill>
            </a:ln>
          </p:spPr>
          <p:txBody>
            <a:bodyPr wrap="square" lIns="0" tIns="0" rIns="0" bIns="0" rtlCol="0"/>
            <a:lstStyle/>
            <a:p>
              <a:endParaRPr/>
            </a:p>
          </p:txBody>
        </p:sp>
        <p:sp>
          <p:nvSpPr>
            <p:cNvPr id="286" name="object 286"/>
            <p:cNvSpPr/>
            <p:nvPr/>
          </p:nvSpPr>
          <p:spPr>
            <a:xfrm>
              <a:off x="1652721" y="2570813"/>
              <a:ext cx="3810" cy="80645"/>
            </a:xfrm>
            <a:custGeom>
              <a:avLst/>
              <a:gdLst/>
              <a:ahLst/>
              <a:cxnLst/>
              <a:rect l="l" t="t" r="r" b="b"/>
              <a:pathLst>
                <a:path w="3810" h="80644">
                  <a:moveTo>
                    <a:pt x="0" y="0"/>
                  </a:moveTo>
                  <a:lnTo>
                    <a:pt x="3547" y="0"/>
                  </a:lnTo>
                  <a:lnTo>
                    <a:pt x="3547" y="80195"/>
                  </a:lnTo>
                  <a:lnTo>
                    <a:pt x="0" y="80195"/>
                  </a:lnTo>
                  <a:lnTo>
                    <a:pt x="0" y="0"/>
                  </a:lnTo>
                  <a:close/>
                </a:path>
              </a:pathLst>
            </a:custGeom>
            <a:solidFill>
              <a:srgbClr val="A4A8AA"/>
            </a:solidFill>
          </p:spPr>
          <p:txBody>
            <a:bodyPr wrap="square" lIns="0" tIns="0" rIns="0" bIns="0" rtlCol="0"/>
            <a:lstStyle/>
            <a:p>
              <a:endParaRPr/>
            </a:p>
          </p:txBody>
        </p:sp>
        <p:sp>
          <p:nvSpPr>
            <p:cNvPr id="287" name="object 287"/>
            <p:cNvSpPr/>
            <p:nvPr/>
          </p:nvSpPr>
          <p:spPr>
            <a:xfrm>
              <a:off x="1652721" y="2570813"/>
              <a:ext cx="3810" cy="80645"/>
            </a:xfrm>
            <a:custGeom>
              <a:avLst/>
              <a:gdLst/>
              <a:ahLst/>
              <a:cxnLst/>
              <a:rect l="l" t="t" r="r" b="b"/>
              <a:pathLst>
                <a:path w="3810" h="80644">
                  <a:moveTo>
                    <a:pt x="3547" y="0"/>
                  </a:moveTo>
                  <a:lnTo>
                    <a:pt x="3547" y="80195"/>
                  </a:lnTo>
                </a:path>
                <a:path w="3810" h="80644">
                  <a:moveTo>
                    <a:pt x="0" y="80195"/>
                  </a:moveTo>
                  <a:lnTo>
                    <a:pt x="0" y="0"/>
                  </a:lnTo>
                </a:path>
              </a:pathLst>
            </a:custGeom>
            <a:ln w="3175">
              <a:solidFill>
                <a:srgbClr val="A4A8AA"/>
              </a:solidFill>
            </a:ln>
          </p:spPr>
          <p:txBody>
            <a:bodyPr wrap="square" lIns="0" tIns="0" rIns="0" bIns="0" rtlCol="0"/>
            <a:lstStyle/>
            <a:p>
              <a:endParaRPr/>
            </a:p>
          </p:txBody>
        </p:sp>
        <p:sp>
          <p:nvSpPr>
            <p:cNvPr id="288" name="object 288"/>
            <p:cNvSpPr/>
            <p:nvPr/>
          </p:nvSpPr>
          <p:spPr>
            <a:xfrm>
              <a:off x="1656268" y="2570813"/>
              <a:ext cx="1905" cy="80645"/>
            </a:xfrm>
            <a:custGeom>
              <a:avLst/>
              <a:gdLst/>
              <a:ahLst/>
              <a:cxnLst/>
              <a:rect l="l" t="t" r="r" b="b"/>
              <a:pathLst>
                <a:path w="1905" h="80644">
                  <a:moveTo>
                    <a:pt x="0" y="0"/>
                  </a:moveTo>
                  <a:lnTo>
                    <a:pt x="1773" y="0"/>
                  </a:lnTo>
                  <a:lnTo>
                    <a:pt x="1773" y="80195"/>
                  </a:lnTo>
                  <a:lnTo>
                    <a:pt x="0" y="80195"/>
                  </a:lnTo>
                  <a:lnTo>
                    <a:pt x="0" y="0"/>
                  </a:lnTo>
                  <a:close/>
                </a:path>
              </a:pathLst>
            </a:custGeom>
            <a:solidFill>
              <a:srgbClr val="A4A7A9"/>
            </a:solidFill>
          </p:spPr>
          <p:txBody>
            <a:bodyPr wrap="square" lIns="0" tIns="0" rIns="0" bIns="0" rtlCol="0"/>
            <a:lstStyle/>
            <a:p>
              <a:endParaRPr/>
            </a:p>
          </p:txBody>
        </p:sp>
        <p:sp>
          <p:nvSpPr>
            <p:cNvPr id="289" name="object 289"/>
            <p:cNvSpPr/>
            <p:nvPr/>
          </p:nvSpPr>
          <p:spPr>
            <a:xfrm>
              <a:off x="1656268" y="2570813"/>
              <a:ext cx="1905" cy="80645"/>
            </a:xfrm>
            <a:custGeom>
              <a:avLst/>
              <a:gdLst/>
              <a:ahLst/>
              <a:cxnLst/>
              <a:rect l="l" t="t" r="r" b="b"/>
              <a:pathLst>
                <a:path w="1905" h="80644">
                  <a:moveTo>
                    <a:pt x="1773" y="0"/>
                  </a:moveTo>
                  <a:lnTo>
                    <a:pt x="1773" y="80195"/>
                  </a:lnTo>
                </a:path>
                <a:path w="1905" h="80644">
                  <a:moveTo>
                    <a:pt x="0" y="80195"/>
                  </a:moveTo>
                  <a:lnTo>
                    <a:pt x="0" y="0"/>
                  </a:lnTo>
                </a:path>
              </a:pathLst>
            </a:custGeom>
            <a:ln w="3175">
              <a:solidFill>
                <a:srgbClr val="A4A7A9"/>
              </a:solidFill>
            </a:ln>
          </p:spPr>
          <p:txBody>
            <a:bodyPr wrap="square" lIns="0" tIns="0" rIns="0" bIns="0" rtlCol="0"/>
            <a:lstStyle/>
            <a:p>
              <a:endParaRPr/>
            </a:p>
          </p:txBody>
        </p:sp>
        <p:sp>
          <p:nvSpPr>
            <p:cNvPr id="290" name="object 290"/>
            <p:cNvSpPr/>
            <p:nvPr/>
          </p:nvSpPr>
          <p:spPr>
            <a:xfrm>
              <a:off x="1658041" y="2570813"/>
              <a:ext cx="3810" cy="80645"/>
            </a:xfrm>
            <a:custGeom>
              <a:avLst/>
              <a:gdLst/>
              <a:ahLst/>
              <a:cxnLst/>
              <a:rect l="l" t="t" r="r" b="b"/>
              <a:pathLst>
                <a:path w="3810" h="80644">
                  <a:moveTo>
                    <a:pt x="0" y="0"/>
                  </a:moveTo>
                  <a:lnTo>
                    <a:pt x="3547" y="0"/>
                  </a:lnTo>
                  <a:lnTo>
                    <a:pt x="3547" y="80195"/>
                  </a:lnTo>
                  <a:lnTo>
                    <a:pt x="0" y="80195"/>
                  </a:lnTo>
                  <a:lnTo>
                    <a:pt x="0" y="0"/>
                  </a:lnTo>
                  <a:close/>
                </a:path>
              </a:pathLst>
            </a:custGeom>
            <a:solidFill>
              <a:srgbClr val="A3A6A9"/>
            </a:solidFill>
          </p:spPr>
          <p:txBody>
            <a:bodyPr wrap="square" lIns="0" tIns="0" rIns="0" bIns="0" rtlCol="0"/>
            <a:lstStyle/>
            <a:p>
              <a:endParaRPr/>
            </a:p>
          </p:txBody>
        </p:sp>
        <p:sp>
          <p:nvSpPr>
            <p:cNvPr id="291" name="object 291"/>
            <p:cNvSpPr/>
            <p:nvPr/>
          </p:nvSpPr>
          <p:spPr>
            <a:xfrm>
              <a:off x="1658041" y="2570813"/>
              <a:ext cx="3810" cy="80645"/>
            </a:xfrm>
            <a:custGeom>
              <a:avLst/>
              <a:gdLst/>
              <a:ahLst/>
              <a:cxnLst/>
              <a:rect l="l" t="t" r="r" b="b"/>
              <a:pathLst>
                <a:path w="3810" h="80644">
                  <a:moveTo>
                    <a:pt x="3547" y="0"/>
                  </a:moveTo>
                  <a:lnTo>
                    <a:pt x="3547" y="80195"/>
                  </a:lnTo>
                </a:path>
                <a:path w="3810" h="80644">
                  <a:moveTo>
                    <a:pt x="0" y="80195"/>
                  </a:moveTo>
                  <a:lnTo>
                    <a:pt x="0" y="0"/>
                  </a:lnTo>
                </a:path>
              </a:pathLst>
            </a:custGeom>
            <a:ln w="3175">
              <a:solidFill>
                <a:srgbClr val="A3A6A9"/>
              </a:solidFill>
            </a:ln>
          </p:spPr>
          <p:txBody>
            <a:bodyPr wrap="square" lIns="0" tIns="0" rIns="0" bIns="0" rtlCol="0"/>
            <a:lstStyle/>
            <a:p>
              <a:endParaRPr/>
            </a:p>
          </p:txBody>
        </p:sp>
        <p:sp>
          <p:nvSpPr>
            <p:cNvPr id="292" name="object 292"/>
            <p:cNvSpPr/>
            <p:nvPr/>
          </p:nvSpPr>
          <p:spPr>
            <a:xfrm>
              <a:off x="1661589" y="2570813"/>
              <a:ext cx="1905" cy="80645"/>
            </a:xfrm>
            <a:custGeom>
              <a:avLst/>
              <a:gdLst/>
              <a:ahLst/>
              <a:cxnLst/>
              <a:rect l="l" t="t" r="r" b="b"/>
              <a:pathLst>
                <a:path w="1905" h="80644">
                  <a:moveTo>
                    <a:pt x="0" y="0"/>
                  </a:moveTo>
                  <a:lnTo>
                    <a:pt x="1773" y="0"/>
                  </a:lnTo>
                  <a:lnTo>
                    <a:pt x="1773" y="80195"/>
                  </a:lnTo>
                  <a:lnTo>
                    <a:pt x="0" y="80195"/>
                  </a:lnTo>
                  <a:lnTo>
                    <a:pt x="0" y="0"/>
                  </a:lnTo>
                  <a:close/>
                </a:path>
              </a:pathLst>
            </a:custGeom>
            <a:solidFill>
              <a:srgbClr val="A3A6A9"/>
            </a:solidFill>
          </p:spPr>
          <p:txBody>
            <a:bodyPr wrap="square" lIns="0" tIns="0" rIns="0" bIns="0" rtlCol="0"/>
            <a:lstStyle/>
            <a:p>
              <a:endParaRPr/>
            </a:p>
          </p:txBody>
        </p:sp>
        <p:sp>
          <p:nvSpPr>
            <p:cNvPr id="293" name="object 293"/>
            <p:cNvSpPr/>
            <p:nvPr/>
          </p:nvSpPr>
          <p:spPr>
            <a:xfrm>
              <a:off x="1661589" y="2570813"/>
              <a:ext cx="1905" cy="80645"/>
            </a:xfrm>
            <a:custGeom>
              <a:avLst/>
              <a:gdLst/>
              <a:ahLst/>
              <a:cxnLst/>
              <a:rect l="l" t="t" r="r" b="b"/>
              <a:pathLst>
                <a:path w="1905" h="80644">
                  <a:moveTo>
                    <a:pt x="1773" y="0"/>
                  </a:moveTo>
                  <a:lnTo>
                    <a:pt x="1773" y="80195"/>
                  </a:lnTo>
                </a:path>
                <a:path w="1905" h="80644">
                  <a:moveTo>
                    <a:pt x="0" y="80195"/>
                  </a:moveTo>
                  <a:lnTo>
                    <a:pt x="0" y="0"/>
                  </a:lnTo>
                </a:path>
              </a:pathLst>
            </a:custGeom>
            <a:ln w="3175">
              <a:solidFill>
                <a:srgbClr val="A3A6A9"/>
              </a:solidFill>
            </a:ln>
          </p:spPr>
          <p:txBody>
            <a:bodyPr wrap="square" lIns="0" tIns="0" rIns="0" bIns="0" rtlCol="0"/>
            <a:lstStyle/>
            <a:p>
              <a:endParaRPr/>
            </a:p>
          </p:txBody>
        </p:sp>
        <p:sp>
          <p:nvSpPr>
            <p:cNvPr id="294" name="object 294"/>
            <p:cNvSpPr/>
            <p:nvPr/>
          </p:nvSpPr>
          <p:spPr>
            <a:xfrm>
              <a:off x="1663362" y="2570813"/>
              <a:ext cx="3810" cy="80645"/>
            </a:xfrm>
            <a:custGeom>
              <a:avLst/>
              <a:gdLst/>
              <a:ahLst/>
              <a:cxnLst/>
              <a:rect l="l" t="t" r="r" b="b"/>
              <a:pathLst>
                <a:path w="3810" h="80644">
                  <a:moveTo>
                    <a:pt x="0" y="0"/>
                  </a:moveTo>
                  <a:lnTo>
                    <a:pt x="3547" y="0"/>
                  </a:lnTo>
                  <a:lnTo>
                    <a:pt x="3547" y="80195"/>
                  </a:lnTo>
                  <a:lnTo>
                    <a:pt x="0" y="80195"/>
                  </a:lnTo>
                  <a:lnTo>
                    <a:pt x="0" y="0"/>
                  </a:lnTo>
                  <a:close/>
                </a:path>
              </a:pathLst>
            </a:custGeom>
            <a:solidFill>
              <a:srgbClr val="A2A4A8"/>
            </a:solidFill>
          </p:spPr>
          <p:txBody>
            <a:bodyPr wrap="square" lIns="0" tIns="0" rIns="0" bIns="0" rtlCol="0"/>
            <a:lstStyle/>
            <a:p>
              <a:endParaRPr/>
            </a:p>
          </p:txBody>
        </p:sp>
        <p:sp>
          <p:nvSpPr>
            <p:cNvPr id="295" name="object 295"/>
            <p:cNvSpPr/>
            <p:nvPr/>
          </p:nvSpPr>
          <p:spPr>
            <a:xfrm>
              <a:off x="1663362" y="2570813"/>
              <a:ext cx="3810" cy="80645"/>
            </a:xfrm>
            <a:custGeom>
              <a:avLst/>
              <a:gdLst/>
              <a:ahLst/>
              <a:cxnLst/>
              <a:rect l="l" t="t" r="r" b="b"/>
              <a:pathLst>
                <a:path w="3810" h="80644">
                  <a:moveTo>
                    <a:pt x="3547" y="0"/>
                  </a:moveTo>
                  <a:lnTo>
                    <a:pt x="3547" y="80195"/>
                  </a:lnTo>
                </a:path>
                <a:path w="3810" h="80644">
                  <a:moveTo>
                    <a:pt x="0" y="80195"/>
                  </a:moveTo>
                  <a:lnTo>
                    <a:pt x="0" y="0"/>
                  </a:lnTo>
                </a:path>
              </a:pathLst>
            </a:custGeom>
            <a:ln w="3175">
              <a:solidFill>
                <a:srgbClr val="A2A4A8"/>
              </a:solidFill>
            </a:ln>
          </p:spPr>
          <p:txBody>
            <a:bodyPr wrap="square" lIns="0" tIns="0" rIns="0" bIns="0" rtlCol="0"/>
            <a:lstStyle/>
            <a:p>
              <a:endParaRPr/>
            </a:p>
          </p:txBody>
        </p:sp>
        <p:sp>
          <p:nvSpPr>
            <p:cNvPr id="296" name="object 296"/>
            <p:cNvSpPr/>
            <p:nvPr/>
          </p:nvSpPr>
          <p:spPr>
            <a:xfrm>
              <a:off x="1666910" y="2570813"/>
              <a:ext cx="1905" cy="80645"/>
            </a:xfrm>
            <a:custGeom>
              <a:avLst/>
              <a:gdLst/>
              <a:ahLst/>
              <a:cxnLst/>
              <a:rect l="l" t="t" r="r" b="b"/>
              <a:pathLst>
                <a:path w="1905" h="80644">
                  <a:moveTo>
                    <a:pt x="0" y="0"/>
                  </a:moveTo>
                  <a:lnTo>
                    <a:pt x="1773" y="0"/>
                  </a:lnTo>
                  <a:lnTo>
                    <a:pt x="1773" y="80195"/>
                  </a:lnTo>
                  <a:lnTo>
                    <a:pt x="0" y="80195"/>
                  </a:lnTo>
                  <a:lnTo>
                    <a:pt x="0" y="0"/>
                  </a:lnTo>
                  <a:close/>
                </a:path>
              </a:pathLst>
            </a:custGeom>
            <a:solidFill>
              <a:srgbClr val="A1A3A7"/>
            </a:solidFill>
          </p:spPr>
          <p:txBody>
            <a:bodyPr wrap="square" lIns="0" tIns="0" rIns="0" bIns="0" rtlCol="0"/>
            <a:lstStyle/>
            <a:p>
              <a:endParaRPr/>
            </a:p>
          </p:txBody>
        </p:sp>
        <p:sp>
          <p:nvSpPr>
            <p:cNvPr id="297" name="object 297"/>
            <p:cNvSpPr/>
            <p:nvPr/>
          </p:nvSpPr>
          <p:spPr>
            <a:xfrm>
              <a:off x="1666910" y="2570813"/>
              <a:ext cx="1905" cy="80645"/>
            </a:xfrm>
            <a:custGeom>
              <a:avLst/>
              <a:gdLst/>
              <a:ahLst/>
              <a:cxnLst/>
              <a:rect l="l" t="t" r="r" b="b"/>
              <a:pathLst>
                <a:path w="1905" h="80644">
                  <a:moveTo>
                    <a:pt x="1773" y="0"/>
                  </a:moveTo>
                  <a:lnTo>
                    <a:pt x="1773" y="80195"/>
                  </a:lnTo>
                </a:path>
                <a:path w="1905" h="80644">
                  <a:moveTo>
                    <a:pt x="0" y="80195"/>
                  </a:moveTo>
                  <a:lnTo>
                    <a:pt x="0" y="0"/>
                  </a:lnTo>
                </a:path>
              </a:pathLst>
            </a:custGeom>
            <a:ln w="3175">
              <a:solidFill>
                <a:srgbClr val="A1A3A7"/>
              </a:solidFill>
            </a:ln>
          </p:spPr>
          <p:txBody>
            <a:bodyPr wrap="square" lIns="0" tIns="0" rIns="0" bIns="0" rtlCol="0"/>
            <a:lstStyle/>
            <a:p>
              <a:endParaRPr/>
            </a:p>
          </p:txBody>
        </p:sp>
        <p:sp>
          <p:nvSpPr>
            <p:cNvPr id="298" name="object 298"/>
            <p:cNvSpPr/>
            <p:nvPr/>
          </p:nvSpPr>
          <p:spPr>
            <a:xfrm>
              <a:off x="1668683" y="2570813"/>
              <a:ext cx="3810" cy="80645"/>
            </a:xfrm>
            <a:custGeom>
              <a:avLst/>
              <a:gdLst/>
              <a:ahLst/>
              <a:cxnLst/>
              <a:rect l="l" t="t" r="r" b="b"/>
              <a:pathLst>
                <a:path w="3810" h="80644">
                  <a:moveTo>
                    <a:pt x="0" y="0"/>
                  </a:moveTo>
                  <a:lnTo>
                    <a:pt x="3547" y="0"/>
                  </a:lnTo>
                  <a:lnTo>
                    <a:pt x="3547" y="80195"/>
                  </a:lnTo>
                  <a:lnTo>
                    <a:pt x="0" y="80195"/>
                  </a:lnTo>
                  <a:lnTo>
                    <a:pt x="0" y="0"/>
                  </a:lnTo>
                  <a:close/>
                </a:path>
              </a:pathLst>
            </a:custGeom>
            <a:solidFill>
              <a:srgbClr val="A1A3A7"/>
            </a:solidFill>
          </p:spPr>
          <p:txBody>
            <a:bodyPr wrap="square" lIns="0" tIns="0" rIns="0" bIns="0" rtlCol="0"/>
            <a:lstStyle/>
            <a:p>
              <a:endParaRPr/>
            </a:p>
          </p:txBody>
        </p:sp>
        <p:sp>
          <p:nvSpPr>
            <p:cNvPr id="299" name="object 299"/>
            <p:cNvSpPr/>
            <p:nvPr/>
          </p:nvSpPr>
          <p:spPr>
            <a:xfrm>
              <a:off x="1668683" y="2570813"/>
              <a:ext cx="3810" cy="80645"/>
            </a:xfrm>
            <a:custGeom>
              <a:avLst/>
              <a:gdLst/>
              <a:ahLst/>
              <a:cxnLst/>
              <a:rect l="l" t="t" r="r" b="b"/>
              <a:pathLst>
                <a:path w="3810" h="80644">
                  <a:moveTo>
                    <a:pt x="3547" y="0"/>
                  </a:moveTo>
                  <a:lnTo>
                    <a:pt x="3547" y="80195"/>
                  </a:lnTo>
                </a:path>
                <a:path w="3810" h="80644">
                  <a:moveTo>
                    <a:pt x="0" y="80195"/>
                  </a:moveTo>
                  <a:lnTo>
                    <a:pt x="0" y="0"/>
                  </a:lnTo>
                </a:path>
              </a:pathLst>
            </a:custGeom>
            <a:ln w="3175">
              <a:solidFill>
                <a:srgbClr val="A1A3A7"/>
              </a:solidFill>
            </a:ln>
          </p:spPr>
          <p:txBody>
            <a:bodyPr wrap="square" lIns="0" tIns="0" rIns="0" bIns="0" rtlCol="0"/>
            <a:lstStyle/>
            <a:p>
              <a:endParaRPr/>
            </a:p>
          </p:txBody>
        </p:sp>
        <p:sp>
          <p:nvSpPr>
            <p:cNvPr id="300" name="object 300"/>
            <p:cNvSpPr/>
            <p:nvPr/>
          </p:nvSpPr>
          <p:spPr>
            <a:xfrm>
              <a:off x="1672230" y="2570813"/>
              <a:ext cx="1905" cy="80645"/>
            </a:xfrm>
            <a:custGeom>
              <a:avLst/>
              <a:gdLst/>
              <a:ahLst/>
              <a:cxnLst/>
              <a:rect l="l" t="t" r="r" b="b"/>
              <a:pathLst>
                <a:path w="1905" h="80644">
                  <a:moveTo>
                    <a:pt x="0" y="0"/>
                  </a:moveTo>
                  <a:lnTo>
                    <a:pt x="1773" y="0"/>
                  </a:lnTo>
                  <a:lnTo>
                    <a:pt x="1773" y="80195"/>
                  </a:lnTo>
                  <a:lnTo>
                    <a:pt x="0" y="80195"/>
                  </a:lnTo>
                  <a:lnTo>
                    <a:pt x="0" y="0"/>
                  </a:lnTo>
                  <a:close/>
                </a:path>
              </a:pathLst>
            </a:custGeom>
            <a:solidFill>
              <a:srgbClr val="A0A3A6"/>
            </a:solidFill>
          </p:spPr>
          <p:txBody>
            <a:bodyPr wrap="square" lIns="0" tIns="0" rIns="0" bIns="0" rtlCol="0"/>
            <a:lstStyle/>
            <a:p>
              <a:endParaRPr/>
            </a:p>
          </p:txBody>
        </p:sp>
        <p:sp>
          <p:nvSpPr>
            <p:cNvPr id="301" name="object 301"/>
            <p:cNvSpPr/>
            <p:nvPr/>
          </p:nvSpPr>
          <p:spPr>
            <a:xfrm>
              <a:off x="1672230" y="2570813"/>
              <a:ext cx="1905" cy="80645"/>
            </a:xfrm>
            <a:custGeom>
              <a:avLst/>
              <a:gdLst/>
              <a:ahLst/>
              <a:cxnLst/>
              <a:rect l="l" t="t" r="r" b="b"/>
              <a:pathLst>
                <a:path w="1905" h="80644">
                  <a:moveTo>
                    <a:pt x="1773" y="0"/>
                  </a:moveTo>
                  <a:lnTo>
                    <a:pt x="1773" y="80195"/>
                  </a:lnTo>
                </a:path>
                <a:path w="1905" h="80644">
                  <a:moveTo>
                    <a:pt x="0" y="80195"/>
                  </a:moveTo>
                  <a:lnTo>
                    <a:pt x="0" y="0"/>
                  </a:lnTo>
                </a:path>
              </a:pathLst>
            </a:custGeom>
            <a:ln w="3175">
              <a:solidFill>
                <a:srgbClr val="A0A3A6"/>
              </a:solidFill>
            </a:ln>
          </p:spPr>
          <p:txBody>
            <a:bodyPr wrap="square" lIns="0" tIns="0" rIns="0" bIns="0" rtlCol="0"/>
            <a:lstStyle/>
            <a:p>
              <a:endParaRPr/>
            </a:p>
          </p:txBody>
        </p:sp>
        <p:sp>
          <p:nvSpPr>
            <p:cNvPr id="302" name="object 302"/>
            <p:cNvSpPr/>
            <p:nvPr/>
          </p:nvSpPr>
          <p:spPr>
            <a:xfrm>
              <a:off x="1674004" y="2570813"/>
              <a:ext cx="3810" cy="80645"/>
            </a:xfrm>
            <a:custGeom>
              <a:avLst/>
              <a:gdLst/>
              <a:ahLst/>
              <a:cxnLst/>
              <a:rect l="l" t="t" r="r" b="b"/>
              <a:pathLst>
                <a:path w="3810" h="80644">
                  <a:moveTo>
                    <a:pt x="0" y="0"/>
                  </a:moveTo>
                  <a:lnTo>
                    <a:pt x="3547" y="0"/>
                  </a:lnTo>
                  <a:lnTo>
                    <a:pt x="3547" y="80195"/>
                  </a:lnTo>
                  <a:lnTo>
                    <a:pt x="0" y="80195"/>
                  </a:lnTo>
                  <a:lnTo>
                    <a:pt x="0" y="0"/>
                  </a:lnTo>
                  <a:close/>
                </a:path>
              </a:pathLst>
            </a:custGeom>
            <a:solidFill>
              <a:srgbClr val="A0A2A4"/>
            </a:solidFill>
          </p:spPr>
          <p:txBody>
            <a:bodyPr wrap="square" lIns="0" tIns="0" rIns="0" bIns="0" rtlCol="0"/>
            <a:lstStyle/>
            <a:p>
              <a:endParaRPr/>
            </a:p>
          </p:txBody>
        </p:sp>
        <p:sp>
          <p:nvSpPr>
            <p:cNvPr id="303" name="object 303"/>
            <p:cNvSpPr/>
            <p:nvPr/>
          </p:nvSpPr>
          <p:spPr>
            <a:xfrm>
              <a:off x="1674004" y="2570813"/>
              <a:ext cx="3810" cy="80645"/>
            </a:xfrm>
            <a:custGeom>
              <a:avLst/>
              <a:gdLst/>
              <a:ahLst/>
              <a:cxnLst/>
              <a:rect l="l" t="t" r="r" b="b"/>
              <a:pathLst>
                <a:path w="3810" h="80644">
                  <a:moveTo>
                    <a:pt x="3547" y="0"/>
                  </a:moveTo>
                  <a:lnTo>
                    <a:pt x="3547" y="80195"/>
                  </a:lnTo>
                </a:path>
                <a:path w="3810" h="80644">
                  <a:moveTo>
                    <a:pt x="0" y="80195"/>
                  </a:moveTo>
                  <a:lnTo>
                    <a:pt x="0" y="0"/>
                  </a:lnTo>
                </a:path>
              </a:pathLst>
            </a:custGeom>
            <a:ln w="3175">
              <a:solidFill>
                <a:srgbClr val="A0A2A4"/>
              </a:solidFill>
            </a:ln>
          </p:spPr>
          <p:txBody>
            <a:bodyPr wrap="square" lIns="0" tIns="0" rIns="0" bIns="0" rtlCol="0"/>
            <a:lstStyle/>
            <a:p>
              <a:endParaRPr/>
            </a:p>
          </p:txBody>
        </p:sp>
        <p:sp>
          <p:nvSpPr>
            <p:cNvPr id="304" name="object 304"/>
            <p:cNvSpPr/>
            <p:nvPr/>
          </p:nvSpPr>
          <p:spPr>
            <a:xfrm>
              <a:off x="1677551" y="2570813"/>
              <a:ext cx="1905" cy="80645"/>
            </a:xfrm>
            <a:custGeom>
              <a:avLst/>
              <a:gdLst/>
              <a:ahLst/>
              <a:cxnLst/>
              <a:rect l="l" t="t" r="r" b="b"/>
              <a:pathLst>
                <a:path w="1905" h="80644">
                  <a:moveTo>
                    <a:pt x="0" y="0"/>
                  </a:moveTo>
                  <a:lnTo>
                    <a:pt x="1773" y="0"/>
                  </a:lnTo>
                  <a:lnTo>
                    <a:pt x="1773" y="80195"/>
                  </a:lnTo>
                  <a:lnTo>
                    <a:pt x="0" y="80195"/>
                  </a:lnTo>
                  <a:lnTo>
                    <a:pt x="0" y="0"/>
                  </a:lnTo>
                  <a:close/>
                </a:path>
              </a:pathLst>
            </a:custGeom>
            <a:solidFill>
              <a:srgbClr val="A0A2A4"/>
            </a:solidFill>
          </p:spPr>
          <p:txBody>
            <a:bodyPr wrap="square" lIns="0" tIns="0" rIns="0" bIns="0" rtlCol="0"/>
            <a:lstStyle/>
            <a:p>
              <a:endParaRPr/>
            </a:p>
          </p:txBody>
        </p:sp>
        <p:sp>
          <p:nvSpPr>
            <p:cNvPr id="305" name="object 305"/>
            <p:cNvSpPr/>
            <p:nvPr/>
          </p:nvSpPr>
          <p:spPr>
            <a:xfrm>
              <a:off x="1677551" y="2570813"/>
              <a:ext cx="1905" cy="80645"/>
            </a:xfrm>
            <a:custGeom>
              <a:avLst/>
              <a:gdLst/>
              <a:ahLst/>
              <a:cxnLst/>
              <a:rect l="l" t="t" r="r" b="b"/>
              <a:pathLst>
                <a:path w="1905" h="80644">
                  <a:moveTo>
                    <a:pt x="1773" y="0"/>
                  </a:moveTo>
                  <a:lnTo>
                    <a:pt x="1773" y="80195"/>
                  </a:lnTo>
                </a:path>
                <a:path w="1905" h="80644">
                  <a:moveTo>
                    <a:pt x="0" y="80195"/>
                  </a:moveTo>
                  <a:lnTo>
                    <a:pt x="0" y="0"/>
                  </a:lnTo>
                </a:path>
              </a:pathLst>
            </a:custGeom>
            <a:ln w="3175">
              <a:solidFill>
                <a:srgbClr val="A0A2A4"/>
              </a:solidFill>
            </a:ln>
          </p:spPr>
          <p:txBody>
            <a:bodyPr wrap="square" lIns="0" tIns="0" rIns="0" bIns="0" rtlCol="0"/>
            <a:lstStyle/>
            <a:p>
              <a:endParaRPr/>
            </a:p>
          </p:txBody>
        </p:sp>
        <p:sp>
          <p:nvSpPr>
            <p:cNvPr id="306" name="object 306"/>
            <p:cNvSpPr/>
            <p:nvPr/>
          </p:nvSpPr>
          <p:spPr>
            <a:xfrm>
              <a:off x="1679325" y="2570813"/>
              <a:ext cx="3810" cy="80645"/>
            </a:xfrm>
            <a:custGeom>
              <a:avLst/>
              <a:gdLst/>
              <a:ahLst/>
              <a:cxnLst/>
              <a:rect l="l" t="t" r="r" b="b"/>
              <a:pathLst>
                <a:path w="3810" h="80644">
                  <a:moveTo>
                    <a:pt x="0" y="0"/>
                  </a:moveTo>
                  <a:lnTo>
                    <a:pt x="3547" y="0"/>
                  </a:lnTo>
                  <a:lnTo>
                    <a:pt x="3547" y="80195"/>
                  </a:lnTo>
                  <a:lnTo>
                    <a:pt x="0" y="80195"/>
                  </a:lnTo>
                  <a:lnTo>
                    <a:pt x="0" y="0"/>
                  </a:lnTo>
                  <a:close/>
                </a:path>
              </a:pathLst>
            </a:custGeom>
            <a:solidFill>
              <a:srgbClr val="9FA1A4"/>
            </a:solidFill>
          </p:spPr>
          <p:txBody>
            <a:bodyPr wrap="square" lIns="0" tIns="0" rIns="0" bIns="0" rtlCol="0"/>
            <a:lstStyle/>
            <a:p>
              <a:endParaRPr/>
            </a:p>
          </p:txBody>
        </p:sp>
        <p:sp>
          <p:nvSpPr>
            <p:cNvPr id="307" name="object 307"/>
            <p:cNvSpPr/>
            <p:nvPr/>
          </p:nvSpPr>
          <p:spPr>
            <a:xfrm>
              <a:off x="1679325" y="2570813"/>
              <a:ext cx="3810" cy="80645"/>
            </a:xfrm>
            <a:custGeom>
              <a:avLst/>
              <a:gdLst/>
              <a:ahLst/>
              <a:cxnLst/>
              <a:rect l="l" t="t" r="r" b="b"/>
              <a:pathLst>
                <a:path w="3810" h="80644">
                  <a:moveTo>
                    <a:pt x="3547" y="0"/>
                  </a:moveTo>
                  <a:lnTo>
                    <a:pt x="3547" y="80195"/>
                  </a:lnTo>
                </a:path>
                <a:path w="3810" h="80644">
                  <a:moveTo>
                    <a:pt x="0" y="80195"/>
                  </a:moveTo>
                  <a:lnTo>
                    <a:pt x="0" y="0"/>
                  </a:lnTo>
                </a:path>
              </a:pathLst>
            </a:custGeom>
            <a:ln w="3175">
              <a:solidFill>
                <a:srgbClr val="9FA1A4"/>
              </a:solidFill>
            </a:ln>
          </p:spPr>
          <p:txBody>
            <a:bodyPr wrap="square" lIns="0" tIns="0" rIns="0" bIns="0" rtlCol="0"/>
            <a:lstStyle/>
            <a:p>
              <a:endParaRPr/>
            </a:p>
          </p:txBody>
        </p:sp>
        <p:sp>
          <p:nvSpPr>
            <p:cNvPr id="308" name="object 308"/>
            <p:cNvSpPr/>
            <p:nvPr/>
          </p:nvSpPr>
          <p:spPr>
            <a:xfrm>
              <a:off x="1682872" y="2570813"/>
              <a:ext cx="1905" cy="80645"/>
            </a:xfrm>
            <a:custGeom>
              <a:avLst/>
              <a:gdLst/>
              <a:ahLst/>
              <a:cxnLst/>
              <a:rect l="l" t="t" r="r" b="b"/>
              <a:pathLst>
                <a:path w="1905" h="80644">
                  <a:moveTo>
                    <a:pt x="0" y="0"/>
                  </a:moveTo>
                  <a:lnTo>
                    <a:pt x="1773" y="0"/>
                  </a:lnTo>
                  <a:lnTo>
                    <a:pt x="1773" y="80195"/>
                  </a:lnTo>
                  <a:lnTo>
                    <a:pt x="0" y="80195"/>
                  </a:lnTo>
                  <a:lnTo>
                    <a:pt x="0" y="0"/>
                  </a:lnTo>
                  <a:close/>
                </a:path>
              </a:pathLst>
            </a:custGeom>
            <a:solidFill>
              <a:srgbClr val="9FA0A3"/>
            </a:solidFill>
          </p:spPr>
          <p:txBody>
            <a:bodyPr wrap="square" lIns="0" tIns="0" rIns="0" bIns="0" rtlCol="0"/>
            <a:lstStyle/>
            <a:p>
              <a:endParaRPr/>
            </a:p>
          </p:txBody>
        </p:sp>
        <p:sp>
          <p:nvSpPr>
            <p:cNvPr id="309" name="object 309"/>
            <p:cNvSpPr/>
            <p:nvPr/>
          </p:nvSpPr>
          <p:spPr>
            <a:xfrm>
              <a:off x="1682872" y="2570813"/>
              <a:ext cx="1905" cy="80645"/>
            </a:xfrm>
            <a:custGeom>
              <a:avLst/>
              <a:gdLst/>
              <a:ahLst/>
              <a:cxnLst/>
              <a:rect l="l" t="t" r="r" b="b"/>
              <a:pathLst>
                <a:path w="1905" h="80644">
                  <a:moveTo>
                    <a:pt x="1773" y="0"/>
                  </a:moveTo>
                  <a:lnTo>
                    <a:pt x="1773" y="80195"/>
                  </a:lnTo>
                </a:path>
                <a:path w="1905" h="80644">
                  <a:moveTo>
                    <a:pt x="0" y="80195"/>
                  </a:moveTo>
                  <a:lnTo>
                    <a:pt x="0" y="0"/>
                  </a:lnTo>
                </a:path>
              </a:pathLst>
            </a:custGeom>
            <a:ln w="3175">
              <a:solidFill>
                <a:srgbClr val="9FA0A3"/>
              </a:solidFill>
            </a:ln>
          </p:spPr>
          <p:txBody>
            <a:bodyPr wrap="square" lIns="0" tIns="0" rIns="0" bIns="0" rtlCol="0"/>
            <a:lstStyle/>
            <a:p>
              <a:endParaRPr/>
            </a:p>
          </p:txBody>
        </p:sp>
        <p:sp>
          <p:nvSpPr>
            <p:cNvPr id="310" name="object 310"/>
            <p:cNvSpPr/>
            <p:nvPr/>
          </p:nvSpPr>
          <p:spPr>
            <a:xfrm>
              <a:off x="1684646" y="2570813"/>
              <a:ext cx="1905" cy="80645"/>
            </a:xfrm>
            <a:custGeom>
              <a:avLst/>
              <a:gdLst/>
              <a:ahLst/>
              <a:cxnLst/>
              <a:rect l="l" t="t" r="r" b="b"/>
              <a:pathLst>
                <a:path w="1905" h="80644">
                  <a:moveTo>
                    <a:pt x="0" y="0"/>
                  </a:moveTo>
                  <a:lnTo>
                    <a:pt x="1773" y="0"/>
                  </a:lnTo>
                  <a:lnTo>
                    <a:pt x="1773" y="80195"/>
                  </a:lnTo>
                  <a:lnTo>
                    <a:pt x="0" y="80195"/>
                  </a:lnTo>
                  <a:lnTo>
                    <a:pt x="0" y="0"/>
                  </a:lnTo>
                  <a:close/>
                </a:path>
              </a:pathLst>
            </a:custGeom>
            <a:solidFill>
              <a:srgbClr val="9E9FA2"/>
            </a:solidFill>
          </p:spPr>
          <p:txBody>
            <a:bodyPr wrap="square" lIns="0" tIns="0" rIns="0" bIns="0" rtlCol="0"/>
            <a:lstStyle/>
            <a:p>
              <a:endParaRPr/>
            </a:p>
          </p:txBody>
        </p:sp>
        <p:sp>
          <p:nvSpPr>
            <p:cNvPr id="311" name="object 311"/>
            <p:cNvSpPr/>
            <p:nvPr/>
          </p:nvSpPr>
          <p:spPr>
            <a:xfrm>
              <a:off x="1684646" y="2570813"/>
              <a:ext cx="1905" cy="80645"/>
            </a:xfrm>
            <a:custGeom>
              <a:avLst/>
              <a:gdLst/>
              <a:ahLst/>
              <a:cxnLst/>
              <a:rect l="l" t="t" r="r" b="b"/>
              <a:pathLst>
                <a:path w="1905" h="80644">
                  <a:moveTo>
                    <a:pt x="1773" y="0"/>
                  </a:moveTo>
                  <a:lnTo>
                    <a:pt x="1773" y="80195"/>
                  </a:lnTo>
                </a:path>
                <a:path w="1905" h="80644">
                  <a:moveTo>
                    <a:pt x="0" y="80195"/>
                  </a:moveTo>
                  <a:lnTo>
                    <a:pt x="0" y="0"/>
                  </a:lnTo>
                </a:path>
              </a:pathLst>
            </a:custGeom>
            <a:ln w="3175">
              <a:solidFill>
                <a:srgbClr val="9E9FA2"/>
              </a:solidFill>
            </a:ln>
          </p:spPr>
          <p:txBody>
            <a:bodyPr wrap="square" lIns="0" tIns="0" rIns="0" bIns="0" rtlCol="0"/>
            <a:lstStyle/>
            <a:p>
              <a:endParaRPr/>
            </a:p>
          </p:txBody>
        </p:sp>
        <p:sp>
          <p:nvSpPr>
            <p:cNvPr id="312" name="object 312"/>
            <p:cNvSpPr/>
            <p:nvPr/>
          </p:nvSpPr>
          <p:spPr>
            <a:xfrm>
              <a:off x="1686419" y="2570813"/>
              <a:ext cx="3810" cy="80645"/>
            </a:xfrm>
            <a:custGeom>
              <a:avLst/>
              <a:gdLst/>
              <a:ahLst/>
              <a:cxnLst/>
              <a:rect l="l" t="t" r="r" b="b"/>
              <a:pathLst>
                <a:path w="3810" h="80644">
                  <a:moveTo>
                    <a:pt x="0" y="0"/>
                  </a:moveTo>
                  <a:lnTo>
                    <a:pt x="3547" y="0"/>
                  </a:lnTo>
                  <a:lnTo>
                    <a:pt x="3547" y="80195"/>
                  </a:lnTo>
                  <a:lnTo>
                    <a:pt x="0" y="80195"/>
                  </a:lnTo>
                  <a:lnTo>
                    <a:pt x="0" y="0"/>
                  </a:lnTo>
                  <a:close/>
                </a:path>
              </a:pathLst>
            </a:custGeom>
            <a:solidFill>
              <a:srgbClr val="9E9FA2"/>
            </a:solidFill>
          </p:spPr>
          <p:txBody>
            <a:bodyPr wrap="square" lIns="0" tIns="0" rIns="0" bIns="0" rtlCol="0"/>
            <a:lstStyle/>
            <a:p>
              <a:endParaRPr/>
            </a:p>
          </p:txBody>
        </p:sp>
        <p:sp>
          <p:nvSpPr>
            <p:cNvPr id="313" name="object 313"/>
            <p:cNvSpPr/>
            <p:nvPr/>
          </p:nvSpPr>
          <p:spPr>
            <a:xfrm>
              <a:off x="1686419" y="2570813"/>
              <a:ext cx="3810" cy="80645"/>
            </a:xfrm>
            <a:custGeom>
              <a:avLst/>
              <a:gdLst/>
              <a:ahLst/>
              <a:cxnLst/>
              <a:rect l="l" t="t" r="r" b="b"/>
              <a:pathLst>
                <a:path w="3810" h="80644">
                  <a:moveTo>
                    <a:pt x="3547" y="0"/>
                  </a:moveTo>
                  <a:lnTo>
                    <a:pt x="3547" y="80195"/>
                  </a:lnTo>
                </a:path>
                <a:path w="3810" h="80644">
                  <a:moveTo>
                    <a:pt x="0" y="80195"/>
                  </a:moveTo>
                  <a:lnTo>
                    <a:pt x="0" y="0"/>
                  </a:lnTo>
                </a:path>
              </a:pathLst>
            </a:custGeom>
            <a:ln w="3175">
              <a:solidFill>
                <a:srgbClr val="9E9FA2"/>
              </a:solidFill>
            </a:ln>
          </p:spPr>
          <p:txBody>
            <a:bodyPr wrap="square" lIns="0" tIns="0" rIns="0" bIns="0" rtlCol="0"/>
            <a:lstStyle/>
            <a:p>
              <a:endParaRPr/>
            </a:p>
          </p:txBody>
        </p:sp>
        <p:sp>
          <p:nvSpPr>
            <p:cNvPr id="314" name="object 314"/>
            <p:cNvSpPr/>
            <p:nvPr/>
          </p:nvSpPr>
          <p:spPr>
            <a:xfrm>
              <a:off x="1689966" y="2570813"/>
              <a:ext cx="1905" cy="80645"/>
            </a:xfrm>
            <a:custGeom>
              <a:avLst/>
              <a:gdLst/>
              <a:ahLst/>
              <a:cxnLst/>
              <a:rect l="l" t="t" r="r" b="b"/>
              <a:pathLst>
                <a:path w="1905" h="80644">
                  <a:moveTo>
                    <a:pt x="0" y="0"/>
                  </a:moveTo>
                  <a:lnTo>
                    <a:pt x="1773" y="0"/>
                  </a:lnTo>
                  <a:lnTo>
                    <a:pt x="1773" y="80195"/>
                  </a:lnTo>
                  <a:lnTo>
                    <a:pt x="0" y="80195"/>
                  </a:lnTo>
                  <a:lnTo>
                    <a:pt x="0" y="0"/>
                  </a:lnTo>
                  <a:close/>
                </a:path>
              </a:pathLst>
            </a:custGeom>
            <a:solidFill>
              <a:srgbClr val="9E9FA1"/>
            </a:solidFill>
          </p:spPr>
          <p:txBody>
            <a:bodyPr wrap="square" lIns="0" tIns="0" rIns="0" bIns="0" rtlCol="0"/>
            <a:lstStyle/>
            <a:p>
              <a:endParaRPr/>
            </a:p>
          </p:txBody>
        </p:sp>
        <p:sp>
          <p:nvSpPr>
            <p:cNvPr id="315" name="object 315"/>
            <p:cNvSpPr/>
            <p:nvPr/>
          </p:nvSpPr>
          <p:spPr>
            <a:xfrm>
              <a:off x="1689967" y="2570813"/>
              <a:ext cx="1905" cy="80645"/>
            </a:xfrm>
            <a:custGeom>
              <a:avLst/>
              <a:gdLst/>
              <a:ahLst/>
              <a:cxnLst/>
              <a:rect l="l" t="t" r="r" b="b"/>
              <a:pathLst>
                <a:path w="1905" h="80644">
                  <a:moveTo>
                    <a:pt x="1773" y="0"/>
                  </a:moveTo>
                  <a:lnTo>
                    <a:pt x="1773" y="80195"/>
                  </a:lnTo>
                </a:path>
                <a:path w="1905" h="80644">
                  <a:moveTo>
                    <a:pt x="0" y="80195"/>
                  </a:moveTo>
                  <a:lnTo>
                    <a:pt x="0" y="0"/>
                  </a:lnTo>
                </a:path>
              </a:pathLst>
            </a:custGeom>
            <a:ln w="3175">
              <a:solidFill>
                <a:srgbClr val="9E9FA1"/>
              </a:solidFill>
            </a:ln>
          </p:spPr>
          <p:txBody>
            <a:bodyPr wrap="square" lIns="0" tIns="0" rIns="0" bIns="0" rtlCol="0"/>
            <a:lstStyle/>
            <a:p>
              <a:endParaRPr/>
            </a:p>
          </p:txBody>
        </p:sp>
        <p:sp>
          <p:nvSpPr>
            <p:cNvPr id="316" name="object 316"/>
            <p:cNvSpPr/>
            <p:nvPr/>
          </p:nvSpPr>
          <p:spPr>
            <a:xfrm>
              <a:off x="1691740" y="2570813"/>
              <a:ext cx="3810" cy="80645"/>
            </a:xfrm>
            <a:custGeom>
              <a:avLst/>
              <a:gdLst/>
              <a:ahLst/>
              <a:cxnLst/>
              <a:rect l="l" t="t" r="r" b="b"/>
              <a:pathLst>
                <a:path w="3810" h="80644">
                  <a:moveTo>
                    <a:pt x="0" y="0"/>
                  </a:moveTo>
                  <a:lnTo>
                    <a:pt x="3547" y="0"/>
                  </a:lnTo>
                  <a:lnTo>
                    <a:pt x="3547" y="80195"/>
                  </a:lnTo>
                  <a:lnTo>
                    <a:pt x="0" y="80195"/>
                  </a:lnTo>
                  <a:lnTo>
                    <a:pt x="0" y="0"/>
                  </a:lnTo>
                  <a:close/>
                </a:path>
              </a:pathLst>
            </a:custGeom>
            <a:solidFill>
              <a:srgbClr val="9D9FA0"/>
            </a:solidFill>
          </p:spPr>
          <p:txBody>
            <a:bodyPr wrap="square" lIns="0" tIns="0" rIns="0" bIns="0" rtlCol="0"/>
            <a:lstStyle/>
            <a:p>
              <a:endParaRPr/>
            </a:p>
          </p:txBody>
        </p:sp>
        <p:sp>
          <p:nvSpPr>
            <p:cNvPr id="317" name="object 317"/>
            <p:cNvSpPr/>
            <p:nvPr/>
          </p:nvSpPr>
          <p:spPr>
            <a:xfrm>
              <a:off x="1691740" y="2570813"/>
              <a:ext cx="3810" cy="80645"/>
            </a:xfrm>
            <a:custGeom>
              <a:avLst/>
              <a:gdLst/>
              <a:ahLst/>
              <a:cxnLst/>
              <a:rect l="l" t="t" r="r" b="b"/>
              <a:pathLst>
                <a:path w="3810" h="80644">
                  <a:moveTo>
                    <a:pt x="3547" y="0"/>
                  </a:moveTo>
                  <a:lnTo>
                    <a:pt x="3547" y="80195"/>
                  </a:lnTo>
                </a:path>
                <a:path w="3810" h="80644">
                  <a:moveTo>
                    <a:pt x="0" y="80195"/>
                  </a:moveTo>
                  <a:lnTo>
                    <a:pt x="0" y="0"/>
                  </a:lnTo>
                </a:path>
              </a:pathLst>
            </a:custGeom>
            <a:ln w="3175">
              <a:solidFill>
                <a:srgbClr val="9D9FA0"/>
              </a:solidFill>
            </a:ln>
          </p:spPr>
          <p:txBody>
            <a:bodyPr wrap="square" lIns="0" tIns="0" rIns="0" bIns="0" rtlCol="0"/>
            <a:lstStyle/>
            <a:p>
              <a:endParaRPr/>
            </a:p>
          </p:txBody>
        </p:sp>
        <p:sp>
          <p:nvSpPr>
            <p:cNvPr id="318" name="object 318"/>
            <p:cNvSpPr/>
            <p:nvPr/>
          </p:nvSpPr>
          <p:spPr>
            <a:xfrm>
              <a:off x="1695287" y="2570813"/>
              <a:ext cx="1905" cy="80645"/>
            </a:xfrm>
            <a:custGeom>
              <a:avLst/>
              <a:gdLst/>
              <a:ahLst/>
              <a:cxnLst/>
              <a:rect l="l" t="t" r="r" b="b"/>
              <a:pathLst>
                <a:path w="1905" h="80644">
                  <a:moveTo>
                    <a:pt x="0" y="0"/>
                  </a:moveTo>
                  <a:lnTo>
                    <a:pt x="1773" y="0"/>
                  </a:lnTo>
                  <a:lnTo>
                    <a:pt x="1773" y="80195"/>
                  </a:lnTo>
                  <a:lnTo>
                    <a:pt x="0" y="80195"/>
                  </a:lnTo>
                  <a:lnTo>
                    <a:pt x="0" y="0"/>
                  </a:lnTo>
                  <a:close/>
                </a:path>
              </a:pathLst>
            </a:custGeom>
            <a:solidFill>
              <a:srgbClr val="9D9FA0"/>
            </a:solidFill>
          </p:spPr>
          <p:txBody>
            <a:bodyPr wrap="square" lIns="0" tIns="0" rIns="0" bIns="0" rtlCol="0"/>
            <a:lstStyle/>
            <a:p>
              <a:endParaRPr/>
            </a:p>
          </p:txBody>
        </p:sp>
        <p:sp>
          <p:nvSpPr>
            <p:cNvPr id="319" name="object 319"/>
            <p:cNvSpPr/>
            <p:nvPr/>
          </p:nvSpPr>
          <p:spPr>
            <a:xfrm>
              <a:off x="1695287" y="2570813"/>
              <a:ext cx="1905" cy="80645"/>
            </a:xfrm>
            <a:custGeom>
              <a:avLst/>
              <a:gdLst/>
              <a:ahLst/>
              <a:cxnLst/>
              <a:rect l="l" t="t" r="r" b="b"/>
              <a:pathLst>
                <a:path w="1905" h="80644">
                  <a:moveTo>
                    <a:pt x="1773" y="0"/>
                  </a:moveTo>
                  <a:lnTo>
                    <a:pt x="1773" y="80195"/>
                  </a:lnTo>
                </a:path>
                <a:path w="1905" h="80644">
                  <a:moveTo>
                    <a:pt x="0" y="80195"/>
                  </a:moveTo>
                  <a:lnTo>
                    <a:pt x="0" y="0"/>
                  </a:lnTo>
                </a:path>
              </a:pathLst>
            </a:custGeom>
            <a:ln w="3175">
              <a:solidFill>
                <a:srgbClr val="9D9FA0"/>
              </a:solidFill>
            </a:ln>
          </p:spPr>
          <p:txBody>
            <a:bodyPr wrap="square" lIns="0" tIns="0" rIns="0" bIns="0" rtlCol="0"/>
            <a:lstStyle/>
            <a:p>
              <a:endParaRPr/>
            </a:p>
          </p:txBody>
        </p:sp>
        <p:sp>
          <p:nvSpPr>
            <p:cNvPr id="320" name="object 320"/>
            <p:cNvSpPr/>
            <p:nvPr/>
          </p:nvSpPr>
          <p:spPr>
            <a:xfrm>
              <a:off x="1697061" y="2570813"/>
              <a:ext cx="3810" cy="80645"/>
            </a:xfrm>
            <a:custGeom>
              <a:avLst/>
              <a:gdLst/>
              <a:ahLst/>
              <a:cxnLst/>
              <a:rect l="l" t="t" r="r" b="b"/>
              <a:pathLst>
                <a:path w="3810" h="80644">
                  <a:moveTo>
                    <a:pt x="0" y="0"/>
                  </a:moveTo>
                  <a:lnTo>
                    <a:pt x="3547" y="0"/>
                  </a:lnTo>
                  <a:lnTo>
                    <a:pt x="3547" y="80195"/>
                  </a:lnTo>
                  <a:lnTo>
                    <a:pt x="0" y="80195"/>
                  </a:lnTo>
                  <a:lnTo>
                    <a:pt x="0" y="0"/>
                  </a:lnTo>
                  <a:close/>
                </a:path>
              </a:pathLst>
            </a:custGeom>
            <a:solidFill>
              <a:srgbClr val="9C9EA0"/>
            </a:solidFill>
          </p:spPr>
          <p:txBody>
            <a:bodyPr wrap="square" lIns="0" tIns="0" rIns="0" bIns="0" rtlCol="0"/>
            <a:lstStyle/>
            <a:p>
              <a:endParaRPr/>
            </a:p>
          </p:txBody>
        </p:sp>
        <p:sp>
          <p:nvSpPr>
            <p:cNvPr id="321" name="object 321"/>
            <p:cNvSpPr/>
            <p:nvPr/>
          </p:nvSpPr>
          <p:spPr>
            <a:xfrm>
              <a:off x="1697061" y="2570813"/>
              <a:ext cx="3810" cy="80645"/>
            </a:xfrm>
            <a:custGeom>
              <a:avLst/>
              <a:gdLst/>
              <a:ahLst/>
              <a:cxnLst/>
              <a:rect l="l" t="t" r="r" b="b"/>
              <a:pathLst>
                <a:path w="3810" h="80644">
                  <a:moveTo>
                    <a:pt x="3547" y="0"/>
                  </a:moveTo>
                  <a:lnTo>
                    <a:pt x="3547" y="80195"/>
                  </a:lnTo>
                </a:path>
                <a:path w="3810" h="80644">
                  <a:moveTo>
                    <a:pt x="0" y="80195"/>
                  </a:moveTo>
                  <a:lnTo>
                    <a:pt x="0" y="0"/>
                  </a:lnTo>
                </a:path>
              </a:pathLst>
            </a:custGeom>
            <a:ln w="3175">
              <a:solidFill>
                <a:srgbClr val="9C9EA0"/>
              </a:solidFill>
            </a:ln>
          </p:spPr>
          <p:txBody>
            <a:bodyPr wrap="square" lIns="0" tIns="0" rIns="0" bIns="0" rtlCol="0"/>
            <a:lstStyle/>
            <a:p>
              <a:endParaRPr/>
            </a:p>
          </p:txBody>
        </p:sp>
        <p:sp>
          <p:nvSpPr>
            <p:cNvPr id="322" name="object 322"/>
            <p:cNvSpPr/>
            <p:nvPr/>
          </p:nvSpPr>
          <p:spPr>
            <a:xfrm>
              <a:off x="1700608" y="2570813"/>
              <a:ext cx="1905" cy="80645"/>
            </a:xfrm>
            <a:custGeom>
              <a:avLst/>
              <a:gdLst/>
              <a:ahLst/>
              <a:cxnLst/>
              <a:rect l="l" t="t" r="r" b="b"/>
              <a:pathLst>
                <a:path w="1905" h="80644">
                  <a:moveTo>
                    <a:pt x="0" y="0"/>
                  </a:moveTo>
                  <a:lnTo>
                    <a:pt x="1773" y="0"/>
                  </a:lnTo>
                  <a:lnTo>
                    <a:pt x="1773" y="80195"/>
                  </a:lnTo>
                  <a:lnTo>
                    <a:pt x="0" y="80195"/>
                  </a:lnTo>
                  <a:lnTo>
                    <a:pt x="0" y="0"/>
                  </a:lnTo>
                  <a:close/>
                </a:path>
              </a:pathLst>
            </a:custGeom>
            <a:solidFill>
              <a:srgbClr val="9B9D9F"/>
            </a:solidFill>
          </p:spPr>
          <p:txBody>
            <a:bodyPr wrap="square" lIns="0" tIns="0" rIns="0" bIns="0" rtlCol="0"/>
            <a:lstStyle/>
            <a:p>
              <a:endParaRPr/>
            </a:p>
          </p:txBody>
        </p:sp>
        <p:sp>
          <p:nvSpPr>
            <p:cNvPr id="323" name="object 323"/>
            <p:cNvSpPr/>
            <p:nvPr/>
          </p:nvSpPr>
          <p:spPr>
            <a:xfrm>
              <a:off x="1700608" y="2570813"/>
              <a:ext cx="1905" cy="80645"/>
            </a:xfrm>
            <a:custGeom>
              <a:avLst/>
              <a:gdLst/>
              <a:ahLst/>
              <a:cxnLst/>
              <a:rect l="l" t="t" r="r" b="b"/>
              <a:pathLst>
                <a:path w="1905" h="80644">
                  <a:moveTo>
                    <a:pt x="1773" y="0"/>
                  </a:moveTo>
                  <a:lnTo>
                    <a:pt x="1773" y="80195"/>
                  </a:lnTo>
                </a:path>
                <a:path w="1905" h="80644">
                  <a:moveTo>
                    <a:pt x="0" y="80195"/>
                  </a:moveTo>
                  <a:lnTo>
                    <a:pt x="0" y="0"/>
                  </a:lnTo>
                </a:path>
              </a:pathLst>
            </a:custGeom>
            <a:ln w="3175">
              <a:solidFill>
                <a:srgbClr val="9B9D9F"/>
              </a:solidFill>
            </a:ln>
          </p:spPr>
          <p:txBody>
            <a:bodyPr wrap="square" lIns="0" tIns="0" rIns="0" bIns="0" rtlCol="0"/>
            <a:lstStyle/>
            <a:p>
              <a:endParaRPr/>
            </a:p>
          </p:txBody>
        </p:sp>
        <p:sp>
          <p:nvSpPr>
            <p:cNvPr id="324" name="object 324"/>
            <p:cNvSpPr/>
            <p:nvPr/>
          </p:nvSpPr>
          <p:spPr>
            <a:xfrm>
              <a:off x="1702382" y="2570813"/>
              <a:ext cx="3810" cy="80645"/>
            </a:xfrm>
            <a:custGeom>
              <a:avLst/>
              <a:gdLst/>
              <a:ahLst/>
              <a:cxnLst/>
              <a:rect l="l" t="t" r="r" b="b"/>
              <a:pathLst>
                <a:path w="3810" h="80644">
                  <a:moveTo>
                    <a:pt x="0" y="0"/>
                  </a:moveTo>
                  <a:lnTo>
                    <a:pt x="3547" y="0"/>
                  </a:lnTo>
                  <a:lnTo>
                    <a:pt x="3547" y="80195"/>
                  </a:lnTo>
                  <a:lnTo>
                    <a:pt x="0" y="80195"/>
                  </a:lnTo>
                  <a:lnTo>
                    <a:pt x="0" y="0"/>
                  </a:lnTo>
                  <a:close/>
                </a:path>
              </a:pathLst>
            </a:custGeom>
            <a:solidFill>
              <a:srgbClr val="9B9D9F"/>
            </a:solidFill>
          </p:spPr>
          <p:txBody>
            <a:bodyPr wrap="square" lIns="0" tIns="0" rIns="0" bIns="0" rtlCol="0"/>
            <a:lstStyle/>
            <a:p>
              <a:endParaRPr/>
            </a:p>
          </p:txBody>
        </p:sp>
        <p:sp>
          <p:nvSpPr>
            <p:cNvPr id="325" name="object 325"/>
            <p:cNvSpPr/>
            <p:nvPr/>
          </p:nvSpPr>
          <p:spPr>
            <a:xfrm>
              <a:off x="1702382" y="2570813"/>
              <a:ext cx="3810" cy="80645"/>
            </a:xfrm>
            <a:custGeom>
              <a:avLst/>
              <a:gdLst/>
              <a:ahLst/>
              <a:cxnLst/>
              <a:rect l="l" t="t" r="r" b="b"/>
              <a:pathLst>
                <a:path w="3810" h="80644">
                  <a:moveTo>
                    <a:pt x="3547" y="0"/>
                  </a:moveTo>
                  <a:lnTo>
                    <a:pt x="3547" y="80195"/>
                  </a:lnTo>
                </a:path>
                <a:path w="3810" h="80644">
                  <a:moveTo>
                    <a:pt x="0" y="80195"/>
                  </a:moveTo>
                  <a:lnTo>
                    <a:pt x="0" y="0"/>
                  </a:lnTo>
                </a:path>
              </a:pathLst>
            </a:custGeom>
            <a:ln w="3175">
              <a:solidFill>
                <a:srgbClr val="9B9D9F"/>
              </a:solidFill>
            </a:ln>
          </p:spPr>
          <p:txBody>
            <a:bodyPr wrap="square" lIns="0" tIns="0" rIns="0" bIns="0" rtlCol="0"/>
            <a:lstStyle/>
            <a:p>
              <a:endParaRPr/>
            </a:p>
          </p:txBody>
        </p:sp>
        <p:sp>
          <p:nvSpPr>
            <p:cNvPr id="326" name="object 326"/>
            <p:cNvSpPr/>
            <p:nvPr/>
          </p:nvSpPr>
          <p:spPr>
            <a:xfrm>
              <a:off x="1705929" y="2570813"/>
              <a:ext cx="1905" cy="80645"/>
            </a:xfrm>
            <a:custGeom>
              <a:avLst/>
              <a:gdLst/>
              <a:ahLst/>
              <a:cxnLst/>
              <a:rect l="l" t="t" r="r" b="b"/>
              <a:pathLst>
                <a:path w="1905" h="80644">
                  <a:moveTo>
                    <a:pt x="0" y="0"/>
                  </a:moveTo>
                  <a:lnTo>
                    <a:pt x="1797" y="0"/>
                  </a:lnTo>
                  <a:lnTo>
                    <a:pt x="1797" y="80195"/>
                  </a:lnTo>
                  <a:lnTo>
                    <a:pt x="0" y="80195"/>
                  </a:lnTo>
                  <a:lnTo>
                    <a:pt x="0" y="0"/>
                  </a:lnTo>
                  <a:close/>
                </a:path>
              </a:pathLst>
            </a:custGeom>
            <a:solidFill>
              <a:srgbClr val="9A9D9F"/>
            </a:solidFill>
          </p:spPr>
          <p:txBody>
            <a:bodyPr wrap="square" lIns="0" tIns="0" rIns="0" bIns="0" rtlCol="0"/>
            <a:lstStyle/>
            <a:p>
              <a:endParaRPr/>
            </a:p>
          </p:txBody>
        </p:sp>
        <p:sp>
          <p:nvSpPr>
            <p:cNvPr id="327" name="object 327"/>
            <p:cNvSpPr/>
            <p:nvPr/>
          </p:nvSpPr>
          <p:spPr>
            <a:xfrm>
              <a:off x="1705929" y="2570813"/>
              <a:ext cx="1905" cy="80645"/>
            </a:xfrm>
            <a:custGeom>
              <a:avLst/>
              <a:gdLst/>
              <a:ahLst/>
              <a:cxnLst/>
              <a:rect l="l" t="t" r="r" b="b"/>
              <a:pathLst>
                <a:path w="1905" h="80644">
                  <a:moveTo>
                    <a:pt x="1797" y="0"/>
                  </a:moveTo>
                  <a:lnTo>
                    <a:pt x="1797" y="80195"/>
                  </a:lnTo>
                </a:path>
                <a:path w="1905" h="80644">
                  <a:moveTo>
                    <a:pt x="0" y="80195"/>
                  </a:moveTo>
                  <a:lnTo>
                    <a:pt x="0" y="0"/>
                  </a:lnTo>
                </a:path>
              </a:pathLst>
            </a:custGeom>
            <a:ln w="3175">
              <a:solidFill>
                <a:srgbClr val="9A9D9F"/>
              </a:solidFill>
            </a:ln>
          </p:spPr>
          <p:txBody>
            <a:bodyPr wrap="square" lIns="0" tIns="0" rIns="0" bIns="0" rtlCol="0"/>
            <a:lstStyle/>
            <a:p>
              <a:endParaRPr/>
            </a:p>
          </p:txBody>
        </p:sp>
        <p:sp>
          <p:nvSpPr>
            <p:cNvPr id="328" name="object 328"/>
            <p:cNvSpPr/>
            <p:nvPr/>
          </p:nvSpPr>
          <p:spPr>
            <a:xfrm>
              <a:off x="1707726" y="2570813"/>
              <a:ext cx="3810" cy="80645"/>
            </a:xfrm>
            <a:custGeom>
              <a:avLst/>
              <a:gdLst/>
              <a:ahLst/>
              <a:cxnLst/>
              <a:rect l="l" t="t" r="r" b="b"/>
              <a:pathLst>
                <a:path w="3810" h="80644">
                  <a:moveTo>
                    <a:pt x="0" y="0"/>
                  </a:moveTo>
                  <a:lnTo>
                    <a:pt x="3547" y="0"/>
                  </a:lnTo>
                  <a:lnTo>
                    <a:pt x="3547" y="80195"/>
                  </a:lnTo>
                  <a:lnTo>
                    <a:pt x="0" y="80195"/>
                  </a:lnTo>
                  <a:lnTo>
                    <a:pt x="0" y="0"/>
                  </a:lnTo>
                  <a:close/>
                </a:path>
              </a:pathLst>
            </a:custGeom>
            <a:solidFill>
              <a:srgbClr val="9A9C9E"/>
            </a:solidFill>
          </p:spPr>
          <p:txBody>
            <a:bodyPr wrap="square" lIns="0" tIns="0" rIns="0" bIns="0" rtlCol="0"/>
            <a:lstStyle/>
            <a:p>
              <a:endParaRPr/>
            </a:p>
          </p:txBody>
        </p:sp>
        <p:sp>
          <p:nvSpPr>
            <p:cNvPr id="329" name="object 329"/>
            <p:cNvSpPr/>
            <p:nvPr/>
          </p:nvSpPr>
          <p:spPr>
            <a:xfrm>
              <a:off x="1707726" y="2570813"/>
              <a:ext cx="3810" cy="80645"/>
            </a:xfrm>
            <a:custGeom>
              <a:avLst/>
              <a:gdLst/>
              <a:ahLst/>
              <a:cxnLst/>
              <a:rect l="l" t="t" r="r" b="b"/>
              <a:pathLst>
                <a:path w="3810" h="80644">
                  <a:moveTo>
                    <a:pt x="3547" y="0"/>
                  </a:moveTo>
                  <a:lnTo>
                    <a:pt x="3547" y="80195"/>
                  </a:lnTo>
                </a:path>
                <a:path w="3810" h="80644">
                  <a:moveTo>
                    <a:pt x="0" y="80195"/>
                  </a:moveTo>
                  <a:lnTo>
                    <a:pt x="0" y="0"/>
                  </a:lnTo>
                </a:path>
              </a:pathLst>
            </a:custGeom>
            <a:ln w="3175">
              <a:solidFill>
                <a:srgbClr val="9A9C9E"/>
              </a:solidFill>
            </a:ln>
          </p:spPr>
          <p:txBody>
            <a:bodyPr wrap="square" lIns="0" tIns="0" rIns="0" bIns="0" rtlCol="0"/>
            <a:lstStyle/>
            <a:p>
              <a:endParaRPr/>
            </a:p>
          </p:txBody>
        </p:sp>
        <p:sp>
          <p:nvSpPr>
            <p:cNvPr id="330" name="object 330"/>
            <p:cNvSpPr/>
            <p:nvPr/>
          </p:nvSpPr>
          <p:spPr>
            <a:xfrm>
              <a:off x="1711273" y="2570813"/>
              <a:ext cx="1905" cy="80645"/>
            </a:xfrm>
            <a:custGeom>
              <a:avLst/>
              <a:gdLst/>
              <a:ahLst/>
              <a:cxnLst/>
              <a:rect l="l" t="t" r="r" b="b"/>
              <a:pathLst>
                <a:path w="1905" h="80644">
                  <a:moveTo>
                    <a:pt x="0" y="0"/>
                  </a:moveTo>
                  <a:lnTo>
                    <a:pt x="1773" y="0"/>
                  </a:lnTo>
                  <a:lnTo>
                    <a:pt x="1773" y="80195"/>
                  </a:lnTo>
                  <a:lnTo>
                    <a:pt x="0" y="80195"/>
                  </a:lnTo>
                  <a:lnTo>
                    <a:pt x="0" y="0"/>
                  </a:lnTo>
                  <a:close/>
                </a:path>
              </a:pathLst>
            </a:custGeom>
            <a:solidFill>
              <a:srgbClr val="999B9E"/>
            </a:solidFill>
          </p:spPr>
          <p:txBody>
            <a:bodyPr wrap="square" lIns="0" tIns="0" rIns="0" bIns="0" rtlCol="0"/>
            <a:lstStyle/>
            <a:p>
              <a:endParaRPr/>
            </a:p>
          </p:txBody>
        </p:sp>
        <p:sp>
          <p:nvSpPr>
            <p:cNvPr id="331" name="object 331"/>
            <p:cNvSpPr/>
            <p:nvPr/>
          </p:nvSpPr>
          <p:spPr>
            <a:xfrm>
              <a:off x="1711274" y="2570813"/>
              <a:ext cx="1905" cy="80645"/>
            </a:xfrm>
            <a:custGeom>
              <a:avLst/>
              <a:gdLst/>
              <a:ahLst/>
              <a:cxnLst/>
              <a:rect l="l" t="t" r="r" b="b"/>
              <a:pathLst>
                <a:path w="1905" h="80644">
                  <a:moveTo>
                    <a:pt x="1773" y="0"/>
                  </a:moveTo>
                  <a:lnTo>
                    <a:pt x="1773" y="80195"/>
                  </a:lnTo>
                </a:path>
                <a:path w="1905" h="80644">
                  <a:moveTo>
                    <a:pt x="0" y="80195"/>
                  </a:moveTo>
                  <a:lnTo>
                    <a:pt x="0" y="0"/>
                  </a:lnTo>
                </a:path>
              </a:pathLst>
            </a:custGeom>
            <a:ln w="3175">
              <a:solidFill>
                <a:srgbClr val="999B9E"/>
              </a:solidFill>
            </a:ln>
          </p:spPr>
          <p:txBody>
            <a:bodyPr wrap="square" lIns="0" tIns="0" rIns="0" bIns="0" rtlCol="0"/>
            <a:lstStyle/>
            <a:p>
              <a:endParaRPr/>
            </a:p>
          </p:txBody>
        </p:sp>
        <p:sp>
          <p:nvSpPr>
            <p:cNvPr id="332" name="object 332"/>
            <p:cNvSpPr/>
            <p:nvPr/>
          </p:nvSpPr>
          <p:spPr>
            <a:xfrm>
              <a:off x="1713047" y="2570813"/>
              <a:ext cx="3810" cy="80645"/>
            </a:xfrm>
            <a:custGeom>
              <a:avLst/>
              <a:gdLst/>
              <a:ahLst/>
              <a:cxnLst/>
              <a:rect l="l" t="t" r="r" b="b"/>
              <a:pathLst>
                <a:path w="3810" h="80644">
                  <a:moveTo>
                    <a:pt x="0" y="0"/>
                  </a:moveTo>
                  <a:lnTo>
                    <a:pt x="3547" y="0"/>
                  </a:lnTo>
                  <a:lnTo>
                    <a:pt x="3547" y="80195"/>
                  </a:lnTo>
                  <a:lnTo>
                    <a:pt x="0" y="80195"/>
                  </a:lnTo>
                  <a:lnTo>
                    <a:pt x="0" y="0"/>
                  </a:lnTo>
                  <a:close/>
                </a:path>
              </a:pathLst>
            </a:custGeom>
            <a:solidFill>
              <a:srgbClr val="999B9E"/>
            </a:solidFill>
          </p:spPr>
          <p:txBody>
            <a:bodyPr wrap="square" lIns="0" tIns="0" rIns="0" bIns="0" rtlCol="0"/>
            <a:lstStyle/>
            <a:p>
              <a:endParaRPr/>
            </a:p>
          </p:txBody>
        </p:sp>
        <p:sp>
          <p:nvSpPr>
            <p:cNvPr id="333" name="object 333"/>
            <p:cNvSpPr/>
            <p:nvPr/>
          </p:nvSpPr>
          <p:spPr>
            <a:xfrm>
              <a:off x="1713047" y="2570813"/>
              <a:ext cx="3810" cy="80645"/>
            </a:xfrm>
            <a:custGeom>
              <a:avLst/>
              <a:gdLst/>
              <a:ahLst/>
              <a:cxnLst/>
              <a:rect l="l" t="t" r="r" b="b"/>
              <a:pathLst>
                <a:path w="3810" h="80644">
                  <a:moveTo>
                    <a:pt x="3547" y="0"/>
                  </a:moveTo>
                  <a:lnTo>
                    <a:pt x="3547" y="80195"/>
                  </a:lnTo>
                </a:path>
                <a:path w="3810" h="80644">
                  <a:moveTo>
                    <a:pt x="0" y="80195"/>
                  </a:moveTo>
                  <a:lnTo>
                    <a:pt x="0" y="0"/>
                  </a:lnTo>
                </a:path>
              </a:pathLst>
            </a:custGeom>
            <a:ln w="3175">
              <a:solidFill>
                <a:srgbClr val="999B9E"/>
              </a:solidFill>
            </a:ln>
          </p:spPr>
          <p:txBody>
            <a:bodyPr wrap="square" lIns="0" tIns="0" rIns="0" bIns="0" rtlCol="0"/>
            <a:lstStyle/>
            <a:p>
              <a:endParaRPr/>
            </a:p>
          </p:txBody>
        </p:sp>
        <p:sp>
          <p:nvSpPr>
            <p:cNvPr id="334" name="object 334"/>
            <p:cNvSpPr/>
            <p:nvPr/>
          </p:nvSpPr>
          <p:spPr>
            <a:xfrm>
              <a:off x="1716594" y="2570813"/>
              <a:ext cx="1905" cy="80645"/>
            </a:xfrm>
            <a:custGeom>
              <a:avLst/>
              <a:gdLst/>
              <a:ahLst/>
              <a:cxnLst/>
              <a:rect l="l" t="t" r="r" b="b"/>
              <a:pathLst>
                <a:path w="1905" h="80644">
                  <a:moveTo>
                    <a:pt x="0" y="0"/>
                  </a:moveTo>
                  <a:lnTo>
                    <a:pt x="1773" y="0"/>
                  </a:lnTo>
                  <a:lnTo>
                    <a:pt x="1773" y="80195"/>
                  </a:lnTo>
                  <a:lnTo>
                    <a:pt x="0" y="80195"/>
                  </a:lnTo>
                  <a:lnTo>
                    <a:pt x="0" y="0"/>
                  </a:lnTo>
                  <a:close/>
                </a:path>
              </a:pathLst>
            </a:custGeom>
            <a:solidFill>
              <a:srgbClr val="979A9D"/>
            </a:solidFill>
          </p:spPr>
          <p:txBody>
            <a:bodyPr wrap="square" lIns="0" tIns="0" rIns="0" bIns="0" rtlCol="0"/>
            <a:lstStyle/>
            <a:p>
              <a:endParaRPr/>
            </a:p>
          </p:txBody>
        </p:sp>
        <p:sp>
          <p:nvSpPr>
            <p:cNvPr id="335" name="object 335"/>
            <p:cNvSpPr/>
            <p:nvPr/>
          </p:nvSpPr>
          <p:spPr>
            <a:xfrm>
              <a:off x="1716594" y="2570813"/>
              <a:ext cx="1905" cy="80645"/>
            </a:xfrm>
            <a:custGeom>
              <a:avLst/>
              <a:gdLst/>
              <a:ahLst/>
              <a:cxnLst/>
              <a:rect l="l" t="t" r="r" b="b"/>
              <a:pathLst>
                <a:path w="1905" h="80644">
                  <a:moveTo>
                    <a:pt x="1773" y="0"/>
                  </a:moveTo>
                  <a:lnTo>
                    <a:pt x="1773" y="80195"/>
                  </a:lnTo>
                </a:path>
                <a:path w="1905" h="80644">
                  <a:moveTo>
                    <a:pt x="0" y="80195"/>
                  </a:moveTo>
                  <a:lnTo>
                    <a:pt x="0" y="0"/>
                  </a:lnTo>
                </a:path>
              </a:pathLst>
            </a:custGeom>
            <a:ln w="3175">
              <a:solidFill>
                <a:srgbClr val="979A9D"/>
              </a:solidFill>
            </a:ln>
          </p:spPr>
          <p:txBody>
            <a:bodyPr wrap="square" lIns="0" tIns="0" rIns="0" bIns="0" rtlCol="0"/>
            <a:lstStyle/>
            <a:p>
              <a:endParaRPr/>
            </a:p>
          </p:txBody>
        </p:sp>
        <p:sp>
          <p:nvSpPr>
            <p:cNvPr id="336" name="object 336"/>
            <p:cNvSpPr/>
            <p:nvPr/>
          </p:nvSpPr>
          <p:spPr>
            <a:xfrm>
              <a:off x="1718368" y="2570813"/>
              <a:ext cx="1905" cy="80645"/>
            </a:xfrm>
            <a:custGeom>
              <a:avLst/>
              <a:gdLst/>
              <a:ahLst/>
              <a:cxnLst/>
              <a:rect l="l" t="t" r="r" b="b"/>
              <a:pathLst>
                <a:path w="1905" h="80644">
                  <a:moveTo>
                    <a:pt x="0" y="0"/>
                  </a:moveTo>
                  <a:lnTo>
                    <a:pt x="1773" y="0"/>
                  </a:lnTo>
                  <a:lnTo>
                    <a:pt x="1773" y="80195"/>
                  </a:lnTo>
                  <a:lnTo>
                    <a:pt x="0" y="80195"/>
                  </a:lnTo>
                  <a:lnTo>
                    <a:pt x="0" y="0"/>
                  </a:lnTo>
                  <a:close/>
                </a:path>
              </a:pathLst>
            </a:custGeom>
            <a:solidFill>
              <a:srgbClr val="96999C"/>
            </a:solidFill>
          </p:spPr>
          <p:txBody>
            <a:bodyPr wrap="square" lIns="0" tIns="0" rIns="0" bIns="0" rtlCol="0"/>
            <a:lstStyle/>
            <a:p>
              <a:endParaRPr/>
            </a:p>
          </p:txBody>
        </p:sp>
        <p:sp>
          <p:nvSpPr>
            <p:cNvPr id="337" name="object 337"/>
            <p:cNvSpPr/>
            <p:nvPr/>
          </p:nvSpPr>
          <p:spPr>
            <a:xfrm>
              <a:off x="1718368" y="2570813"/>
              <a:ext cx="1905" cy="80645"/>
            </a:xfrm>
            <a:custGeom>
              <a:avLst/>
              <a:gdLst/>
              <a:ahLst/>
              <a:cxnLst/>
              <a:rect l="l" t="t" r="r" b="b"/>
              <a:pathLst>
                <a:path w="1905" h="80644">
                  <a:moveTo>
                    <a:pt x="1773" y="0"/>
                  </a:moveTo>
                  <a:lnTo>
                    <a:pt x="1773" y="80195"/>
                  </a:lnTo>
                </a:path>
                <a:path w="1905" h="80644">
                  <a:moveTo>
                    <a:pt x="0" y="80195"/>
                  </a:moveTo>
                  <a:lnTo>
                    <a:pt x="0" y="0"/>
                  </a:lnTo>
                </a:path>
              </a:pathLst>
            </a:custGeom>
            <a:ln w="3175">
              <a:solidFill>
                <a:srgbClr val="96999C"/>
              </a:solidFill>
            </a:ln>
          </p:spPr>
          <p:txBody>
            <a:bodyPr wrap="square" lIns="0" tIns="0" rIns="0" bIns="0" rtlCol="0"/>
            <a:lstStyle/>
            <a:p>
              <a:endParaRPr/>
            </a:p>
          </p:txBody>
        </p:sp>
        <p:sp>
          <p:nvSpPr>
            <p:cNvPr id="338" name="object 338"/>
            <p:cNvSpPr/>
            <p:nvPr/>
          </p:nvSpPr>
          <p:spPr>
            <a:xfrm>
              <a:off x="1720142" y="2570813"/>
              <a:ext cx="3810" cy="80645"/>
            </a:xfrm>
            <a:custGeom>
              <a:avLst/>
              <a:gdLst/>
              <a:ahLst/>
              <a:cxnLst/>
              <a:rect l="l" t="t" r="r" b="b"/>
              <a:pathLst>
                <a:path w="3810" h="80644">
                  <a:moveTo>
                    <a:pt x="0" y="0"/>
                  </a:moveTo>
                  <a:lnTo>
                    <a:pt x="3547" y="0"/>
                  </a:lnTo>
                  <a:lnTo>
                    <a:pt x="3547" y="80195"/>
                  </a:lnTo>
                  <a:lnTo>
                    <a:pt x="0" y="80195"/>
                  </a:lnTo>
                  <a:lnTo>
                    <a:pt x="0" y="0"/>
                  </a:lnTo>
                  <a:close/>
                </a:path>
              </a:pathLst>
            </a:custGeom>
            <a:solidFill>
              <a:srgbClr val="96999C"/>
            </a:solidFill>
          </p:spPr>
          <p:txBody>
            <a:bodyPr wrap="square" lIns="0" tIns="0" rIns="0" bIns="0" rtlCol="0"/>
            <a:lstStyle/>
            <a:p>
              <a:endParaRPr/>
            </a:p>
          </p:txBody>
        </p:sp>
        <p:sp>
          <p:nvSpPr>
            <p:cNvPr id="339" name="object 339"/>
            <p:cNvSpPr/>
            <p:nvPr/>
          </p:nvSpPr>
          <p:spPr>
            <a:xfrm>
              <a:off x="1720142" y="2570813"/>
              <a:ext cx="3810" cy="80645"/>
            </a:xfrm>
            <a:custGeom>
              <a:avLst/>
              <a:gdLst/>
              <a:ahLst/>
              <a:cxnLst/>
              <a:rect l="l" t="t" r="r" b="b"/>
              <a:pathLst>
                <a:path w="3810" h="80644">
                  <a:moveTo>
                    <a:pt x="3547" y="0"/>
                  </a:moveTo>
                  <a:lnTo>
                    <a:pt x="3547" y="80195"/>
                  </a:lnTo>
                </a:path>
                <a:path w="3810" h="80644">
                  <a:moveTo>
                    <a:pt x="0" y="80195"/>
                  </a:moveTo>
                  <a:lnTo>
                    <a:pt x="0" y="0"/>
                  </a:lnTo>
                </a:path>
              </a:pathLst>
            </a:custGeom>
            <a:ln w="3175">
              <a:solidFill>
                <a:srgbClr val="96999C"/>
              </a:solidFill>
            </a:ln>
          </p:spPr>
          <p:txBody>
            <a:bodyPr wrap="square" lIns="0" tIns="0" rIns="0" bIns="0" rtlCol="0"/>
            <a:lstStyle/>
            <a:p>
              <a:endParaRPr/>
            </a:p>
          </p:txBody>
        </p:sp>
        <p:sp>
          <p:nvSpPr>
            <p:cNvPr id="340" name="object 340"/>
            <p:cNvSpPr/>
            <p:nvPr/>
          </p:nvSpPr>
          <p:spPr>
            <a:xfrm>
              <a:off x="1723689" y="2570813"/>
              <a:ext cx="1905" cy="80645"/>
            </a:xfrm>
            <a:custGeom>
              <a:avLst/>
              <a:gdLst/>
              <a:ahLst/>
              <a:cxnLst/>
              <a:rect l="l" t="t" r="r" b="b"/>
              <a:pathLst>
                <a:path w="1905" h="80644">
                  <a:moveTo>
                    <a:pt x="0" y="0"/>
                  </a:moveTo>
                  <a:lnTo>
                    <a:pt x="1773" y="0"/>
                  </a:lnTo>
                  <a:lnTo>
                    <a:pt x="1773" y="80195"/>
                  </a:lnTo>
                  <a:lnTo>
                    <a:pt x="0" y="80195"/>
                  </a:lnTo>
                  <a:lnTo>
                    <a:pt x="0" y="0"/>
                  </a:lnTo>
                  <a:close/>
                </a:path>
              </a:pathLst>
            </a:custGeom>
            <a:solidFill>
              <a:srgbClr val="96999B"/>
            </a:solidFill>
          </p:spPr>
          <p:txBody>
            <a:bodyPr wrap="square" lIns="0" tIns="0" rIns="0" bIns="0" rtlCol="0"/>
            <a:lstStyle/>
            <a:p>
              <a:endParaRPr/>
            </a:p>
          </p:txBody>
        </p:sp>
        <p:sp>
          <p:nvSpPr>
            <p:cNvPr id="341" name="object 341"/>
            <p:cNvSpPr/>
            <p:nvPr/>
          </p:nvSpPr>
          <p:spPr>
            <a:xfrm>
              <a:off x="1723689" y="2570813"/>
              <a:ext cx="1905" cy="80645"/>
            </a:xfrm>
            <a:custGeom>
              <a:avLst/>
              <a:gdLst/>
              <a:ahLst/>
              <a:cxnLst/>
              <a:rect l="l" t="t" r="r" b="b"/>
              <a:pathLst>
                <a:path w="1905" h="80644">
                  <a:moveTo>
                    <a:pt x="1773" y="0"/>
                  </a:moveTo>
                  <a:lnTo>
                    <a:pt x="1773" y="80195"/>
                  </a:lnTo>
                </a:path>
                <a:path w="1905" h="80644">
                  <a:moveTo>
                    <a:pt x="0" y="80195"/>
                  </a:moveTo>
                  <a:lnTo>
                    <a:pt x="0" y="0"/>
                  </a:lnTo>
                </a:path>
              </a:pathLst>
            </a:custGeom>
            <a:ln w="3175">
              <a:solidFill>
                <a:srgbClr val="96999B"/>
              </a:solidFill>
            </a:ln>
          </p:spPr>
          <p:txBody>
            <a:bodyPr wrap="square" lIns="0" tIns="0" rIns="0" bIns="0" rtlCol="0"/>
            <a:lstStyle/>
            <a:p>
              <a:endParaRPr/>
            </a:p>
          </p:txBody>
        </p:sp>
        <p:sp>
          <p:nvSpPr>
            <p:cNvPr id="342" name="object 342"/>
            <p:cNvSpPr/>
            <p:nvPr/>
          </p:nvSpPr>
          <p:spPr>
            <a:xfrm>
              <a:off x="1725462" y="2570813"/>
              <a:ext cx="3810" cy="80645"/>
            </a:xfrm>
            <a:custGeom>
              <a:avLst/>
              <a:gdLst/>
              <a:ahLst/>
              <a:cxnLst/>
              <a:rect l="l" t="t" r="r" b="b"/>
              <a:pathLst>
                <a:path w="3810" h="80644">
                  <a:moveTo>
                    <a:pt x="0" y="0"/>
                  </a:moveTo>
                  <a:lnTo>
                    <a:pt x="3547" y="0"/>
                  </a:lnTo>
                  <a:lnTo>
                    <a:pt x="3547" y="80195"/>
                  </a:lnTo>
                  <a:lnTo>
                    <a:pt x="0" y="80195"/>
                  </a:lnTo>
                  <a:lnTo>
                    <a:pt x="0" y="0"/>
                  </a:lnTo>
                  <a:close/>
                </a:path>
              </a:pathLst>
            </a:custGeom>
            <a:solidFill>
              <a:srgbClr val="95979B"/>
            </a:solidFill>
          </p:spPr>
          <p:txBody>
            <a:bodyPr wrap="square" lIns="0" tIns="0" rIns="0" bIns="0" rtlCol="0"/>
            <a:lstStyle/>
            <a:p>
              <a:endParaRPr/>
            </a:p>
          </p:txBody>
        </p:sp>
        <p:sp>
          <p:nvSpPr>
            <p:cNvPr id="343" name="object 343"/>
            <p:cNvSpPr/>
            <p:nvPr/>
          </p:nvSpPr>
          <p:spPr>
            <a:xfrm>
              <a:off x="1725462" y="2570813"/>
              <a:ext cx="3810" cy="80645"/>
            </a:xfrm>
            <a:custGeom>
              <a:avLst/>
              <a:gdLst/>
              <a:ahLst/>
              <a:cxnLst/>
              <a:rect l="l" t="t" r="r" b="b"/>
              <a:pathLst>
                <a:path w="3810" h="80644">
                  <a:moveTo>
                    <a:pt x="3547" y="0"/>
                  </a:moveTo>
                  <a:lnTo>
                    <a:pt x="3547" y="80195"/>
                  </a:lnTo>
                </a:path>
                <a:path w="3810" h="80644">
                  <a:moveTo>
                    <a:pt x="0" y="80195"/>
                  </a:moveTo>
                  <a:lnTo>
                    <a:pt x="0" y="0"/>
                  </a:lnTo>
                </a:path>
              </a:pathLst>
            </a:custGeom>
            <a:ln w="3175">
              <a:solidFill>
                <a:srgbClr val="95979B"/>
              </a:solidFill>
            </a:ln>
          </p:spPr>
          <p:txBody>
            <a:bodyPr wrap="square" lIns="0" tIns="0" rIns="0" bIns="0" rtlCol="0"/>
            <a:lstStyle/>
            <a:p>
              <a:endParaRPr/>
            </a:p>
          </p:txBody>
        </p:sp>
        <p:sp>
          <p:nvSpPr>
            <p:cNvPr id="344" name="object 344"/>
            <p:cNvSpPr/>
            <p:nvPr/>
          </p:nvSpPr>
          <p:spPr>
            <a:xfrm>
              <a:off x="1729010" y="2570813"/>
              <a:ext cx="1905" cy="80645"/>
            </a:xfrm>
            <a:custGeom>
              <a:avLst/>
              <a:gdLst/>
              <a:ahLst/>
              <a:cxnLst/>
              <a:rect l="l" t="t" r="r" b="b"/>
              <a:pathLst>
                <a:path w="1905" h="80644">
                  <a:moveTo>
                    <a:pt x="0" y="0"/>
                  </a:moveTo>
                  <a:lnTo>
                    <a:pt x="1773" y="0"/>
                  </a:lnTo>
                  <a:lnTo>
                    <a:pt x="1773" y="80195"/>
                  </a:lnTo>
                  <a:lnTo>
                    <a:pt x="0" y="80195"/>
                  </a:lnTo>
                  <a:lnTo>
                    <a:pt x="0" y="0"/>
                  </a:lnTo>
                  <a:close/>
                </a:path>
              </a:pathLst>
            </a:custGeom>
            <a:solidFill>
              <a:srgbClr val="95979B"/>
            </a:solidFill>
          </p:spPr>
          <p:txBody>
            <a:bodyPr wrap="square" lIns="0" tIns="0" rIns="0" bIns="0" rtlCol="0"/>
            <a:lstStyle/>
            <a:p>
              <a:endParaRPr/>
            </a:p>
          </p:txBody>
        </p:sp>
        <p:sp>
          <p:nvSpPr>
            <p:cNvPr id="345" name="object 345"/>
            <p:cNvSpPr/>
            <p:nvPr/>
          </p:nvSpPr>
          <p:spPr>
            <a:xfrm>
              <a:off x="1729010" y="2570813"/>
              <a:ext cx="1905" cy="80645"/>
            </a:xfrm>
            <a:custGeom>
              <a:avLst/>
              <a:gdLst/>
              <a:ahLst/>
              <a:cxnLst/>
              <a:rect l="l" t="t" r="r" b="b"/>
              <a:pathLst>
                <a:path w="1905" h="80644">
                  <a:moveTo>
                    <a:pt x="1773" y="0"/>
                  </a:moveTo>
                  <a:lnTo>
                    <a:pt x="1773" y="80195"/>
                  </a:lnTo>
                </a:path>
                <a:path w="1905" h="80644">
                  <a:moveTo>
                    <a:pt x="0" y="80195"/>
                  </a:moveTo>
                  <a:lnTo>
                    <a:pt x="0" y="0"/>
                  </a:lnTo>
                </a:path>
              </a:pathLst>
            </a:custGeom>
            <a:ln w="3175">
              <a:solidFill>
                <a:srgbClr val="95979B"/>
              </a:solidFill>
            </a:ln>
          </p:spPr>
          <p:txBody>
            <a:bodyPr wrap="square" lIns="0" tIns="0" rIns="0" bIns="0" rtlCol="0"/>
            <a:lstStyle/>
            <a:p>
              <a:endParaRPr/>
            </a:p>
          </p:txBody>
        </p:sp>
        <p:sp>
          <p:nvSpPr>
            <p:cNvPr id="346" name="object 346"/>
            <p:cNvSpPr/>
            <p:nvPr/>
          </p:nvSpPr>
          <p:spPr>
            <a:xfrm>
              <a:off x="1730783" y="2570813"/>
              <a:ext cx="3810" cy="80645"/>
            </a:xfrm>
            <a:custGeom>
              <a:avLst/>
              <a:gdLst/>
              <a:ahLst/>
              <a:cxnLst/>
              <a:rect l="l" t="t" r="r" b="b"/>
              <a:pathLst>
                <a:path w="3810" h="80644">
                  <a:moveTo>
                    <a:pt x="0" y="0"/>
                  </a:moveTo>
                  <a:lnTo>
                    <a:pt x="3547" y="0"/>
                  </a:lnTo>
                  <a:lnTo>
                    <a:pt x="3547" y="80195"/>
                  </a:lnTo>
                  <a:lnTo>
                    <a:pt x="0" y="80195"/>
                  </a:lnTo>
                  <a:lnTo>
                    <a:pt x="0" y="0"/>
                  </a:lnTo>
                  <a:close/>
                </a:path>
              </a:pathLst>
            </a:custGeom>
            <a:solidFill>
              <a:srgbClr val="94969A"/>
            </a:solidFill>
          </p:spPr>
          <p:txBody>
            <a:bodyPr wrap="square" lIns="0" tIns="0" rIns="0" bIns="0" rtlCol="0"/>
            <a:lstStyle/>
            <a:p>
              <a:endParaRPr/>
            </a:p>
          </p:txBody>
        </p:sp>
        <p:sp>
          <p:nvSpPr>
            <p:cNvPr id="347" name="object 347"/>
            <p:cNvSpPr/>
            <p:nvPr/>
          </p:nvSpPr>
          <p:spPr>
            <a:xfrm>
              <a:off x="1730783" y="2570813"/>
              <a:ext cx="3810" cy="80645"/>
            </a:xfrm>
            <a:custGeom>
              <a:avLst/>
              <a:gdLst/>
              <a:ahLst/>
              <a:cxnLst/>
              <a:rect l="l" t="t" r="r" b="b"/>
              <a:pathLst>
                <a:path w="3810" h="80644">
                  <a:moveTo>
                    <a:pt x="3547" y="0"/>
                  </a:moveTo>
                  <a:lnTo>
                    <a:pt x="3547" y="80195"/>
                  </a:lnTo>
                </a:path>
                <a:path w="3810" h="80644">
                  <a:moveTo>
                    <a:pt x="0" y="80195"/>
                  </a:moveTo>
                  <a:lnTo>
                    <a:pt x="0" y="0"/>
                  </a:lnTo>
                </a:path>
              </a:pathLst>
            </a:custGeom>
            <a:ln w="3175">
              <a:solidFill>
                <a:srgbClr val="94969A"/>
              </a:solidFill>
            </a:ln>
          </p:spPr>
          <p:txBody>
            <a:bodyPr wrap="square" lIns="0" tIns="0" rIns="0" bIns="0" rtlCol="0"/>
            <a:lstStyle/>
            <a:p>
              <a:endParaRPr/>
            </a:p>
          </p:txBody>
        </p:sp>
        <p:sp>
          <p:nvSpPr>
            <p:cNvPr id="348" name="object 348"/>
            <p:cNvSpPr/>
            <p:nvPr/>
          </p:nvSpPr>
          <p:spPr>
            <a:xfrm>
              <a:off x="1734330" y="2570813"/>
              <a:ext cx="1905" cy="80645"/>
            </a:xfrm>
            <a:custGeom>
              <a:avLst/>
              <a:gdLst/>
              <a:ahLst/>
              <a:cxnLst/>
              <a:rect l="l" t="t" r="r" b="b"/>
              <a:pathLst>
                <a:path w="1905" h="80644">
                  <a:moveTo>
                    <a:pt x="0" y="0"/>
                  </a:moveTo>
                  <a:lnTo>
                    <a:pt x="1773" y="0"/>
                  </a:lnTo>
                  <a:lnTo>
                    <a:pt x="1773" y="80195"/>
                  </a:lnTo>
                  <a:lnTo>
                    <a:pt x="0" y="80195"/>
                  </a:lnTo>
                  <a:lnTo>
                    <a:pt x="0" y="0"/>
                  </a:lnTo>
                  <a:close/>
                </a:path>
              </a:pathLst>
            </a:custGeom>
            <a:solidFill>
              <a:srgbClr val="939599"/>
            </a:solidFill>
          </p:spPr>
          <p:txBody>
            <a:bodyPr wrap="square" lIns="0" tIns="0" rIns="0" bIns="0" rtlCol="0"/>
            <a:lstStyle/>
            <a:p>
              <a:endParaRPr/>
            </a:p>
          </p:txBody>
        </p:sp>
        <p:sp>
          <p:nvSpPr>
            <p:cNvPr id="349" name="object 349"/>
            <p:cNvSpPr/>
            <p:nvPr/>
          </p:nvSpPr>
          <p:spPr>
            <a:xfrm>
              <a:off x="1734330" y="2570813"/>
              <a:ext cx="1905" cy="80645"/>
            </a:xfrm>
            <a:custGeom>
              <a:avLst/>
              <a:gdLst/>
              <a:ahLst/>
              <a:cxnLst/>
              <a:rect l="l" t="t" r="r" b="b"/>
              <a:pathLst>
                <a:path w="1905" h="80644">
                  <a:moveTo>
                    <a:pt x="1773" y="0"/>
                  </a:moveTo>
                  <a:lnTo>
                    <a:pt x="1773" y="80195"/>
                  </a:lnTo>
                </a:path>
                <a:path w="1905" h="80644">
                  <a:moveTo>
                    <a:pt x="0" y="80195"/>
                  </a:moveTo>
                  <a:lnTo>
                    <a:pt x="0" y="0"/>
                  </a:lnTo>
                </a:path>
              </a:pathLst>
            </a:custGeom>
            <a:ln w="3175">
              <a:solidFill>
                <a:srgbClr val="939599"/>
              </a:solidFill>
            </a:ln>
          </p:spPr>
          <p:txBody>
            <a:bodyPr wrap="square" lIns="0" tIns="0" rIns="0" bIns="0" rtlCol="0"/>
            <a:lstStyle/>
            <a:p>
              <a:endParaRPr/>
            </a:p>
          </p:txBody>
        </p:sp>
        <p:sp>
          <p:nvSpPr>
            <p:cNvPr id="350" name="object 350"/>
            <p:cNvSpPr/>
            <p:nvPr/>
          </p:nvSpPr>
          <p:spPr>
            <a:xfrm>
              <a:off x="1736104" y="2570813"/>
              <a:ext cx="3810" cy="80645"/>
            </a:xfrm>
            <a:custGeom>
              <a:avLst/>
              <a:gdLst/>
              <a:ahLst/>
              <a:cxnLst/>
              <a:rect l="l" t="t" r="r" b="b"/>
              <a:pathLst>
                <a:path w="3810" h="80644">
                  <a:moveTo>
                    <a:pt x="0" y="0"/>
                  </a:moveTo>
                  <a:lnTo>
                    <a:pt x="3547" y="0"/>
                  </a:lnTo>
                  <a:lnTo>
                    <a:pt x="3547" y="80195"/>
                  </a:lnTo>
                  <a:lnTo>
                    <a:pt x="0" y="80195"/>
                  </a:lnTo>
                  <a:lnTo>
                    <a:pt x="0" y="0"/>
                  </a:lnTo>
                  <a:close/>
                </a:path>
              </a:pathLst>
            </a:custGeom>
            <a:solidFill>
              <a:srgbClr val="939597"/>
            </a:solidFill>
          </p:spPr>
          <p:txBody>
            <a:bodyPr wrap="square" lIns="0" tIns="0" rIns="0" bIns="0" rtlCol="0"/>
            <a:lstStyle/>
            <a:p>
              <a:endParaRPr/>
            </a:p>
          </p:txBody>
        </p:sp>
        <p:sp>
          <p:nvSpPr>
            <p:cNvPr id="351" name="object 351"/>
            <p:cNvSpPr/>
            <p:nvPr/>
          </p:nvSpPr>
          <p:spPr>
            <a:xfrm>
              <a:off x="1736104" y="2570813"/>
              <a:ext cx="3810" cy="80645"/>
            </a:xfrm>
            <a:custGeom>
              <a:avLst/>
              <a:gdLst/>
              <a:ahLst/>
              <a:cxnLst/>
              <a:rect l="l" t="t" r="r" b="b"/>
              <a:pathLst>
                <a:path w="3810" h="80644">
                  <a:moveTo>
                    <a:pt x="3547" y="0"/>
                  </a:moveTo>
                  <a:lnTo>
                    <a:pt x="3547" y="80195"/>
                  </a:lnTo>
                </a:path>
                <a:path w="3810" h="80644">
                  <a:moveTo>
                    <a:pt x="0" y="80195"/>
                  </a:moveTo>
                  <a:lnTo>
                    <a:pt x="0" y="0"/>
                  </a:lnTo>
                </a:path>
              </a:pathLst>
            </a:custGeom>
            <a:ln w="3175">
              <a:solidFill>
                <a:srgbClr val="939597"/>
              </a:solidFill>
            </a:ln>
          </p:spPr>
          <p:txBody>
            <a:bodyPr wrap="square" lIns="0" tIns="0" rIns="0" bIns="0" rtlCol="0"/>
            <a:lstStyle/>
            <a:p>
              <a:endParaRPr/>
            </a:p>
          </p:txBody>
        </p:sp>
        <p:sp>
          <p:nvSpPr>
            <p:cNvPr id="352" name="object 352"/>
            <p:cNvSpPr/>
            <p:nvPr/>
          </p:nvSpPr>
          <p:spPr>
            <a:xfrm>
              <a:off x="1739651" y="2570813"/>
              <a:ext cx="1905" cy="80645"/>
            </a:xfrm>
            <a:custGeom>
              <a:avLst/>
              <a:gdLst/>
              <a:ahLst/>
              <a:cxnLst/>
              <a:rect l="l" t="t" r="r" b="b"/>
              <a:pathLst>
                <a:path w="1905" h="80644">
                  <a:moveTo>
                    <a:pt x="0" y="0"/>
                  </a:moveTo>
                  <a:lnTo>
                    <a:pt x="1773" y="0"/>
                  </a:lnTo>
                  <a:lnTo>
                    <a:pt x="1773" y="80195"/>
                  </a:lnTo>
                  <a:lnTo>
                    <a:pt x="0" y="80195"/>
                  </a:lnTo>
                  <a:lnTo>
                    <a:pt x="0" y="0"/>
                  </a:lnTo>
                  <a:close/>
                </a:path>
              </a:pathLst>
            </a:custGeom>
            <a:solidFill>
              <a:srgbClr val="939597"/>
            </a:solidFill>
          </p:spPr>
          <p:txBody>
            <a:bodyPr wrap="square" lIns="0" tIns="0" rIns="0" bIns="0" rtlCol="0"/>
            <a:lstStyle/>
            <a:p>
              <a:endParaRPr/>
            </a:p>
          </p:txBody>
        </p:sp>
        <p:sp>
          <p:nvSpPr>
            <p:cNvPr id="353" name="object 353"/>
            <p:cNvSpPr/>
            <p:nvPr/>
          </p:nvSpPr>
          <p:spPr>
            <a:xfrm>
              <a:off x="1739651" y="2570813"/>
              <a:ext cx="1905" cy="80645"/>
            </a:xfrm>
            <a:custGeom>
              <a:avLst/>
              <a:gdLst/>
              <a:ahLst/>
              <a:cxnLst/>
              <a:rect l="l" t="t" r="r" b="b"/>
              <a:pathLst>
                <a:path w="1905" h="80644">
                  <a:moveTo>
                    <a:pt x="1773" y="0"/>
                  </a:moveTo>
                  <a:lnTo>
                    <a:pt x="1773" y="80195"/>
                  </a:lnTo>
                </a:path>
                <a:path w="1905" h="80644">
                  <a:moveTo>
                    <a:pt x="0" y="80195"/>
                  </a:moveTo>
                  <a:lnTo>
                    <a:pt x="0" y="0"/>
                  </a:lnTo>
                </a:path>
              </a:pathLst>
            </a:custGeom>
            <a:ln w="3175">
              <a:solidFill>
                <a:srgbClr val="939597"/>
              </a:solidFill>
            </a:ln>
          </p:spPr>
          <p:txBody>
            <a:bodyPr wrap="square" lIns="0" tIns="0" rIns="0" bIns="0" rtlCol="0"/>
            <a:lstStyle/>
            <a:p>
              <a:endParaRPr/>
            </a:p>
          </p:txBody>
        </p:sp>
        <p:sp>
          <p:nvSpPr>
            <p:cNvPr id="354" name="object 354"/>
            <p:cNvSpPr/>
            <p:nvPr/>
          </p:nvSpPr>
          <p:spPr>
            <a:xfrm>
              <a:off x="1741425" y="2570813"/>
              <a:ext cx="3810" cy="80645"/>
            </a:xfrm>
            <a:custGeom>
              <a:avLst/>
              <a:gdLst/>
              <a:ahLst/>
              <a:cxnLst/>
              <a:rect l="l" t="t" r="r" b="b"/>
              <a:pathLst>
                <a:path w="3810" h="80644">
                  <a:moveTo>
                    <a:pt x="0" y="0"/>
                  </a:moveTo>
                  <a:lnTo>
                    <a:pt x="3547" y="0"/>
                  </a:lnTo>
                  <a:lnTo>
                    <a:pt x="3547" y="80195"/>
                  </a:lnTo>
                  <a:lnTo>
                    <a:pt x="0" y="80195"/>
                  </a:lnTo>
                  <a:lnTo>
                    <a:pt x="0" y="0"/>
                  </a:lnTo>
                  <a:close/>
                </a:path>
              </a:pathLst>
            </a:custGeom>
            <a:solidFill>
              <a:srgbClr val="929497"/>
            </a:solidFill>
          </p:spPr>
          <p:txBody>
            <a:bodyPr wrap="square" lIns="0" tIns="0" rIns="0" bIns="0" rtlCol="0"/>
            <a:lstStyle/>
            <a:p>
              <a:endParaRPr/>
            </a:p>
          </p:txBody>
        </p:sp>
        <p:sp>
          <p:nvSpPr>
            <p:cNvPr id="355" name="object 355"/>
            <p:cNvSpPr/>
            <p:nvPr/>
          </p:nvSpPr>
          <p:spPr>
            <a:xfrm>
              <a:off x="1741425" y="2570813"/>
              <a:ext cx="3810" cy="80645"/>
            </a:xfrm>
            <a:custGeom>
              <a:avLst/>
              <a:gdLst/>
              <a:ahLst/>
              <a:cxnLst/>
              <a:rect l="l" t="t" r="r" b="b"/>
              <a:pathLst>
                <a:path w="3810" h="80644">
                  <a:moveTo>
                    <a:pt x="3547" y="0"/>
                  </a:moveTo>
                  <a:lnTo>
                    <a:pt x="3547" y="80195"/>
                  </a:lnTo>
                </a:path>
                <a:path w="3810" h="80644">
                  <a:moveTo>
                    <a:pt x="0" y="80195"/>
                  </a:moveTo>
                  <a:lnTo>
                    <a:pt x="0" y="0"/>
                  </a:lnTo>
                </a:path>
              </a:pathLst>
            </a:custGeom>
            <a:ln w="3175">
              <a:solidFill>
                <a:srgbClr val="929497"/>
              </a:solidFill>
            </a:ln>
          </p:spPr>
          <p:txBody>
            <a:bodyPr wrap="square" lIns="0" tIns="0" rIns="0" bIns="0" rtlCol="0"/>
            <a:lstStyle/>
            <a:p>
              <a:endParaRPr/>
            </a:p>
          </p:txBody>
        </p:sp>
        <p:sp>
          <p:nvSpPr>
            <p:cNvPr id="356" name="object 356"/>
            <p:cNvSpPr/>
            <p:nvPr/>
          </p:nvSpPr>
          <p:spPr>
            <a:xfrm>
              <a:off x="1744972" y="2570813"/>
              <a:ext cx="1905" cy="80645"/>
            </a:xfrm>
            <a:custGeom>
              <a:avLst/>
              <a:gdLst/>
              <a:ahLst/>
              <a:cxnLst/>
              <a:rect l="l" t="t" r="r" b="b"/>
              <a:pathLst>
                <a:path w="1905" h="80644">
                  <a:moveTo>
                    <a:pt x="0" y="0"/>
                  </a:moveTo>
                  <a:lnTo>
                    <a:pt x="1773" y="0"/>
                  </a:lnTo>
                  <a:lnTo>
                    <a:pt x="1773" y="80195"/>
                  </a:lnTo>
                  <a:lnTo>
                    <a:pt x="0" y="80195"/>
                  </a:lnTo>
                  <a:lnTo>
                    <a:pt x="0" y="0"/>
                  </a:lnTo>
                  <a:close/>
                </a:path>
              </a:pathLst>
            </a:custGeom>
            <a:solidFill>
              <a:srgbClr val="929396"/>
            </a:solidFill>
          </p:spPr>
          <p:txBody>
            <a:bodyPr wrap="square" lIns="0" tIns="0" rIns="0" bIns="0" rtlCol="0"/>
            <a:lstStyle/>
            <a:p>
              <a:endParaRPr/>
            </a:p>
          </p:txBody>
        </p:sp>
        <p:sp>
          <p:nvSpPr>
            <p:cNvPr id="357" name="object 357"/>
            <p:cNvSpPr/>
            <p:nvPr/>
          </p:nvSpPr>
          <p:spPr>
            <a:xfrm>
              <a:off x="1744972" y="2570813"/>
              <a:ext cx="1905" cy="80645"/>
            </a:xfrm>
            <a:custGeom>
              <a:avLst/>
              <a:gdLst/>
              <a:ahLst/>
              <a:cxnLst/>
              <a:rect l="l" t="t" r="r" b="b"/>
              <a:pathLst>
                <a:path w="1905" h="80644">
                  <a:moveTo>
                    <a:pt x="1773" y="0"/>
                  </a:moveTo>
                  <a:lnTo>
                    <a:pt x="1773" y="80195"/>
                  </a:lnTo>
                </a:path>
                <a:path w="1905" h="80644">
                  <a:moveTo>
                    <a:pt x="0" y="80195"/>
                  </a:moveTo>
                  <a:lnTo>
                    <a:pt x="0" y="0"/>
                  </a:lnTo>
                </a:path>
              </a:pathLst>
            </a:custGeom>
            <a:ln w="3175">
              <a:solidFill>
                <a:srgbClr val="929396"/>
              </a:solidFill>
            </a:ln>
          </p:spPr>
          <p:txBody>
            <a:bodyPr wrap="square" lIns="0" tIns="0" rIns="0" bIns="0" rtlCol="0"/>
            <a:lstStyle/>
            <a:p>
              <a:endParaRPr/>
            </a:p>
          </p:txBody>
        </p:sp>
        <p:sp>
          <p:nvSpPr>
            <p:cNvPr id="358" name="object 358"/>
            <p:cNvSpPr/>
            <p:nvPr/>
          </p:nvSpPr>
          <p:spPr>
            <a:xfrm>
              <a:off x="1746746" y="2570813"/>
              <a:ext cx="3810" cy="80645"/>
            </a:xfrm>
            <a:custGeom>
              <a:avLst/>
              <a:gdLst/>
              <a:ahLst/>
              <a:cxnLst/>
              <a:rect l="l" t="t" r="r" b="b"/>
              <a:pathLst>
                <a:path w="3810" h="80644">
                  <a:moveTo>
                    <a:pt x="0" y="0"/>
                  </a:moveTo>
                  <a:lnTo>
                    <a:pt x="3547" y="0"/>
                  </a:lnTo>
                  <a:lnTo>
                    <a:pt x="3547" y="80195"/>
                  </a:lnTo>
                  <a:lnTo>
                    <a:pt x="0" y="80195"/>
                  </a:lnTo>
                  <a:lnTo>
                    <a:pt x="0" y="0"/>
                  </a:lnTo>
                  <a:close/>
                </a:path>
              </a:pathLst>
            </a:custGeom>
            <a:solidFill>
              <a:srgbClr val="929396"/>
            </a:solidFill>
          </p:spPr>
          <p:txBody>
            <a:bodyPr wrap="square" lIns="0" tIns="0" rIns="0" bIns="0" rtlCol="0"/>
            <a:lstStyle/>
            <a:p>
              <a:endParaRPr/>
            </a:p>
          </p:txBody>
        </p:sp>
        <p:sp>
          <p:nvSpPr>
            <p:cNvPr id="359" name="object 359"/>
            <p:cNvSpPr/>
            <p:nvPr/>
          </p:nvSpPr>
          <p:spPr>
            <a:xfrm>
              <a:off x="1746746" y="2570813"/>
              <a:ext cx="3810" cy="80645"/>
            </a:xfrm>
            <a:custGeom>
              <a:avLst/>
              <a:gdLst/>
              <a:ahLst/>
              <a:cxnLst/>
              <a:rect l="l" t="t" r="r" b="b"/>
              <a:pathLst>
                <a:path w="3810" h="80644">
                  <a:moveTo>
                    <a:pt x="3547" y="0"/>
                  </a:moveTo>
                  <a:lnTo>
                    <a:pt x="3547" y="80195"/>
                  </a:lnTo>
                </a:path>
                <a:path w="3810" h="80644">
                  <a:moveTo>
                    <a:pt x="0" y="80195"/>
                  </a:moveTo>
                  <a:lnTo>
                    <a:pt x="0" y="0"/>
                  </a:lnTo>
                </a:path>
              </a:pathLst>
            </a:custGeom>
            <a:ln w="3175">
              <a:solidFill>
                <a:srgbClr val="929396"/>
              </a:solidFill>
            </a:ln>
          </p:spPr>
          <p:txBody>
            <a:bodyPr wrap="square" lIns="0" tIns="0" rIns="0" bIns="0" rtlCol="0"/>
            <a:lstStyle/>
            <a:p>
              <a:endParaRPr/>
            </a:p>
          </p:txBody>
        </p:sp>
        <p:sp>
          <p:nvSpPr>
            <p:cNvPr id="360" name="object 360"/>
            <p:cNvSpPr/>
            <p:nvPr/>
          </p:nvSpPr>
          <p:spPr>
            <a:xfrm>
              <a:off x="1750293" y="2570813"/>
              <a:ext cx="1905" cy="80645"/>
            </a:xfrm>
            <a:custGeom>
              <a:avLst/>
              <a:gdLst/>
              <a:ahLst/>
              <a:cxnLst/>
              <a:rect l="l" t="t" r="r" b="b"/>
              <a:pathLst>
                <a:path w="1905" h="80644">
                  <a:moveTo>
                    <a:pt x="0" y="0"/>
                  </a:moveTo>
                  <a:lnTo>
                    <a:pt x="1773" y="0"/>
                  </a:lnTo>
                  <a:lnTo>
                    <a:pt x="1773" y="80195"/>
                  </a:lnTo>
                  <a:lnTo>
                    <a:pt x="0" y="80195"/>
                  </a:lnTo>
                  <a:lnTo>
                    <a:pt x="0" y="0"/>
                  </a:lnTo>
                  <a:close/>
                </a:path>
              </a:pathLst>
            </a:custGeom>
            <a:solidFill>
              <a:srgbClr val="919295"/>
            </a:solidFill>
          </p:spPr>
          <p:txBody>
            <a:bodyPr wrap="square" lIns="0" tIns="0" rIns="0" bIns="0" rtlCol="0"/>
            <a:lstStyle/>
            <a:p>
              <a:endParaRPr/>
            </a:p>
          </p:txBody>
        </p:sp>
        <p:sp>
          <p:nvSpPr>
            <p:cNvPr id="361" name="object 361"/>
            <p:cNvSpPr/>
            <p:nvPr/>
          </p:nvSpPr>
          <p:spPr>
            <a:xfrm>
              <a:off x="1750293" y="2570813"/>
              <a:ext cx="1905" cy="80645"/>
            </a:xfrm>
            <a:custGeom>
              <a:avLst/>
              <a:gdLst/>
              <a:ahLst/>
              <a:cxnLst/>
              <a:rect l="l" t="t" r="r" b="b"/>
              <a:pathLst>
                <a:path w="1905" h="80644">
                  <a:moveTo>
                    <a:pt x="1773" y="0"/>
                  </a:moveTo>
                  <a:lnTo>
                    <a:pt x="1773" y="80195"/>
                  </a:lnTo>
                </a:path>
                <a:path w="1905" h="80644">
                  <a:moveTo>
                    <a:pt x="0" y="80195"/>
                  </a:moveTo>
                  <a:lnTo>
                    <a:pt x="0" y="0"/>
                  </a:lnTo>
                </a:path>
              </a:pathLst>
            </a:custGeom>
            <a:ln w="3175">
              <a:solidFill>
                <a:srgbClr val="919295"/>
              </a:solidFill>
            </a:ln>
          </p:spPr>
          <p:txBody>
            <a:bodyPr wrap="square" lIns="0" tIns="0" rIns="0" bIns="0" rtlCol="0"/>
            <a:lstStyle/>
            <a:p>
              <a:endParaRPr/>
            </a:p>
          </p:txBody>
        </p:sp>
        <p:sp>
          <p:nvSpPr>
            <p:cNvPr id="362" name="object 362"/>
            <p:cNvSpPr/>
            <p:nvPr/>
          </p:nvSpPr>
          <p:spPr>
            <a:xfrm>
              <a:off x="1752067" y="2570813"/>
              <a:ext cx="3810" cy="80645"/>
            </a:xfrm>
            <a:custGeom>
              <a:avLst/>
              <a:gdLst/>
              <a:ahLst/>
              <a:cxnLst/>
              <a:rect l="l" t="t" r="r" b="b"/>
              <a:pathLst>
                <a:path w="3810" h="80644">
                  <a:moveTo>
                    <a:pt x="0" y="0"/>
                  </a:moveTo>
                  <a:lnTo>
                    <a:pt x="3547" y="0"/>
                  </a:lnTo>
                  <a:lnTo>
                    <a:pt x="3547" y="80195"/>
                  </a:lnTo>
                  <a:lnTo>
                    <a:pt x="0" y="80195"/>
                  </a:lnTo>
                  <a:lnTo>
                    <a:pt x="0" y="0"/>
                  </a:lnTo>
                  <a:close/>
                </a:path>
              </a:pathLst>
            </a:custGeom>
            <a:solidFill>
              <a:srgbClr val="919294"/>
            </a:solidFill>
          </p:spPr>
          <p:txBody>
            <a:bodyPr wrap="square" lIns="0" tIns="0" rIns="0" bIns="0" rtlCol="0"/>
            <a:lstStyle/>
            <a:p>
              <a:endParaRPr/>
            </a:p>
          </p:txBody>
        </p:sp>
        <p:sp>
          <p:nvSpPr>
            <p:cNvPr id="363" name="object 363"/>
            <p:cNvSpPr/>
            <p:nvPr/>
          </p:nvSpPr>
          <p:spPr>
            <a:xfrm>
              <a:off x="1752067" y="2570813"/>
              <a:ext cx="3810" cy="80645"/>
            </a:xfrm>
            <a:custGeom>
              <a:avLst/>
              <a:gdLst/>
              <a:ahLst/>
              <a:cxnLst/>
              <a:rect l="l" t="t" r="r" b="b"/>
              <a:pathLst>
                <a:path w="3810" h="80644">
                  <a:moveTo>
                    <a:pt x="3547" y="0"/>
                  </a:moveTo>
                  <a:lnTo>
                    <a:pt x="3547" y="80195"/>
                  </a:lnTo>
                </a:path>
                <a:path w="3810" h="80644">
                  <a:moveTo>
                    <a:pt x="0" y="80195"/>
                  </a:moveTo>
                  <a:lnTo>
                    <a:pt x="0" y="0"/>
                  </a:lnTo>
                </a:path>
              </a:pathLst>
            </a:custGeom>
            <a:ln w="3175">
              <a:solidFill>
                <a:srgbClr val="919294"/>
              </a:solidFill>
            </a:ln>
          </p:spPr>
          <p:txBody>
            <a:bodyPr wrap="square" lIns="0" tIns="0" rIns="0" bIns="0" rtlCol="0"/>
            <a:lstStyle/>
            <a:p>
              <a:endParaRPr/>
            </a:p>
          </p:txBody>
        </p:sp>
        <p:sp>
          <p:nvSpPr>
            <p:cNvPr id="364" name="object 364"/>
            <p:cNvSpPr/>
            <p:nvPr/>
          </p:nvSpPr>
          <p:spPr>
            <a:xfrm>
              <a:off x="1755614" y="2570813"/>
              <a:ext cx="1905" cy="80645"/>
            </a:xfrm>
            <a:custGeom>
              <a:avLst/>
              <a:gdLst/>
              <a:ahLst/>
              <a:cxnLst/>
              <a:rect l="l" t="t" r="r" b="b"/>
              <a:pathLst>
                <a:path w="1905" h="80644">
                  <a:moveTo>
                    <a:pt x="0" y="0"/>
                  </a:moveTo>
                  <a:lnTo>
                    <a:pt x="1773" y="0"/>
                  </a:lnTo>
                  <a:lnTo>
                    <a:pt x="1773" y="80195"/>
                  </a:lnTo>
                  <a:lnTo>
                    <a:pt x="0" y="80195"/>
                  </a:lnTo>
                  <a:lnTo>
                    <a:pt x="0" y="0"/>
                  </a:lnTo>
                  <a:close/>
                </a:path>
              </a:pathLst>
            </a:custGeom>
            <a:solidFill>
              <a:srgbClr val="919294"/>
            </a:solidFill>
          </p:spPr>
          <p:txBody>
            <a:bodyPr wrap="square" lIns="0" tIns="0" rIns="0" bIns="0" rtlCol="0"/>
            <a:lstStyle/>
            <a:p>
              <a:endParaRPr/>
            </a:p>
          </p:txBody>
        </p:sp>
        <p:sp>
          <p:nvSpPr>
            <p:cNvPr id="365" name="object 365"/>
            <p:cNvSpPr/>
            <p:nvPr/>
          </p:nvSpPr>
          <p:spPr>
            <a:xfrm>
              <a:off x="1755614" y="2570813"/>
              <a:ext cx="1905" cy="80645"/>
            </a:xfrm>
            <a:custGeom>
              <a:avLst/>
              <a:gdLst/>
              <a:ahLst/>
              <a:cxnLst/>
              <a:rect l="l" t="t" r="r" b="b"/>
              <a:pathLst>
                <a:path w="1905" h="80644">
                  <a:moveTo>
                    <a:pt x="1773" y="0"/>
                  </a:moveTo>
                  <a:lnTo>
                    <a:pt x="1773" y="80195"/>
                  </a:lnTo>
                </a:path>
                <a:path w="1905" h="80644">
                  <a:moveTo>
                    <a:pt x="0" y="80195"/>
                  </a:moveTo>
                  <a:lnTo>
                    <a:pt x="0" y="0"/>
                  </a:lnTo>
                </a:path>
              </a:pathLst>
            </a:custGeom>
            <a:ln w="3175">
              <a:solidFill>
                <a:srgbClr val="919294"/>
              </a:solidFill>
            </a:ln>
          </p:spPr>
          <p:txBody>
            <a:bodyPr wrap="square" lIns="0" tIns="0" rIns="0" bIns="0" rtlCol="0"/>
            <a:lstStyle/>
            <a:p>
              <a:endParaRPr/>
            </a:p>
          </p:txBody>
        </p:sp>
        <p:sp>
          <p:nvSpPr>
            <p:cNvPr id="366" name="object 366"/>
            <p:cNvSpPr/>
            <p:nvPr/>
          </p:nvSpPr>
          <p:spPr>
            <a:xfrm>
              <a:off x="1757387" y="2570813"/>
              <a:ext cx="1905" cy="80645"/>
            </a:xfrm>
            <a:custGeom>
              <a:avLst/>
              <a:gdLst/>
              <a:ahLst/>
              <a:cxnLst/>
              <a:rect l="l" t="t" r="r" b="b"/>
              <a:pathLst>
                <a:path w="1905" h="80644">
                  <a:moveTo>
                    <a:pt x="0" y="0"/>
                  </a:moveTo>
                  <a:lnTo>
                    <a:pt x="1773" y="0"/>
                  </a:lnTo>
                  <a:lnTo>
                    <a:pt x="1773" y="80195"/>
                  </a:lnTo>
                  <a:lnTo>
                    <a:pt x="0" y="80195"/>
                  </a:lnTo>
                  <a:lnTo>
                    <a:pt x="0" y="0"/>
                  </a:lnTo>
                  <a:close/>
                </a:path>
              </a:pathLst>
            </a:custGeom>
            <a:solidFill>
              <a:srgbClr val="909294"/>
            </a:solidFill>
          </p:spPr>
          <p:txBody>
            <a:bodyPr wrap="square" lIns="0" tIns="0" rIns="0" bIns="0" rtlCol="0"/>
            <a:lstStyle/>
            <a:p>
              <a:endParaRPr/>
            </a:p>
          </p:txBody>
        </p:sp>
        <p:sp>
          <p:nvSpPr>
            <p:cNvPr id="367" name="object 367"/>
            <p:cNvSpPr/>
            <p:nvPr/>
          </p:nvSpPr>
          <p:spPr>
            <a:xfrm>
              <a:off x="1757387" y="2570813"/>
              <a:ext cx="1905" cy="80645"/>
            </a:xfrm>
            <a:custGeom>
              <a:avLst/>
              <a:gdLst/>
              <a:ahLst/>
              <a:cxnLst/>
              <a:rect l="l" t="t" r="r" b="b"/>
              <a:pathLst>
                <a:path w="1905" h="80644">
                  <a:moveTo>
                    <a:pt x="1773" y="0"/>
                  </a:moveTo>
                  <a:lnTo>
                    <a:pt x="1773" y="80195"/>
                  </a:lnTo>
                </a:path>
                <a:path w="1905" h="80644">
                  <a:moveTo>
                    <a:pt x="0" y="80195"/>
                  </a:moveTo>
                  <a:lnTo>
                    <a:pt x="0" y="0"/>
                  </a:lnTo>
                </a:path>
              </a:pathLst>
            </a:custGeom>
            <a:ln w="3175">
              <a:solidFill>
                <a:srgbClr val="909294"/>
              </a:solidFill>
            </a:ln>
          </p:spPr>
          <p:txBody>
            <a:bodyPr wrap="square" lIns="0" tIns="0" rIns="0" bIns="0" rtlCol="0"/>
            <a:lstStyle/>
            <a:p>
              <a:endParaRPr/>
            </a:p>
          </p:txBody>
        </p:sp>
        <p:sp>
          <p:nvSpPr>
            <p:cNvPr id="368" name="object 368"/>
            <p:cNvSpPr/>
            <p:nvPr/>
          </p:nvSpPr>
          <p:spPr>
            <a:xfrm>
              <a:off x="1759161" y="2570813"/>
              <a:ext cx="3810" cy="80645"/>
            </a:xfrm>
            <a:custGeom>
              <a:avLst/>
              <a:gdLst/>
              <a:ahLst/>
              <a:cxnLst/>
              <a:rect l="l" t="t" r="r" b="b"/>
              <a:pathLst>
                <a:path w="3810" h="80644">
                  <a:moveTo>
                    <a:pt x="0" y="0"/>
                  </a:moveTo>
                  <a:lnTo>
                    <a:pt x="3547" y="0"/>
                  </a:lnTo>
                  <a:lnTo>
                    <a:pt x="3547" y="80195"/>
                  </a:lnTo>
                  <a:lnTo>
                    <a:pt x="0" y="80195"/>
                  </a:lnTo>
                  <a:lnTo>
                    <a:pt x="0" y="0"/>
                  </a:lnTo>
                  <a:close/>
                </a:path>
              </a:pathLst>
            </a:custGeom>
            <a:solidFill>
              <a:srgbClr val="8F9193"/>
            </a:solidFill>
          </p:spPr>
          <p:txBody>
            <a:bodyPr wrap="square" lIns="0" tIns="0" rIns="0" bIns="0" rtlCol="0"/>
            <a:lstStyle/>
            <a:p>
              <a:endParaRPr/>
            </a:p>
          </p:txBody>
        </p:sp>
        <p:sp>
          <p:nvSpPr>
            <p:cNvPr id="369" name="object 369"/>
            <p:cNvSpPr/>
            <p:nvPr/>
          </p:nvSpPr>
          <p:spPr>
            <a:xfrm>
              <a:off x="1759161" y="2570813"/>
              <a:ext cx="3810" cy="80645"/>
            </a:xfrm>
            <a:custGeom>
              <a:avLst/>
              <a:gdLst/>
              <a:ahLst/>
              <a:cxnLst/>
              <a:rect l="l" t="t" r="r" b="b"/>
              <a:pathLst>
                <a:path w="3810" h="80644">
                  <a:moveTo>
                    <a:pt x="3547" y="0"/>
                  </a:moveTo>
                  <a:lnTo>
                    <a:pt x="3547" y="80195"/>
                  </a:lnTo>
                </a:path>
                <a:path w="3810" h="80644">
                  <a:moveTo>
                    <a:pt x="0" y="80195"/>
                  </a:moveTo>
                  <a:lnTo>
                    <a:pt x="0" y="0"/>
                  </a:lnTo>
                </a:path>
              </a:pathLst>
            </a:custGeom>
            <a:ln w="3175">
              <a:solidFill>
                <a:srgbClr val="8F9193"/>
              </a:solidFill>
            </a:ln>
          </p:spPr>
          <p:txBody>
            <a:bodyPr wrap="square" lIns="0" tIns="0" rIns="0" bIns="0" rtlCol="0"/>
            <a:lstStyle/>
            <a:p>
              <a:endParaRPr/>
            </a:p>
          </p:txBody>
        </p:sp>
        <p:sp>
          <p:nvSpPr>
            <p:cNvPr id="370" name="object 370"/>
            <p:cNvSpPr/>
            <p:nvPr/>
          </p:nvSpPr>
          <p:spPr>
            <a:xfrm>
              <a:off x="1762708" y="2570813"/>
              <a:ext cx="1905" cy="80645"/>
            </a:xfrm>
            <a:custGeom>
              <a:avLst/>
              <a:gdLst/>
              <a:ahLst/>
              <a:cxnLst/>
              <a:rect l="l" t="t" r="r" b="b"/>
              <a:pathLst>
                <a:path w="1905" h="80644">
                  <a:moveTo>
                    <a:pt x="0" y="0"/>
                  </a:moveTo>
                  <a:lnTo>
                    <a:pt x="1773" y="0"/>
                  </a:lnTo>
                  <a:lnTo>
                    <a:pt x="1773" y="80195"/>
                  </a:lnTo>
                  <a:lnTo>
                    <a:pt x="0" y="80195"/>
                  </a:lnTo>
                  <a:lnTo>
                    <a:pt x="0" y="0"/>
                  </a:lnTo>
                  <a:close/>
                </a:path>
              </a:pathLst>
            </a:custGeom>
            <a:solidFill>
              <a:srgbClr val="8F9193"/>
            </a:solidFill>
          </p:spPr>
          <p:txBody>
            <a:bodyPr wrap="square" lIns="0" tIns="0" rIns="0" bIns="0" rtlCol="0"/>
            <a:lstStyle/>
            <a:p>
              <a:endParaRPr/>
            </a:p>
          </p:txBody>
        </p:sp>
        <p:sp>
          <p:nvSpPr>
            <p:cNvPr id="371" name="object 371"/>
            <p:cNvSpPr/>
            <p:nvPr/>
          </p:nvSpPr>
          <p:spPr>
            <a:xfrm>
              <a:off x="1762708" y="2570813"/>
              <a:ext cx="1905" cy="80645"/>
            </a:xfrm>
            <a:custGeom>
              <a:avLst/>
              <a:gdLst/>
              <a:ahLst/>
              <a:cxnLst/>
              <a:rect l="l" t="t" r="r" b="b"/>
              <a:pathLst>
                <a:path w="1905" h="80644">
                  <a:moveTo>
                    <a:pt x="1773" y="0"/>
                  </a:moveTo>
                  <a:lnTo>
                    <a:pt x="1773" y="80195"/>
                  </a:lnTo>
                </a:path>
                <a:path w="1905" h="80644">
                  <a:moveTo>
                    <a:pt x="0" y="80195"/>
                  </a:moveTo>
                  <a:lnTo>
                    <a:pt x="0" y="0"/>
                  </a:lnTo>
                </a:path>
              </a:pathLst>
            </a:custGeom>
            <a:ln w="3175">
              <a:solidFill>
                <a:srgbClr val="8F9193"/>
              </a:solidFill>
            </a:ln>
          </p:spPr>
          <p:txBody>
            <a:bodyPr wrap="square" lIns="0" tIns="0" rIns="0" bIns="0" rtlCol="0"/>
            <a:lstStyle/>
            <a:p>
              <a:endParaRPr/>
            </a:p>
          </p:txBody>
        </p:sp>
        <p:sp>
          <p:nvSpPr>
            <p:cNvPr id="372" name="object 372"/>
            <p:cNvSpPr/>
            <p:nvPr/>
          </p:nvSpPr>
          <p:spPr>
            <a:xfrm>
              <a:off x="1764482" y="2570813"/>
              <a:ext cx="3810" cy="80645"/>
            </a:xfrm>
            <a:custGeom>
              <a:avLst/>
              <a:gdLst/>
              <a:ahLst/>
              <a:cxnLst/>
              <a:rect l="l" t="t" r="r" b="b"/>
              <a:pathLst>
                <a:path w="3810" h="80644">
                  <a:moveTo>
                    <a:pt x="0" y="0"/>
                  </a:moveTo>
                  <a:lnTo>
                    <a:pt x="3547" y="0"/>
                  </a:lnTo>
                  <a:lnTo>
                    <a:pt x="3547" y="80195"/>
                  </a:lnTo>
                  <a:lnTo>
                    <a:pt x="0" y="80195"/>
                  </a:lnTo>
                  <a:lnTo>
                    <a:pt x="0" y="0"/>
                  </a:lnTo>
                  <a:close/>
                </a:path>
              </a:pathLst>
            </a:custGeom>
            <a:solidFill>
              <a:srgbClr val="8E9092"/>
            </a:solidFill>
          </p:spPr>
          <p:txBody>
            <a:bodyPr wrap="square" lIns="0" tIns="0" rIns="0" bIns="0" rtlCol="0"/>
            <a:lstStyle/>
            <a:p>
              <a:endParaRPr/>
            </a:p>
          </p:txBody>
        </p:sp>
        <p:sp>
          <p:nvSpPr>
            <p:cNvPr id="373" name="object 373"/>
            <p:cNvSpPr/>
            <p:nvPr/>
          </p:nvSpPr>
          <p:spPr>
            <a:xfrm>
              <a:off x="1764482" y="2570813"/>
              <a:ext cx="3810" cy="80645"/>
            </a:xfrm>
            <a:custGeom>
              <a:avLst/>
              <a:gdLst/>
              <a:ahLst/>
              <a:cxnLst/>
              <a:rect l="l" t="t" r="r" b="b"/>
              <a:pathLst>
                <a:path w="3810" h="80644">
                  <a:moveTo>
                    <a:pt x="3547" y="0"/>
                  </a:moveTo>
                  <a:lnTo>
                    <a:pt x="3547" y="80195"/>
                  </a:lnTo>
                </a:path>
                <a:path w="3810" h="80644">
                  <a:moveTo>
                    <a:pt x="0" y="80195"/>
                  </a:moveTo>
                  <a:lnTo>
                    <a:pt x="0" y="0"/>
                  </a:lnTo>
                </a:path>
              </a:pathLst>
            </a:custGeom>
            <a:ln w="3175">
              <a:solidFill>
                <a:srgbClr val="8E9092"/>
              </a:solidFill>
            </a:ln>
          </p:spPr>
          <p:txBody>
            <a:bodyPr wrap="square" lIns="0" tIns="0" rIns="0" bIns="0" rtlCol="0"/>
            <a:lstStyle/>
            <a:p>
              <a:endParaRPr/>
            </a:p>
          </p:txBody>
        </p:sp>
        <p:sp>
          <p:nvSpPr>
            <p:cNvPr id="374" name="object 374"/>
            <p:cNvSpPr/>
            <p:nvPr/>
          </p:nvSpPr>
          <p:spPr>
            <a:xfrm>
              <a:off x="1768029" y="2570813"/>
              <a:ext cx="1905" cy="80645"/>
            </a:xfrm>
            <a:custGeom>
              <a:avLst/>
              <a:gdLst/>
              <a:ahLst/>
              <a:cxnLst/>
              <a:rect l="l" t="t" r="r" b="b"/>
              <a:pathLst>
                <a:path w="1905" h="80644">
                  <a:moveTo>
                    <a:pt x="0" y="0"/>
                  </a:moveTo>
                  <a:lnTo>
                    <a:pt x="1773" y="0"/>
                  </a:lnTo>
                  <a:lnTo>
                    <a:pt x="1773" y="80195"/>
                  </a:lnTo>
                  <a:lnTo>
                    <a:pt x="0" y="80195"/>
                  </a:lnTo>
                  <a:lnTo>
                    <a:pt x="0" y="0"/>
                  </a:lnTo>
                  <a:close/>
                </a:path>
              </a:pathLst>
            </a:custGeom>
            <a:solidFill>
              <a:srgbClr val="8E9092"/>
            </a:solidFill>
          </p:spPr>
          <p:txBody>
            <a:bodyPr wrap="square" lIns="0" tIns="0" rIns="0" bIns="0" rtlCol="0"/>
            <a:lstStyle/>
            <a:p>
              <a:endParaRPr/>
            </a:p>
          </p:txBody>
        </p:sp>
        <p:sp>
          <p:nvSpPr>
            <p:cNvPr id="375" name="object 375"/>
            <p:cNvSpPr/>
            <p:nvPr/>
          </p:nvSpPr>
          <p:spPr>
            <a:xfrm>
              <a:off x="1768029" y="2570813"/>
              <a:ext cx="1905" cy="80645"/>
            </a:xfrm>
            <a:custGeom>
              <a:avLst/>
              <a:gdLst/>
              <a:ahLst/>
              <a:cxnLst/>
              <a:rect l="l" t="t" r="r" b="b"/>
              <a:pathLst>
                <a:path w="1905" h="80644">
                  <a:moveTo>
                    <a:pt x="1773" y="0"/>
                  </a:moveTo>
                  <a:lnTo>
                    <a:pt x="1773" y="80195"/>
                  </a:lnTo>
                </a:path>
                <a:path w="1905" h="80644">
                  <a:moveTo>
                    <a:pt x="0" y="80195"/>
                  </a:moveTo>
                  <a:lnTo>
                    <a:pt x="0" y="0"/>
                  </a:lnTo>
                </a:path>
              </a:pathLst>
            </a:custGeom>
            <a:ln w="3175">
              <a:solidFill>
                <a:srgbClr val="8E9092"/>
              </a:solidFill>
            </a:ln>
          </p:spPr>
          <p:txBody>
            <a:bodyPr wrap="square" lIns="0" tIns="0" rIns="0" bIns="0" rtlCol="0"/>
            <a:lstStyle/>
            <a:p>
              <a:endParaRPr/>
            </a:p>
          </p:txBody>
        </p:sp>
        <p:sp>
          <p:nvSpPr>
            <p:cNvPr id="376" name="object 376"/>
            <p:cNvSpPr/>
            <p:nvPr/>
          </p:nvSpPr>
          <p:spPr>
            <a:xfrm>
              <a:off x="1769803" y="2570813"/>
              <a:ext cx="3810" cy="80645"/>
            </a:xfrm>
            <a:custGeom>
              <a:avLst/>
              <a:gdLst/>
              <a:ahLst/>
              <a:cxnLst/>
              <a:rect l="l" t="t" r="r" b="b"/>
              <a:pathLst>
                <a:path w="3810" h="80644">
                  <a:moveTo>
                    <a:pt x="0" y="0"/>
                  </a:moveTo>
                  <a:lnTo>
                    <a:pt x="3547" y="0"/>
                  </a:lnTo>
                  <a:lnTo>
                    <a:pt x="3547" y="80195"/>
                  </a:lnTo>
                  <a:lnTo>
                    <a:pt x="0" y="80195"/>
                  </a:lnTo>
                  <a:lnTo>
                    <a:pt x="0" y="0"/>
                  </a:lnTo>
                  <a:close/>
                </a:path>
              </a:pathLst>
            </a:custGeom>
            <a:solidFill>
              <a:srgbClr val="8D8F91"/>
            </a:solidFill>
          </p:spPr>
          <p:txBody>
            <a:bodyPr wrap="square" lIns="0" tIns="0" rIns="0" bIns="0" rtlCol="0"/>
            <a:lstStyle/>
            <a:p>
              <a:endParaRPr/>
            </a:p>
          </p:txBody>
        </p:sp>
        <p:sp>
          <p:nvSpPr>
            <p:cNvPr id="377" name="object 377"/>
            <p:cNvSpPr/>
            <p:nvPr/>
          </p:nvSpPr>
          <p:spPr>
            <a:xfrm>
              <a:off x="1769803" y="2570813"/>
              <a:ext cx="3810" cy="80645"/>
            </a:xfrm>
            <a:custGeom>
              <a:avLst/>
              <a:gdLst/>
              <a:ahLst/>
              <a:cxnLst/>
              <a:rect l="l" t="t" r="r" b="b"/>
              <a:pathLst>
                <a:path w="3810" h="80644">
                  <a:moveTo>
                    <a:pt x="3547" y="0"/>
                  </a:moveTo>
                  <a:lnTo>
                    <a:pt x="3547" y="80195"/>
                  </a:lnTo>
                </a:path>
                <a:path w="3810" h="80644">
                  <a:moveTo>
                    <a:pt x="0" y="80195"/>
                  </a:moveTo>
                  <a:lnTo>
                    <a:pt x="0" y="0"/>
                  </a:lnTo>
                </a:path>
              </a:pathLst>
            </a:custGeom>
            <a:ln w="3175">
              <a:solidFill>
                <a:srgbClr val="8D8F91"/>
              </a:solidFill>
            </a:ln>
          </p:spPr>
          <p:txBody>
            <a:bodyPr wrap="square" lIns="0" tIns="0" rIns="0" bIns="0" rtlCol="0"/>
            <a:lstStyle/>
            <a:p>
              <a:endParaRPr/>
            </a:p>
          </p:txBody>
        </p:sp>
        <p:sp>
          <p:nvSpPr>
            <p:cNvPr id="378" name="object 378"/>
            <p:cNvSpPr/>
            <p:nvPr/>
          </p:nvSpPr>
          <p:spPr>
            <a:xfrm>
              <a:off x="1773350" y="2570813"/>
              <a:ext cx="1905" cy="80645"/>
            </a:xfrm>
            <a:custGeom>
              <a:avLst/>
              <a:gdLst/>
              <a:ahLst/>
              <a:cxnLst/>
              <a:rect l="l" t="t" r="r" b="b"/>
              <a:pathLst>
                <a:path w="1905" h="80644">
                  <a:moveTo>
                    <a:pt x="0" y="0"/>
                  </a:moveTo>
                  <a:lnTo>
                    <a:pt x="1773" y="0"/>
                  </a:lnTo>
                  <a:lnTo>
                    <a:pt x="1773" y="80195"/>
                  </a:lnTo>
                  <a:lnTo>
                    <a:pt x="0" y="80195"/>
                  </a:lnTo>
                  <a:lnTo>
                    <a:pt x="0" y="0"/>
                  </a:lnTo>
                  <a:close/>
                </a:path>
              </a:pathLst>
            </a:custGeom>
            <a:solidFill>
              <a:srgbClr val="8D8F91"/>
            </a:solidFill>
          </p:spPr>
          <p:txBody>
            <a:bodyPr wrap="square" lIns="0" tIns="0" rIns="0" bIns="0" rtlCol="0"/>
            <a:lstStyle/>
            <a:p>
              <a:endParaRPr/>
            </a:p>
          </p:txBody>
        </p:sp>
        <p:sp>
          <p:nvSpPr>
            <p:cNvPr id="379" name="object 379"/>
            <p:cNvSpPr/>
            <p:nvPr/>
          </p:nvSpPr>
          <p:spPr>
            <a:xfrm>
              <a:off x="1773350" y="2570813"/>
              <a:ext cx="1905" cy="80645"/>
            </a:xfrm>
            <a:custGeom>
              <a:avLst/>
              <a:gdLst/>
              <a:ahLst/>
              <a:cxnLst/>
              <a:rect l="l" t="t" r="r" b="b"/>
              <a:pathLst>
                <a:path w="1905" h="80644">
                  <a:moveTo>
                    <a:pt x="1773" y="0"/>
                  </a:moveTo>
                  <a:lnTo>
                    <a:pt x="1773" y="80195"/>
                  </a:lnTo>
                </a:path>
                <a:path w="1905" h="80644">
                  <a:moveTo>
                    <a:pt x="0" y="80195"/>
                  </a:moveTo>
                  <a:lnTo>
                    <a:pt x="0" y="0"/>
                  </a:lnTo>
                </a:path>
              </a:pathLst>
            </a:custGeom>
            <a:ln w="3175">
              <a:solidFill>
                <a:srgbClr val="8D8F91"/>
              </a:solidFill>
            </a:ln>
          </p:spPr>
          <p:txBody>
            <a:bodyPr wrap="square" lIns="0" tIns="0" rIns="0" bIns="0" rtlCol="0"/>
            <a:lstStyle/>
            <a:p>
              <a:endParaRPr/>
            </a:p>
          </p:txBody>
        </p:sp>
        <p:sp>
          <p:nvSpPr>
            <p:cNvPr id="380" name="object 380"/>
            <p:cNvSpPr/>
            <p:nvPr/>
          </p:nvSpPr>
          <p:spPr>
            <a:xfrm>
              <a:off x="1775124" y="2570813"/>
              <a:ext cx="3810" cy="80645"/>
            </a:xfrm>
            <a:custGeom>
              <a:avLst/>
              <a:gdLst/>
              <a:ahLst/>
              <a:cxnLst/>
              <a:rect l="l" t="t" r="r" b="b"/>
              <a:pathLst>
                <a:path w="3810" h="80644">
                  <a:moveTo>
                    <a:pt x="0" y="0"/>
                  </a:moveTo>
                  <a:lnTo>
                    <a:pt x="3547" y="0"/>
                  </a:lnTo>
                  <a:lnTo>
                    <a:pt x="3547" y="80195"/>
                  </a:lnTo>
                  <a:lnTo>
                    <a:pt x="0" y="80195"/>
                  </a:lnTo>
                  <a:lnTo>
                    <a:pt x="0" y="0"/>
                  </a:lnTo>
                  <a:close/>
                </a:path>
              </a:pathLst>
            </a:custGeom>
            <a:solidFill>
              <a:srgbClr val="8B8E91"/>
            </a:solidFill>
          </p:spPr>
          <p:txBody>
            <a:bodyPr wrap="square" lIns="0" tIns="0" rIns="0" bIns="0" rtlCol="0"/>
            <a:lstStyle/>
            <a:p>
              <a:endParaRPr/>
            </a:p>
          </p:txBody>
        </p:sp>
        <p:sp>
          <p:nvSpPr>
            <p:cNvPr id="381" name="object 381"/>
            <p:cNvSpPr/>
            <p:nvPr/>
          </p:nvSpPr>
          <p:spPr>
            <a:xfrm>
              <a:off x="1775124" y="2570813"/>
              <a:ext cx="3810" cy="80645"/>
            </a:xfrm>
            <a:custGeom>
              <a:avLst/>
              <a:gdLst/>
              <a:ahLst/>
              <a:cxnLst/>
              <a:rect l="l" t="t" r="r" b="b"/>
              <a:pathLst>
                <a:path w="3810" h="80644">
                  <a:moveTo>
                    <a:pt x="3547" y="0"/>
                  </a:moveTo>
                  <a:lnTo>
                    <a:pt x="3547" y="80195"/>
                  </a:lnTo>
                </a:path>
                <a:path w="3810" h="80644">
                  <a:moveTo>
                    <a:pt x="0" y="80195"/>
                  </a:moveTo>
                  <a:lnTo>
                    <a:pt x="0" y="0"/>
                  </a:lnTo>
                </a:path>
              </a:pathLst>
            </a:custGeom>
            <a:ln w="3175">
              <a:solidFill>
                <a:srgbClr val="8B8E91"/>
              </a:solidFill>
            </a:ln>
          </p:spPr>
          <p:txBody>
            <a:bodyPr wrap="square" lIns="0" tIns="0" rIns="0" bIns="0" rtlCol="0"/>
            <a:lstStyle/>
            <a:p>
              <a:endParaRPr/>
            </a:p>
          </p:txBody>
        </p:sp>
        <p:sp>
          <p:nvSpPr>
            <p:cNvPr id="382" name="object 382"/>
            <p:cNvSpPr/>
            <p:nvPr/>
          </p:nvSpPr>
          <p:spPr>
            <a:xfrm>
              <a:off x="1778671" y="2570813"/>
              <a:ext cx="1905" cy="80645"/>
            </a:xfrm>
            <a:custGeom>
              <a:avLst/>
              <a:gdLst/>
              <a:ahLst/>
              <a:cxnLst/>
              <a:rect l="l" t="t" r="r" b="b"/>
              <a:pathLst>
                <a:path w="1905" h="80644">
                  <a:moveTo>
                    <a:pt x="0" y="0"/>
                  </a:moveTo>
                  <a:lnTo>
                    <a:pt x="1773" y="0"/>
                  </a:lnTo>
                  <a:lnTo>
                    <a:pt x="1773" y="80195"/>
                  </a:lnTo>
                  <a:lnTo>
                    <a:pt x="0" y="80195"/>
                  </a:lnTo>
                  <a:lnTo>
                    <a:pt x="0" y="0"/>
                  </a:lnTo>
                  <a:close/>
                </a:path>
              </a:pathLst>
            </a:custGeom>
            <a:solidFill>
              <a:srgbClr val="8A8D90"/>
            </a:solidFill>
          </p:spPr>
          <p:txBody>
            <a:bodyPr wrap="square" lIns="0" tIns="0" rIns="0" bIns="0" rtlCol="0"/>
            <a:lstStyle/>
            <a:p>
              <a:endParaRPr/>
            </a:p>
          </p:txBody>
        </p:sp>
        <p:sp>
          <p:nvSpPr>
            <p:cNvPr id="383" name="object 383"/>
            <p:cNvSpPr/>
            <p:nvPr/>
          </p:nvSpPr>
          <p:spPr>
            <a:xfrm>
              <a:off x="1778671" y="2570813"/>
              <a:ext cx="1905" cy="80645"/>
            </a:xfrm>
            <a:custGeom>
              <a:avLst/>
              <a:gdLst/>
              <a:ahLst/>
              <a:cxnLst/>
              <a:rect l="l" t="t" r="r" b="b"/>
              <a:pathLst>
                <a:path w="1905" h="80644">
                  <a:moveTo>
                    <a:pt x="1773" y="0"/>
                  </a:moveTo>
                  <a:lnTo>
                    <a:pt x="1773" y="80195"/>
                  </a:lnTo>
                </a:path>
                <a:path w="1905" h="80644">
                  <a:moveTo>
                    <a:pt x="0" y="80195"/>
                  </a:moveTo>
                  <a:lnTo>
                    <a:pt x="0" y="0"/>
                  </a:lnTo>
                </a:path>
              </a:pathLst>
            </a:custGeom>
            <a:ln w="3175">
              <a:solidFill>
                <a:srgbClr val="8A8D90"/>
              </a:solidFill>
            </a:ln>
          </p:spPr>
          <p:txBody>
            <a:bodyPr wrap="square" lIns="0" tIns="0" rIns="0" bIns="0" rtlCol="0"/>
            <a:lstStyle/>
            <a:p>
              <a:endParaRPr/>
            </a:p>
          </p:txBody>
        </p:sp>
        <p:sp>
          <p:nvSpPr>
            <p:cNvPr id="384" name="object 384"/>
            <p:cNvSpPr/>
            <p:nvPr/>
          </p:nvSpPr>
          <p:spPr>
            <a:xfrm>
              <a:off x="1780444" y="2570813"/>
              <a:ext cx="3810" cy="80645"/>
            </a:xfrm>
            <a:custGeom>
              <a:avLst/>
              <a:gdLst/>
              <a:ahLst/>
              <a:cxnLst/>
              <a:rect l="l" t="t" r="r" b="b"/>
              <a:pathLst>
                <a:path w="3810" h="80644">
                  <a:moveTo>
                    <a:pt x="0" y="0"/>
                  </a:moveTo>
                  <a:lnTo>
                    <a:pt x="3547" y="0"/>
                  </a:lnTo>
                  <a:lnTo>
                    <a:pt x="3547" y="80195"/>
                  </a:lnTo>
                  <a:lnTo>
                    <a:pt x="0" y="80195"/>
                  </a:lnTo>
                  <a:lnTo>
                    <a:pt x="0" y="0"/>
                  </a:lnTo>
                  <a:close/>
                </a:path>
              </a:pathLst>
            </a:custGeom>
            <a:solidFill>
              <a:srgbClr val="8A8D90"/>
            </a:solidFill>
          </p:spPr>
          <p:txBody>
            <a:bodyPr wrap="square" lIns="0" tIns="0" rIns="0" bIns="0" rtlCol="0"/>
            <a:lstStyle/>
            <a:p>
              <a:endParaRPr/>
            </a:p>
          </p:txBody>
        </p:sp>
        <p:sp>
          <p:nvSpPr>
            <p:cNvPr id="385" name="object 385"/>
            <p:cNvSpPr/>
            <p:nvPr/>
          </p:nvSpPr>
          <p:spPr>
            <a:xfrm>
              <a:off x="1780444" y="2570813"/>
              <a:ext cx="3810" cy="80645"/>
            </a:xfrm>
            <a:custGeom>
              <a:avLst/>
              <a:gdLst/>
              <a:ahLst/>
              <a:cxnLst/>
              <a:rect l="l" t="t" r="r" b="b"/>
              <a:pathLst>
                <a:path w="3810" h="80644">
                  <a:moveTo>
                    <a:pt x="3547" y="0"/>
                  </a:moveTo>
                  <a:lnTo>
                    <a:pt x="3547" y="80195"/>
                  </a:lnTo>
                </a:path>
                <a:path w="3810" h="80644">
                  <a:moveTo>
                    <a:pt x="0" y="80195"/>
                  </a:moveTo>
                  <a:lnTo>
                    <a:pt x="0" y="0"/>
                  </a:lnTo>
                </a:path>
              </a:pathLst>
            </a:custGeom>
            <a:ln w="3175">
              <a:solidFill>
                <a:srgbClr val="8A8D90"/>
              </a:solidFill>
            </a:ln>
          </p:spPr>
          <p:txBody>
            <a:bodyPr wrap="square" lIns="0" tIns="0" rIns="0" bIns="0" rtlCol="0"/>
            <a:lstStyle/>
            <a:p>
              <a:endParaRPr/>
            </a:p>
          </p:txBody>
        </p:sp>
        <p:sp>
          <p:nvSpPr>
            <p:cNvPr id="386" name="object 386"/>
            <p:cNvSpPr/>
            <p:nvPr/>
          </p:nvSpPr>
          <p:spPr>
            <a:xfrm>
              <a:off x="1783992" y="2570813"/>
              <a:ext cx="1905" cy="80645"/>
            </a:xfrm>
            <a:custGeom>
              <a:avLst/>
              <a:gdLst/>
              <a:ahLst/>
              <a:cxnLst/>
              <a:rect l="l" t="t" r="r" b="b"/>
              <a:pathLst>
                <a:path w="1905" h="80644">
                  <a:moveTo>
                    <a:pt x="0" y="0"/>
                  </a:moveTo>
                  <a:lnTo>
                    <a:pt x="1773" y="0"/>
                  </a:lnTo>
                  <a:lnTo>
                    <a:pt x="1773" y="80195"/>
                  </a:lnTo>
                  <a:lnTo>
                    <a:pt x="0" y="80195"/>
                  </a:lnTo>
                  <a:lnTo>
                    <a:pt x="0" y="0"/>
                  </a:lnTo>
                  <a:close/>
                </a:path>
              </a:pathLst>
            </a:custGeom>
            <a:solidFill>
              <a:srgbClr val="8A8D8F"/>
            </a:solidFill>
          </p:spPr>
          <p:txBody>
            <a:bodyPr wrap="square" lIns="0" tIns="0" rIns="0" bIns="0" rtlCol="0"/>
            <a:lstStyle/>
            <a:p>
              <a:endParaRPr/>
            </a:p>
          </p:txBody>
        </p:sp>
        <p:sp>
          <p:nvSpPr>
            <p:cNvPr id="387" name="object 387"/>
            <p:cNvSpPr/>
            <p:nvPr/>
          </p:nvSpPr>
          <p:spPr>
            <a:xfrm>
              <a:off x="1783992" y="2570813"/>
              <a:ext cx="1905" cy="80645"/>
            </a:xfrm>
            <a:custGeom>
              <a:avLst/>
              <a:gdLst/>
              <a:ahLst/>
              <a:cxnLst/>
              <a:rect l="l" t="t" r="r" b="b"/>
              <a:pathLst>
                <a:path w="1905" h="80644">
                  <a:moveTo>
                    <a:pt x="1773" y="0"/>
                  </a:moveTo>
                  <a:lnTo>
                    <a:pt x="1773" y="80195"/>
                  </a:lnTo>
                </a:path>
                <a:path w="1905" h="80644">
                  <a:moveTo>
                    <a:pt x="0" y="80195"/>
                  </a:moveTo>
                  <a:lnTo>
                    <a:pt x="0" y="0"/>
                  </a:lnTo>
                </a:path>
              </a:pathLst>
            </a:custGeom>
            <a:ln w="3175">
              <a:solidFill>
                <a:srgbClr val="8A8D8F"/>
              </a:solidFill>
            </a:ln>
          </p:spPr>
          <p:txBody>
            <a:bodyPr wrap="square" lIns="0" tIns="0" rIns="0" bIns="0" rtlCol="0"/>
            <a:lstStyle/>
            <a:p>
              <a:endParaRPr/>
            </a:p>
          </p:txBody>
        </p:sp>
        <p:sp>
          <p:nvSpPr>
            <p:cNvPr id="388" name="object 388"/>
            <p:cNvSpPr/>
            <p:nvPr/>
          </p:nvSpPr>
          <p:spPr>
            <a:xfrm>
              <a:off x="1785765" y="2570813"/>
              <a:ext cx="3810" cy="80645"/>
            </a:xfrm>
            <a:custGeom>
              <a:avLst/>
              <a:gdLst/>
              <a:ahLst/>
              <a:cxnLst/>
              <a:rect l="l" t="t" r="r" b="b"/>
              <a:pathLst>
                <a:path w="3810" h="80644">
                  <a:moveTo>
                    <a:pt x="0" y="0"/>
                  </a:moveTo>
                  <a:lnTo>
                    <a:pt x="3547" y="0"/>
                  </a:lnTo>
                  <a:lnTo>
                    <a:pt x="3547" y="80195"/>
                  </a:lnTo>
                  <a:lnTo>
                    <a:pt x="0" y="80195"/>
                  </a:lnTo>
                  <a:lnTo>
                    <a:pt x="0" y="0"/>
                  </a:lnTo>
                  <a:close/>
                </a:path>
              </a:pathLst>
            </a:custGeom>
            <a:solidFill>
              <a:srgbClr val="898B8E"/>
            </a:solidFill>
          </p:spPr>
          <p:txBody>
            <a:bodyPr wrap="square" lIns="0" tIns="0" rIns="0" bIns="0" rtlCol="0"/>
            <a:lstStyle/>
            <a:p>
              <a:endParaRPr/>
            </a:p>
          </p:txBody>
        </p:sp>
        <p:sp>
          <p:nvSpPr>
            <p:cNvPr id="389" name="object 389"/>
            <p:cNvSpPr/>
            <p:nvPr/>
          </p:nvSpPr>
          <p:spPr>
            <a:xfrm>
              <a:off x="1785765" y="2570813"/>
              <a:ext cx="3810" cy="80645"/>
            </a:xfrm>
            <a:custGeom>
              <a:avLst/>
              <a:gdLst/>
              <a:ahLst/>
              <a:cxnLst/>
              <a:rect l="l" t="t" r="r" b="b"/>
              <a:pathLst>
                <a:path w="3810" h="80644">
                  <a:moveTo>
                    <a:pt x="3547" y="0"/>
                  </a:moveTo>
                  <a:lnTo>
                    <a:pt x="3547" y="80195"/>
                  </a:lnTo>
                </a:path>
                <a:path w="3810" h="80644">
                  <a:moveTo>
                    <a:pt x="0" y="80195"/>
                  </a:moveTo>
                  <a:lnTo>
                    <a:pt x="0" y="0"/>
                  </a:lnTo>
                </a:path>
              </a:pathLst>
            </a:custGeom>
            <a:ln w="3175">
              <a:solidFill>
                <a:srgbClr val="898B8E"/>
              </a:solidFill>
            </a:ln>
          </p:spPr>
          <p:txBody>
            <a:bodyPr wrap="square" lIns="0" tIns="0" rIns="0" bIns="0" rtlCol="0"/>
            <a:lstStyle/>
            <a:p>
              <a:endParaRPr/>
            </a:p>
          </p:txBody>
        </p:sp>
        <p:sp>
          <p:nvSpPr>
            <p:cNvPr id="390" name="object 390"/>
            <p:cNvSpPr/>
            <p:nvPr/>
          </p:nvSpPr>
          <p:spPr>
            <a:xfrm>
              <a:off x="1789312" y="2570813"/>
              <a:ext cx="1905" cy="80645"/>
            </a:xfrm>
            <a:custGeom>
              <a:avLst/>
              <a:gdLst/>
              <a:ahLst/>
              <a:cxnLst/>
              <a:rect l="l" t="t" r="r" b="b"/>
              <a:pathLst>
                <a:path w="1905" h="80644">
                  <a:moveTo>
                    <a:pt x="0" y="0"/>
                  </a:moveTo>
                  <a:lnTo>
                    <a:pt x="1773" y="0"/>
                  </a:lnTo>
                  <a:lnTo>
                    <a:pt x="1773" y="80195"/>
                  </a:lnTo>
                  <a:lnTo>
                    <a:pt x="0" y="80195"/>
                  </a:lnTo>
                  <a:lnTo>
                    <a:pt x="0" y="0"/>
                  </a:lnTo>
                  <a:close/>
                </a:path>
              </a:pathLst>
            </a:custGeom>
            <a:solidFill>
              <a:srgbClr val="898B8E"/>
            </a:solidFill>
          </p:spPr>
          <p:txBody>
            <a:bodyPr wrap="square" lIns="0" tIns="0" rIns="0" bIns="0" rtlCol="0"/>
            <a:lstStyle/>
            <a:p>
              <a:endParaRPr/>
            </a:p>
          </p:txBody>
        </p:sp>
        <p:sp>
          <p:nvSpPr>
            <p:cNvPr id="391" name="object 391"/>
            <p:cNvSpPr/>
            <p:nvPr/>
          </p:nvSpPr>
          <p:spPr>
            <a:xfrm>
              <a:off x="1789312" y="2570813"/>
              <a:ext cx="1905" cy="80645"/>
            </a:xfrm>
            <a:custGeom>
              <a:avLst/>
              <a:gdLst/>
              <a:ahLst/>
              <a:cxnLst/>
              <a:rect l="l" t="t" r="r" b="b"/>
              <a:pathLst>
                <a:path w="1905" h="80644">
                  <a:moveTo>
                    <a:pt x="1773" y="0"/>
                  </a:moveTo>
                  <a:lnTo>
                    <a:pt x="1773" y="80195"/>
                  </a:lnTo>
                </a:path>
                <a:path w="1905" h="80644">
                  <a:moveTo>
                    <a:pt x="0" y="80195"/>
                  </a:moveTo>
                  <a:lnTo>
                    <a:pt x="0" y="0"/>
                  </a:lnTo>
                </a:path>
              </a:pathLst>
            </a:custGeom>
            <a:ln w="3175">
              <a:solidFill>
                <a:srgbClr val="898B8E"/>
              </a:solidFill>
            </a:ln>
          </p:spPr>
          <p:txBody>
            <a:bodyPr wrap="square" lIns="0" tIns="0" rIns="0" bIns="0" rtlCol="0"/>
            <a:lstStyle/>
            <a:p>
              <a:endParaRPr/>
            </a:p>
          </p:txBody>
        </p:sp>
        <p:sp>
          <p:nvSpPr>
            <p:cNvPr id="392" name="object 392"/>
            <p:cNvSpPr/>
            <p:nvPr/>
          </p:nvSpPr>
          <p:spPr>
            <a:xfrm>
              <a:off x="1791086" y="2570813"/>
              <a:ext cx="1905" cy="80645"/>
            </a:xfrm>
            <a:custGeom>
              <a:avLst/>
              <a:gdLst/>
              <a:ahLst/>
              <a:cxnLst/>
              <a:rect l="l" t="t" r="r" b="b"/>
              <a:pathLst>
                <a:path w="1905" h="80644">
                  <a:moveTo>
                    <a:pt x="0" y="0"/>
                  </a:moveTo>
                  <a:lnTo>
                    <a:pt x="1773" y="0"/>
                  </a:lnTo>
                  <a:lnTo>
                    <a:pt x="1773" y="80195"/>
                  </a:lnTo>
                  <a:lnTo>
                    <a:pt x="0" y="80195"/>
                  </a:lnTo>
                  <a:lnTo>
                    <a:pt x="0" y="0"/>
                  </a:lnTo>
                  <a:close/>
                </a:path>
              </a:pathLst>
            </a:custGeom>
            <a:solidFill>
              <a:srgbClr val="888A8E"/>
            </a:solidFill>
          </p:spPr>
          <p:txBody>
            <a:bodyPr wrap="square" lIns="0" tIns="0" rIns="0" bIns="0" rtlCol="0"/>
            <a:lstStyle/>
            <a:p>
              <a:endParaRPr/>
            </a:p>
          </p:txBody>
        </p:sp>
        <p:sp>
          <p:nvSpPr>
            <p:cNvPr id="393" name="object 393"/>
            <p:cNvSpPr/>
            <p:nvPr/>
          </p:nvSpPr>
          <p:spPr>
            <a:xfrm>
              <a:off x="1791086" y="2570813"/>
              <a:ext cx="1905" cy="80645"/>
            </a:xfrm>
            <a:custGeom>
              <a:avLst/>
              <a:gdLst/>
              <a:ahLst/>
              <a:cxnLst/>
              <a:rect l="l" t="t" r="r" b="b"/>
              <a:pathLst>
                <a:path w="1905" h="80644">
                  <a:moveTo>
                    <a:pt x="1773" y="0"/>
                  </a:moveTo>
                  <a:lnTo>
                    <a:pt x="1773" y="80195"/>
                  </a:lnTo>
                </a:path>
                <a:path w="1905" h="80644">
                  <a:moveTo>
                    <a:pt x="0" y="80195"/>
                  </a:moveTo>
                  <a:lnTo>
                    <a:pt x="0" y="0"/>
                  </a:lnTo>
                </a:path>
              </a:pathLst>
            </a:custGeom>
            <a:ln w="3175">
              <a:solidFill>
                <a:srgbClr val="888A8E"/>
              </a:solidFill>
            </a:ln>
          </p:spPr>
          <p:txBody>
            <a:bodyPr wrap="square" lIns="0" tIns="0" rIns="0" bIns="0" rtlCol="0"/>
            <a:lstStyle/>
            <a:p>
              <a:endParaRPr/>
            </a:p>
          </p:txBody>
        </p:sp>
        <p:sp>
          <p:nvSpPr>
            <p:cNvPr id="394" name="object 394"/>
            <p:cNvSpPr/>
            <p:nvPr/>
          </p:nvSpPr>
          <p:spPr>
            <a:xfrm>
              <a:off x="1792860" y="2570813"/>
              <a:ext cx="3810" cy="128270"/>
            </a:xfrm>
            <a:custGeom>
              <a:avLst/>
              <a:gdLst/>
              <a:ahLst/>
              <a:cxnLst/>
              <a:rect l="l" t="t" r="r" b="b"/>
              <a:pathLst>
                <a:path w="3810" h="128269">
                  <a:moveTo>
                    <a:pt x="3547" y="0"/>
                  </a:moveTo>
                  <a:lnTo>
                    <a:pt x="0" y="0"/>
                  </a:lnTo>
                  <a:lnTo>
                    <a:pt x="0" y="80195"/>
                  </a:lnTo>
                  <a:lnTo>
                    <a:pt x="3547" y="80195"/>
                  </a:lnTo>
                  <a:lnTo>
                    <a:pt x="3547" y="127864"/>
                  </a:lnTo>
                  <a:lnTo>
                    <a:pt x="3547" y="0"/>
                  </a:lnTo>
                  <a:close/>
                </a:path>
              </a:pathLst>
            </a:custGeom>
            <a:solidFill>
              <a:srgbClr val="87898D"/>
            </a:solidFill>
          </p:spPr>
          <p:txBody>
            <a:bodyPr wrap="square" lIns="0" tIns="0" rIns="0" bIns="0" rtlCol="0"/>
            <a:lstStyle/>
            <a:p>
              <a:endParaRPr/>
            </a:p>
          </p:txBody>
        </p:sp>
        <p:sp>
          <p:nvSpPr>
            <p:cNvPr id="395" name="object 395"/>
            <p:cNvSpPr/>
            <p:nvPr/>
          </p:nvSpPr>
          <p:spPr>
            <a:xfrm>
              <a:off x="1792860" y="2524348"/>
              <a:ext cx="3810" cy="174625"/>
            </a:xfrm>
            <a:custGeom>
              <a:avLst/>
              <a:gdLst/>
              <a:ahLst/>
              <a:cxnLst/>
              <a:rect l="l" t="t" r="r" b="b"/>
              <a:pathLst>
                <a:path w="3810" h="174625">
                  <a:moveTo>
                    <a:pt x="3547" y="0"/>
                  </a:moveTo>
                  <a:lnTo>
                    <a:pt x="3547" y="174330"/>
                  </a:lnTo>
                  <a:lnTo>
                    <a:pt x="3547" y="174330"/>
                  </a:lnTo>
                </a:path>
                <a:path w="3810" h="174625">
                  <a:moveTo>
                    <a:pt x="0" y="126660"/>
                  </a:moveTo>
                  <a:lnTo>
                    <a:pt x="0" y="46465"/>
                  </a:lnTo>
                </a:path>
              </a:pathLst>
            </a:custGeom>
            <a:ln w="3175">
              <a:solidFill>
                <a:srgbClr val="87898D"/>
              </a:solidFill>
            </a:ln>
          </p:spPr>
          <p:txBody>
            <a:bodyPr wrap="square" lIns="0" tIns="0" rIns="0" bIns="0" rtlCol="0"/>
            <a:lstStyle/>
            <a:p>
              <a:endParaRPr/>
            </a:p>
          </p:txBody>
        </p:sp>
        <p:sp>
          <p:nvSpPr>
            <p:cNvPr id="396" name="object 396"/>
            <p:cNvSpPr/>
            <p:nvPr/>
          </p:nvSpPr>
          <p:spPr>
            <a:xfrm>
              <a:off x="1796407" y="2524348"/>
              <a:ext cx="1905" cy="174625"/>
            </a:xfrm>
            <a:custGeom>
              <a:avLst/>
              <a:gdLst/>
              <a:ahLst/>
              <a:cxnLst/>
              <a:rect l="l" t="t" r="r" b="b"/>
              <a:pathLst>
                <a:path w="1905" h="174625">
                  <a:moveTo>
                    <a:pt x="0" y="0"/>
                  </a:moveTo>
                  <a:lnTo>
                    <a:pt x="0" y="174330"/>
                  </a:lnTo>
                  <a:lnTo>
                    <a:pt x="1773" y="173633"/>
                  </a:lnTo>
                  <a:lnTo>
                    <a:pt x="1773" y="709"/>
                  </a:lnTo>
                  <a:lnTo>
                    <a:pt x="0" y="0"/>
                  </a:lnTo>
                  <a:close/>
                </a:path>
              </a:pathLst>
            </a:custGeom>
            <a:solidFill>
              <a:srgbClr val="87898B"/>
            </a:solidFill>
          </p:spPr>
          <p:txBody>
            <a:bodyPr wrap="square" lIns="0" tIns="0" rIns="0" bIns="0" rtlCol="0"/>
            <a:lstStyle/>
            <a:p>
              <a:endParaRPr/>
            </a:p>
          </p:txBody>
        </p:sp>
        <p:sp>
          <p:nvSpPr>
            <p:cNvPr id="397" name="object 397"/>
            <p:cNvSpPr/>
            <p:nvPr/>
          </p:nvSpPr>
          <p:spPr>
            <a:xfrm>
              <a:off x="1796407" y="2524348"/>
              <a:ext cx="1905" cy="174625"/>
            </a:xfrm>
            <a:custGeom>
              <a:avLst/>
              <a:gdLst/>
              <a:ahLst/>
              <a:cxnLst/>
              <a:rect l="l" t="t" r="r" b="b"/>
              <a:pathLst>
                <a:path w="1905" h="174625">
                  <a:moveTo>
                    <a:pt x="1773" y="709"/>
                  </a:moveTo>
                  <a:lnTo>
                    <a:pt x="1773" y="173633"/>
                  </a:lnTo>
                </a:path>
                <a:path w="1905" h="174625">
                  <a:moveTo>
                    <a:pt x="0" y="174330"/>
                  </a:moveTo>
                  <a:lnTo>
                    <a:pt x="0" y="174330"/>
                  </a:lnTo>
                  <a:lnTo>
                    <a:pt x="0" y="0"/>
                  </a:lnTo>
                </a:path>
              </a:pathLst>
            </a:custGeom>
            <a:ln w="3175">
              <a:solidFill>
                <a:srgbClr val="87898B"/>
              </a:solidFill>
            </a:ln>
          </p:spPr>
          <p:txBody>
            <a:bodyPr wrap="square" lIns="0" tIns="0" rIns="0" bIns="0" rtlCol="0"/>
            <a:lstStyle/>
            <a:p>
              <a:endParaRPr/>
            </a:p>
          </p:txBody>
        </p:sp>
        <p:sp>
          <p:nvSpPr>
            <p:cNvPr id="398" name="object 398"/>
            <p:cNvSpPr/>
            <p:nvPr/>
          </p:nvSpPr>
          <p:spPr>
            <a:xfrm>
              <a:off x="1798181" y="2525057"/>
              <a:ext cx="3810" cy="173355"/>
            </a:xfrm>
            <a:custGeom>
              <a:avLst/>
              <a:gdLst/>
              <a:ahLst/>
              <a:cxnLst/>
              <a:rect l="l" t="t" r="r" b="b"/>
              <a:pathLst>
                <a:path w="3810" h="173355">
                  <a:moveTo>
                    <a:pt x="0" y="0"/>
                  </a:moveTo>
                  <a:lnTo>
                    <a:pt x="0" y="172924"/>
                  </a:lnTo>
                  <a:lnTo>
                    <a:pt x="3547" y="171531"/>
                  </a:lnTo>
                  <a:lnTo>
                    <a:pt x="3547" y="1418"/>
                  </a:lnTo>
                  <a:lnTo>
                    <a:pt x="0" y="0"/>
                  </a:lnTo>
                  <a:close/>
                </a:path>
              </a:pathLst>
            </a:custGeom>
            <a:solidFill>
              <a:srgbClr val="87898B"/>
            </a:solidFill>
          </p:spPr>
          <p:txBody>
            <a:bodyPr wrap="square" lIns="0" tIns="0" rIns="0" bIns="0" rtlCol="0"/>
            <a:lstStyle/>
            <a:p>
              <a:endParaRPr/>
            </a:p>
          </p:txBody>
        </p:sp>
        <p:sp>
          <p:nvSpPr>
            <p:cNvPr id="399" name="object 399"/>
            <p:cNvSpPr/>
            <p:nvPr/>
          </p:nvSpPr>
          <p:spPr>
            <a:xfrm>
              <a:off x="1798181" y="2525057"/>
              <a:ext cx="3810" cy="173355"/>
            </a:xfrm>
            <a:custGeom>
              <a:avLst/>
              <a:gdLst/>
              <a:ahLst/>
              <a:cxnLst/>
              <a:rect l="l" t="t" r="r" b="b"/>
              <a:pathLst>
                <a:path w="3810" h="173355">
                  <a:moveTo>
                    <a:pt x="3547" y="1418"/>
                  </a:moveTo>
                  <a:lnTo>
                    <a:pt x="3547" y="171531"/>
                  </a:lnTo>
                </a:path>
                <a:path w="3810" h="173355">
                  <a:moveTo>
                    <a:pt x="0" y="172924"/>
                  </a:moveTo>
                  <a:lnTo>
                    <a:pt x="0" y="0"/>
                  </a:lnTo>
                </a:path>
              </a:pathLst>
            </a:custGeom>
            <a:ln w="3175">
              <a:solidFill>
                <a:srgbClr val="87898B"/>
              </a:solidFill>
            </a:ln>
          </p:spPr>
          <p:txBody>
            <a:bodyPr wrap="square" lIns="0" tIns="0" rIns="0" bIns="0" rtlCol="0"/>
            <a:lstStyle/>
            <a:p>
              <a:endParaRPr/>
            </a:p>
          </p:txBody>
        </p:sp>
        <p:sp>
          <p:nvSpPr>
            <p:cNvPr id="400" name="object 400"/>
            <p:cNvSpPr/>
            <p:nvPr/>
          </p:nvSpPr>
          <p:spPr>
            <a:xfrm>
              <a:off x="1801728" y="2526475"/>
              <a:ext cx="1905" cy="170180"/>
            </a:xfrm>
            <a:custGeom>
              <a:avLst/>
              <a:gdLst/>
              <a:ahLst/>
              <a:cxnLst/>
              <a:rect l="l" t="t" r="r" b="b"/>
              <a:pathLst>
                <a:path w="1905" h="170180">
                  <a:moveTo>
                    <a:pt x="0" y="0"/>
                  </a:moveTo>
                  <a:lnTo>
                    <a:pt x="1773" y="709"/>
                  </a:lnTo>
                  <a:lnTo>
                    <a:pt x="1773" y="169416"/>
                  </a:lnTo>
                  <a:lnTo>
                    <a:pt x="0" y="170113"/>
                  </a:lnTo>
                  <a:lnTo>
                    <a:pt x="0" y="0"/>
                  </a:lnTo>
                  <a:close/>
                </a:path>
              </a:pathLst>
            </a:custGeom>
            <a:solidFill>
              <a:srgbClr val="86888A"/>
            </a:solidFill>
          </p:spPr>
          <p:txBody>
            <a:bodyPr wrap="square" lIns="0" tIns="0" rIns="0" bIns="0" rtlCol="0"/>
            <a:lstStyle/>
            <a:p>
              <a:endParaRPr/>
            </a:p>
          </p:txBody>
        </p:sp>
        <p:sp>
          <p:nvSpPr>
            <p:cNvPr id="401" name="object 401"/>
            <p:cNvSpPr/>
            <p:nvPr/>
          </p:nvSpPr>
          <p:spPr>
            <a:xfrm>
              <a:off x="1801728" y="2526475"/>
              <a:ext cx="1905" cy="170180"/>
            </a:xfrm>
            <a:custGeom>
              <a:avLst/>
              <a:gdLst/>
              <a:ahLst/>
              <a:cxnLst/>
              <a:rect l="l" t="t" r="r" b="b"/>
              <a:pathLst>
                <a:path w="1905" h="170180">
                  <a:moveTo>
                    <a:pt x="1773" y="709"/>
                  </a:moveTo>
                  <a:lnTo>
                    <a:pt x="1773" y="169416"/>
                  </a:lnTo>
                </a:path>
                <a:path w="1905" h="170180">
                  <a:moveTo>
                    <a:pt x="0" y="170113"/>
                  </a:moveTo>
                  <a:lnTo>
                    <a:pt x="0" y="0"/>
                  </a:lnTo>
                </a:path>
              </a:pathLst>
            </a:custGeom>
            <a:ln w="3175">
              <a:solidFill>
                <a:srgbClr val="86888A"/>
              </a:solidFill>
            </a:ln>
          </p:spPr>
          <p:txBody>
            <a:bodyPr wrap="square" lIns="0" tIns="0" rIns="0" bIns="0" rtlCol="0"/>
            <a:lstStyle/>
            <a:p>
              <a:endParaRPr/>
            </a:p>
          </p:txBody>
        </p:sp>
        <p:sp>
          <p:nvSpPr>
            <p:cNvPr id="402" name="object 402"/>
            <p:cNvSpPr/>
            <p:nvPr/>
          </p:nvSpPr>
          <p:spPr>
            <a:xfrm>
              <a:off x="1803501" y="2527184"/>
              <a:ext cx="3810" cy="168910"/>
            </a:xfrm>
            <a:custGeom>
              <a:avLst/>
              <a:gdLst/>
              <a:ahLst/>
              <a:cxnLst/>
              <a:rect l="l" t="t" r="r" b="b"/>
              <a:pathLst>
                <a:path w="3810" h="168910">
                  <a:moveTo>
                    <a:pt x="0" y="0"/>
                  </a:moveTo>
                  <a:lnTo>
                    <a:pt x="0" y="168707"/>
                  </a:lnTo>
                  <a:lnTo>
                    <a:pt x="3547" y="167314"/>
                  </a:lnTo>
                  <a:lnTo>
                    <a:pt x="3547" y="1418"/>
                  </a:lnTo>
                  <a:lnTo>
                    <a:pt x="0" y="0"/>
                  </a:lnTo>
                  <a:close/>
                </a:path>
              </a:pathLst>
            </a:custGeom>
            <a:solidFill>
              <a:srgbClr val="85878A"/>
            </a:solidFill>
          </p:spPr>
          <p:txBody>
            <a:bodyPr wrap="square" lIns="0" tIns="0" rIns="0" bIns="0" rtlCol="0"/>
            <a:lstStyle/>
            <a:p>
              <a:endParaRPr/>
            </a:p>
          </p:txBody>
        </p:sp>
        <p:sp>
          <p:nvSpPr>
            <p:cNvPr id="403" name="object 403"/>
            <p:cNvSpPr/>
            <p:nvPr/>
          </p:nvSpPr>
          <p:spPr>
            <a:xfrm>
              <a:off x="1803501" y="2527184"/>
              <a:ext cx="3810" cy="168910"/>
            </a:xfrm>
            <a:custGeom>
              <a:avLst/>
              <a:gdLst/>
              <a:ahLst/>
              <a:cxnLst/>
              <a:rect l="l" t="t" r="r" b="b"/>
              <a:pathLst>
                <a:path w="3810" h="168910">
                  <a:moveTo>
                    <a:pt x="3547" y="1418"/>
                  </a:moveTo>
                  <a:lnTo>
                    <a:pt x="3547" y="167314"/>
                  </a:lnTo>
                </a:path>
                <a:path w="3810" h="168910">
                  <a:moveTo>
                    <a:pt x="0" y="168707"/>
                  </a:moveTo>
                  <a:lnTo>
                    <a:pt x="0" y="0"/>
                  </a:lnTo>
                </a:path>
              </a:pathLst>
            </a:custGeom>
            <a:ln w="3175">
              <a:solidFill>
                <a:srgbClr val="85878A"/>
              </a:solidFill>
            </a:ln>
          </p:spPr>
          <p:txBody>
            <a:bodyPr wrap="square" lIns="0" tIns="0" rIns="0" bIns="0" rtlCol="0"/>
            <a:lstStyle/>
            <a:p>
              <a:endParaRPr/>
            </a:p>
          </p:txBody>
        </p:sp>
        <p:sp>
          <p:nvSpPr>
            <p:cNvPr id="404" name="object 404"/>
            <p:cNvSpPr/>
            <p:nvPr/>
          </p:nvSpPr>
          <p:spPr>
            <a:xfrm>
              <a:off x="1807049" y="2528602"/>
              <a:ext cx="1905" cy="166370"/>
            </a:xfrm>
            <a:custGeom>
              <a:avLst/>
              <a:gdLst/>
              <a:ahLst/>
              <a:cxnLst/>
              <a:rect l="l" t="t" r="r" b="b"/>
              <a:pathLst>
                <a:path w="1905" h="166369">
                  <a:moveTo>
                    <a:pt x="0" y="0"/>
                  </a:moveTo>
                  <a:lnTo>
                    <a:pt x="1773" y="709"/>
                  </a:lnTo>
                  <a:lnTo>
                    <a:pt x="1773" y="165200"/>
                  </a:lnTo>
                  <a:lnTo>
                    <a:pt x="0" y="165896"/>
                  </a:lnTo>
                  <a:lnTo>
                    <a:pt x="0" y="0"/>
                  </a:lnTo>
                  <a:close/>
                </a:path>
              </a:pathLst>
            </a:custGeom>
            <a:solidFill>
              <a:srgbClr val="85878A"/>
            </a:solidFill>
          </p:spPr>
          <p:txBody>
            <a:bodyPr wrap="square" lIns="0" tIns="0" rIns="0" bIns="0" rtlCol="0"/>
            <a:lstStyle/>
            <a:p>
              <a:endParaRPr/>
            </a:p>
          </p:txBody>
        </p:sp>
        <p:sp>
          <p:nvSpPr>
            <p:cNvPr id="405" name="object 405"/>
            <p:cNvSpPr/>
            <p:nvPr/>
          </p:nvSpPr>
          <p:spPr>
            <a:xfrm>
              <a:off x="1807049" y="2528602"/>
              <a:ext cx="1905" cy="166370"/>
            </a:xfrm>
            <a:custGeom>
              <a:avLst/>
              <a:gdLst/>
              <a:ahLst/>
              <a:cxnLst/>
              <a:rect l="l" t="t" r="r" b="b"/>
              <a:pathLst>
                <a:path w="1905" h="166369">
                  <a:moveTo>
                    <a:pt x="1773" y="709"/>
                  </a:moveTo>
                  <a:lnTo>
                    <a:pt x="1773" y="165200"/>
                  </a:lnTo>
                </a:path>
                <a:path w="1905" h="166369">
                  <a:moveTo>
                    <a:pt x="0" y="165896"/>
                  </a:moveTo>
                  <a:lnTo>
                    <a:pt x="0" y="0"/>
                  </a:lnTo>
                </a:path>
              </a:pathLst>
            </a:custGeom>
            <a:ln w="3175">
              <a:solidFill>
                <a:srgbClr val="85878A"/>
              </a:solidFill>
            </a:ln>
          </p:spPr>
          <p:txBody>
            <a:bodyPr wrap="square" lIns="0" tIns="0" rIns="0" bIns="0" rtlCol="0"/>
            <a:lstStyle/>
            <a:p>
              <a:endParaRPr/>
            </a:p>
          </p:txBody>
        </p:sp>
        <p:sp>
          <p:nvSpPr>
            <p:cNvPr id="406" name="object 406"/>
            <p:cNvSpPr/>
            <p:nvPr/>
          </p:nvSpPr>
          <p:spPr>
            <a:xfrm>
              <a:off x="1808822" y="2529311"/>
              <a:ext cx="3810" cy="165100"/>
            </a:xfrm>
            <a:custGeom>
              <a:avLst/>
              <a:gdLst/>
              <a:ahLst/>
              <a:cxnLst/>
              <a:rect l="l" t="t" r="r" b="b"/>
              <a:pathLst>
                <a:path w="3810" h="165100">
                  <a:moveTo>
                    <a:pt x="0" y="0"/>
                  </a:moveTo>
                  <a:lnTo>
                    <a:pt x="0" y="164490"/>
                  </a:lnTo>
                  <a:lnTo>
                    <a:pt x="3570" y="163088"/>
                  </a:lnTo>
                  <a:lnTo>
                    <a:pt x="3570" y="1427"/>
                  </a:lnTo>
                  <a:lnTo>
                    <a:pt x="0" y="0"/>
                  </a:lnTo>
                  <a:close/>
                </a:path>
              </a:pathLst>
            </a:custGeom>
            <a:solidFill>
              <a:srgbClr val="858689"/>
            </a:solidFill>
          </p:spPr>
          <p:txBody>
            <a:bodyPr wrap="square" lIns="0" tIns="0" rIns="0" bIns="0" rtlCol="0"/>
            <a:lstStyle/>
            <a:p>
              <a:endParaRPr/>
            </a:p>
          </p:txBody>
        </p:sp>
        <p:sp>
          <p:nvSpPr>
            <p:cNvPr id="407" name="object 407"/>
            <p:cNvSpPr/>
            <p:nvPr/>
          </p:nvSpPr>
          <p:spPr>
            <a:xfrm>
              <a:off x="1808822" y="2529311"/>
              <a:ext cx="3810" cy="165100"/>
            </a:xfrm>
            <a:custGeom>
              <a:avLst/>
              <a:gdLst/>
              <a:ahLst/>
              <a:cxnLst/>
              <a:rect l="l" t="t" r="r" b="b"/>
              <a:pathLst>
                <a:path w="3810" h="165100">
                  <a:moveTo>
                    <a:pt x="3570" y="1427"/>
                  </a:moveTo>
                  <a:lnTo>
                    <a:pt x="3570" y="163088"/>
                  </a:lnTo>
                </a:path>
                <a:path w="3810" h="165100">
                  <a:moveTo>
                    <a:pt x="0" y="164490"/>
                  </a:moveTo>
                  <a:lnTo>
                    <a:pt x="0" y="0"/>
                  </a:lnTo>
                </a:path>
              </a:pathLst>
            </a:custGeom>
            <a:ln w="3175">
              <a:solidFill>
                <a:srgbClr val="858689"/>
              </a:solidFill>
            </a:ln>
          </p:spPr>
          <p:txBody>
            <a:bodyPr wrap="square" lIns="0" tIns="0" rIns="0" bIns="0" rtlCol="0"/>
            <a:lstStyle/>
            <a:p>
              <a:endParaRPr/>
            </a:p>
          </p:txBody>
        </p:sp>
        <p:sp>
          <p:nvSpPr>
            <p:cNvPr id="408" name="object 408"/>
            <p:cNvSpPr/>
            <p:nvPr/>
          </p:nvSpPr>
          <p:spPr>
            <a:xfrm>
              <a:off x="1812393" y="2530739"/>
              <a:ext cx="1905" cy="161925"/>
            </a:xfrm>
            <a:custGeom>
              <a:avLst/>
              <a:gdLst/>
              <a:ahLst/>
              <a:cxnLst/>
              <a:rect l="l" t="t" r="r" b="b"/>
              <a:pathLst>
                <a:path w="1905" h="161925">
                  <a:moveTo>
                    <a:pt x="0" y="0"/>
                  </a:moveTo>
                  <a:lnTo>
                    <a:pt x="1773" y="709"/>
                  </a:lnTo>
                  <a:lnTo>
                    <a:pt x="1773" y="160964"/>
                  </a:lnTo>
                  <a:lnTo>
                    <a:pt x="0" y="161661"/>
                  </a:lnTo>
                  <a:lnTo>
                    <a:pt x="0" y="0"/>
                  </a:lnTo>
                  <a:close/>
                </a:path>
              </a:pathLst>
            </a:custGeom>
            <a:solidFill>
              <a:srgbClr val="858588"/>
            </a:solidFill>
          </p:spPr>
          <p:txBody>
            <a:bodyPr wrap="square" lIns="0" tIns="0" rIns="0" bIns="0" rtlCol="0"/>
            <a:lstStyle/>
            <a:p>
              <a:endParaRPr/>
            </a:p>
          </p:txBody>
        </p:sp>
        <p:sp>
          <p:nvSpPr>
            <p:cNvPr id="409" name="object 409"/>
            <p:cNvSpPr/>
            <p:nvPr/>
          </p:nvSpPr>
          <p:spPr>
            <a:xfrm>
              <a:off x="1812393" y="2530739"/>
              <a:ext cx="1905" cy="161925"/>
            </a:xfrm>
            <a:custGeom>
              <a:avLst/>
              <a:gdLst/>
              <a:ahLst/>
              <a:cxnLst/>
              <a:rect l="l" t="t" r="r" b="b"/>
              <a:pathLst>
                <a:path w="1905" h="161925">
                  <a:moveTo>
                    <a:pt x="1773" y="709"/>
                  </a:moveTo>
                  <a:lnTo>
                    <a:pt x="1773" y="160964"/>
                  </a:lnTo>
                </a:path>
                <a:path w="1905" h="161925">
                  <a:moveTo>
                    <a:pt x="0" y="161661"/>
                  </a:moveTo>
                  <a:lnTo>
                    <a:pt x="0" y="0"/>
                  </a:lnTo>
                </a:path>
              </a:pathLst>
            </a:custGeom>
            <a:ln w="3175">
              <a:solidFill>
                <a:srgbClr val="858588"/>
              </a:solidFill>
            </a:ln>
          </p:spPr>
          <p:txBody>
            <a:bodyPr wrap="square" lIns="0" tIns="0" rIns="0" bIns="0" rtlCol="0"/>
            <a:lstStyle/>
            <a:p>
              <a:endParaRPr/>
            </a:p>
          </p:txBody>
        </p:sp>
        <p:sp>
          <p:nvSpPr>
            <p:cNvPr id="410" name="object 410"/>
            <p:cNvSpPr/>
            <p:nvPr/>
          </p:nvSpPr>
          <p:spPr>
            <a:xfrm>
              <a:off x="1814167" y="2531448"/>
              <a:ext cx="3810" cy="160655"/>
            </a:xfrm>
            <a:custGeom>
              <a:avLst/>
              <a:gdLst/>
              <a:ahLst/>
              <a:cxnLst/>
              <a:rect l="l" t="t" r="r" b="b"/>
              <a:pathLst>
                <a:path w="3810" h="160655">
                  <a:moveTo>
                    <a:pt x="0" y="0"/>
                  </a:moveTo>
                  <a:lnTo>
                    <a:pt x="0" y="160255"/>
                  </a:lnTo>
                  <a:lnTo>
                    <a:pt x="3547" y="158862"/>
                  </a:lnTo>
                  <a:lnTo>
                    <a:pt x="3547" y="1418"/>
                  </a:lnTo>
                  <a:lnTo>
                    <a:pt x="0" y="0"/>
                  </a:lnTo>
                  <a:close/>
                </a:path>
              </a:pathLst>
            </a:custGeom>
            <a:solidFill>
              <a:srgbClr val="858588"/>
            </a:solidFill>
          </p:spPr>
          <p:txBody>
            <a:bodyPr wrap="square" lIns="0" tIns="0" rIns="0" bIns="0" rtlCol="0"/>
            <a:lstStyle/>
            <a:p>
              <a:endParaRPr/>
            </a:p>
          </p:txBody>
        </p:sp>
        <p:sp>
          <p:nvSpPr>
            <p:cNvPr id="411" name="object 411"/>
            <p:cNvSpPr/>
            <p:nvPr/>
          </p:nvSpPr>
          <p:spPr>
            <a:xfrm>
              <a:off x="1814167" y="2531448"/>
              <a:ext cx="3810" cy="160655"/>
            </a:xfrm>
            <a:custGeom>
              <a:avLst/>
              <a:gdLst/>
              <a:ahLst/>
              <a:cxnLst/>
              <a:rect l="l" t="t" r="r" b="b"/>
              <a:pathLst>
                <a:path w="3810" h="160655">
                  <a:moveTo>
                    <a:pt x="3547" y="1418"/>
                  </a:moveTo>
                  <a:lnTo>
                    <a:pt x="3547" y="158862"/>
                  </a:lnTo>
                </a:path>
                <a:path w="3810" h="160655">
                  <a:moveTo>
                    <a:pt x="0" y="160255"/>
                  </a:moveTo>
                  <a:lnTo>
                    <a:pt x="0" y="0"/>
                  </a:lnTo>
                </a:path>
              </a:pathLst>
            </a:custGeom>
            <a:ln w="3175">
              <a:solidFill>
                <a:srgbClr val="858588"/>
              </a:solidFill>
            </a:ln>
          </p:spPr>
          <p:txBody>
            <a:bodyPr wrap="square" lIns="0" tIns="0" rIns="0" bIns="0" rtlCol="0"/>
            <a:lstStyle/>
            <a:p>
              <a:endParaRPr/>
            </a:p>
          </p:txBody>
        </p:sp>
        <p:sp>
          <p:nvSpPr>
            <p:cNvPr id="412" name="object 412"/>
            <p:cNvSpPr/>
            <p:nvPr/>
          </p:nvSpPr>
          <p:spPr>
            <a:xfrm>
              <a:off x="1817714" y="2532866"/>
              <a:ext cx="1905" cy="157480"/>
            </a:xfrm>
            <a:custGeom>
              <a:avLst/>
              <a:gdLst/>
              <a:ahLst/>
              <a:cxnLst/>
              <a:rect l="l" t="t" r="r" b="b"/>
              <a:pathLst>
                <a:path w="1905" h="157480">
                  <a:moveTo>
                    <a:pt x="0" y="0"/>
                  </a:moveTo>
                  <a:lnTo>
                    <a:pt x="1773" y="709"/>
                  </a:lnTo>
                  <a:lnTo>
                    <a:pt x="1773" y="156747"/>
                  </a:lnTo>
                  <a:lnTo>
                    <a:pt x="0" y="157444"/>
                  </a:lnTo>
                  <a:lnTo>
                    <a:pt x="0" y="0"/>
                  </a:lnTo>
                  <a:close/>
                </a:path>
              </a:pathLst>
            </a:custGeom>
            <a:solidFill>
              <a:srgbClr val="848587"/>
            </a:solidFill>
          </p:spPr>
          <p:txBody>
            <a:bodyPr wrap="square" lIns="0" tIns="0" rIns="0" bIns="0" rtlCol="0"/>
            <a:lstStyle/>
            <a:p>
              <a:endParaRPr/>
            </a:p>
          </p:txBody>
        </p:sp>
        <p:sp>
          <p:nvSpPr>
            <p:cNvPr id="413" name="object 413"/>
            <p:cNvSpPr/>
            <p:nvPr/>
          </p:nvSpPr>
          <p:spPr>
            <a:xfrm>
              <a:off x="1817714" y="2532866"/>
              <a:ext cx="1905" cy="157480"/>
            </a:xfrm>
            <a:custGeom>
              <a:avLst/>
              <a:gdLst/>
              <a:ahLst/>
              <a:cxnLst/>
              <a:rect l="l" t="t" r="r" b="b"/>
              <a:pathLst>
                <a:path w="1905" h="157480">
                  <a:moveTo>
                    <a:pt x="1773" y="709"/>
                  </a:moveTo>
                  <a:lnTo>
                    <a:pt x="1773" y="156747"/>
                  </a:lnTo>
                </a:path>
                <a:path w="1905" h="157480">
                  <a:moveTo>
                    <a:pt x="0" y="157444"/>
                  </a:moveTo>
                  <a:lnTo>
                    <a:pt x="0" y="0"/>
                  </a:lnTo>
                </a:path>
              </a:pathLst>
            </a:custGeom>
            <a:ln w="3175">
              <a:solidFill>
                <a:srgbClr val="848587"/>
              </a:solidFill>
            </a:ln>
          </p:spPr>
          <p:txBody>
            <a:bodyPr wrap="square" lIns="0" tIns="0" rIns="0" bIns="0" rtlCol="0"/>
            <a:lstStyle/>
            <a:p>
              <a:endParaRPr/>
            </a:p>
          </p:txBody>
        </p:sp>
        <p:sp>
          <p:nvSpPr>
            <p:cNvPr id="414" name="object 414"/>
            <p:cNvSpPr/>
            <p:nvPr/>
          </p:nvSpPr>
          <p:spPr>
            <a:xfrm>
              <a:off x="1819488" y="2533575"/>
              <a:ext cx="3810" cy="156210"/>
            </a:xfrm>
            <a:custGeom>
              <a:avLst/>
              <a:gdLst/>
              <a:ahLst/>
              <a:cxnLst/>
              <a:rect l="l" t="t" r="r" b="b"/>
              <a:pathLst>
                <a:path w="3810" h="156210">
                  <a:moveTo>
                    <a:pt x="0" y="0"/>
                  </a:moveTo>
                  <a:lnTo>
                    <a:pt x="0" y="156038"/>
                  </a:lnTo>
                  <a:lnTo>
                    <a:pt x="3547" y="154645"/>
                  </a:lnTo>
                  <a:lnTo>
                    <a:pt x="3547" y="1418"/>
                  </a:lnTo>
                  <a:lnTo>
                    <a:pt x="0" y="0"/>
                  </a:lnTo>
                  <a:close/>
                </a:path>
              </a:pathLst>
            </a:custGeom>
            <a:solidFill>
              <a:srgbClr val="838587"/>
            </a:solidFill>
          </p:spPr>
          <p:txBody>
            <a:bodyPr wrap="square" lIns="0" tIns="0" rIns="0" bIns="0" rtlCol="0"/>
            <a:lstStyle/>
            <a:p>
              <a:endParaRPr/>
            </a:p>
          </p:txBody>
        </p:sp>
        <p:sp>
          <p:nvSpPr>
            <p:cNvPr id="415" name="object 415"/>
            <p:cNvSpPr/>
            <p:nvPr/>
          </p:nvSpPr>
          <p:spPr>
            <a:xfrm>
              <a:off x="1819488" y="2533575"/>
              <a:ext cx="3810" cy="156210"/>
            </a:xfrm>
            <a:custGeom>
              <a:avLst/>
              <a:gdLst/>
              <a:ahLst/>
              <a:cxnLst/>
              <a:rect l="l" t="t" r="r" b="b"/>
              <a:pathLst>
                <a:path w="3810" h="156210">
                  <a:moveTo>
                    <a:pt x="3547" y="1418"/>
                  </a:moveTo>
                  <a:lnTo>
                    <a:pt x="3547" y="154645"/>
                  </a:lnTo>
                </a:path>
                <a:path w="3810" h="156210">
                  <a:moveTo>
                    <a:pt x="0" y="156038"/>
                  </a:moveTo>
                  <a:lnTo>
                    <a:pt x="0" y="0"/>
                  </a:lnTo>
                </a:path>
              </a:pathLst>
            </a:custGeom>
            <a:ln w="3175">
              <a:solidFill>
                <a:srgbClr val="838587"/>
              </a:solidFill>
            </a:ln>
          </p:spPr>
          <p:txBody>
            <a:bodyPr wrap="square" lIns="0" tIns="0" rIns="0" bIns="0" rtlCol="0"/>
            <a:lstStyle/>
            <a:p>
              <a:endParaRPr/>
            </a:p>
          </p:txBody>
        </p:sp>
        <p:sp>
          <p:nvSpPr>
            <p:cNvPr id="416" name="object 416"/>
            <p:cNvSpPr/>
            <p:nvPr/>
          </p:nvSpPr>
          <p:spPr>
            <a:xfrm>
              <a:off x="1823035" y="2534993"/>
              <a:ext cx="1905" cy="153670"/>
            </a:xfrm>
            <a:custGeom>
              <a:avLst/>
              <a:gdLst/>
              <a:ahLst/>
              <a:cxnLst/>
              <a:rect l="l" t="t" r="r" b="b"/>
              <a:pathLst>
                <a:path w="1905" h="153669">
                  <a:moveTo>
                    <a:pt x="0" y="0"/>
                  </a:moveTo>
                  <a:lnTo>
                    <a:pt x="1773" y="709"/>
                  </a:lnTo>
                  <a:lnTo>
                    <a:pt x="1773" y="152531"/>
                  </a:lnTo>
                  <a:lnTo>
                    <a:pt x="0" y="153227"/>
                  </a:lnTo>
                  <a:lnTo>
                    <a:pt x="0" y="0"/>
                  </a:lnTo>
                  <a:close/>
                </a:path>
              </a:pathLst>
            </a:custGeom>
            <a:solidFill>
              <a:srgbClr val="828486"/>
            </a:solidFill>
          </p:spPr>
          <p:txBody>
            <a:bodyPr wrap="square" lIns="0" tIns="0" rIns="0" bIns="0" rtlCol="0"/>
            <a:lstStyle/>
            <a:p>
              <a:endParaRPr/>
            </a:p>
          </p:txBody>
        </p:sp>
        <p:sp>
          <p:nvSpPr>
            <p:cNvPr id="417" name="object 417"/>
            <p:cNvSpPr/>
            <p:nvPr/>
          </p:nvSpPr>
          <p:spPr>
            <a:xfrm>
              <a:off x="1823035" y="2534993"/>
              <a:ext cx="1905" cy="153670"/>
            </a:xfrm>
            <a:custGeom>
              <a:avLst/>
              <a:gdLst/>
              <a:ahLst/>
              <a:cxnLst/>
              <a:rect l="l" t="t" r="r" b="b"/>
              <a:pathLst>
                <a:path w="1905" h="153669">
                  <a:moveTo>
                    <a:pt x="1773" y="709"/>
                  </a:moveTo>
                  <a:lnTo>
                    <a:pt x="1773" y="152531"/>
                  </a:lnTo>
                </a:path>
                <a:path w="1905" h="153669">
                  <a:moveTo>
                    <a:pt x="0" y="153227"/>
                  </a:moveTo>
                  <a:lnTo>
                    <a:pt x="0" y="0"/>
                  </a:lnTo>
                </a:path>
              </a:pathLst>
            </a:custGeom>
            <a:ln w="3175">
              <a:solidFill>
                <a:srgbClr val="828486"/>
              </a:solidFill>
            </a:ln>
          </p:spPr>
          <p:txBody>
            <a:bodyPr wrap="square" lIns="0" tIns="0" rIns="0" bIns="0" rtlCol="0"/>
            <a:lstStyle/>
            <a:p>
              <a:endParaRPr/>
            </a:p>
          </p:txBody>
        </p:sp>
        <p:sp>
          <p:nvSpPr>
            <p:cNvPr id="418" name="object 418"/>
            <p:cNvSpPr/>
            <p:nvPr/>
          </p:nvSpPr>
          <p:spPr>
            <a:xfrm>
              <a:off x="1824808" y="2535702"/>
              <a:ext cx="1905" cy="152400"/>
            </a:xfrm>
            <a:custGeom>
              <a:avLst/>
              <a:gdLst/>
              <a:ahLst/>
              <a:cxnLst/>
              <a:rect l="l" t="t" r="r" b="b"/>
              <a:pathLst>
                <a:path w="1905" h="152400">
                  <a:moveTo>
                    <a:pt x="0" y="0"/>
                  </a:moveTo>
                  <a:lnTo>
                    <a:pt x="1773" y="709"/>
                  </a:lnTo>
                  <a:lnTo>
                    <a:pt x="1773" y="151125"/>
                  </a:lnTo>
                  <a:lnTo>
                    <a:pt x="0" y="151821"/>
                  </a:lnTo>
                  <a:lnTo>
                    <a:pt x="0" y="0"/>
                  </a:lnTo>
                  <a:close/>
                </a:path>
              </a:pathLst>
            </a:custGeom>
            <a:solidFill>
              <a:srgbClr val="828486"/>
            </a:solidFill>
          </p:spPr>
          <p:txBody>
            <a:bodyPr wrap="square" lIns="0" tIns="0" rIns="0" bIns="0" rtlCol="0"/>
            <a:lstStyle/>
            <a:p>
              <a:endParaRPr/>
            </a:p>
          </p:txBody>
        </p:sp>
        <p:sp>
          <p:nvSpPr>
            <p:cNvPr id="419" name="object 419"/>
            <p:cNvSpPr/>
            <p:nvPr/>
          </p:nvSpPr>
          <p:spPr>
            <a:xfrm>
              <a:off x="1824808" y="2535702"/>
              <a:ext cx="1905" cy="152400"/>
            </a:xfrm>
            <a:custGeom>
              <a:avLst/>
              <a:gdLst/>
              <a:ahLst/>
              <a:cxnLst/>
              <a:rect l="l" t="t" r="r" b="b"/>
              <a:pathLst>
                <a:path w="1905" h="152400">
                  <a:moveTo>
                    <a:pt x="1773" y="709"/>
                  </a:moveTo>
                  <a:lnTo>
                    <a:pt x="1773" y="151125"/>
                  </a:lnTo>
                </a:path>
                <a:path w="1905" h="152400">
                  <a:moveTo>
                    <a:pt x="0" y="151821"/>
                  </a:moveTo>
                  <a:lnTo>
                    <a:pt x="0" y="0"/>
                  </a:lnTo>
                </a:path>
              </a:pathLst>
            </a:custGeom>
            <a:ln w="3175">
              <a:solidFill>
                <a:srgbClr val="828486"/>
              </a:solidFill>
            </a:ln>
          </p:spPr>
          <p:txBody>
            <a:bodyPr wrap="square" lIns="0" tIns="0" rIns="0" bIns="0" rtlCol="0"/>
            <a:lstStyle/>
            <a:p>
              <a:endParaRPr/>
            </a:p>
          </p:txBody>
        </p:sp>
        <p:sp>
          <p:nvSpPr>
            <p:cNvPr id="420" name="object 420"/>
            <p:cNvSpPr/>
            <p:nvPr/>
          </p:nvSpPr>
          <p:spPr>
            <a:xfrm>
              <a:off x="1826582" y="2536411"/>
              <a:ext cx="3810" cy="150495"/>
            </a:xfrm>
            <a:custGeom>
              <a:avLst/>
              <a:gdLst/>
              <a:ahLst/>
              <a:cxnLst/>
              <a:rect l="l" t="t" r="r" b="b"/>
              <a:pathLst>
                <a:path w="3810" h="150494">
                  <a:moveTo>
                    <a:pt x="0" y="0"/>
                  </a:moveTo>
                  <a:lnTo>
                    <a:pt x="0" y="150416"/>
                  </a:lnTo>
                  <a:lnTo>
                    <a:pt x="3547" y="149023"/>
                  </a:lnTo>
                  <a:lnTo>
                    <a:pt x="3547" y="1418"/>
                  </a:lnTo>
                  <a:lnTo>
                    <a:pt x="0" y="0"/>
                  </a:lnTo>
                  <a:close/>
                </a:path>
              </a:pathLst>
            </a:custGeom>
            <a:solidFill>
              <a:srgbClr val="828385"/>
            </a:solidFill>
          </p:spPr>
          <p:txBody>
            <a:bodyPr wrap="square" lIns="0" tIns="0" rIns="0" bIns="0" rtlCol="0"/>
            <a:lstStyle/>
            <a:p>
              <a:endParaRPr/>
            </a:p>
          </p:txBody>
        </p:sp>
        <p:sp>
          <p:nvSpPr>
            <p:cNvPr id="421" name="object 421"/>
            <p:cNvSpPr/>
            <p:nvPr/>
          </p:nvSpPr>
          <p:spPr>
            <a:xfrm>
              <a:off x="1826582" y="2536411"/>
              <a:ext cx="3810" cy="150495"/>
            </a:xfrm>
            <a:custGeom>
              <a:avLst/>
              <a:gdLst/>
              <a:ahLst/>
              <a:cxnLst/>
              <a:rect l="l" t="t" r="r" b="b"/>
              <a:pathLst>
                <a:path w="3810" h="150494">
                  <a:moveTo>
                    <a:pt x="3547" y="1418"/>
                  </a:moveTo>
                  <a:lnTo>
                    <a:pt x="3547" y="149023"/>
                  </a:lnTo>
                </a:path>
                <a:path w="3810" h="150494">
                  <a:moveTo>
                    <a:pt x="0" y="150416"/>
                  </a:moveTo>
                  <a:lnTo>
                    <a:pt x="0" y="0"/>
                  </a:lnTo>
                </a:path>
              </a:pathLst>
            </a:custGeom>
            <a:ln w="3175">
              <a:solidFill>
                <a:srgbClr val="828385"/>
              </a:solidFill>
            </a:ln>
          </p:spPr>
          <p:txBody>
            <a:bodyPr wrap="square" lIns="0" tIns="0" rIns="0" bIns="0" rtlCol="0"/>
            <a:lstStyle/>
            <a:p>
              <a:endParaRPr/>
            </a:p>
          </p:txBody>
        </p:sp>
        <p:sp>
          <p:nvSpPr>
            <p:cNvPr id="422" name="object 422"/>
            <p:cNvSpPr/>
            <p:nvPr/>
          </p:nvSpPr>
          <p:spPr>
            <a:xfrm>
              <a:off x="1830129" y="2537829"/>
              <a:ext cx="1905" cy="147955"/>
            </a:xfrm>
            <a:custGeom>
              <a:avLst/>
              <a:gdLst/>
              <a:ahLst/>
              <a:cxnLst/>
              <a:rect l="l" t="t" r="r" b="b"/>
              <a:pathLst>
                <a:path w="1905" h="147955">
                  <a:moveTo>
                    <a:pt x="0" y="0"/>
                  </a:moveTo>
                  <a:lnTo>
                    <a:pt x="1773" y="709"/>
                  </a:lnTo>
                  <a:lnTo>
                    <a:pt x="1773" y="146908"/>
                  </a:lnTo>
                  <a:lnTo>
                    <a:pt x="0" y="147605"/>
                  </a:lnTo>
                  <a:lnTo>
                    <a:pt x="0" y="0"/>
                  </a:lnTo>
                  <a:close/>
                </a:path>
              </a:pathLst>
            </a:custGeom>
            <a:solidFill>
              <a:srgbClr val="818385"/>
            </a:solidFill>
          </p:spPr>
          <p:txBody>
            <a:bodyPr wrap="square" lIns="0" tIns="0" rIns="0" bIns="0" rtlCol="0"/>
            <a:lstStyle/>
            <a:p>
              <a:endParaRPr/>
            </a:p>
          </p:txBody>
        </p:sp>
        <p:sp>
          <p:nvSpPr>
            <p:cNvPr id="423" name="object 423"/>
            <p:cNvSpPr/>
            <p:nvPr/>
          </p:nvSpPr>
          <p:spPr>
            <a:xfrm>
              <a:off x="1830129" y="2537829"/>
              <a:ext cx="1905" cy="147955"/>
            </a:xfrm>
            <a:custGeom>
              <a:avLst/>
              <a:gdLst/>
              <a:ahLst/>
              <a:cxnLst/>
              <a:rect l="l" t="t" r="r" b="b"/>
              <a:pathLst>
                <a:path w="1905" h="147955">
                  <a:moveTo>
                    <a:pt x="1773" y="709"/>
                  </a:moveTo>
                  <a:lnTo>
                    <a:pt x="1773" y="146908"/>
                  </a:lnTo>
                </a:path>
                <a:path w="1905" h="147955">
                  <a:moveTo>
                    <a:pt x="0" y="147605"/>
                  </a:moveTo>
                  <a:lnTo>
                    <a:pt x="0" y="0"/>
                  </a:lnTo>
                </a:path>
              </a:pathLst>
            </a:custGeom>
            <a:ln w="3175">
              <a:solidFill>
                <a:srgbClr val="818385"/>
              </a:solidFill>
            </a:ln>
          </p:spPr>
          <p:txBody>
            <a:bodyPr wrap="square" lIns="0" tIns="0" rIns="0" bIns="0" rtlCol="0"/>
            <a:lstStyle/>
            <a:p>
              <a:endParaRPr/>
            </a:p>
          </p:txBody>
        </p:sp>
        <p:sp>
          <p:nvSpPr>
            <p:cNvPr id="424" name="object 424"/>
            <p:cNvSpPr/>
            <p:nvPr/>
          </p:nvSpPr>
          <p:spPr>
            <a:xfrm>
              <a:off x="1831903" y="2538538"/>
              <a:ext cx="3810" cy="146685"/>
            </a:xfrm>
            <a:custGeom>
              <a:avLst/>
              <a:gdLst/>
              <a:ahLst/>
              <a:cxnLst/>
              <a:rect l="l" t="t" r="r" b="b"/>
              <a:pathLst>
                <a:path w="3810" h="146685">
                  <a:moveTo>
                    <a:pt x="0" y="0"/>
                  </a:moveTo>
                  <a:lnTo>
                    <a:pt x="0" y="146199"/>
                  </a:lnTo>
                  <a:lnTo>
                    <a:pt x="3547" y="144806"/>
                  </a:lnTo>
                  <a:lnTo>
                    <a:pt x="3547" y="1418"/>
                  </a:lnTo>
                  <a:lnTo>
                    <a:pt x="0" y="0"/>
                  </a:lnTo>
                  <a:close/>
                </a:path>
              </a:pathLst>
            </a:custGeom>
            <a:solidFill>
              <a:srgbClr val="818385"/>
            </a:solidFill>
          </p:spPr>
          <p:txBody>
            <a:bodyPr wrap="square" lIns="0" tIns="0" rIns="0" bIns="0" rtlCol="0"/>
            <a:lstStyle/>
            <a:p>
              <a:endParaRPr/>
            </a:p>
          </p:txBody>
        </p:sp>
        <p:sp>
          <p:nvSpPr>
            <p:cNvPr id="425" name="object 425"/>
            <p:cNvSpPr/>
            <p:nvPr/>
          </p:nvSpPr>
          <p:spPr>
            <a:xfrm>
              <a:off x="1831903" y="2538538"/>
              <a:ext cx="3810" cy="146685"/>
            </a:xfrm>
            <a:custGeom>
              <a:avLst/>
              <a:gdLst/>
              <a:ahLst/>
              <a:cxnLst/>
              <a:rect l="l" t="t" r="r" b="b"/>
              <a:pathLst>
                <a:path w="3810" h="146685">
                  <a:moveTo>
                    <a:pt x="3547" y="1418"/>
                  </a:moveTo>
                  <a:lnTo>
                    <a:pt x="3547" y="144806"/>
                  </a:lnTo>
                </a:path>
                <a:path w="3810" h="146685">
                  <a:moveTo>
                    <a:pt x="0" y="146199"/>
                  </a:moveTo>
                  <a:lnTo>
                    <a:pt x="0" y="0"/>
                  </a:lnTo>
                </a:path>
              </a:pathLst>
            </a:custGeom>
            <a:ln w="3175">
              <a:solidFill>
                <a:srgbClr val="818385"/>
              </a:solidFill>
            </a:ln>
          </p:spPr>
          <p:txBody>
            <a:bodyPr wrap="square" lIns="0" tIns="0" rIns="0" bIns="0" rtlCol="0"/>
            <a:lstStyle/>
            <a:p>
              <a:endParaRPr/>
            </a:p>
          </p:txBody>
        </p:sp>
        <p:sp>
          <p:nvSpPr>
            <p:cNvPr id="426" name="object 426"/>
            <p:cNvSpPr/>
            <p:nvPr/>
          </p:nvSpPr>
          <p:spPr>
            <a:xfrm>
              <a:off x="1835450" y="2539957"/>
              <a:ext cx="1905" cy="143510"/>
            </a:xfrm>
            <a:custGeom>
              <a:avLst/>
              <a:gdLst/>
              <a:ahLst/>
              <a:cxnLst/>
              <a:rect l="l" t="t" r="r" b="b"/>
              <a:pathLst>
                <a:path w="1905" h="143510">
                  <a:moveTo>
                    <a:pt x="0" y="0"/>
                  </a:moveTo>
                  <a:lnTo>
                    <a:pt x="1773" y="709"/>
                  </a:lnTo>
                  <a:lnTo>
                    <a:pt x="1773" y="142691"/>
                  </a:lnTo>
                  <a:lnTo>
                    <a:pt x="0" y="143388"/>
                  </a:lnTo>
                  <a:lnTo>
                    <a:pt x="0" y="0"/>
                  </a:lnTo>
                  <a:close/>
                </a:path>
              </a:pathLst>
            </a:custGeom>
            <a:solidFill>
              <a:srgbClr val="808285"/>
            </a:solidFill>
          </p:spPr>
          <p:txBody>
            <a:bodyPr wrap="square" lIns="0" tIns="0" rIns="0" bIns="0" rtlCol="0"/>
            <a:lstStyle/>
            <a:p>
              <a:endParaRPr/>
            </a:p>
          </p:txBody>
        </p:sp>
        <p:sp>
          <p:nvSpPr>
            <p:cNvPr id="427" name="object 427"/>
            <p:cNvSpPr/>
            <p:nvPr/>
          </p:nvSpPr>
          <p:spPr>
            <a:xfrm>
              <a:off x="1835450" y="2539956"/>
              <a:ext cx="1905" cy="143510"/>
            </a:xfrm>
            <a:custGeom>
              <a:avLst/>
              <a:gdLst/>
              <a:ahLst/>
              <a:cxnLst/>
              <a:rect l="l" t="t" r="r" b="b"/>
              <a:pathLst>
                <a:path w="1905" h="143510">
                  <a:moveTo>
                    <a:pt x="1773" y="709"/>
                  </a:moveTo>
                  <a:lnTo>
                    <a:pt x="1773" y="142691"/>
                  </a:lnTo>
                </a:path>
                <a:path w="1905" h="143510">
                  <a:moveTo>
                    <a:pt x="0" y="143388"/>
                  </a:moveTo>
                  <a:lnTo>
                    <a:pt x="0" y="0"/>
                  </a:lnTo>
                </a:path>
              </a:pathLst>
            </a:custGeom>
            <a:ln w="3175">
              <a:solidFill>
                <a:srgbClr val="808285"/>
              </a:solidFill>
            </a:ln>
          </p:spPr>
          <p:txBody>
            <a:bodyPr wrap="square" lIns="0" tIns="0" rIns="0" bIns="0" rtlCol="0"/>
            <a:lstStyle/>
            <a:p>
              <a:endParaRPr/>
            </a:p>
          </p:txBody>
        </p:sp>
        <p:sp>
          <p:nvSpPr>
            <p:cNvPr id="428" name="object 428"/>
            <p:cNvSpPr/>
            <p:nvPr/>
          </p:nvSpPr>
          <p:spPr>
            <a:xfrm>
              <a:off x="1837224" y="2540666"/>
              <a:ext cx="3810" cy="142240"/>
            </a:xfrm>
            <a:custGeom>
              <a:avLst/>
              <a:gdLst/>
              <a:ahLst/>
              <a:cxnLst/>
              <a:rect l="l" t="t" r="r" b="b"/>
              <a:pathLst>
                <a:path w="3810" h="142239">
                  <a:moveTo>
                    <a:pt x="0" y="0"/>
                  </a:moveTo>
                  <a:lnTo>
                    <a:pt x="0" y="141982"/>
                  </a:lnTo>
                  <a:lnTo>
                    <a:pt x="3547" y="140589"/>
                  </a:lnTo>
                  <a:lnTo>
                    <a:pt x="3547" y="1418"/>
                  </a:lnTo>
                  <a:lnTo>
                    <a:pt x="0" y="0"/>
                  </a:lnTo>
                  <a:close/>
                </a:path>
              </a:pathLst>
            </a:custGeom>
            <a:solidFill>
              <a:srgbClr val="7E8184"/>
            </a:solidFill>
          </p:spPr>
          <p:txBody>
            <a:bodyPr wrap="square" lIns="0" tIns="0" rIns="0" bIns="0" rtlCol="0"/>
            <a:lstStyle/>
            <a:p>
              <a:endParaRPr/>
            </a:p>
          </p:txBody>
        </p:sp>
        <p:sp>
          <p:nvSpPr>
            <p:cNvPr id="429" name="object 429"/>
            <p:cNvSpPr/>
            <p:nvPr/>
          </p:nvSpPr>
          <p:spPr>
            <a:xfrm>
              <a:off x="1837224" y="2540666"/>
              <a:ext cx="3810" cy="142240"/>
            </a:xfrm>
            <a:custGeom>
              <a:avLst/>
              <a:gdLst/>
              <a:ahLst/>
              <a:cxnLst/>
              <a:rect l="l" t="t" r="r" b="b"/>
              <a:pathLst>
                <a:path w="3810" h="142239">
                  <a:moveTo>
                    <a:pt x="3547" y="1418"/>
                  </a:moveTo>
                  <a:lnTo>
                    <a:pt x="3547" y="140589"/>
                  </a:lnTo>
                </a:path>
                <a:path w="3810" h="142239">
                  <a:moveTo>
                    <a:pt x="0" y="141982"/>
                  </a:moveTo>
                  <a:lnTo>
                    <a:pt x="0" y="0"/>
                  </a:lnTo>
                </a:path>
              </a:pathLst>
            </a:custGeom>
            <a:ln w="3175">
              <a:solidFill>
                <a:srgbClr val="7E8184"/>
              </a:solidFill>
            </a:ln>
          </p:spPr>
          <p:txBody>
            <a:bodyPr wrap="square" lIns="0" tIns="0" rIns="0" bIns="0" rtlCol="0"/>
            <a:lstStyle/>
            <a:p>
              <a:endParaRPr/>
            </a:p>
          </p:txBody>
        </p:sp>
        <p:sp>
          <p:nvSpPr>
            <p:cNvPr id="430" name="object 430"/>
            <p:cNvSpPr/>
            <p:nvPr/>
          </p:nvSpPr>
          <p:spPr>
            <a:xfrm>
              <a:off x="1840771" y="2542084"/>
              <a:ext cx="1905" cy="139700"/>
            </a:xfrm>
            <a:custGeom>
              <a:avLst/>
              <a:gdLst/>
              <a:ahLst/>
              <a:cxnLst/>
              <a:rect l="l" t="t" r="r" b="b"/>
              <a:pathLst>
                <a:path w="1905" h="139700">
                  <a:moveTo>
                    <a:pt x="0" y="0"/>
                  </a:moveTo>
                  <a:lnTo>
                    <a:pt x="1773" y="709"/>
                  </a:lnTo>
                  <a:lnTo>
                    <a:pt x="1773" y="138475"/>
                  </a:lnTo>
                  <a:lnTo>
                    <a:pt x="0" y="139171"/>
                  </a:lnTo>
                  <a:lnTo>
                    <a:pt x="0" y="0"/>
                  </a:lnTo>
                  <a:close/>
                </a:path>
              </a:pathLst>
            </a:custGeom>
            <a:solidFill>
              <a:srgbClr val="7E8184"/>
            </a:solidFill>
          </p:spPr>
          <p:txBody>
            <a:bodyPr wrap="square" lIns="0" tIns="0" rIns="0" bIns="0" rtlCol="0"/>
            <a:lstStyle/>
            <a:p>
              <a:endParaRPr/>
            </a:p>
          </p:txBody>
        </p:sp>
        <p:sp>
          <p:nvSpPr>
            <p:cNvPr id="431" name="object 431"/>
            <p:cNvSpPr/>
            <p:nvPr/>
          </p:nvSpPr>
          <p:spPr>
            <a:xfrm>
              <a:off x="1840771" y="2542084"/>
              <a:ext cx="1905" cy="139700"/>
            </a:xfrm>
            <a:custGeom>
              <a:avLst/>
              <a:gdLst/>
              <a:ahLst/>
              <a:cxnLst/>
              <a:rect l="l" t="t" r="r" b="b"/>
              <a:pathLst>
                <a:path w="1905" h="139700">
                  <a:moveTo>
                    <a:pt x="1773" y="709"/>
                  </a:moveTo>
                  <a:lnTo>
                    <a:pt x="1773" y="138475"/>
                  </a:lnTo>
                </a:path>
                <a:path w="1905" h="139700">
                  <a:moveTo>
                    <a:pt x="0" y="139171"/>
                  </a:moveTo>
                  <a:lnTo>
                    <a:pt x="0" y="0"/>
                  </a:lnTo>
                </a:path>
              </a:pathLst>
            </a:custGeom>
            <a:ln w="3175">
              <a:solidFill>
                <a:srgbClr val="7E8184"/>
              </a:solidFill>
            </a:ln>
          </p:spPr>
          <p:txBody>
            <a:bodyPr wrap="square" lIns="0" tIns="0" rIns="0" bIns="0" rtlCol="0"/>
            <a:lstStyle/>
            <a:p>
              <a:endParaRPr/>
            </a:p>
          </p:txBody>
        </p:sp>
        <p:sp>
          <p:nvSpPr>
            <p:cNvPr id="432" name="object 432"/>
            <p:cNvSpPr/>
            <p:nvPr/>
          </p:nvSpPr>
          <p:spPr>
            <a:xfrm>
              <a:off x="1842544" y="2542793"/>
              <a:ext cx="3810" cy="137795"/>
            </a:xfrm>
            <a:custGeom>
              <a:avLst/>
              <a:gdLst/>
              <a:ahLst/>
              <a:cxnLst/>
              <a:rect l="l" t="t" r="r" b="b"/>
              <a:pathLst>
                <a:path w="3810" h="137794">
                  <a:moveTo>
                    <a:pt x="0" y="0"/>
                  </a:moveTo>
                  <a:lnTo>
                    <a:pt x="0" y="137766"/>
                  </a:lnTo>
                  <a:lnTo>
                    <a:pt x="3547" y="136373"/>
                  </a:lnTo>
                  <a:lnTo>
                    <a:pt x="3547" y="1418"/>
                  </a:lnTo>
                  <a:lnTo>
                    <a:pt x="0" y="0"/>
                  </a:lnTo>
                  <a:close/>
                </a:path>
              </a:pathLst>
            </a:custGeom>
            <a:solidFill>
              <a:srgbClr val="7E8083"/>
            </a:solidFill>
          </p:spPr>
          <p:txBody>
            <a:bodyPr wrap="square" lIns="0" tIns="0" rIns="0" bIns="0" rtlCol="0"/>
            <a:lstStyle/>
            <a:p>
              <a:endParaRPr/>
            </a:p>
          </p:txBody>
        </p:sp>
        <p:sp>
          <p:nvSpPr>
            <p:cNvPr id="433" name="object 433"/>
            <p:cNvSpPr/>
            <p:nvPr/>
          </p:nvSpPr>
          <p:spPr>
            <a:xfrm>
              <a:off x="1842545" y="2542793"/>
              <a:ext cx="3810" cy="137795"/>
            </a:xfrm>
            <a:custGeom>
              <a:avLst/>
              <a:gdLst/>
              <a:ahLst/>
              <a:cxnLst/>
              <a:rect l="l" t="t" r="r" b="b"/>
              <a:pathLst>
                <a:path w="3810" h="137794">
                  <a:moveTo>
                    <a:pt x="3547" y="1418"/>
                  </a:moveTo>
                  <a:lnTo>
                    <a:pt x="3547" y="136373"/>
                  </a:lnTo>
                </a:path>
                <a:path w="3810" h="137794">
                  <a:moveTo>
                    <a:pt x="0" y="137766"/>
                  </a:moveTo>
                  <a:lnTo>
                    <a:pt x="0" y="0"/>
                  </a:lnTo>
                </a:path>
              </a:pathLst>
            </a:custGeom>
            <a:ln w="3175">
              <a:solidFill>
                <a:srgbClr val="7E8083"/>
              </a:solidFill>
            </a:ln>
          </p:spPr>
          <p:txBody>
            <a:bodyPr wrap="square" lIns="0" tIns="0" rIns="0" bIns="0" rtlCol="0"/>
            <a:lstStyle/>
            <a:p>
              <a:endParaRPr/>
            </a:p>
          </p:txBody>
        </p:sp>
        <p:sp>
          <p:nvSpPr>
            <p:cNvPr id="434" name="object 434"/>
            <p:cNvSpPr/>
            <p:nvPr/>
          </p:nvSpPr>
          <p:spPr>
            <a:xfrm>
              <a:off x="1846092" y="2544211"/>
              <a:ext cx="1905" cy="135255"/>
            </a:xfrm>
            <a:custGeom>
              <a:avLst/>
              <a:gdLst/>
              <a:ahLst/>
              <a:cxnLst/>
              <a:rect l="l" t="t" r="r" b="b"/>
              <a:pathLst>
                <a:path w="1905" h="135255">
                  <a:moveTo>
                    <a:pt x="0" y="0"/>
                  </a:moveTo>
                  <a:lnTo>
                    <a:pt x="1773" y="709"/>
                  </a:lnTo>
                  <a:lnTo>
                    <a:pt x="1773" y="134258"/>
                  </a:lnTo>
                  <a:lnTo>
                    <a:pt x="0" y="134954"/>
                  </a:lnTo>
                  <a:lnTo>
                    <a:pt x="0" y="0"/>
                  </a:lnTo>
                  <a:close/>
                </a:path>
              </a:pathLst>
            </a:custGeom>
            <a:solidFill>
              <a:srgbClr val="7D8082"/>
            </a:solidFill>
          </p:spPr>
          <p:txBody>
            <a:bodyPr wrap="square" lIns="0" tIns="0" rIns="0" bIns="0" rtlCol="0"/>
            <a:lstStyle/>
            <a:p>
              <a:endParaRPr/>
            </a:p>
          </p:txBody>
        </p:sp>
        <p:sp>
          <p:nvSpPr>
            <p:cNvPr id="435" name="object 435"/>
            <p:cNvSpPr/>
            <p:nvPr/>
          </p:nvSpPr>
          <p:spPr>
            <a:xfrm>
              <a:off x="1846092" y="2544211"/>
              <a:ext cx="1905" cy="135255"/>
            </a:xfrm>
            <a:custGeom>
              <a:avLst/>
              <a:gdLst/>
              <a:ahLst/>
              <a:cxnLst/>
              <a:rect l="l" t="t" r="r" b="b"/>
              <a:pathLst>
                <a:path w="1905" h="135255">
                  <a:moveTo>
                    <a:pt x="1773" y="709"/>
                  </a:moveTo>
                  <a:lnTo>
                    <a:pt x="1773" y="134258"/>
                  </a:lnTo>
                </a:path>
                <a:path w="1905" h="135255">
                  <a:moveTo>
                    <a:pt x="0" y="134954"/>
                  </a:moveTo>
                  <a:lnTo>
                    <a:pt x="0" y="0"/>
                  </a:lnTo>
                </a:path>
              </a:pathLst>
            </a:custGeom>
            <a:ln w="3175">
              <a:solidFill>
                <a:srgbClr val="7D8082"/>
              </a:solidFill>
            </a:ln>
          </p:spPr>
          <p:txBody>
            <a:bodyPr wrap="square" lIns="0" tIns="0" rIns="0" bIns="0" rtlCol="0"/>
            <a:lstStyle/>
            <a:p>
              <a:endParaRPr/>
            </a:p>
          </p:txBody>
        </p:sp>
        <p:sp>
          <p:nvSpPr>
            <p:cNvPr id="436" name="object 436"/>
            <p:cNvSpPr/>
            <p:nvPr/>
          </p:nvSpPr>
          <p:spPr>
            <a:xfrm>
              <a:off x="1847865" y="2544920"/>
              <a:ext cx="3810" cy="133985"/>
            </a:xfrm>
            <a:custGeom>
              <a:avLst/>
              <a:gdLst/>
              <a:ahLst/>
              <a:cxnLst/>
              <a:rect l="l" t="t" r="r" b="b"/>
              <a:pathLst>
                <a:path w="3810" h="133985">
                  <a:moveTo>
                    <a:pt x="0" y="0"/>
                  </a:moveTo>
                  <a:lnTo>
                    <a:pt x="0" y="133549"/>
                  </a:lnTo>
                  <a:lnTo>
                    <a:pt x="3547" y="132156"/>
                  </a:lnTo>
                  <a:lnTo>
                    <a:pt x="3547" y="1418"/>
                  </a:lnTo>
                  <a:lnTo>
                    <a:pt x="0" y="0"/>
                  </a:lnTo>
                  <a:close/>
                </a:path>
              </a:pathLst>
            </a:custGeom>
            <a:solidFill>
              <a:srgbClr val="7C7E82"/>
            </a:solidFill>
          </p:spPr>
          <p:txBody>
            <a:bodyPr wrap="square" lIns="0" tIns="0" rIns="0" bIns="0" rtlCol="0"/>
            <a:lstStyle/>
            <a:p>
              <a:endParaRPr/>
            </a:p>
          </p:txBody>
        </p:sp>
        <p:sp>
          <p:nvSpPr>
            <p:cNvPr id="437" name="object 437"/>
            <p:cNvSpPr/>
            <p:nvPr/>
          </p:nvSpPr>
          <p:spPr>
            <a:xfrm>
              <a:off x="1847865" y="2544920"/>
              <a:ext cx="3810" cy="133985"/>
            </a:xfrm>
            <a:custGeom>
              <a:avLst/>
              <a:gdLst/>
              <a:ahLst/>
              <a:cxnLst/>
              <a:rect l="l" t="t" r="r" b="b"/>
              <a:pathLst>
                <a:path w="3810" h="133985">
                  <a:moveTo>
                    <a:pt x="3547" y="1418"/>
                  </a:moveTo>
                  <a:lnTo>
                    <a:pt x="3547" y="132156"/>
                  </a:lnTo>
                </a:path>
                <a:path w="3810" h="133985">
                  <a:moveTo>
                    <a:pt x="0" y="133549"/>
                  </a:moveTo>
                  <a:lnTo>
                    <a:pt x="0" y="0"/>
                  </a:lnTo>
                </a:path>
              </a:pathLst>
            </a:custGeom>
            <a:ln w="3175">
              <a:solidFill>
                <a:srgbClr val="7C7E82"/>
              </a:solidFill>
            </a:ln>
          </p:spPr>
          <p:txBody>
            <a:bodyPr wrap="square" lIns="0" tIns="0" rIns="0" bIns="0" rtlCol="0"/>
            <a:lstStyle/>
            <a:p>
              <a:endParaRPr/>
            </a:p>
          </p:txBody>
        </p:sp>
        <p:sp>
          <p:nvSpPr>
            <p:cNvPr id="438" name="object 438"/>
            <p:cNvSpPr/>
            <p:nvPr/>
          </p:nvSpPr>
          <p:spPr>
            <a:xfrm>
              <a:off x="1851413" y="2546338"/>
              <a:ext cx="1905" cy="130810"/>
            </a:xfrm>
            <a:custGeom>
              <a:avLst/>
              <a:gdLst/>
              <a:ahLst/>
              <a:cxnLst/>
              <a:rect l="l" t="t" r="r" b="b"/>
              <a:pathLst>
                <a:path w="1905" h="130810">
                  <a:moveTo>
                    <a:pt x="0" y="0"/>
                  </a:moveTo>
                  <a:lnTo>
                    <a:pt x="1773" y="709"/>
                  </a:lnTo>
                  <a:lnTo>
                    <a:pt x="1773" y="130041"/>
                  </a:lnTo>
                  <a:lnTo>
                    <a:pt x="0" y="130738"/>
                  </a:lnTo>
                  <a:lnTo>
                    <a:pt x="0" y="0"/>
                  </a:lnTo>
                  <a:close/>
                </a:path>
              </a:pathLst>
            </a:custGeom>
            <a:solidFill>
              <a:srgbClr val="7C7E82"/>
            </a:solidFill>
          </p:spPr>
          <p:txBody>
            <a:bodyPr wrap="square" lIns="0" tIns="0" rIns="0" bIns="0" rtlCol="0"/>
            <a:lstStyle/>
            <a:p>
              <a:endParaRPr/>
            </a:p>
          </p:txBody>
        </p:sp>
        <p:sp>
          <p:nvSpPr>
            <p:cNvPr id="439" name="object 439"/>
            <p:cNvSpPr/>
            <p:nvPr/>
          </p:nvSpPr>
          <p:spPr>
            <a:xfrm>
              <a:off x="1851413" y="2546338"/>
              <a:ext cx="1905" cy="130810"/>
            </a:xfrm>
            <a:custGeom>
              <a:avLst/>
              <a:gdLst/>
              <a:ahLst/>
              <a:cxnLst/>
              <a:rect l="l" t="t" r="r" b="b"/>
              <a:pathLst>
                <a:path w="1905" h="130810">
                  <a:moveTo>
                    <a:pt x="1773" y="709"/>
                  </a:moveTo>
                  <a:lnTo>
                    <a:pt x="1773" y="130041"/>
                  </a:lnTo>
                </a:path>
                <a:path w="1905" h="130810">
                  <a:moveTo>
                    <a:pt x="0" y="130738"/>
                  </a:moveTo>
                  <a:lnTo>
                    <a:pt x="0" y="0"/>
                  </a:lnTo>
                </a:path>
              </a:pathLst>
            </a:custGeom>
            <a:ln w="3175">
              <a:solidFill>
                <a:srgbClr val="7C7E82"/>
              </a:solidFill>
            </a:ln>
          </p:spPr>
          <p:txBody>
            <a:bodyPr wrap="square" lIns="0" tIns="0" rIns="0" bIns="0" rtlCol="0"/>
            <a:lstStyle/>
            <a:p>
              <a:endParaRPr/>
            </a:p>
          </p:txBody>
        </p:sp>
        <p:sp>
          <p:nvSpPr>
            <p:cNvPr id="440" name="object 440"/>
            <p:cNvSpPr/>
            <p:nvPr/>
          </p:nvSpPr>
          <p:spPr>
            <a:xfrm>
              <a:off x="1853186" y="2547047"/>
              <a:ext cx="3810" cy="129539"/>
            </a:xfrm>
            <a:custGeom>
              <a:avLst/>
              <a:gdLst/>
              <a:ahLst/>
              <a:cxnLst/>
              <a:rect l="l" t="t" r="r" b="b"/>
              <a:pathLst>
                <a:path w="3810" h="129539">
                  <a:moveTo>
                    <a:pt x="0" y="0"/>
                  </a:moveTo>
                  <a:lnTo>
                    <a:pt x="0" y="129332"/>
                  </a:lnTo>
                  <a:lnTo>
                    <a:pt x="3547" y="127939"/>
                  </a:lnTo>
                  <a:lnTo>
                    <a:pt x="3547" y="1418"/>
                  </a:lnTo>
                  <a:lnTo>
                    <a:pt x="0" y="0"/>
                  </a:lnTo>
                  <a:close/>
                </a:path>
              </a:pathLst>
            </a:custGeom>
            <a:solidFill>
              <a:srgbClr val="7B7D81"/>
            </a:solidFill>
          </p:spPr>
          <p:txBody>
            <a:bodyPr wrap="square" lIns="0" tIns="0" rIns="0" bIns="0" rtlCol="0"/>
            <a:lstStyle/>
            <a:p>
              <a:endParaRPr/>
            </a:p>
          </p:txBody>
        </p:sp>
        <p:sp>
          <p:nvSpPr>
            <p:cNvPr id="441" name="object 441"/>
            <p:cNvSpPr/>
            <p:nvPr/>
          </p:nvSpPr>
          <p:spPr>
            <a:xfrm>
              <a:off x="1853186" y="2547047"/>
              <a:ext cx="3810" cy="129539"/>
            </a:xfrm>
            <a:custGeom>
              <a:avLst/>
              <a:gdLst/>
              <a:ahLst/>
              <a:cxnLst/>
              <a:rect l="l" t="t" r="r" b="b"/>
              <a:pathLst>
                <a:path w="3810" h="129539">
                  <a:moveTo>
                    <a:pt x="3547" y="1418"/>
                  </a:moveTo>
                  <a:lnTo>
                    <a:pt x="3547" y="127939"/>
                  </a:lnTo>
                </a:path>
                <a:path w="3810" h="129539">
                  <a:moveTo>
                    <a:pt x="0" y="129332"/>
                  </a:moveTo>
                  <a:lnTo>
                    <a:pt x="0" y="0"/>
                  </a:lnTo>
                </a:path>
              </a:pathLst>
            </a:custGeom>
            <a:ln w="3175">
              <a:solidFill>
                <a:srgbClr val="7B7D81"/>
              </a:solidFill>
            </a:ln>
          </p:spPr>
          <p:txBody>
            <a:bodyPr wrap="square" lIns="0" tIns="0" rIns="0" bIns="0" rtlCol="0"/>
            <a:lstStyle/>
            <a:p>
              <a:endParaRPr/>
            </a:p>
          </p:txBody>
        </p:sp>
        <p:sp>
          <p:nvSpPr>
            <p:cNvPr id="442" name="object 442"/>
            <p:cNvSpPr/>
            <p:nvPr/>
          </p:nvSpPr>
          <p:spPr>
            <a:xfrm>
              <a:off x="1856733" y="2548465"/>
              <a:ext cx="1905" cy="127000"/>
            </a:xfrm>
            <a:custGeom>
              <a:avLst/>
              <a:gdLst/>
              <a:ahLst/>
              <a:cxnLst/>
              <a:rect l="l" t="t" r="r" b="b"/>
              <a:pathLst>
                <a:path w="1905" h="127000">
                  <a:moveTo>
                    <a:pt x="0" y="0"/>
                  </a:moveTo>
                  <a:lnTo>
                    <a:pt x="1773" y="709"/>
                  </a:lnTo>
                  <a:lnTo>
                    <a:pt x="1773" y="125824"/>
                  </a:lnTo>
                  <a:lnTo>
                    <a:pt x="0" y="126521"/>
                  </a:lnTo>
                  <a:lnTo>
                    <a:pt x="0" y="0"/>
                  </a:lnTo>
                  <a:close/>
                </a:path>
              </a:pathLst>
            </a:custGeom>
            <a:solidFill>
              <a:srgbClr val="7B7C80"/>
            </a:solidFill>
          </p:spPr>
          <p:txBody>
            <a:bodyPr wrap="square" lIns="0" tIns="0" rIns="0" bIns="0" rtlCol="0"/>
            <a:lstStyle/>
            <a:p>
              <a:endParaRPr/>
            </a:p>
          </p:txBody>
        </p:sp>
        <p:sp>
          <p:nvSpPr>
            <p:cNvPr id="443" name="object 443"/>
            <p:cNvSpPr/>
            <p:nvPr/>
          </p:nvSpPr>
          <p:spPr>
            <a:xfrm>
              <a:off x="1856733" y="2548465"/>
              <a:ext cx="1905" cy="127000"/>
            </a:xfrm>
            <a:custGeom>
              <a:avLst/>
              <a:gdLst/>
              <a:ahLst/>
              <a:cxnLst/>
              <a:rect l="l" t="t" r="r" b="b"/>
              <a:pathLst>
                <a:path w="1905" h="127000">
                  <a:moveTo>
                    <a:pt x="1773" y="709"/>
                  </a:moveTo>
                  <a:lnTo>
                    <a:pt x="1773" y="125824"/>
                  </a:lnTo>
                </a:path>
                <a:path w="1905" h="127000">
                  <a:moveTo>
                    <a:pt x="0" y="126521"/>
                  </a:moveTo>
                  <a:lnTo>
                    <a:pt x="0" y="0"/>
                  </a:lnTo>
                </a:path>
              </a:pathLst>
            </a:custGeom>
            <a:ln w="3175">
              <a:solidFill>
                <a:srgbClr val="7B7C80"/>
              </a:solidFill>
            </a:ln>
          </p:spPr>
          <p:txBody>
            <a:bodyPr wrap="square" lIns="0" tIns="0" rIns="0" bIns="0" rtlCol="0"/>
            <a:lstStyle/>
            <a:p>
              <a:endParaRPr/>
            </a:p>
          </p:txBody>
        </p:sp>
        <p:sp>
          <p:nvSpPr>
            <p:cNvPr id="444" name="object 444"/>
            <p:cNvSpPr/>
            <p:nvPr/>
          </p:nvSpPr>
          <p:spPr>
            <a:xfrm>
              <a:off x="1858507" y="2549174"/>
              <a:ext cx="1905" cy="125730"/>
            </a:xfrm>
            <a:custGeom>
              <a:avLst/>
              <a:gdLst/>
              <a:ahLst/>
              <a:cxnLst/>
              <a:rect l="l" t="t" r="r" b="b"/>
              <a:pathLst>
                <a:path w="1905" h="125730">
                  <a:moveTo>
                    <a:pt x="0" y="0"/>
                  </a:moveTo>
                  <a:lnTo>
                    <a:pt x="1773" y="709"/>
                  </a:lnTo>
                  <a:lnTo>
                    <a:pt x="1773" y="124419"/>
                  </a:lnTo>
                  <a:lnTo>
                    <a:pt x="0" y="125115"/>
                  </a:lnTo>
                  <a:lnTo>
                    <a:pt x="0" y="0"/>
                  </a:lnTo>
                  <a:close/>
                </a:path>
              </a:pathLst>
            </a:custGeom>
            <a:solidFill>
              <a:srgbClr val="7B7C80"/>
            </a:solidFill>
          </p:spPr>
          <p:txBody>
            <a:bodyPr wrap="square" lIns="0" tIns="0" rIns="0" bIns="0" rtlCol="0"/>
            <a:lstStyle/>
            <a:p>
              <a:endParaRPr/>
            </a:p>
          </p:txBody>
        </p:sp>
        <p:sp>
          <p:nvSpPr>
            <p:cNvPr id="445" name="object 445"/>
            <p:cNvSpPr/>
            <p:nvPr/>
          </p:nvSpPr>
          <p:spPr>
            <a:xfrm>
              <a:off x="1858507" y="2549174"/>
              <a:ext cx="1905" cy="125730"/>
            </a:xfrm>
            <a:custGeom>
              <a:avLst/>
              <a:gdLst/>
              <a:ahLst/>
              <a:cxnLst/>
              <a:rect l="l" t="t" r="r" b="b"/>
              <a:pathLst>
                <a:path w="1905" h="125730">
                  <a:moveTo>
                    <a:pt x="1773" y="709"/>
                  </a:moveTo>
                  <a:lnTo>
                    <a:pt x="1773" y="124419"/>
                  </a:lnTo>
                </a:path>
                <a:path w="1905" h="125730">
                  <a:moveTo>
                    <a:pt x="0" y="125115"/>
                  </a:moveTo>
                  <a:lnTo>
                    <a:pt x="0" y="0"/>
                  </a:lnTo>
                </a:path>
              </a:pathLst>
            </a:custGeom>
            <a:ln w="3175">
              <a:solidFill>
                <a:srgbClr val="7B7C80"/>
              </a:solidFill>
            </a:ln>
          </p:spPr>
          <p:txBody>
            <a:bodyPr wrap="square" lIns="0" tIns="0" rIns="0" bIns="0" rtlCol="0"/>
            <a:lstStyle/>
            <a:p>
              <a:endParaRPr/>
            </a:p>
          </p:txBody>
        </p:sp>
        <p:sp>
          <p:nvSpPr>
            <p:cNvPr id="446" name="object 446"/>
            <p:cNvSpPr/>
            <p:nvPr/>
          </p:nvSpPr>
          <p:spPr>
            <a:xfrm>
              <a:off x="1860281" y="2549883"/>
              <a:ext cx="3810" cy="123825"/>
            </a:xfrm>
            <a:custGeom>
              <a:avLst/>
              <a:gdLst/>
              <a:ahLst/>
              <a:cxnLst/>
              <a:rect l="l" t="t" r="r" b="b"/>
              <a:pathLst>
                <a:path w="3810" h="123825">
                  <a:moveTo>
                    <a:pt x="0" y="0"/>
                  </a:moveTo>
                  <a:lnTo>
                    <a:pt x="0" y="123710"/>
                  </a:lnTo>
                  <a:lnTo>
                    <a:pt x="3547" y="122317"/>
                  </a:lnTo>
                  <a:lnTo>
                    <a:pt x="3547" y="1418"/>
                  </a:lnTo>
                  <a:lnTo>
                    <a:pt x="0" y="0"/>
                  </a:lnTo>
                  <a:close/>
                </a:path>
              </a:pathLst>
            </a:custGeom>
            <a:solidFill>
              <a:srgbClr val="7A7C7E"/>
            </a:solidFill>
          </p:spPr>
          <p:txBody>
            <a:bodyPr wrap="square" lIns="0" tIns="0" rIns="0" bIns="0" rtlCol="0"/>
            <a:lstStyle/>
            <a:p>
              <a:endParaRPr/>
            </a:p>
          </p:txBody>
        </p:sp>
        <p:sp>
          <p:nvSpPr>
            <p:cNvPr id="447" name="object 447"/>
            <p:cNvSpPr/>
            <p:nvPr/>
          </p:nvSpPr>
          <p:spPr>
            <a:xfrm>
              <a:off x="1860281" y="2549883"/>
              <a:ext cx="3810" cy="123825"/>
            </a:xfrm>
            <a:custGeom>
              <a:avLst/>
              <a:gdLst/>
              <a:ahLst/>
              <a:cxnLst/>
              <a:rect l="l" t="t" r="r" b="b"/>
              <a:pathLst>
                <a:path w="3810" h="123825">
                  <a:moveTo>
                    <a:pt x="3547" y="1418"/>
                  </a:moveTo>
                  <a:lnTo>
                    <a:pt x="3547" y="122317"/>
                  </a:lnTo>
                </a:path>
                <a:path w="3810" h="123825">
                  <a:moveTo>
                    <a:pt x="0" y="123710"/>
                  </a:moveTo>
                  <a:lnTo>
                    <a:pt x="0" y="0"/>
                  </a:lnTo>
                </a:path>
              </a:pathLst>
            </a:custGeom>
            <a:ln w="3175">
              <a:solidFill>
                <a:srgbClr val="7A7C7E"/>
              </a:solidFill>
            </a:ln>
          </p:spPr>
          <p:txBody>
            <a:bodyPr wrap="square" lIns="0" tIns="0" rIns="0" bIns="0" rtlCol="0"/>
            <a:lstStyle/>
            <a:p>
              <a:endParaRPr/>
            </a:p>
          </p:txBody>
        </p:sp>
        <p:sp>
          <p:nvSpPr>
            <p:cNvPr id="448" name="object 448"/>
            <p:cNvSpPr/>
            <p:nvPr/>
          </p:nvSpPr>
          <p:spPr>
            <a:xfrm>
              <a:off x="1863828" y="2551301"/>
              <a:ext cx="1905" cy="121285"/>
            </a:xfrm>
            <a:custGeom>
              <a:avLst/>
              <a:gdLst/>
              <a:ahLst/>
              <a:cxnLst/>
              <a:rect l="l" t="t" r="r" b="b"/>
              <a:pathLst>
                <a:path w="1905" h="121285">
                  <a:moveTo>
                    <a:pt x="0" y="0"/>
                  </a:moveTo>
                  <a:lnTo>
                    <a:pt x="1773" y="709"/>
                  </a:lnTo>
                  <a:lnTo>
                    <a:pt x="1773" y="120202"/>
                  </a:lnTo>
                  <a:lnTo>
                    <a:pt x="0" y="120899"/>
                  </a:lnTo>
                  <a:lnTo>
                    <a:pt x="0" y="0"/>
                  </a:lnTo>
                  <a:close/>
                </a:path>
              </a:pathLst>
            </a:custGeom>
            <a:solidFill>
              <a:srgbClr val="797B7E"/>
            </a:solidFill>
          </p:spPr>
          <p:txBody>
            <a:bodyPr wrap="square" lIns="0" tIns="0" rIns="0" bIns="0" rtlCol="0"/>
            <a:lstStyle/>
            <a:p>
              <a:endParaRPr/>
            </a:p>
          </p:txBody>
        </p:sp>
        <p:sp>
          <p:nvSpPr>
            <p:cNvPr id="449" name="object 449"/>
            <p:cNvSpPr/>
            <p:nvPr/>
          </p:nvSpPr>
          <p:spPr>
            <a:xfrm>
              <a:off x="1863828" y="2551301"/>
              <a:ext cx="1905" cy="121285"/>
            </a:xfrm>
            <a:custGeom>
              <a:avLst/>
              <a:gdLst/>
              <a:ahLst/>
              <a:cxnLst/>
              <a:rect l="l" t="t" r="r" b="b"/>
              <a:pathLst>
                <a:path w="1905" h="121285">
                  <a:moveTo>
                    <a:pt x="1773" y="709"/>
                  </a:moveTo>
                  <a:lnTo>
                    <a:pt x="1773" y="120202"/>
                  </a:lnTo>
                </a:path>
                <a:path w="1905" h="121285">
                  <a:moveTo>
                    <a:pt x="0" y="120899"/>
                  </a:moveTo>
                  <a:lnTo>
                    <a:pt x="0" y="0"/>
                  </a:lnTo>
                </a:path>
              </a:pathLst>
            </a:custGeom>
            <a:ln w="3175">
              <a:solidFill>
                <a:srgbClr val="797B7E"/>
              </a:solidFill>
            </a:ln>
          </p:spPr>
          <p:txBody>
            <a:bodyPr wrap="square" lIns="0" tIns="0" rIns="0" bIns="0" rtlCol="0"/>
            <a:lstStyle/>
            <a:p>
              <a:endParaRPr/>
            </a:p>
          </p:txBody>
        </p:sp>
        <p:sp>
          <p:nvSpPr>
            <p:cNvPr id="450" name="object 450"/>
            <p:cNvSpPr/>
            <p:nvPr/>
          </p:nvSpPr>
          <p:spPr>
            <a:xfrm>
              <a:off x="1865601" y="2552010"/>
              <a:ext cx="3810" cy="120014"/>
            </a:xfrm>
            <a:custGeom>
              <a:avLst/>
              <a:gdLst/>
              <a:ahLst/>
              <a:cxnLst/>
              <a:rect l="l" t="t" r="r" b="b"/>
              <a:pathLst>
                <a:path w="3810" h="120014">
                  <a:moveTo>
                    <a:pt x="0" y="0"/>
                  </a:moveTo>
                  <a:lnTo>
                    <a:pt x="0" y="119493"/>
                  </a:lnTo>
                  <a:lnTo>
                    <a:pt x="3547" y="118100"/>
                  </a:lnTo>
                  <a:lnTo>
                    <a:pt x="3547" y="1418"/>
                  </a:lnTo>
                  <a:lnTo>
                    <a:pt x="0" y="0"/>
                  </a:lnTo>
                  <a:close/>
                </a:path>
              </a:pathLst>
            </a:custGeom>
            <a:solidFill>
              <a:srgbClr val="797B7E"/>
            </a:solidFill>
          </p:spPr>
          <p:txBody>
            <a:bodyPr wrap="square" lIns="0" tIns="0" rIns="0" bIns="0" rtlCol="0"/>
            <a:lstStyle/>
            <a:p>
              <a:endParaRPr/>
            </a:p>
          </p:txBody>
        </p:sp>
        <p:sp>
          <p:nvSpPr>
            <p:cNvPr id="451" name="object 451"/>
            <p:cNvSpPr/>
            <p:nvPr/>
          </p:nvSpPr>
          <p:spPr>
            <a:xfrm>
              <a:off x="1865602" y="2552010"/>
              <a:ext cx="3810" cy="120014"/>
            </a:xfrm>
            <a:custGeom>
              <a:avLst/>
              <a:gdLst/>
              <a:ahLst/>
              <a:cxnLst/>
              <a:rect l="l" t="t" r="r" b="b"/>
              <a:pathLst>
                <a:path w="3810" h="120014">
                  <a:moveTo>
                    <a:pt x="3547" y="1418"/>
                  </a:moveTo>
                  <a:lnTo>
                    <a:pt x="3547" y="118100"/>
                  </a:lnTo>
                </a:path>
                <a:path w="3810" h="120014">
                  <a:moveTo>
                    <a:pt x="0" y="119493"/>
                  </a:moveTo>
                  <a:lnTo>
                    <a:pt x="0" y="0"/>
                  </a:lnTo>
                </a:path>
              </a:pathLst>
            </a:custGeom>
            <a:ln w="3175">
              <a:solidFill>
                <a:srgbClr val="797B7E"/>
              </a:solidFill>
            </a:ln>
          </p:spPr>
          <p:txBody>
            <a:bodyPr wrap="square" lIns="0" tIns="0" rIns="0" bIns="0" rtlCol="0"/>
            <a:lstStyle/>
            <a:p>
              <a:endParaRPr/>
            </a:p>
          </p:txBody>
        </p:sp>
        <p:sp>
          <p:nvSpPr>
            <p:cNvPr id="452" name="object 452"/>
            <p:cNvSpPr/>
            <p:nvPr/>
          </p:nvSpPr>
          <p:spPr>
            <a:xfrm>
              <a:off x="1869149" y="2553428"/>
              <a:ext cx="1905" cy="116839"/>
            </a:xfrm>
            <a:custGeom>
              <a:avLst/>
              <a:gdLst/>
              <a:ahLst/>
              <a:cxnLst/>
              <a:rect l="l" t="t" r="r" b="b"/>
              <a:pathLst>
                <a:path w="1905" h="116839">
                  <a:moveTo>
                    <a:pt x="0" y="0"/>
                  </a:moveTo>
                  <a:lnTo>
                    <a:pt x="1773" y="709"/>
                  </a:lnTo>
                  <a:lnTo>
                    <a:pt x="1773" y="115985"/>
                  </a:lnTo>
                  <a:lnTo>
                    <a:pt x="0" y="116682"/>
                  </a:lnTo>
                  <a:lnTo>
                    <a:pt x="0" y="0"/>
                  </a:lnTo>
                  <a:close/>
                </a:path>
              </a:pathLst>
            </a:custGeom>
            <a:solidFill>
              <a:srgbClr val="797A7D"/>
            </a:solidFill>
          </p:spPr>
          <p:txBody>
            <a:bodyPr wrap="square" lIns="0" tIns="0" rIns="0" bIns="0" rtlCol="0"/>
            <a:lstStyle/>
            <a:p>
              <a:endParaRPr/>
            </a:p>
          </p:txBody>
        </p:sp>
        <p:sp>
          <p:nvSpPr>
            <p:cNvPr id="453" name="object 453"/>
            <p:cNvSpPr/>
            <p:nvPr/>
          </p:nvSpPr>
          <p:spPr>
            <a:xfrm>
              <a:off x="1869149" y="2553428"/>
              <a:ext cx="1905" cy="116839"/>
            </a:xfrm>
            <a:custGeom>
              <a:avLst/>
              <a:gdLst/>
              <a:ahLst/>
              <a:cxnLst/>
              <a:rect l="l" t="t" r="r" b="b"/>
              <a:pathLst>
                <a:path w="1905" h="116839">
                  <a:moveTo>
                    <a:pt x="1773" y="709"/>
                  </a:moveTo>
                  <a:lnTo>
                    <a:pt x="1773" y="115985"/>
                  </a:lnTo>
                </a:path>
                <a:path w="1905" h="116839">
                  <a:moveTo>
                    <a:pt x="0" y="116682"/>
                  </a:moveTo>
                  <a:lnTo>
                    <a:pt x="0" y="0"/>
                  </a:lnTo>
                </a:path>
              </a:pathLst>
            </a:custGeom>
            <a:ln w="3175">
              <a:solidFill>
                <a:srgbClr val="797A7D"/>
              </a:solidFill>
            </a:ln>
          </p:spPr>
          <p:txBody>
            <a:bodyPr wrap="square" lIns="0" tIns="0" rIns="0" bIns="0" rtlCol="0"/>
            <a:lstStyle/>
            <a:p>
              <a:endParaRPr/>
            </a:p>
          </p:txBody>
        </p:sp>
        <p:sp>
          <p:nvSpPr>
            <p:cNvPr id="454" name="object 454"/>
            <p:cNvSpPr/>
            <p:nvPr/>
          </p:nvSpPr>
          <p:spPr>
            <a:xfrm>
              <a:off x="1870922" y="2554137"/>
              <a:ext cx="3810" cy="115570"/>
            </a:xfrm>
            <a:custGeom>
              <a:avLst/>
              <a:gdLst/>
              <a:ahLst/>
              <a:cxnLst/>
              <a:rect l="l" t="t" r="r" b="b"/>
              <a:pathLst>
                <a:path w="3810" h="115569">
                  <a:moveTo>
                    <a:pt x="0" y="0"/>
                  </a:moveTo>
                  <a:lnTo>
                    <a:pt x="0" y="115276"/>
                  </a:lnTo>
                  <a:lnTo>
                    <a:pt x="3547" y="113883"/>
                  </a:lnTo>
                  <a:lnTo>
                    <a:pt x="3547" y="1418"/>
                  </a:lnTo>
                  <a:lnTo>
                    <a:pt x="0" y="0"/>
                  </a:lnTo>
                  <a:close/>
                </a:path>
              </a:pathLst>
            </a:custGeom>
            <a:solidFill>
              <a:srgbClr val="79797C"/>
            </a:solidFill>
          </p:spPr>
          <p:txBody>
            <a:bodyPr wrap="square" lIns="0" tIns="0" rIns="0" bIns="0" rtlCol="0"/>
            <a:lstStyle/>
            <a:p>
              <a:endParaRPr/>
            </a:p>
          </p:txBody>
        </p:sp>
        <p:sp>
          <p:nvSpPr>
            <p:cNvPr id="455" name="object 455"/>
            <p:cNvSpPr/>
            <p:nvPr/>
          </p:nvSpPr>
          <p:spPr>
            <a:xfrm>
              <a:off x="1870922" y="2554137"/>
              <a:ext cx="3810" cy="115570"/>
            </a:xfrm>
            <a:custGeom>
              <a:avLst/>
              <a:gdLst/>
              <a:ahLst/>
              <a:cxnLst/>
              <a:rect l="l" t="t" r="r" b="b"/>
              <a:pathLst>
                <a:path w="3810" h="115569">
                  <a:moveTo>
                    <a:pt x="3547" y="1418"/>
                  </a:moveTo>
                  <a:lnTo>
                    <a:pt x="3547" y="113883"/>
                  </a:lnTo>
                </a:path>
                <a:path w="3810" h="115569">
                  <a:moveTo>
                    <a:pt x="0" y="115276"/>
                  </a:moveTo>
                  <a:lnTo>
                    <a:pt x="0" y="0"/>
                  </a:lnTo>
                </a:path>
              </a:pathLst>
            </a:custGeom>
            <a:ln w="3175">
              <a:solidFill>
                <a:srgbClr val="79797C"/>
              </a:solidFill>
            </a:ln>
          </p:spPr>
          <p:txBody>
            <a:bodyPr wrap="square" lIns="0" tIns="0" rIns="0" bIns="0" rtlCol="0"/>
            <a:lstStyle/>
            <a:p>
              <a:endParaRPr/>
            </a:p>
          </p:txBody>
        </p:sp>
        <p:sp>
          <p:nvSpPr>
            <p:cNvPr id="456" name="object 456"/>
            <p:cNvSpPr/>
            <p:nvPr/>
          </p:nvSpPr>
          <p:spPr>
            <a:xfrm>
              <a:off x="1874470" y="2555555"/>
              <a:ext cx="1905" cy="113030"/>
            </a:xfrm>
            <a:custGeom>
              <a:avLst/>
              <a:gdLst/>
              <a:ahLst/>
              <a:cxnLst/>
              <a:rect l="l" t="t" r="r" b="b"/>
              <a:pathLst>
                <a:path w="1905" h="113030">
                  <a:moveTo>
                    <a:pt x="0" y="0"/>
                  </a:moveTo>
                  <a:lnTo>
                    <a:pt x="1773" y="709"/>
                  </a:lnTo>
                  <a:lnTo>
                    <a:pt x="1773" y="111769"/>
                  </a:lnTo>
                  <a:lnTo>
                    <a:pt x="0" y="112465"/>
                  </a:lnTo>
                  <a:lnTo>
                    <a:pt x="0" y="0"/>
                  </a:lnTo>
                  <a:close/>
                </a:path>
              </a:pathLst>
            </a:custGeom>
            <a:solidFill>
              <a:srgbClr val="78797B"/>
            </a:solidFill>
          </p:spPr>
          <p:txBody>
            <a:bodyPr wrap="square" lIns="0" tIns="0" rIns="0" bIns="0" rtlCol="0"/>
            <a:lstStyle/>
            <a:p>
              <a:endParaRPr/>
            </a:p>
          </p:txBody>
        </p:sp>
        <p:sp>
          <p:nvSpPr>
            <p:cNvPr id="457" name="object 457"/>
            <p:cNvSpPr/>
            <p:nvPr/>
          </p:nvSpPr>
          <p:spPr>
            <a:xfrm>
              <a:off x="1874470" y="2555555"/>
              <a:ext cx="1905" cy="113030"/>
            </a:xfrm>
            <a:custGeom>
              <a:avLst/>
              <a:gdLst/>
              <a:ahLst/>
              <a:cxnLst/>
              <a:rect l="l" t="t" r="r" b="b"/>
              <a:pathLst>
                <a:path w="1905" h="113030">
                  <a:moveTo>
                    <a:pt x="1773" y="709"/>
                  </a:moveTo>
                  <a:lnTo>
                    <a:pt x="1773" y="111769"/>
                  </a:lnTo>
                </a:path>
                <a:path w="1905" h="113030">
                  <a:moveTo>
                    <a:pt x="0" y="112465"/>
                  </a:moveTo>
                  <a:lnTo>
                    <a:pt x="0" y="0"/>
                  </a:lnTo>
                </a:path>
              </a:pathLst>
            </a:custGeom>
            <a:ln w="3175">
              <a:solidFill>
                <a:srgbClr val="78797B"/>
              </a:solidFill>
            </a:ln>
          </p:spPr>
          <p:txBody>
            <a:bodyPr wrap="square" lIns="0" tIns="0" rIns="0" bIns="0" rtlCol="0"/>
            <a:lstStyle/>
            <a:p>
              <a:endParaRPr/>
            </a:p>
          </p:txBody>
        </p:sp>
        <p:sp>
          <p:nvSpPr>
            <p:cNvPr id="458" name="object 458"/>
            <p:cNvSpPr/>
            <p:nvPr/>
          </p:nvSpPr>
          <p:spPr>
            <a:xfrm>
              <a:off x="1876243" y="2556264"/>
              <a:ext cx="3810" cy="111125"/>
            </a:xfrm>
            <a:custGeom>
              <a:avLst/>
              <a:gdLst/>
              <a:ahLst/>
              <a:cxnLst/>
              <a:rect l="l" t="t" r="r" b="b"/>
              <a:pathLst>
                <a:path w="3810" h="111125">
                  <a:moveTo>
                    <a:pt x="0" y="0"/>
                  </a:moveTo>
                  <a:lnTo>
                    <a:pt x="0" y="111059"/>
                  </a:lnTo>
                  <a:lnTo>
                    <a:pt x="3547" y="109666"/>
                  </a:lnTo>
                  <a:lnTo>
                    <a:pt x="3547" y="1418"/>
                  </a:lnTo>
                  <a:lnTo>
                    <a:pt x="0" y="0"/>
                  </a:lnTo>
                  <a:close/>
                </a:path>
              </a:pathLst>
            </a:custGeom>
            <a:solidFill>
              <a:srgbClr val="78797B"/>
            </a:solidFill>
          </p:spPr>
          <p:txBody>
            <a:bodyPr wrap="square" lIns="0" tIns="0" rIns="0" bIns="0" rtlCol="0"/>
            <a:lstStyle/>
            <a:p>
              <a:endParaRPr/>
            </a:p>
          </p:txBody>
        </p:sp>
        <p:sp>
          <p:nvSpPr>
            <p:cNvPr id="459" name="object 459"/>
            <p:cNvSpPr/>
            <p:nvPr/>
          </p:nvSpPr>
          <p:spPr>
            <a:xfrm>
              <a:off x="1876243" y="2556264"/>
              <a:ext cx="3810" cy="111125"/>
            </a:xfrm>
            <a:custGeom>
              <a:avLst/>
              <a:gdLst/>
              <a:ahLst/>
              <a:cxnLst/>
              <a:rect l="l" t="t" r="r" b="b"/>
              <a:pathLst>
                <a:path w="3810" h="111125">
                  <a:moveTo>
                    <a:pt x="3547" y="1418"/>
                  </a:moveTo>
                  <a:lnTo>
                    <a:pt x="3547" y="109666"/>
                  </a:lnTo>
                </a:path>
                <a:path w="3810" h="111125">
                  <a:moveTo>
                    <a:pt x="0" y="111059"/>
                  </a:moveTo>
                  <a:lnTo>
                    <a:pt x="0" y="0"/>
                  </a:lnTo>
                </a:path>
              </a:pathLst>
            </a:custGeom>
            <a:ln w="3175">
              <a:solidFill>
                <a:srgbClr val="78797B"/>
              </a:solidFill>
            </a:ln>
          </p:spPr>
          <p:txBody>
            <a:bodyPr wrap="square" lIns="0" tIns="0" rIns="0" bIns="0" rtlCol="0"/>
            <a:lstStyle/>
            <a:p>
              <a:endParaRPr/>
            </a:p>
          </p:txBody>
        </p:sp>
        <p:sp>
          <p:nvSpPr>
            <p:cNvPr id="460" name="object 460"/>
            <p:cNvSpPr/>
            <p:nvPr/>
          </p:nvSpPr>
          <p:spPr>
            <a:xfrm>
              <a:off x="1879790" y="2557682"/>
              <a:ext cx="1905" cy="108585"/>
            </a:xfrm>
            <a:custGeom>
              <a:avLst/>
              <a:gdLst/>
              <a:ahLst/>
              <a:cxnLst/>
              <a:rect l="l" t="t" r="r" b="b"/>
              <a:pathLst>
                <a:path w="1905" h="108585">
                  <a:moveTo>
                    <a:pt x="0" y="0"/>
                  </a:moveTo>
                  <a:lnTo>
                    <a:pt x="1773" y="709"/>
                  </a:lnTo>
                  <a:lnTo>
                    <a:pt x="1773" y="107552"/>
                  </a:lnTo>
                  <a:lnTo>
                    <a:pt x="0" y="108248"/>
                  </a:lnTo>
                  <a:lnTo>
                    <a:pt x="0" y="0"/>
                  </a:lnTo>
                  <a:close/>
                </a:path>
              </a:pathLst>
            </a:custGeom>
            <a:solidFill>
              <a:srgbClr val="77797A"/>
            </a:solidFill>
          </p:spPr>
          <p:txBody>
            <a:bodyPr wrap="square" lIns="0" tIns="0" rIns="0" bIns="0" rtlCol="0"/>
            <a:lstStyle/>
            <a:p>
              <a:endParaRPr/>
            </a:p>
          </p:txBody>
        </p:sp>
        <p:sp>
          <p:nvSpPr>
            <p:cNvPr id="461" name="object 461"/>
            <p:cNvSpPr/>
            <p:nvPr/>
          </p:nvSpPr>
          <p:spPr>
            <a:xfrm>
              <a:off x="1879790" y="2557682"/>
              <a:ext cx="1905" cy="108585"/>
            </a:xfrm>
            <a:custGeom>
              <a:avLst/>
              <a:gdLst/>
              <a:ahLst/>
              <a:cxnLst/>
              <a:rect l="l" t="t" r="r" b="b"/>
              <a:pathLst>
                <a:path w="1905" h="108585">
                  <a:moveTo>
                    <a:pt x="1773" y="709"/>
                  </a:moveTo>
                  <a:lnTo>
                    <a:pt x="1773" y="107552"/>
                  </a:lnTo>
                </a:path>
                <a:path w="1905" h="108585">
                  <a:moveTo>
                    <a:pt x="0" y="108248"/>
                  </a:moveTo>
                  <a:lnTo>
                    <a:pt x="0" y="0"/>
                  </a:lnTo>
                </a:path>
              </a:pathLst>
            </a:custGeom>
            <a:ln w="3175">
              <a:solidFill>
                <a:srgbClr val="77797A"/>
              </a:solidFill>
            </a:ln>
          </p:spPr>
          <p:txBody>
            <a:bodyPr wrap="square" lIns="0" tIns="0" rIns="0" bIns="0" rtlCol="0"/>
            <a:lstStyle/>
            <a:p>
              <a:endParaRPr/>
            </a:p>
          </p:txBody>
        </p:sp>
        <p:sp>
          <p:nvSpPr>
            <p:cNvPr id="462" name="object 462"/>
            <p:cNvSpPr/>
            <p:nvPr/>
          </p:nvSpPr>
          <p:spPr>
            <a:xfrm>
              <a:off x="1881564" y="2558391"/>
              <a:ext cx="3810" cy="107314"/>
            </a:xfrm>
            <a:custGeom>
              <a:avLst/>
              <a:gdLst/>
              <a:ahLst/>
              <a:cxnLst/>
              <a:rect l="l" t="t" r="r" b="b"/>
              <a:pathLst>
                <a:path w="3810" h="107314">
                  <a:moveTo>
                    <a:pt x="0" y="0"/>
                  </a:moveTo>
                  <a:lnTo>
                    <a:pt x="0" y="106843"/>
                  </a:lnTo>
                  <a:lnTo>
                    <a:pt x="3547" y="105450"/>
                  </a:lnTo>
                  <a:lnTo>
                    <a:pt x="3547" y="1418"/>
                  </a:lnTo>
                  <a:lnTo>
                    <a:pt x="0" y="0"/>
                  </a:lnTo>
                  <a:close/>
                </a:path>
              </a:pathLst>
            </a:custGeom>
            <a:solidFill>
              <a:srgbClr val="77787A"/>
            </a:solidFill>
          </p:spPr>
          <p:txBody>
            <a:bodyPr wrap="square" lIns="0" tIns="0" rIns="0" bIns="0" rtlCol="0"/>
            <a:lstStyle/>
            <a:p>
              <a:endParaRPr/>
            </a:p>
          </p:txBody>
        </p:sp>
        <p:sp>
          <p:nvSpPr>
            <p:cNvPr id="463" name="object 463"/>
            <p:cNvSpPr/>
            <p:nvPr/>
          </p:nvSpPr>
          <p:spPr>
            <a:xfrm>
              <a:off x="1881564" y="2558391"/>
              <a:ext cx="3810" cy="107314"/>
            </a:xfrm>
            <a:custGeom>
              <a:avLst/>
              <a:gdLst/>
              <a:ahLst/>
              <a:cxnLst/>
              <a:rect l="l" t="t" r="r" b="b"/>
              <a:pathLst>
                <a:path w="3810" h="107314">
                  <a:moveTo>
                    <a:pt x="3547" y="1418"/>
                  </a:moveTo>
                  <a:lnTo>
                    <a:pt x="3547" y="105450"/>
                  </a:lnTo>
                </a:path>
                <a:path w="3810" h="107314">
                  <a:moveTo>
                    <a:pt x="0" y="106843"/>
                  </a:moveTo>
                  <a:lnTo>
                    <a:pt x="0" y="0"/>
                  </a:lnTo>
                </a:path>
              </a:pathLst>
            </a:custGeom>
            <a:ln w="3175">
              <a:solidFill>
                <a:srgbClr val="77787A"/>
              </a:solidFill>
            </a:ln>
          </p:spPr>
          <p:txBody>
            <a:bodyPr wrap="square" lIns="0" tIns="0" rIns="0" bIns="0" rtlCol="0"/>
            <a:lstStyle/>
            <a:p>
              <a:endParaRPr/>
            </a:p>
          </p:txBody>
        </p:sp>
        <p:sp>
          <p:nvSpPr>
            <p:cNvPr id="464" name="object 464"/>
            <p:cNvSpPr/>
            <p:nvPr/>
          </p:nvSpPr>
          <p:spPr>
            <a:xfrm>
              <a:off x="1885111" y="2559810"/>
              <a:ext cx="1905" cy="104139"/>
            </a:xfrm>
            <a:custGeom>
              <a:avLst/>
              <a:gdLst/>
              <a:ahLst/>
              <a:cxnLst/>
              <a:rect l="l" t="t" r="r" b="b"/>
              <a:pathLst>
                <a:path w="1905" h="104139">
                  <a:moveTo>
                    <a:pt x="0" y="0"/>
                  </a:moveTo>
                  <a:lnTo>
                    <a:pt x="1773" y="709"/>
                  </a:lnTo>
                  <a:lnTo>
                    <a:pt x="1773" y="103335"/>
                  </a:lnTo>
                  <a:lnTo>
                    <a:pt x="0" y="104032"/>
                  </a:lnTo>
                  <a:lnTo>
                    <a:pt x="0" y="0"/>
                  </a:lnTo>
                  <a:close/>
                </a:path>
              </a:pathLst>
            </a:custGeom>
            <a:solidFill>
              <a:srgbClr val="77787A"/>
            </a:solidFill>
          </p:spPr>
          <p:txBody>
            <a:bodyPr wrap="square" lIns="0" tIns="0" rIns="0" bIns="0" rtlCol="0"/>
            <a:lstStyle/>
            <a:p>
              <a:endParaRPr/>
            </a:p>
          </p:txBody>
        </p:sp>
        <p:sp>
          <p:nvSpPr>
            <p:cNvPr id="465" name="object 465"/>
            <p:cNvSpPr/>
            <p:nvPr/>
          </p:nvSpPr>
          <p:spPr>
            <a:xfrm>
              <a:off x="1885111" y="2559810"/>
              <a:ext cx="1905" cy="104139"/>
            </a:xfrm>
            <a:custGeom>
              <a:avLst/>
              <a:gdLst/>
              <a:ahLst/>
              <a:cxnLst/>
              <a:rect l="l" t="t" r="r" b="b"/>
              <a:pathLst>
                <a:path w="1905" h="104139">
                  <a:moveTo>
                    <a:pt x="1773" y="709"/>
                  </a:moveTo>
                  <a:lnTo>
                    <a:pt x="1773" y="103335"/>
                  </a:lnTo>
                </a:path>
                <a:path w="1905" h="104139">
                  <a:moveTo>
                    <a:pt x="0" y="104032"/>
                  </a:moveTo>
                  <a:lnTo>
                    <a:pt x="0" y="0"/>
                  </a:lnTo>
                </a:path>
              </a:pathLst>
            </a:custGeom>
            <a:ln w="3175">
              <a:solidFill>
                <a:srgbClr val="77787A"/>
              </a:solidFill>
            </a:ln>
          </p:spPr>
          <p:txBody>
            <a:bodyPr wrap="square" lIns="0" tIns="0" rIns="0" bIns="0" rtlCol="0"/>
            <a:lstStyle/>
            <a:p>
              <a:endParaRPr/>
            </a:p>
          </p:txBody>
        </p:sp>
        <p:sp>
          <p:nvSpPr>
            <p:cNvPr id="466" name="object 466"/>
            <p:cNvSpPr/>
            <p:nvPr/>
          </p:nvSpPr>
          <p:spPr>
            <a:xfrm>
              <a:off x="1886885" y="2560519"/>
              <a:ext cx="3810" cy="102870"/>
            </a:xfrm>
            <a:custGeom>
              <a:avLst/>
              <a:gdLst/>
              <a:ahLst/>
              <a:cxnLst/>
              <a:rect l="l" t="t" r="r" b="b"/>
              <a:pathLst>
                <a:path w="3810" h="102869">
                  <a:moveTo>
                    <a:pt x="0" y="0"/>
                  </a:moveTo>
                  <a:lnTo>
                    <a:pt x="0" y="102626"/>
                  </a:lnTo>
                  <a:lnTo>
                    <a:pt x="3547" y="101233"/>
                  </a:lnTo>
                  <a:lnTo>
                    <a:pt x="3547" y="1418"/>
                  </a:lnTo>
                  <a:lnTo>
                    <a:pt x="0" y="0"/>
                  </a:lnTo>
                  <a:close/>
                </a:path>
              </a:pathLst>
            </a:custGeom>
            <a:solidFill>
              <a:srgbClr val="767779"/>
            </a:solidFill>
          </p:spPr>
          <p:txBody>
            <a:bodyPr wrap="square" lIns="0" tIns="0" rIns="0" bIns="0" rtlCol="0"/>
            <a:lstStyle/>
            <a:p>
              <a:endParaRPr/>
            </a:p>
          </p:txBody>
        </p:sp>
        <p:sp>
          <p:nvSpPr>
            <p:cNvPr id="467" name="object 467"/>
            <p:cNvSpPr/>
            <p:nvPr/>
          </p:nvSpPr>
          <p:spPr>
            <a:xfrm>
              <a:off x="1886885" y="2560519"/>
              <a:ext cx="3810" cy="102870"/>
            </a:xfrm>
            <a:custGeom>
              <a:avLst/>
              <a:gdLst/>
              <a:ahLst/>
              <a:cxnLst/>
              <a:rect l="l" t="t" r="r" b="b"/>
              <a:pathLst>
                <a:path w="3810" h="102869">
                  <a:moveTo>
                    <a:pt x="3547" y="1418"/>
                  </a:moveTo>
                  <a:lnTo>
                    <a:pt x="3547" y="101233"/>
                  </a:lnTo>
                </a:path>
                <a:path w="3810" h="102869">
                  <a:moveTo>
                    <a:pt x="0" y="102626"/>
                  </a:moveTo>
                  <a:lnTo>
                    <a:pt x="0" y="0"/>
                  </a:lnTo>
                </a:path>
              </a:pathLst>
            </a:custGeom>
            <a:ln w="3175">
              <a:solidFill>
                <a:srgbClr val="767779"/>
              </a:solidFill>
            </a:ln>
          </p:spPr>
          <p:txBody>
            <a:bodyPr wrap="square" lIns="0" tIns="0" rIns="0" bIns="0" rtlCol="0"/>
            <a:lstStyle/>
            <a:p>
              <a:endParaRPr/>
            </a:p>
          </p:txBody>
        </p:sp>
        <p:sp>
          <p:nvSpPr>
            <p:cNvPr id="468" name="object 468"/>
            <p:cNvSpPr/>
            <p:nvPr/>
          </p:nvSpPr>
          <p:spPr>
            <a:xfrm>
              <a:off x="1890432" y="2561937"/>
              <a:ext cx="1905" cy="100330"/>
            </a:xfrm>
            <a:custGeom>
              <a:avLst/>
              <a:gdLst/>
              <a:ahLst/>
              <a:cxnLst/>
              <a:rect l="l" t="t" r="r" b="b"/>
              <a:pathLst>
                <a:path w="1905" h="100330">
                  <a:moveTo>
                    <a:pt x="0" y="0"/>
                  </a:moveTo>
                  <a:lnTo>
                    <a:pt x="1773" y="709"/>
                  </a:lnTo>
                  <a:lnTo>
                    <a:pt x="1773" y="99118"/>
                  </a:lnTo>
                  <a:lnTo>
                    <a:pt x="0" y="99815"/>
                  </a:lnTo>
                  <a:lnTo>
                    <a:pt x="0" y="0"/>
                  </a:lnTo>
                  <a:close/>
                </a:path>
              </a:pathLst>
            </a:custGeom>
            <a:solidFill>
              <a:srgbClr val="757779"/>
            </a:solidFill>
          </p:spPr>
          <p:txBody>
            <a:bodyPr wrap="square" lIns="0" tIns="0" rIns="0" bIns="0" rtlCol="0"/>
            <a:lstStyle/>
            <a:p>
              <a:endParaRPr/>
            </a:p>
          </p:txBody>
        </p:sp>
        <p:sp>
          <p:nvSpPr>
            <p:cNvPr id="469" name="object 469"/>
            <p:cNvSpPr/>
            <p:nvPr/>
          </p:nvSpPr>
          <p:spPr>
            <a:xfrm>
              <a:off x="1890432" y="2561937"/>
              <a:ext cx="1905" cy="100330"/>
            </a:xfrm>
            <a:custGeom>
              <a:avLst/>
              <a:gdLst/>
              <a:ahLst/>
              <a:cxnLst/>
              <a:rect l="l" t="t" r="r" b="b"/>
              <a:pathLst>
                <a:path w="1905" h="100330">
                  <a:moveTo>
                    <a:pt x="1773" y="709"/>
                  </a:moveTo>
                  <a:lnTo>
                    <a:pt x="1773" y="99118"/>
                  </a:lnTo>
                </a:path>
                <a:path w="1905" h="100330">
                  <a:moveTo>
                    <a:pt x="0" y="99815"/>
                  </a:moveTo>
                  <a:lnTo>
                    <a:pt x="0" y="0"/>
                  </a:lnTo>
                </a:path>
              </a:pathLst>
            </a:custGeom>
            <a:ln w="3175">
              <a:solidFill>
                <a:srgbClr val="757779"/>
              </a:solidFill>
            </a:ln>
          </p:spPr>
          <p:txBody>
            <a:bodyPr wrap="square" lIns="0" tIns="0" rIns="0" bIns="0" rtlCol="0"/>
            <a:lstStyle/>
            <a:p>
              <a:endParaRPr/>
            </a:p>
          </p:txBody>
        </p:sp>
        <p:sp>
          <p:nvSpPr>
            <p:cNvPr id="470" name="object 470"/>
            <p:cNvSpPr/>
            <p:nvPr/>
          </p:nvSpPr>
          <p:spPr>
            <a:xfrm>
              <a:off x="1892206" y="2562646"/>
              <a:ext cx="3810" cy="98425"/>
            </a:xfrm>
            <a:custGeom>
              <a:avLst/>
              <a:gdLst/>
              <a:ahLst/>
              <a:cxnLst/>
              <a:rect l="l" t="t" r="r" b="b"/>
              <a:pathLst>
                <a:path w="3810" h="98425">
                  <a:moveTo>
                    <a:pt x="0" y="0"/>
                  </a:moveTo>
                  <a:lnTo>
                    <a:pt x="0" y="98409"/>
                  </a:lnTo>
                  <a:lnTo>
                    <a:pt x="3547" y="97016"/>
                  </a:lnTo>
                  <a:lnTo>
                    <a:pt x="3547" y="1418"/>
                  </a:lnTo>
                  <a:lnTo>
                    <a:pt x="0" y="0"/>
                  </a:lnTo>
                  <a:close/>
                </a:path>
              </a:pathLst>
            </a:custGeom>
            <a:solidFill>
              <a:srgbClr val="757779"/>
            </a:solidFill>
          </p:spPr>
          <p:txBody>
            <a:bodyPr wrap="square" lIns="0" tIns="0" rIns="0" bIns="0" rtlCol="0"/>
            <a:lstStyle/>
            <a:p>
              <a:endParaRPr/>
            </a:p>
          </p:txBody>
        </p:sp>
        <p:sp>
          <p:nvSpPr>
            <p:cNvPr id="471" name="object 471"/>
            <p:cNvSpPr/>
            <p:nvPr/>
          </p:nvSpPr>
          <p:spPr>
            <a:xfrm>
              <a:off x="1892206" y="2562646"/>
              <a:ext cx="3810" cy="98425"/>
            </a:xfrm>
            <a:custGeom>
              <a:avLst/>
              <a:gdLst/>
              <a:ahLst/>
              <a:cxnLst/>
              <a:rect l="l" t="t" r="r" b="b"/>
              <a:pathLst>
                <a:path w="3810" h="98425">
                  <a:moveTo>
                    <a:pt x="3547" y="1418"/>
                  </a:moveTo>
                  <a:lnTo>
                    <a:pt x="3547" y="97016"/>
                  </a:lnTo>
                </a:path>
                <a:path w="3810" h="98425">
                  <a:moveTo>
                    <a:pt x="0" y="98409"/>
                  </a:moveTo>
                  <a:lnTo>
                    <a:pt x="0" y="0"/>
                  </a:lnTo>
                </a:path>
              </a:pathLst>
            </a:custGeom>
            <a:ln w="3175">
              <a:solidFill>
                <a:srgbClr val="757779"/>
              </a:solidFill>
            </a:ln>
          </p:spPr>
          <p:txBody>
            <a:bodyPr wrap="square" lIns="0" tIns="0" rIns="0" bIns="0" rtlCol="0"/>
            <a:lstStyle/>
            <a:p>
              <a:endParaRPr/>
            </a:p>
          </p:txBody>
        </p:sp>
        <p:sp>
          <p:nvSpPr>
            <p:cNvPr id="472" name="object 472"/>
            <p:cNvSpPr/>
            <p:nvPr/>
          </p:nvSpPr>
          <p:spPr>
            <a:xfrm>
              <a:off x="1895753" y="2564064"/>
              <a:ext cx="1905" cy="95885"/>
            </a:xfrm>
            <a:custGeom>
              <a:avLst/>
              <a:gdLst/>
              <a:ahLst/>
              <a:cxnLst/>
              <a:rect l="l" t="t" r="r" b="b"/>
              <a:pathLst>
                <a:path w="1905" h="95885">
                  <a:moveTo>
                    <a:pt x="0" y="0"/>
                  </a:moveTo>
                  <a:lnTo>
                    <a:pt x="1773" y="709"/>
                  </a:lnTo>
                  <a:lnTo>
                    <a:pt x="1773" y="94901"/>
                  </a:lnTo>
                  <a:lnTo>
                    <a:pt x="0" y="95598"/>
                  </a:lnTo>
                  <a:lnTo>
                    <a:pt x="0" y="0"/>
                  </a:lnTo>
                  <a:close/>
                </a:path>
              </a:pathLst>
            </a:custGeom>
            <a:solidFill>
              <a:srgbClr val="747678"/>
            </a:solidFill>
          </p:spPr>
          <p:txBody>
            <a:bodyPr wrap="square" lIns="0" tIns="0" rIns="0" bIns="0" rtlCol="0"/>
            <a:lstStyle/>
            <a:p>
              <a:endParaRPr/>
            </a:p>
          </p:txBody>
        </p:sp>
        <p:sp>
          <p:nvSpPr>
            <p:cNvPr id="473" name="object 473"/>
            <p:cNvSpPr/>
            <p:nvPr/>
          </p:nvSpPr>
          <p:spPr>
            <a:xfrm>
              <a:off x="1895753" y="2564064"/>
              <a:ext cx="1905" cy="95885"/>
            </a:xfrm>
            <a:custGeom>
              <a:avLst/>
              <a:gdLst/>
              <a:ahLst/>
              <a:cxnLst/>
              <a:rect l="l" t="t" r="r" b="b"/>
              <a:pathLst>
                <a:path w="1905" h="95885">
                  <a:moveTo>
                    <a:pt x="1773" y="709"/>
                  </a:moveTo>
                  <a:lnTo>
                    <a:pt x="1773" y="94901"/>
                  </a:lnTo>
                </a:path>
                <a:path w="1905" h="95885">
                  <a:moveTo>
                    <a:pt x="0" y="95598"/>
                  </a:moveTo>
                  <a:lnTo>
                    <a:pt x="0" y="0"/>
                  </a:lnTo>
                </a:path>
              </a:pathLst>
            </a:custGeom>
            <a:ln w="3175">
              <a:solidFill>
                <a:srgbClr val="747678"/>
              </a:solidFill>
            </a:ln>
          </p:spPr>
          <p:txBody>
            <a:bodyPr wrap="square" lIns="0" tIns="0" rIns="0" bIns="0" rtlCol="0"/>
            <a:lstStyle/>
            <a:p>
              <a:endParaRPr/>
            </a:p>
          </p:txBody>
        </p:sp>
        <p:sp>
          <p:nvSpPr>
            <p:cNvPr id="474" name="object 474"/>
            <p:cNvSpPr/>
            <p:nvPr/>
          </p:nvSpPr>
          <p:spPr>
            <a:xfrm>
              <a:off x="1897527" y="2564773"/>
              <a:ext cx="1905" cy="94615"/>
            </a:xfrm>
            <a:custGeom>
              <a:avLst/>
              <a:gdLst/>
              <a:ahLst/>
              <a:cxnLst/>
              <a:rect l="l" t="t" r="r" b="b"/>
              <a:pathLst>
                <a:path w="1905" h="94614">
                  <a:moveTo>
                    <a:pt x="0" y="0"/>
                  </a:moveTo>
                  <a:lnTo>
                    <a:pt x="1773" y="709"/>
                  </a:lnTo>
                  <a:lnTo>
                    <a:pt x="1773" y="93496"/>
                  </a:lnTo>
                  <a:lnTo>
                    <a:pt x="0" y="94192"/>
                  </a:lnTo>
                  <a:lnTo>
                    <a:pt x="0" y="0"/>
                  </a:lnTo>
                  <a:close/>
                </a:path>
              </a:pathLst>
            </a:custGeom>
            <a:solidFill>
              <a:srgbClr val="747578"/>
            </a:solidFill>
          </p:spPr>
          <p:txBody>
            <a:bodyPr wrap="square" lIns="0" tIns="0" rIns="0" bIns="0" rtlCol="0"/>
            <a:lstStyle/>
            <a:p>
              <a:endParaRPr/>
            </a:p>
          </p:txBody>
        </p:sp>
        <p:sp>
          <p:nvSpPr>
            <p:cNvPr id="475" name="object 475"/>
            <p:cNvSpPr/>
            <p:nvPr/>
          </p:nvSpPr>
          <p:spPr>
            <a:xfrm>
              <a:off x="1897527" y="2564773"/>
              <a:ext cx="1905" cy="94615"/>
            </a:xfrm>
            <a:custGeom>
              <a:avLst/>
              <a:gdLst/>
              <a:ahLst/>
              <a:cxnLst/>
              <a:rect l="l" t="t" r="r" b="b"/>
              <a:pathLst>
                <a:path w="1905" h="94614">
                  <a:moveTo>
                    <a:pt x="1773" y="709"/>
                  </a:moveTo>
                  <a:lnTo>
                    <a:pt x="1773" y="93496"/>
                  </a:lnTo>
                </a:path>
                <a:path w="1905" h="94614">
                  <a:moveTo>
                    <a:pt x="0" y="94192"/>
                  </a:moveTo>
                  <a:lnTo>
                    <a:pt x="0" y="0"/>
                  </a:lnTo>
                </a:path>
              </a:pathLst>
            </a:custGeom>
            <a:ln w="3175">
              <a:solidFill>
                <a:srgbClr val="747578"/>
              </a:solidFill>
            </a:ln>
          </p:spPr>
          <p:txBody>
            <a:bodyPr wrap="square" lIns="0" tIns="0" rIns="0" bIns="0" rtlCol="0"/>
            <a:lstStyle/>
            <a:p>
              <a:endParaRPr/>
            </a:p>
          </p:txBody>
        </p:sp>
        <p:sp>
          <p:nvSpPr>
            <p:cNvPr id="476" name="object 476"/>
            <p:cNvSpPr/>
            <p:nvPr/>
          </p:nvSpPr>
          <p:spPr>
            <a:xfrm>
              <a:off x="1899300" y="2565482"/>
              <a:ext cx="3810" cy="93345"/>
            </a:xfrm>
            <a:custGeom>
              <a:avLst/>
              <a:gdLst/>
              <a:ahLst/>
              <a:cxnLst/>
              <a:rect l="l" t="t" r="r" b="b"/>
              <a:pathLst>
                <a:path w="3810" h="93344">
                  <a:moveTo>
                    <a:pt x="0" y="0"/>
                  </a:moveTo>
                  <a:lnTo>
                    <a:pt x="0" y="92787"/>
                  </a:lnTo>
                  <a:lnTo>
                    <a:pt x="3547" y="91394"/>
                  </a:lnTo>
                  <a:lnTo>
                    <a:pt x="3547" y="1418"/>
                  </a:lnTo>
                  <a:lnTo>
                    <a:pt x="0" y="0"/>
                  </a:lnTo>
                  <a:close/>
                </a:path>
              </a:pathLst>
            </a:custGeom>
            <a:solidFill>
              <a:srgbClr val="747578"/>
            </a:solidFill>
          </p:spPr>
          <p:txBody>
            <a:bodyPr wrap="square" lIns="0" tIns="0" rIns="0" bIns="0" rtlCol="0"/>
            <a:lstStyle/>
            <a:p>
              <a:endParaRPr/>
            </a:p>
          </p:txBody>
        </p:sp>
        <p:sp>
          <p:nvSpPr>
            <p:cNvPr id="477" name="object 477"/>
            <p:cNvSpPr/>
            <p:nvPr/>
          </p:nvSpPr>
          <p:spPr>
            <a:xfrm>
              <a:off x="1899300" y="2565482"/>
              <a:ext cx="3810" cy="93345"/>
            </a:xfrm>
            <a:custGeom>
              <a:avLst/>
              <a:gdLst/>
              <a:ahLst/>
              <a:cxnLst/>
              <a:rect l="l" t="t" r="r" b="b"/>
              <a:pathLst>
                <a:path w="3810" h="93344">
                  <a:moveTo>
                    <a:pt x="3547" y="1418"/>
                  </a:moveTo>
                  <a:lnTo>
                    <a:pt x="3547" y="91394"/>
                  </a:lnTo>
                </a:path>
                <a:path w="3810" h="93344">
                  <a:moveTo>
                    <a:pt x="0" y="92787"/>
                  </a:moveTo>
                  <a:lnTo>
                    <a:pt x="0" y="0"/>
                  </a:lnTo>
                </a:path>
              </a:pathLst>
            </a:custGeom>
            <a:ln w="3175">
              <a:solidFill>
                <a:srgbClr val="747578"/>
              </a:solidFill>
            </a:ln>
          </p:spPr>
          <p:txBody>
            <a:bodyPr wrap="square" lIns="0" tIns="0" rIns="0" bIns="0" rtlCol="0"/>
            <a:lstStyle/>
            <a:p>
              <a:endParaRPr/>
            </a:p>
          </p:txBody>
        </p:sp>
        <p:sp>
          <p:nvSpPr>
            <p:cNvPr id="478" name="object 478"/>
            <p:cNvSpPr/>
            <p:nvPr/>
          </p:nvSpPr>
          <p:spPr>
            <a:xfrm>
              <a:off x="1902847" y="2566900"/>
              <a:ext cx="1905" cy="90170"/>
            </a:xfrm>
            <a:custGeom>
              <a:avLst/>
              <a:gdLst/>
              <a:ahLst/>
              <a:cxnLst/>
              <a:rect l="l" t="t" r="r" b="b"/>
              <a:pathLst>
                <a:path w="1905" h="90169">
                  <a:moveTo>
                    <a:pt x="0" y="0"/>
                  </a:moveTo>
                  <a:lnTo>
                    <a:pt x="1773" y="709"/>
                  </a:lnTo>
                  <a:lnTo>
                    <a:pt x="1773" y="89279"/>
                  </a:lnTo>
                  <a:lnTo>
                    <a:pt x="0" y="89976"/>
                  </a:lnTo>
                  <a:lnTo>
                    <a:pt x="0" y="0"/>
                  </a:lnTo>
                  <a:close/>
                </a:path>
              </a:pathLst>
            </a:custGeom>
            <a:solidFill>
              <a:srgbClr val="737477"/>
            </a:solidFill>
          </p:spPr>
          <p:txBody>
            <a:bodyPr wrap="square" lIns="0" tIns="0" rIns="0" bIns="0" rtlCol="0"/>
            <a:lstStyle/>
            <a:p>
              <a:endParaRPr/>
            </a:p>
          </p:txBody>
        </p:sp>
        <p:sp>
          <p:nvSpPr>
            <p:cNvPr id="479" name="object 479"/>
            <p:cNvSpPr/>
            <p:nvPr/>
          </p:nvSpPr>
          <p:spPr>
            <a:xfrm>
              <a:off x="1902847" y="2566900"/>
              <a:ext cx="1905" cy="90170"/>
            </a:xfrm>
            <a:custGeom>
              <a:avLst/>
              <a:gdLst/>
              <a:ahLst/>
              <a:cxnLst/>
              <a:rect l="l" t="t" r="r" b="b"/>
              <a:pathLst>
                <a:path w="1905" h="90169">
                  <a:moveTo>
                    <a:pt x="1773" y="709"/>
                  </a:moveTo>
                  <a:lnTo>
                    <a:pt x="1773" y="89279"/>
                  </a:lnTo>
                </a:path>
                <a:path w="1905" h="90169">
                  <a:moveTo>
                    <a:pt x="0" y="89976"/>
                  </a:moveTo>
                  <a:lnTo>
                    <a:pt x="0" y="0"/>
                  </a:lnTo>
                </a:path>
              </a:pathLst>
            </a:custGeom>
            <a:ln w="3175">
              <a:solidFill>
                <a:srgbClr val="737477"/>
              </a:solidFill>
            </a:ln>
          </p:spPr>
          <p:txBody>
            <a:bodyPr wrap="square" lIns="0" tIns="0" rIns="0" bIns="0" rtlCol="0"/>
            <a:lstStyle/>
            <a:p>
              <a:endParaRPr/>
            </a:p>
          </p:txBody>
        </p:sp>
        <p:sp>
          <p:nvSpPr>
            <p:cNvPr id="480" name="object 480"/>
            <p:cNvSpPr/>
            <p:nvPr/>
          </p:nvSpPr>
          <p:spPr>
            <a:xfrm>
              <a:off x="1904621" y="2567609"/>
              <a:ext cx="3810" cy="88900"/>
            </a:xfrm>
            <a:custGeom>
              <a:avLst/>
              <a:gdLst/>
              <a:ahLst/>
              <a:cxnLst/>
              <a:rect l="l" t="t" r="r" b="b"/>
              <a:pathLst>
                <a:path w="3810" h="88900">
                  <a:moveTo>
                    <a:pt x="0" y="0"/>
                  </a:moveTo>
                  <a:lnTo>
                    <a:pt x="0" y="88570"/>
                  </a:lnTo>
                  <a:lnTo>
                    <a:pt x="3547" y="87177"/>
                  </a:lnTo>
                  <a:lnTo>
                    <a:pt x="3547" y="1418"/>
                  </a:lnTo>
                  <a:lnTo>
                    <a:pt x="0" y="0"/>
                  </a:lnTo>
                  <a:close/>
                </a:path>
              </a:pathLst>
            </a:custGeom>
            <a:solidFill>
              <a:srgbClr val="717476"/>
            </a:solidFill>
          </p:spPr>
          <p:txBody>
            <a:bodyPr wrap="square" lIns="0" tIns="0" rIns="0" bIns="0" rtlCol="0"/>
            <a:lstStyle/>
            <a:p>
              <a:endParaRPr/>
            </a:p>
          </p:txBody>
        </p:sp>
        <p:sp>
          <p:nvSpPr>
            <p:cNvPr id="481" name="object 481"/>
            <p:cNvSpPr/>
            <p:nvPr/>
          </p:nvSpPr>
          <p:spPr>
            <a:xfrm>
              <a:off x="1904621" y="2567609"/>
              <a:ext cx="3810" cy="88900"/>
            </a:xfrm>
            <a:custGeom>
              <a:avLst/>
              <a:gdLst/>
              <a:ahLst/>
              <a:cxnLst/>
              <a:rect l="l" t="t" r="r" b="b"/>
              <a:pathLst>
                <a:path w="3810" h="88900">
                  <a:moveTo>
                    <a:pt x="3547" y="1418"/>
                  </a:moveTo>
                  <a:lnTo>
                    <a:pt x="3547" y="87177"/>
                  </a:lnTo>
                </a:path>
                <a:path w="3810" h="88900">
                  <a:moveTo>
                    <a:pt x="0" y="88570"/>
                  </a:moveTo>
                  <a:lnTo>
                    <a:pt x="0" y="0"/>
                  </a:lnTo>
                </a:path>
              </a:pathLst>
            </a:custGeom>
            <a:ln w="3175">
              <a:solidFill>
                <a:srgbClr val="717476"/>
              </a:solidFill>
            </a:ln>
          </p:spPr>
          <p:txBody>
            <a:bodyPr wrap="square" lIns="0" tIns="0" rIns="0" bIns="0" rtlCol="0"/>
            <a:lstStyle/>
            <a:p>
              <a:endParaRPr/>
            </a:p>
          </p:txBody>
        </p:sp>
        <p:sp>
          <p:nvSpPr>
            <p:cNvPr id="482" name="object 482"/>
            <p:cNvSpPr/>
            <p:nvPr/>
          </p:nvSpPr>
          <p:spPr>
            <a:xfrm>
              <a:off x="1908168" y="2569027"/>
              <a:ext cx="1905" cy="86360"/>
            </a:xfrm>
            <a:custGeom>
              <a:avLst/>
              <a:gdLst/>
              <a:ahLst/>
              <a:cxnLst/>
              <a:rect l="l" t="t" r="r" b="b"/>
              <a:pathLst>
                <a:path w="1905" h="86360">
                  <a:moveTo>
                    <a:pt x="0" y="0"/>
                  </a:moveTo>
                  <a:lnTo>
                    <a:pt x="1773" y="709"/>
                  </a:lnTo>
                  <a:lnTo>
                    <a:pt x="1773" y="85062"/>
                  </a:lnTo>
                  <a:lnTo>
                    <a:pt x="0" y="85759"/>
                  </a:lnTo>
                  <a:lnTo>
                    <a:pt x="0" y="0"/>
                  </a:lnTo>
                  <a:close/>
                </a:path>
              </a:pathLst>
            </a:custGeom>
            <a:solidFill>
              <a:srgbClr val="707375"/>
            </a:solidFill>
          </p:spPr>
          <p:txBody>
            <a:bodyPr wrap="square" lIns="0" tIns="0" rIns="0" bIns="0" rtlCol="0"/>
            <a:lstStyle/>
            <a:p>
              <a:endParaRPr/>
            </a:p>
          </p:txBody>
        </p:sp>
        <p:sp>
          <p:nvSpPr>
            <p:cNvPr id="483" name="object 483"/>
            <p:cNvSpPr/>
            <p:nvPr/>
          </p:nvSpPr>
          <p:spPr>
            <a:xfrm>
              <a:off x="1908168" y="2569027"/>
              <a:ext cx="1905" cy="86360"/>
            </a:xfrm>
            <a:custGeom>
              <a:avLst/>
              <a:gdLst/>
              <a:ahLst/>
              <a:cxnLst/>
              <a:rect l="l" t="t" r="r" b="b"/>
              <a:pathLst>
                <a:path w="1905" h="86360">
                  <a:moveTo>
                    <a:pt x="1773" y="709"/>
                  </a:moveTo>
                  <a:lnTo>
                    <a:pt x="1773" y="85062"/>
                  </a:lnTo>
                </a:path>
                <a:path w="1905" h="86360">
                  <a:moveTo>
                    <a:pt x="0" y="85759"/>
                  </a:moveTo>
                  <a:lnTo>
                    <a:pt x="0" y="0"/>
                  </a:lnTo>
                </a:path>
              </a:pathLst>
            </a:custGeom>
            <a:ln w="3175">
              <a:solidFill>
                <a:srgbClr val="707375"/>
              </a:solidFill>
            </a:ln>
          </p:spPr>
          <p:txBody>
            <a:bodyPr wrap="square" lIns="0" tIns="0" rIns="0" bIns="0" rtlCol="0"/>
            <a:lstStyle/>
            <a:p>
              <a:endParaRPr/>
            </a:p>
          </p:txBody>
        </p:sp>
        <p:sp>
          <p:nvSpPr>
            <p:cNvPr id="484" name="object 484"/>
            <p:cNvSpPr/>
            <p:nvPr/>
          </p:nvSpPr>
          <p:spPr>
            <a:xfrm>
              <a:off x="1909942" y="2569736"/>
              <a:ext cx="3810" cy="84455"/>
            </a:xfrm>
            <a:custGeom>
              <a:avLst/>
              <a:gdLst/>
              <a:ahLst/>
              <a:cxnLst/>
              <a:rect l="l" t="t" r="r" b="b"/>
              <a:pathLst>
                <a:path w="3810" h="84455">
                  <a:moveTo>
                    <a:pt x="0" y="0"/>
                  </a:moveTo>
                  <a:lnTo>
                    <a:pt x="0" y="84353"/>
                  </a:lnTo>
                  <a:lnTo>
                    <a:pt x="3547" y="82960"/>
                  </a:lnTo>
                  <a:lnTo>
                    <a:pt x="3547" y="1418"/>
                  </a:lnTo>
                  <a:lnTo>
                    <a:pt x="0" y="0"/>
                  </a:lnTo>
                  <a:close/>
                </a:path>
              </a:pathLst>
            </a:custGeom>
            <a:solidFill>
              <a:srgbClr val="707375"/>
            </a:solidFill>
          </p:spPr>
          <p:txBody>
            <a:bodyPr wrap="square" lIns="0" tIns="0" rIns="0" bIns="0" rtlCol="0"/>
            <a:lstStyle/>
            <a:p>
              <a:endParaRPr/>
            </a:p>
          </p:txBody>
        </p:sp>
        <p:sp>
          <p:nvSpPr>
            <p:cNvPr id="485" name="object 485"/>
            <p:cNvSpPr/>
            <p:nvPr/>
          </p:nvSpPr>
          <p:spPr>
            <a:xfrm>
              <a:off x="1909942" y="2569736"/>
              <a:ext cx="3810" cy="84455"/>
            </a:xfrm>
            <a:custGeom>
              <a:avLst/>
              <a:gdLst/>
              <a:ahLst/>
              <a:cxnLst/>
              <a:rect l="l" t="t" r="r" b="b"/>
              <a:pathLst>
                <a:path w="3810" h="84455">
                  <a:moveTo>
                    <a:pt x="3547" y="1418"/>
                  </a:moveTo>
                  <a:lnTo>
                    <a:pt x="3547" y="82960"/>
                  </a:lnTo>
                </a:path>
                <a:path w="3810" h="84455">
                  <a:moveTo>
                    <a:pt x="0" y="84353"/>
                  </a:moveTo>
                  <a:lnTo>
                    <a:pt x="0" y="0"/>
                  </a:lnTo>
                </a:path>
              </a:pathLst>
            </a:custGeom>
            <a:ln w="3175">
              <a:solidFill>
                <a:srgbClr val="707375"/>
              </a:solidFill>
            </a:ln>
          </p:spPr>
          <p:txBody>
            <a:bodyPr wrap="square" lIns="0" tIns="0" rIns="0" bIns="0" rtlCol="0"/>
            <a:lstStyle/>
            <a:p>
              <a:endParaRPr/>
            </a:p>
          </p:txBody>
        </p:sp>
        <p:sp>
          <p:nvSpPr>
            <p:cNvPr id="486" name="object 486"/>
            <p:cNvSpPr/>
            <p:nvPr/>
          </p:nvSpPr>
          <p:spPr>
            <a:xfrm>
              <a:off x="1913489" y="2571154"/>
              <a:ext cx="1905" cy="81915"/>
            </a:xfrm>
            <a:custGeom>
              <a:avLst/>
              <a:gdLst/>
              <a:ahLst/>
              <a:cxnLst/>
              <a:rect l="l" t="t" r="r" b="b"/>
              <a:pathLst>
                <a:path w="1905" h="81914">
                  <a:moveTo>
                    <a:pt x="0" y="0"/>
                  </a:moveTo>
                  <a:lnTo>
                    <a:pt x="1797" y="718"/>
                  </a:lnTo>
                  <a:lnTo>
                    <a:pt x="1797" y="80836"/>
                  </a:lnTo>
                  <a:lnTo>
                    <a:pt x="0" y="81542"/>
                  </a:lnTo>
                  <a:lnTo>
                    <a:pt x="0" y="0"/>
                  </a:lnTo>
                  <a:close/>
                </a:path>
              </a:pathLst>
            </a:custGeom>
            <a:solidFill>
              <a:srgbClr val="6F7174"/>
            </a:solidFill>
          </p:spPr>
          <p:txBody>
            <a:bodyPr wrap="square" lIns="0" tIns="0" rIns="0" bIns="0" rtlCol="0"/>
            <a:lstStyle/>
            <a:p>
              <a:endParaRPr/>
            </a:p>
          </p:txBody>
        </p:sp>
        <p:sp>
          <p:nvSpPr>
            <p:cNvPr id="487" name="object 487"/>
            <p:cNvSpPr/>
            <p:nvPr/>
          </p:nvSpPr>
          <p:spPr>
            <a:xfrm>
              <a:off x="1913489" y="2571154"/>
              <a:ext cx="1905" cy="81915"/>
            </a:xfrm>
            <a:custGeom>
              <a:avLst/>
              <a:gdLst/>
              <a:ahLst/>
              <a:cxnLst/>
              <a:rect l="l" t="t" r="r" b="b"/>
              <a:pathLst>
                <a:path w="1905" h="81914">
                  <a:moveTo>
                    <a:pt x="1797" y="718"/>
                  </a:moveTo>
                  <a:lnTo>
                    <a:pt x="1797" y="80836"/>
                  </a:lnTo>
                </a:path>
                <a:path w="1905" h="81914">
                  <a:moveTo>
                    <a:pt x="0" y="81542"/>
                  </a:moveTo>
                  <a:lnTo>
                    <a:pt x="0" y="0"/>
                  </a:lnTo>
                </a:path>
              </a:pathLst>
            </a:custGeom>
            <a:ln w="3175">
              <a:solidFill>
                <a:srgbClr val="6F7174"/>
              </a:solidFill>
            </a:ln>
          </p:spPr>
          <p:txBody>
            <a:bodyPr wrap="square" lIns="0" tIns="0" rIns="0" bIns="0" rtlCol="0"/>
            <a:lstStyle/>
            <a:p>
              <a:endParaRPr/>
            </a:p>
          </p:txBody>
        </p:sp>
        <p:sp>
          <p:nvSpPr>
            <p:cNvPr id="488" name="object 488"/>
            <p:cNvSpPr/>
            <p:nvPr/>
          </p:nvSpPr>
          <p:spPr>
            <a:xfrm>
              <a:off x="1915286" y="2571873"/>
              <a:ext cx="3810" cy="80645"/>
            </a:xfrm>
            <a:custGeom>
              <a:avLst/>
              <a:gdLst/>
              <a:ahLst/>
              <a:cxnLst/>
              <a:rect l="l" t="t" r="r" b="b"/>
              <a:pathLst>
                <a:path w="3810" h="80644">
                  <a:moveTo>
                    <a:pt x="0" y="0"/>
                  </a:moveTo>
                  <a:lnTo>
                    <a:pt x="0" y="80118"/>
                  </a:lnTo>
                  <a:lnTo>
                    <a:pt x="3547" y="78725"/>
                  </a:lnTo>
                  <a:lnTo>
                    <a:pt x="3547" y="1418"/>
                  </a:lnTo>
                  <a:lnTo>
                    <a:pt x="0" y="0"/>
                  </a:lnTo>
                  <a:close/>
                </a:path>
              </a:pathLst>
            </a:custGeom>
            <a:solidFill>
              <a:srgbClr val="6F7074"/>
            </a:solidFill>
          </p:spPr>
          <p:txBody>
            <a:bodyPr wrap="square" lIns="0" tIns="0" rIns="0" bIns="0" rtlCol="0"/>
            <a:lstStyle/>
            <a:p>
              <a:endParaRPr/>
            </a:p>
          </p:txBody>
        </p:sp>
        <p:sp>
          <p:nvSpPr>
            <p:cNvPr id="489" name="object 489"/>
            <p:cNvSpPr/>
            <p:nvPr/>
          </p:nvSpPr>
          <p:spPr>
            <a:xfrm>
              <a:off x="1915286" y="2571873"/>
              <a:ext cx="3810" cy="80645"/>
            </a:xfrm>
            <a:custGeom>
              <a:avLst/>
              <a:gdLst/>
              <a:ahLst/>
              <a:cxnLst/>
              <a:rect l="l" t="t" r="r" b="b"/>
              <a:pathLst>
                <a:path w="3810" h="80644">
                  <a:moveTo>
                    <a:pt x="3547" y="1418"/>
                  </a:moveTo>
                  <a:lnTo>
                    <a:pt x="3547" y="78725"/>
                  </a:lnTo>
                </a:path>
                <a:path w="3810" h="80644">
                  <a:moveTo>
                    <a:pt x="0" y="80118"/>
                  </a:moveTo>
                  <a:lnTo>
                    <a:pt x="0" y="0"/>
                  </a:lnTo>
                </a:path>
              </a:pathLst>
            </a:custGeom>
            <a:ln w="3175">
              <a:solidFill>
                <a:srgbClr val="6F7074"/>
              </a:solidFill>
            </a:ln>
          </p:spPr>
          <p:txBody>
            <a:bodyPr wrap="square" lIns="0" tIns="0" rIns="0" bIns="0" rtlCol="0"/>
            <a:lstStyle/>
            <a:p>
              <a:endParaRPr/>
            </a:p>
          </p:txBody>
        </p:sp>
        <p:sp>
          <p:nvSpPr>
            <p:cNvPr id="490" name="object 490"/>
            <p:cNvSpPr/>
            <p:nvPr/>
          </p:nvSpPr>
          <p:spPr>
            <a:xfrm>
              <a:off x="1918833" y="2573291"/>
              <a:ext cx="1905" cy="77470"/>
            </a:xfrm>
            <a:custGeom>
              <a:avLst/>
              <a:gdLst/>
              <a:ahLst/>
              <a:cxnLst/>
              <a:rect l="l" t="t" r="r" b="b"/>
              <a:pathLst>
                <a:path w="1905" h="77469">
                  <a:moveTo>
                    <a:pt x="0" y="0"/>
                  </a:moveTo>
                  <a:lnTo>
                    <a:pt x="1773" y="709"/>
                  </a:lnTo>
                  <a:lnTo>
                    <a:pt x="1773" y="76610"/>
                  </a:lnTo>
                  <a:lnTo>
                    <a:pt x="0" y="77307"/>
                  </a:lnTo>
                  <a:lnTo>
                    <a:pt x="0" y="0"/>
                  </a:lnTo>
                  <a:close/>
                </a:path>
              </a:pathLst>
            </a:custGeom>
            <a:solidFill>
              <a:srgbClr val="6F7074"/>
            </a:solidFill>
          </p:spPr>
          <p:txBody>
            <a:bodyPr wrap="square" lIns="0" tIns="0" rIns="0" bIns="0" rtlCol="0"/>
            <a:lstStyle/>
            <a:p>
              <a:endParaRPr/>
            </a:p>
          </p:txBody>
        </p:sp>
        <p:sp>
          <p:nvSpPr>
            <p:cNvPr id="491" name="object 491"/>
            <p:cNvSpPr/>
            <p:nvPr/>
          </p:nvSpPr>
          <p:spPr>
            <a:xfrm>
              <a:off x="1918834" y="2573291"/>
              <a:ext cx="1905" cy="77470"/>
            </a:xfrm>
            <a:custGeom>
              <a:avLst/>
              <a:gdLst/>
              <a:ahLst/>
              <a:cxnLst/>
              <a:rect l="l" t="t" r="r" b="b"/>
              <a:pathLst>
                <a:path w="1905" h="77469">
                  <a:moveTo>
                    <a:pt x="1773" y="709"/>
                  </a:moveTo>
                  <a:lnTo>
                    <a:pt x="1773" y="76610"/>
                  </a:lnTo>
                </a:path>
                <a:path w="1905" h="77469">
                  <a:moveTo>
                    <a:pt x="0" y="77307"/>
                  </a:moveTo>
                  <a:lnTo>
                    <a:pt x="0" y="0"/>
                  </a:lnTo>
                </a:path>
              </a:pathLst>
            </a:custGeom>
            <a:ln w="3175">
              <a:solidFill>
                <a:srgbClr val="6F7074"/>
              </a:solidFill>
            </a:ln>
          </p:spPr>
          <p:txBody>
            <a:bodyPr wrap="square" lIns="0" tIns="0" rIns="0" bIns="0" rtlCol="0"/>
            <a:lstStyle/>
            <a:p>
              <a:endParaRPr/>
            </a:p>
          </p:txBody>
        </p:sp>
        <p:sp>
          <p:nvSpPr>
            <p:cNvPr id="492" name="object 492"/>
            <p:cNvSpPr/>
            <p:nvPr/>
          </p:nvSpPr>
          <p:spPr>
            <a:xfrm>
              <a:off x="1920607" y="2574000"/>
              <a:ext cx="3810" cy="76200"/>
            </a:xfrm>
            <a:custGeom>
              <a:avLst/>
              <a:gdLst/>
              <a:ahLst/>
              <a:cxnLst/>
              <a:rect l="l" t="t" r="r" b="b"/>
              <a:pathLst>
                <a:path w="3810" h="76200">
                  <a:moveTo>
                    <a:pt x="0" y="0"/>
                  </a:moveTo>
                  <a:lnTo>
                    <a:pt x="0" y="75901"/>
                  </a:lnTo>
                  <a:lnTo>
                    <a:pt x="3547" y="74508"/>
                  </a:lnTo>
                  <a:lnTo>
                    <a:pt x="3547" y="1418"/>
                  </a:lnTo>
                  <a:lnTo>
                    <a:pt x="0" y="0"/>
                  </a:lnTo>
                  <a:close/>
                </a:path>
              </a:pathLst>
            </a:custGeom>
            <a:solidFill>
              <a:srgbClr val="6E6F73"/>
            </a:solidFill>
          </p:spPr>
          <p:txBody>
            <a:bodyPr wrap="square" lIns="0" tIns="0" rIns="0" bIns="0" rtlCol="0"/>
            <a:lstStyle/>
            <a:p>
              <a:endParaRPr/>
            </a:p>
          </p:txBody>
        </p:sp>
        <p:sp>
          <p:nvSpPr>
            <p:cNvPr id="493" name="object 493"/>
            <p:cNvSpPr/>
            <p:nvPr/>
          </p:nvSpPr>
          <p:spPr>
            <a:xfrm>
              <a:off x="1920607" y="2574000"/>
              <a:ext cx="3810" cy="76200"/>
            </a:xfrm>
            <a:custGeom>
              <a:avLst/>
              <a:gdLst/>
              <a:ahLst/>
              <a:cxnLst/>
              <a:rect l="l" t="t" r="r" b="b"/>
              <a:pathLst>
                <a:path w="3810" h="76200">
                  <a:moveTo>
                    <a:pt x="3547" y="1418"/>
                  </a:moveTo>
                  <a:lnTo>
                    <a:pt x="3547" y="74508"/>
                  </a:lnTo>
                </a:path>
                <a:path w="3810" h="76200">
                  <a:moveTo>
                    <a:pt x="0" y="75901"/>
                  </a:moveTo>
                  <a:lnTo>
                    <a:pt x="0" y="0"/>
                  </a:lnTo>
                </a:path>
              </a:pathLst>
            </a:custGeom>
            <a:ln w="3175">
              <a:solidFill>
                <a:srgbClr val="6E6F73"/>
              </a:solidFill>
            </a:ln>
          </p:spPr>
          <p:txBody>
            <a:bodyPr wrap="square" lIns="0" tIns="0" rIns="0" bIns="0" rtlCol="0"/>
            <a:lstStyle/>
            <a:p>
              <a:endParaRPr/>
            </a:p>
          </p:txBody>
        </p:sp>
        <p:sp>
          <p:nvSpPr>
            <p:cNvPr id="494" name="object 494"/>
            <p:cNvSpPr/>
            <p:nvPr/>
          </p:nvSpPr>
          <p:spPr>
            <a:xfrm>
              <a:off x="1924154" y="2575418"/>
              <a:ext cx="1905" cy="73660"/>
            </a:xfrm>
            <a:custGeom>
              <a:avLst/>
              <a:gdLst/>
              <a:ahLst/>
              <a:cxnLst/>
              <a:rect l="l" t="t" r="r" b="b"/>
              <a:pathLst>
                <a:path w="1905" h="73660">
                  <a:moveTo>
                    <a:pt x="0" y="0"/>
                  </a:moveTo>
                  <a:lnTo>
                    <a:pt x="1773" y="709"/>
                  </a:lnTo>
                  <a:lnTo>
                    <a:pt x="1773" y="72393"/>
                  </a:lnTo>
                  <a:lnTo>
                    <a:pt x="0" y="73090"/>
                  </a:lnTo>
                  <a:lnTo>
                    <a:pt x="0" y="0"/>
                  </a:lnTo>
                  <a:close/>
                </a:path>
              </a:pathLst>
            </a:custGeom>
            <a:solidFill>
              <a:srgbClr val="6D6F71"/>
            </a:solidFill>
          </p:spPr>
          <p:txBody>
            <a:bodyPr wrap="square" lIns="0" tIns="0" rIns="0" bIns="0" rtlCol="0"/>
            <a:lstStyle/>
            <a:p>
              <a:endParaRPr/>
            </a:p>
          </p:txBody>
        </p:sp>
        <p:sp>
          <p:nvSpPr>
            <p:cNvPr id="495" name="object 495"/>
            <p:cNvSpPr/>
            <p:nvPr/>
          </p:nvSpPr>
          <p:spPr>
            <a:xfrm>
              <a:off x="1924154" y="2575418"/>
              <a:ext cx="1905" cy="73660"/>
            </a:xfrm>
            <a:custGeom>
              <a:avLst/>
              <a:gdLst/>
              <a:ahLst/>
              <a:cxnLst/>
              <a:rect l="l" t="t" r="r" b="b"/>
              <a:pathLst>
                <a:path w="1905" h="73660">
                  <a:moveTo>
                    <a:pt x="1773" y="709"/>
                  </a:moveTo>
                  <a:lnTo>
                    <a:pt x="1773" y="72393"/>
                  </a:lnTo>
                </a:path>
                <a:path w="1905" h="73660">
                  <a:moveTo>
                    <a:pt x="0" y="73090"/>
                  </a:moveTo>
                  <a:lnTo>
                    <a:pt x="0" y="0"/>
                  </a:lnTo>
                </a:path>
              </a:pathLst>
            </a:custGeom>
            <a:ln w="3175">
              <a:solidFill>
                <a:srgbClr val="6D6F71"/>
              </a:solidFill>
            </a:ln>
          </p:spPr>
          <p:txBody>
            <a:bodyPr wrap="square" lIns="0" tIns="0" rIns="0" bIns="0" rtlCol="0"/>
            <a:lstStyle/>
            <a:p>
              <a:endParaRPr/>
            </a:p>
          </p:txBody>
        </p:sp>
        <p:sp>
          <p:nvSpPr>
            <p:cNvPr id="496" name="object 496"/>
            <p:cNvSpPr/>
            <p:nvPr/>
          </p:nvSpPr>
          <p:spPr>
            <a:xfrm>
              <a:off x="1925928" y="2576127"/>
              <a:ext cx="3810" cy="71755"/>
            </a:xfrm>
            <a:custGeom>
              <a:avLst/>
              <a:gdLst/>
              <a:ahLst/>
              <a:cxnLst/>
              <a:rect l="l" t="t" r="r" b="b"/>
              <a:pathLst>
                <a:path w="3810" h="71755">
                  <a:moveTo>
                    <a:pt x="0" y="0"/>
                  </a:moveTo>
                  <a:lnTo>
                    <a:pt x="0" y="71684"/>
                  </a:lnTo>
                  <a:lnTo>
                    <a:pt x="3547" y="70291"/>
                  </a:lnTo>
                  <a:lnTo>
                    <a:pt x="3547" y="1418"/>
                  </a:lnTo>
                  <a:lnTo>
                    <a:pt x="0" y="0"/>
                  </a:lnTo>
                  <a:close/>
                </a:path>
              </a:pathLst>
            </a:custGeom>
            <a:solidFill>
              <a:srgbClr val="6D6F71"/>
            </a:solidFill>
          </p:spPr>
          <p:txBody>
            <a:bodyPr wrap="square" lIns="0" tIns="0" rIns="0" bIns="0" rtlCol="0"/>
            <a:lstStyle/>
            <a:p>
              <a:endParaRPr/>
            </a:p>
          </p:txBody>
        </p:sp>
        <p:sp>
          <p:nvSpPr>
            <p:cNvPr id="497" name="object 497"/>
            <p:cNvSpPr/>
            <p:nvPr/>
          </p:nvSpPr>
          <p:spPr>
            <a:xfrm>
              <a:off x="1925928" y="2576127"/>
              <a:ext cx="3810" cy="71755"/>
            </a:xfrm>
            <a:custGeom>
              <a:avLst/>
              <a:gdLst/>
              <a:ahLst/>
              <a:cxnLst/>
              <a:rect l="l" t="t" r="r" b="b"/>
              <a:pathLst>
                <a:path w="3810" h="71755">
                  <a:moveTo>
                    <a:pt x="3547" y="1418"/>
                  </a:moveTo>
                  <a:lnTo>
                    <a:pt x="3547" y="70291"/>
                  </a:lnTo>
                </a:path>
                <a:path w="3810" h="71755">
                  <a:moveTo>
                    <a:pt x="0" y="71684"/>
                  </a:moveTo>
                  <a:lnTo>
                    <a:pt x="0" y="0"/>
                  </a:lnTo>
                </a:path>
              </a:pathLst>
            </a:custGeom>
            <a:ln w="3175">
              <a:solidFill>
                <a:srgbClr val="6D6F71"/>
              </a:solidFill>
            </a:ln>
          </p:spPr>
          <p:txBody>
            <a:bodyPr wrap="square" lIns="0" tIns="0" rIns="0" bIns="0" rtlCol="0"/>
            <a:lstStyle/>
            <a:p>
              <a:endParaRPr/>
            </a:p>
          </p:txBody>
        </p:sp>
        <p:sp>
          <p:nvSpPr>
            <p:cNvPr id="498" name="object 498"/>
            <p:cNvSpPr/>
            <p:nvPr/>
          </p:nvSpPr>
          <p:spPr>
            <a:xfrm>
              <a:off x="1929475" y="2577545"/>
              <a:ext cx="1905" cy="69215"/>
            </a:xfrm>
            <a:custGeom>
              <a:avLst/>
              <a:gdLst/>
              <a:ahLst/>
              <a:cxnLst/>
              <a:rect l="l" t="t" r="r" b="b"/>
              <a:pathLst>
                <a:path w="1905" h="69214">
                  <a:moveTo>
                    <a:pt x="0" y="0"/>
                  </a:moveTo>
                  <a:lnTo>
                    <a:pt x="1773" y="709"/>
                  </a:lnTo>
                  <a:lnTo>
                    <a:pt x="1773" y="68177"/>
                  </a:lnTo>
                  <a:lnTo>
                    <a:pt x="0" y="68873"/>
                  </a:lnTo>
                  <a:lnTo>
                    <a:pt x="0" y="0"/>
                  </a:lnTo>
                  <a:close/>
                </a:path>
              </a:pathLst>
            </a:custGeom>
            <a:solidFill>
              <a:srgbClr val="6C6E70"/>
            </a:solidFill>
          </p:spPr>
          <p:txBody>
            <a:bodyPr wrap="square" lIns="0" tIns="0" rIns="0" bIns="0" rtlCol="0"/>
            <a:lstStyle/>
            <a:p>
              <a:endParaRPr/>
            </a:p>
          </p:txBody>
        </p:sp>
        <p:sp>
          <p:nvSpPr>
            <p:cNvPr id="499" name="object 499"/>
            <p:cNvSpPr/>
            <p:nvPr/>
          </p:nvSpPr>
          <p:spPr>
            <a:xfrm>
              <a:off x="1929475" y="2577545"/>
              <a:ext cx="1905" cy="69215"/>
            </a:xfrm>
            <a:custGeom>
              <a:avLst/>
              <a:gdLst/>
              <a:ahLst/>
              <a:cxnLst/>
              <a:rect l="l" t="t" r="r" b="b"/>
              <a:pathLst>
                <a:path w="1905" h="69214">
                  <a:moveTo>
                    <a:pt x="1773" y="709"/>
                  </a:moveTo>
                  <a:lnTo>
                    <a:pt x="1773" y="68177"/>
                  </a:lnTo>
                </a:path>
                <a:path w="1905" h="69214">
                  <a:moveTo>
                    <a:pt x="0" y="68873"/>
                  </a:moveTo>
                  <a:lnTo>
                    <a:pt x="0" y="0"/>
                  </a:lnTo>
                </a:path>
              </a:pathLst>
            </a:custGeom>
            <a:ln w="3175">
              <a:solidFill>
                <a:srgbClr val="6C6E70"/>
              </a:solidFill>
            </a:ln>
          </p:spPr>
          <p:txBody>
            <a:bodyPr wrap="square" lIns="0" tIns="0" rIns="0" bIns="0" rtlCol="0"/>
            <a:lstStyle/>
            <a:p>
              <a:endParaRPr/>
            </a:p>
          </p:txBody>
        </p:sp>
        <p:sp>
          <p:nvSpPr>
            <p:cNvPr id="500" name="object 500"/>
            <p:cNvSpPr/>
            <p:nvPr/>
          </p:nvSpPr>
          <p:spPr>
            <a:xfrm>
              <a:off x="1931249" y="2578254"/>
              <a:ext cx="1905" cy="67945"/>
            </a:xfrm>
            <a:custGeom>
              <a:avLst/>
              <a:gdLst/>
              <a:ahLst/>
              <a:cxnLst/>
              <a:rect l="l" t="t" r="r" b="b"/>
              <a:pathLst>
                <a:path w="1905" h="67944">
                  <a:moveTo>
                    <a:pt x="0" y="0"/>
                  </a:moveTo>
                  <a:lnTo>
                    <a:pt x="1773" y="709"/>
                  </a:lnTo>
                  <a:lnTo>
                    <a:pt x="1773" y="66771"/>
                  </a:lnTo>
                  <a:lnTo>
                    <a:pt x="0" y="67468"/>
                  </a:lnTo>
                  <a:lnTo>
                    <a:pt x="0" y="0"/>
                  </a:lnTo>
                  <a:close/>
                </a:path>
              </a:pathLst>
            </a:custGeom>
            <a:solidFill>
              <a:srgbClr val="6C6D6F"/>
            </a:solidFill>
          </p:spPr>
          <p:txBody>
            <a:bodyPr wrap="square" lIns="0" tIns="0" rIns="0" bIns="0" rtlCol="0"/>
            <a:lstStyle/>
            <a:p>
              <a:endParaRPr/>
            </a:p>
          </p:txBody>
        </p:sp>
        <p:sp>
          <p:nvSpPr>
            <p:cNvPr id="501" name="object 501"/>
            <p:cNvSpPr/>
            <p:nvPr/>
          </p:nvSpPr>
          <p:spPr>
            <a:xfrm>
              <a:off x="1931249" y="2578254"/>
              <a:ext cx="1905" cy="67945"/>
            </a:xfrm>
            <a:custGeom>
              <a:avLst/>
              <a:gdLst/>
              <a:ahLst/>
              <a:cxnLst/>
              <a:rect l="l" t="t" r="r" b="b"/>
              <a:pathLst>
                <a:path w="1905" h="67944">
                  <a:moveTo>
                    <a:pt x="1773" y="709"/>
                  </a:moveTo>
                  <a:lnTo>
                    <a:pt x="1773" y="66771"/>
                  </a:lnTo>
                </a:path>
                <a:path w="1905" h="67944">
                  <a:moveTo>
                    <a:pt x="0" y="67468"/>
                  </a:moveTo>
                  <a:lnTo>
                    <a:pt x="0" y="0"/>
                  </a:lnTo>
                </a:path>
              </a:pathLst>
            </a:custGeom>
            <a:ln w="3175">
              <a:solidFill>
                <a:srgbClr val="6C6D6F"/>
              </a:solidFill>
            </a:ln>
          </p:spPr>
          <p:txBody>
            <a:bodyPr wrap="square" lIns="0" tIns="0" rIns="0" bIns="0" rtlCol="0"/>
            <a:lstStyle/>
            <a:p>
              <a:endParaRPr/>
            </a:p>
          </p:txBody>
        </p:sp>
        <p:sp>
          <p:nvSpPr>
            <p:cNvPr id="502" name="object 502"/>
            <p:cNvSpPr/>
            <p:nvPr/>
          </p:nvSpPr>
          <p:spPr>
            <a:xfrm>
              <a:off x="1933022" y="2578963"/>
              <a:ext cx="3810" cy="66675"/>
            </a:xfrm>
            <a:custGeom>
              <a:avLst/>
              <a:gdLst/>
              <a:ahLst/>
              <a:cxnLst/>
              <a:rect l="l" t="t" r="r" b="b"/>
              <a:pathLst>
                <a:path w="3810" h="66675">
                  <a:moveTo>
                    <a:pt x="0" y="0"/>
                  </a:moveTo>
                  <a:lnTo>
                    <a:pt x="0" y="66062"/>
                  </a:lnTo>
                  <a:lnTo>
                    <a:pt x="3547" y="64669"/>
                  </a:lnTo>
                  <a:lnTo>
                    <a:pt x="3547" y="1418"/>
                  </a:lnTo>
                  <a:lnTo>
                    <a:pt x="0" y="0"/>
                  </a:lnTo>
                  <a:close/>
                </a:path>
              </a:pathLst>
            </a:custGeom>
            <a:solidFill>
              <a:srgbClr val="6C6C6F"/>
            </a:solidFill>
          </p:spPr>
          <p:txBody>
            <a:bodyPr wrap="square" lIns="0" tIns="0" rIns="0" bIns="0" rtlCol="0"/>
            <a:lstStyle/>
            <a:p>
              <a:endParaRPr/>
            </a:p>
          </p:txBody>
        </p:sp>
        <p:sp>
          <p:nvSpPr>
            <p:cNvPr id="503" name="object 503"/>
            <p:cNvSpPr/>
            <p:nvPr/>
          </p:nvSpPr>
          <p:spPr>
            <a:xfrm>
              <a:off x="1933022" y="2578963"/>
              <a:ext cx="3810" cy="66675"/>
            </a:xfrm>
            <a:custGeom>
              <a:avLst/>
              <a:gdLst/>
              <a:ahLst/>
              <a:cxnLst/>
              <a:rect l="l" t="t" r="r" b="b"/>
              <a:pathLst>
                <a:path w="3810" h="66675">
                  <a:moveTo>
                    <a:pt x="3547" y="1418"/>
                  </a:moveTo>
                  <a:lnTo>
                    <a:pt x="3547" y="64669"/>
                  </a:lnTo>
                </a:path>
                <a:path w="3810" h="66675">
                  <a:moveTo>
                    <a:pt x="0" y="66062"/>
                  </a:moveTo>
                  <a:lnTo>
                    <a:pt x="0" y="0"/>
                  </a:lnTo>
                </a:path>
              </a:pathLst>
            </a:custGeom>
            <a:ln w="3175">
              <a:solidFill>
                <a:srgbClr val="6C6C6F"/>
              </a:solidFill>
            </a:ln>
          </p:spPr>
          <p:txBody>
            <a:bodyPr wrap="square" lIns="0" tIns="0" rIns="0" bIns="0" rtlCol="0"/>
            <a:lstStyle/>
            <a:p>
              <a:endParaRPr/>
            </a:p>
          </p:txBody>
        </p:sp>
        <p:sp>
          <p:nvSpPr>
            <p:cNvPr id="504" name="object 504"/>
            <p:cNvSpPr/>
            <p:nvPr/>
          </p:nvSpPr>
          <p:spPr>
            <a:xfrm>
              <a:off x="1936570" y="2580381"/>
              <a:ext cx="1905" cy="63500"/>
            </a:xfrm>
            <a:custGeom>
              <a:avLst/>
              <a:gdLst/>
              <a:ahLst/>
              <a:cxnLst/>
              <a:rect l="l" t="t" r="r" b="b"/>
              <a:pathLst>
                <a:path w="1905" h="63500">
                  <a:moveTo>
                    <a:pt x="0" y="0"/>
                  </a:moveTo>
                  <a:lnTo>
                    <a:pt x="1773" y="709"/>
                  </a:lnTo>
                  <a:lnTo>
                    <a:pt x="1773" y="62554"/>
                  </a:lnTo>
                  <a:lnTo>
                    <a:pt x="0" y="63251"/>
                  </a:lnTo>
                  <a:lnTo>
                    <a:pt x="0" y="0"/>
                  </a:lnTo>
                  <a:close/>
                </a:path>
              </a:pathLst>
            </a:custGeom>
            <a:solidFill>
              <a:srgbClr val="6C6C6F"/>
            </a:solidFill>
          </p:spPr>
          <p:txBody>
            <a:bodyPr wrap="square" lIns="0" tIns="0" rIns="0" bIns="0" rtlCol="0"/>
            <a:lstStyle/>
            <a:p>
              <a:endParaRPr/>
            </a:p>
          </p:txBody>
        </p:sp>
        <p:sp>
          <p:nvSpPr>
            <p:cNvPr id="505" name="object 505"/>
            <p:cNvSpPr/>
            <p:nvPr/>
          </p:nvSpPr>
          <p:spPr>
            <a:xfrm>
              <a:off x="1936570" y="2580381"/>
              <a:ext cx="1905" cy="63500"/>
            </a:xfrm>
            <a:custGeom>
              <a:avLst/>
              <a:gdLst/>
              <a:ahLst/>
              <a:cxnLst/>
              <a:rect l="l" t="t" r="r" b="b"/>
              <a:pathLst>
                <a:path w="1905" h="63500">
                  <a:moveTo>
                    <a:pt x="1773" y="709"/>
                  </a:moveTo>
                  <a:lnTo>
                    <a:pt x="1773" y="62554"/>
                  </a:lnTo>
                </a:path>
                <a:path w="1905" h="63500">
                  <a:moveTo>
                    <a:pt x="0" y="63251"/>
                  </a:moveTo>
                  <a:lnTo>
                    <a:pt x="0" y="0"/>
                  </a:lnTo>
                </a:path>
              </a:pathLst>
            </a:custGeom>
            <a:ln w="3175">
              <a:solidFill>
                <a:srgbClr val="6C6C6F"/>
              </a:solidFill>
            </a:ln>
          </p:spPr>
          <p:txBody>
            <a:bodyPr wrap="square" lIns="0" tIns="0" rIns="0" bIns="0" rtlCol="0"/>
            <a:lstStyle/>
            <a:p>
              <a:endParaRPr/>
            </a:p>
          </p:txBody>
        </p:sp>
        <p:sp>
          <p:nvSpPr>
            <p:cNvPr id="506" name="object 506"/>
            <p:cNvSpPr/>
            <p:nvPr/>
          </p:nvSpPr>
          <p:spPr>
            <a:xfrm>
              <a:off x="1938343" y="2581090"/>
              <a:ext cx="3810" cy="62230"/>
            </a:xfrm>
            <a:custGeom>
              <a:avLst/>
              <a:gdLst/>
              <a:ahLst/>
              <a:cxnLst/>
              <a:rect l="l" t="t" r="r" b="b"/>
              <a:pathLst>
                <a:path w="3810" h="62230">
                  <a:moveTo>
                    <a:pt x="0" y="0"/>
                  </a:moveTo>
                  <a:lnTo>
                    <a:pt x="0" y="61845"/>
                  </a:lnTo>
                  <a:lnTo>
                    <a:pt x="3547" y="60452"/>
                  </a:lnTo>
                  <a:lnTo>
                    <a:pt x="3547" y="1418"/>
                  </a:lnTo>
                  <a:lnTo>
                    <a:pt x="0" y="0"/>
                  </a:lnTo>
                  <a:close/>
                </a:path>
              </a:pathLst>
            </a:custGeom>
            <a:solidFill>
              <a:srgbClr val="6B6C6E"/>
            </a:solidFill>
          </p:spPr>
          <p:txBody>
            <a:bodyPr wrap="square" lIns="0" tIns="0" rIns="0" bIns="0" rtlCol="0"/>
            <a:lstStyle/>
            <a:p>
              <a:endParaRPr/>
            </a:p>
          </p:txBody>
        </p:sp>
        <p:sp>
          <p:nvSpPr>
            <p:cNvPr id="507" name="object 507"/>
            <p:cNvSpPr/>
            <p:nvPr/>
          </p:nvSpPr>
          <p:spPr>
            <a:xfrm>
              <a:off x="1938343" y="2581090"/>
              <a:ext cx="3810" cy="62230"/>
            </a:xfrm>
            <a:custGeom>
              <a:avLst/>
              <a:gdLst/>
              <a:ahLst/>
              <a:cxnLst/>
              <a:rect l="l" t="t" r="r" b="b"/>
              <a:pathLst>
                <a:path w="3810" h="62230">
                  <a:moveTo>
                    <a:pt x="3547" y="1418"/>
                  </a:moveTo>
                  <a:lnTo>
                    <a:pt x="3547" y="60452"/>
                  </a:lnTo>
                </a:path>
                <a:path w="3810" h="62230">
                  <a:moveTo>
                    <a:pt x="0" y="61845"/>
                  </a:moveTo>
                  <a:lnTo>
                    <a:pt x="0" y="0"/>
                  </a:lnTo>
                </a:path>
              </a:pathLst>
            </a:custGeom>
            <a:ln w="3175">
              <a:solidFill>
                <a:srgbClr val="6B6C6E"/>
              </a:solidFill>
            </a:ln>
          </p:spPr>
          <p:txBody>
            <a:bodyPr wrap="square" lIns="0" tIns="0" rIns="0" bIns="0" rtlCol="0"/>
            <a:lstStyle/>
            <a:p>
              <a:endParaRPr/>
            </a:p>
          </p:txBody>
        </p:sp>
        <p:sp>
          <p:nvSpPr>
            <p:cNvPr id="508" name="object 508"/>
            <p:cNvSpPr/>
            <p:nvPr/>
          </p:nvSpPr>
          <p:spPr>
            <a:xfrm>
              <a:off x="1941890" y="2582508"/>
              <a:ext cx="1905" cy="59055"/>
            </a:xfrm>
            <a:custGeom>
              <a:avLst/>
              <a:gdLst/>
              <a:ahLst/>
              <a:cxnLst/>
              <a:rect l="l" t="t" r="r" b="b"/>
              <a:pathLst>
                <a:path w="1905" h="59055">
                  <a:moveTo>
                    <a:pt x="0" y="0"/>
                  </a:moveTo>
                  <a:lnTo>
                    <a:pt x="1773" y="709"/>
                  </a:lnTo>
                  <a:lnTo>
                    <a:pt x="1773" y="58337"/>
                  </a:lnTo>
                  <a:lnTo>
                    <a:pt x="0" y="59034"/>
                  </a:lnTo>
                  <a:lnTo>
                    <a:pt x="0" y="0"/>
                  </a:lnTo>
                  <a:close/>
                </a:path>
              </a:pathLst>
            </a:custGeom>
            <a:solidFill>
              <a:srgbClr val="6A6B6D"/>
            </a:solidFill>
          </p:spPr>
          <p:txBody>
            <a:bodyPr wrap="square" lIns="0" tIns="0" rIns="0" bIns="0" rtlCol="0"/>
            <a:lstStyle/>
            <a:p>
              <a:endParaRPr/>
            </a:p>
          </p:txBody>
        </p:sp>
        <p:sp>
          <p:nvSpPr>
            <p:cNvPr id="509" name="object 509"/>
            <p:cNvSpPr/>
            <p:nvPr/>
          </p:nvSpPr>
          <p:spPr>
            <a:xfrm>
              <a:off x="1941891" y="2582508"/>
              <a:ext cx="1905" cy="59055"/>
            </a:xfrm>
            <a:custGeom>
              <a:avLst/>
              <a:gdLst/>
              <a:ahLst/>
              <a:cxnLst/>
              <a:rect l="l" t="t" r="r" b="b"/>
              <a:pathLst>
                <a:path w="1905" h="59055">
                  <a:moveTo>
                    <a:pt x="1773" y="709"/>
                  </a:moveTo>
                  <a:lnTo>
                    <a:pt x="1773" y="58337"/>
                  </a:lnTo>
                </a:path>
                <a:path w="1905" h="59055">
                  <a:moveTo>
                    <a:pt x="0" y="59034"/>
                  </a:moveTo>
                  <a:lnTo>
                    <a:pt x="0" y="0"/>
                  </a:lnTo>
                </a:path>
              </a:pathLst>
            </a:custGeom>
            <a:ln w="3175">
              <a:solidFill>
                <a:srgbClr val="6A6B6D"/>
              </a:solidFill>
            </a:ln>
          </p:spPr>
          <p:txBody>
            <a:bodyPr wrap="square" lIns="0" tIns="0" rIns="0" bIns="0" rtlCol="0"/>
            <a:lstStyle/>
            <a:p>
              <a:endParaRPr/>
            </a:p>
          </p:txBody>
        </p:sp>
        <p:sp>
          <p:nvSpPr>
            <p:cNvPr id="510" name="object 510"/>
            <p:cNvSpPr/>
            <p:nvPr/>
          </p:nvSpPr>
          <p:spPr>
            <a:xfrm>
              <a:off x="1943664" y="2583217"/>
              <a:ext cx="3810" cy="57785"/>
            </a:xfrm>
            <a:custGeom>
              <a:avLst/>
              <a:gdLst/>
              <a:ahLst/>
              <a:cxnLst/>
              <a:rect l="l" t="t" r="r" b="b"/>
              <a:pathLst>
                <a:path w="3810" h="57785">
                  <a:moveTo>
                    <a:pt x="0" y="0"/>
                  </a:moveTo>
                  <a:lnTo>
                    <a:pt x="0" y="57628"/>
                  </a:lnTo>
                  <a:lnTo>
                    <a:pt x="3547" y="56235"/>
                  </a:lnTo>
                  <a:lnTo>
                    <a:pt x="3547" y="1418"/>
                  </a:lnTo>
                  <a:lnTo>
                    <a:pt x="0" y="0"/>
                  </a:lnTo>
                  <a:close/>
                </a:path>
              </a:pathLst>
            </a:custGeom>
            <a:solidFill>
              <a:srgbClr val="6A6B6D"/>
            </a:solidFill>
          </p:spPr>
          <p:txBody>
            <a:bodyPr wrap="square" lIns="0" tIns="0" rIns="0" bIns="0" rtlCol="0"/>
            <a:lstStyle/>
            <a:p>
              <a:endParaRPr/>
            </a:p>
          </p:txBody>
        </p:sp>
        <p:sp>
          <p:nvSpPr>
            <p:cNvPr id="511" name="object 511"/>
            <p:cNvSpPr/>
            <p:nvPr/>
          </p:nvSpPr>
          <p:spPr>
            <a:xfrm>
              <a:off x="1943664" y="2583217"/>
              <a:ext cx="3810" cy="57785"/>
            </a:xfrm>
            <a:custGeom>
              <a:avLst/>
              <a:gdLst/>
              <a:ahLst/>
              <a:cxnLst/>
              <a:rect l="l" t="t" r="r" b="b"/>
              <a:pathLst>
                <a:path w="3810" h="57785">
                  <a:moveTo>
                    <a:pt x="3547" y="1418"/>
                  </a:moveTo>
                  <a:lnTo>
                    <a:pt x="3547" y="56235"/>
                  </a:lnTo>
                </a:path>
                <a:path w="3810" h="57785">
                  <a:moveTo>
                    <a:pt x="0" y="57628"/>
                  </a:moveTo>
                  <a:lnTo>
                    <a:pt x="0" y="0"/>
                  </a:lnTo>
                </a:path>
              </a:pathLst>
            </a:custGeom>
            <a:ln w="3175">
              <a:solidFill>
                <a:srgbClr val="6A6B6D"/>
              </a:solidFill>
            </a:ln>
          </p:spPr>
          <p:txBody>
            <a:bodyPr wrap="square" lIns="0" tIns="0" rIns="0" bIns="0" rtlCol="0"/>
            <a:lstStyle/>
            <a:p>
              <a:endParaRPr/>
            </a:p>
          </p:txBody>
        </p:sp>
        <p:sp>
          <p:nvSpPr>
            <p:cNvPr id="512" name="object 512"/>
            <p:cNvSpPr/>
            <p:nvPr/>
          </p:nvSpPr>
          <p:spPr>
            <a:xfrm>
              <a:off x="1947211" y="2584635"/>
              <a:ext cx="1905" cy="55244"/>
            </a:xfrm>
            <a:custGeom>
              <a:avLst/>
              <a:gdLst/>
              <a:ahLst/>
              <a:cxnLst/>
              <a:rect l="l" t="t" r="r" b="b"/>
              <a:pathLst>
                <a:path w="1905" h="55244">
                  <a:moveTo>
                    <a:pt x="0" y="0"/>
                  </a:moveTo>
                  <a:lnTo>
                    <a:pt x="1773" y="709"/>
                  </a:lnTo>
                  <a:lnTo>
                    <a:pt x="1773" y="54121"/>
                  </a:lnTo>
                  <a:lnTo>
                    <a:pt x="0" y="54817"/>
                  </a:lnTo>
                  <a:lnTo>
                    <a:pt x="0" y="0"/>
                  </a:lnTo>
                  <a:close/>
                </a:path>
              </a:pathLst>
            </a:custGeom>
            <a:solidFill>
              <a:srgbClr val="696B6C"/>
            </a:solidFill>
          </p:spPr>
          <p:txBody>
            <a:bodyPr wrap="square" lIns="0" tIns="0" rIns="0" bIns="0" rtlCol="0"/>
            <a:lstStyle/>
            <a:p>
              <a:endParaRPr/>
            </a:p>
          </p:txBody>
        </p:sp>
        <p:sp>
          <p:nvSpPr>
            <p:cNvPr id="513" name="object 513"/>
            <p:cNvSpPr/>
            <p:nvPr/>
          </p:nvSpPr>
          <p:spPr>
            <a:xfrm>
              <a:off x="1947211" y="2584635"/>
              <a:ext cx="1905" cy="55244"/>
            </a:xfrm>
            <a:custGeom>
              <a:avLst/>
              <a:gdLst/>
              <a:ahLst/>
              <a:cxnLst/>
              <a:rect l="l" t="t" r="r" b="b"/>
              <a:pathLst>
                <a:path w="1905" h="55244">
                  <a:moveTo>
                    <a:pt x="1773" y="709"/>
                  </a:moveTo>
                  <a:lnTo>
                    <a:pt x="1773" y="54121"/>
                  </a:lnTo>
                </a:path>
                <a:path w="1905" h="55244">
                  <a:moveTo>
                    <a:pt x="0" y="54817"/>
                  </a:moveTo>
                  <a:lnTo>
                    <a:pt x="0" y="0"/>
                  </a:lnTo>
                </a:path>
              </a:pathLst>
            </a:custGeom>
            <a:ln w="3175">
              <a:solidFill>
                <a:srgbClr val="696B6C"/>
              </a:solidFill>
            </a:ln>
          </p:spPr>
          <p:txBody>
            <a:bodyPr wrap="square" lIns="0" tIns="0" rIns="0" bIns="0" rtlCol="0"/>
            <a:lstStyle/>
            <a:p>
              <a:endParaRPr/>
            </a:p>
          </p:txBody>
        </p:sp>
        <p:sp>
          <p:nvSpPr>
            <p:cNvPr id="514" name="object 514"/>
            <p:cNvSpPr/>
            <p:nvPr/>
          </p:nvSpPr>
          <p:spPr>
            <a:xfrm>
              <a:off x="1948985" y="2585344"/>
              <a:ext cx="3810" cy="53975"/>
            </a:xfrm>
            <a:custGeom>
              <a:avLst/>
              <a:gdLst/>
              <a:ahLst/>
              <a:cxnLst/>
              <a:rect l="l" t="t" r="r" b="b"/>
              <a:pathLst>
                <a:path w="3810" h="53975">
                  <a:moveTo>
                    <a:pt x="0" y="0"/>
                  </a:moveTo>
                  <a:lnTo>
                    <a:pt x="0" y="53412"/>
                  </a:lnTo>
                  <a:lnTo>
                    <a:pt x="3547" y="52019"/>
                  </a:lnTo>
                  <a:lnTo>
                    <a:pt x="3547" y="1418"/>
                  </a:lnTo>
                  <a:lnTo>
                    <a:pt x="0" y="0"/>
                  </a:lnTo>
                  <a:close/>
                </a:path>
              </a:pathLst>
            </a:custGeom>
            <a:solidFill>
              <a:srgbClr val="696A6C"/>
            </a:solidFill>
          </p:spPr>
          <p:txBody>
            <a:bodyPr wrap="square" lIns="0" tIns="0" rIns="0" bIns="0" rtlCol="0"/>
            <a:lstStyle/>
            <a:p>
              <a:endParaRPr/>
            </a:p>
          </p:txBody>
        </p:sp>
        <p:sp>
          <p:nvSpPr>
            <p:cNvPr id="515" name="object 515"/>
            <p:cNvSpPr/>
            <p:nvPr/>
          </p:nvSpPr>
          <p:spPr>
            <a:xfrm>
              <a:off x="1948985" y="2585344"/>
              <a:ext cx="3810" cy="53975"/>
            </a:xfrm>
            <a:custGeom>
              <a:avLst/>
              <a:gdLst/>
              <a:ahLst/>
              <a:cxnLst/>
              <a:rect l="l" t="t" r="r" b="b"/>
              <a:pathLst>
                <a:path w="3810" h="53975">
                  <a:moveTo>
                    <a:pt x="3547" y="1418"/>
                  </a:moveTo>
                  <a:lnTo>
                    <a:pt x="3547" y="52019"/>
                  </a:lnTo>
                </a:path>
                <a:path w="3810" h="53975">
                  <a:moveTo>
                    <a:pt x="0" y="53412"/>
                  </a:moveTo>
                  <a:lnTo>
                    <a:pt x="0" y="0"/>
                  </a:lnTo>
                </a:path>
              </a:pathLst>
            </a:custGeom>
            <a:ln w="3175">
              <a:solidFill>
                <a:srgbClr val="696A6C"/>
              </a:solidFill>
            </a:ln>
          </p:spPr>
          <p:txBody>
            <a:bodyPr wrap="square" lIns="0" tIns="0" rIns="0" bIns="0" rtlCol="0"/>
            <a:lstStyle/>
            <a:p>
              <a:endParaRPr/>
            </a:p>
          </p:txBody>
        </p:sp>
        <p:sp>
          <p:nvSpPr>
            <p:cNvPr id="516" name="object 516"/>
            <p:cNvSpPr/>
            <p:nvPr/>
          </p:nvSpPr>
          <p:spPr>
            <a:xfrm>
              <a:off x="1952532" y="2586762"/>
              <a:ext cx="1905" cy="50800"/>
            </a:xfrm>
            <a:custGeom>
              <a:avLst/>
              <a:gdLst/>
              <a:ahLst/>
              <a:cxnLst/>
              <a:rect l="l" t="t" r="r" b="b"/>
              <a:pathLst>
                <a:path w="1905" h="50800">
                  <a:moveTo>
                    <a:pt x="0" y="0"/>
                  </a:moveTo>
                  <a:lnTo>
                    <a:pt x="1773" y="709"/>
                  </a:lnTo>
                  <a:lnTo>
                    <a:pt x="1773" y="49904"/>
                  </a:lnTo>
                  <a:lnTo>
                    <a:pt x="0" y="50601"/>
                  </a:lnTo>
                  <a:lnTo>
                    <a:pt x="0" y="0"/>
                  </a:lnTo>
                  <a:close/>
                </a:path>
              </a:pathLst>
            </a:custGeom>
            <a:solidFill>
              <a:srgbClr val="696A6C"/>
            </a:solidFill>
          </p:spPr>
          <p:txBody>
            <a:bodyPr wrap="square" lIns="0" tIns="0" rIns="0" bIns="0" rtlCol="0"/>
            <a:lstStyle/>
            <a:p>
              <a:endParaRPr/>
            </a:p>
          </p:txBody>
        </p:sp>
        <p:sp>
          <p:nvSpPr>
            <p:cNvPr id="517" name="object 517"/>
            <p:cNvSpPr/>
            <p:nvPr/>
          </p:nvSpPr>
          <p:spPr>
            <a:xfrm>
              <a:off x="1952532" y="2586762"/>
              <a:ext cx="1905" cy="50800"/>
            </a:xfrm>
            <a:custGeom>
              <a:avLst/>
              <a:gdLst/>
              <a:ahLst/>
              <a:cxnLst/>
              <a:rect l="l" t="t" r="r" b="b"/>
              <a:pathLst>
                <a:path w="1905" h="50800">
                  <a:moveTo>
                    <a:pt x="1773" y="709"/>
                  </a:moveTo>
                  <a:lnTo>
                    <a:pt x="1773" y="49904"/>
                  </a:lnTo>
                </a:path>
                <a:path w="1905" h="50800">
                  <a:moveTo>
                    <a:pt x="0" y="50601"/>
                  </a:moveTo>
                  <a:lnTo>
                    <a:pt x="0" y="0"/>
                  </a:lnTo>
                </a:path>
              </a:pathLst>
            </a:custGeom>
            <a:ln w="3175">
              <a:solidFill>
                <a:srgbClr val="696A6C"/>
              </a:solidFill>
            </a:ln>
          </p:spPr>
          <p:txBody>
            <a:bodyPr wrap="square" lIns="0" tIns="0" rIns="0" bIns="0" rtlCol="0"/>
            <a:lstStyle/>
            <a:p>
              <a:endParaRPr/>
            </a:p>
          </p:txBody>
        </p:sp>
        <p:sp>
          <p:nvSpPr>
            <p:cNvPr id="518" name="object 518"/>
            <p:cNvSpPr/>
            <p:nvPr/>
          </p:nvSpPr>
          <p:spPr>
            <a:xfrm>
              <a:off x="1954306" y="2587471"/>
              <a:ext cx="3810" cy="49530"/>
            </a:xfrm>
            <a:custGeom>
              <a:avLst/>
              <a:gdLst/>
              <a:ahLst/>
              <a:cxnLst/>
              <a:rect l="l" t="t" r="r" b="b"/>
              <a:pathLst>
                <a:path w="3810" h="49530">
                  <a:moveTo>
                    <a:pt x="0" y="0"/>
                  </a:moveTo>
                  <a:lnTo>
                    <a:pt x="0" y="49195"/>
                  </a:lnTo>
                  <a:lnTo>
                    <a:pt x="3547" y="47802"/>
                  </a:lnTo>
                  <a:lnTo>
                    <a:pt x="3547" y="1418"/>
                  </a:lnTo>
                  <a:lnTo>
                    <a:pt x="0" y="0"/>
                  </a:lnTo>
                  <a:close/>
                </a:path>
              </a:pathLst>
            </a:custGeom>
            <a:solidFill>
              <a:srgbClr val="68696B"/>
            </a:solidFill>
          </p:spPr>
          <p:txBody>
            <a:bodyPr wrap="square" lIns="0" tIns="0" rIns="0" bIns="0" rtlCol="0"/>
            <a:lstStyle/>
            <a:p>
              <a:endParaRPr/>
            </a:p>
          </p:txBody>
        </p:sp>
        <p:sp>
          <p:nvSpPr>
            <p:cNvPr id="519" name="object 519"/>
            <p:cNvSpPr/>
            <p:nvPr/>
          </p:nvSpPr>
          <p:spPr>
            <a:xfrm>
              <a:off x="1954306" y="2587471"/>
              <a:ext cx="3810" cy="49530"/>
            </a:xfrm>
            <a:custGeom>
              <a:avLst/>
              <a:gdLst/>
              <a:ahLst/>
              <a:cxnLst/>
              <a:rect l="l" t="t" r="r" b="b"/>
              <a:pathLst>
                <a:path w="3810" h="49530">
                  <a:moveTo>
                    <a:pt x="3547" y="1418"/>
                  </a:moveTo>
                  <a:lnTo>
                    <a:pt x="3547" y="47802"/>
                  </a:lnTo>
                </a:path>
                <a:path w="3810" h="49530">
                  <a:moveTo>
                    <a:pt x="0" y="49195"/>
                  </a:moveTo>
                  <a:lnTo>
                    <a:pt x="0" y="0"/>
                  </a:lnTo>
                </a:path>
              </a:pathLst>
            </a:custGeom>
            <a:ln w="3175">
              <a:solidFill>
                <a:srgbClr val="68696B"/>
              </a:solidFill>
            </a:ln>
          </p:spPr>
          <p:txBody>
            <a:bodyPr wrap="square" lIns="0" tIns="0" rIns="0" bIns="0" rtlCol="0"/>
            <a:lstStyle/>
            <a:p>
              <a:endParaRPr/>
            </a:p>
          </p:txBody>
        </p:sp>
        <p:sp>
          <p:nvSpPr>
            <p:cNvPr id="520" name="object 520"/>
            <p:cNvSpPr/>
            <p:nvPr/>
          </p:nvSpPr>
          <p:spPr>
            <a:xfrm>
              <a:off x="1957853" y="2588890"/>
              <a:ext cx="1905" cy="46990"/>
            </a:xfrm>
            <a:custGeom>
              <a:avLst/>
              <a:gdLst/>
              <a:ahLst/>
              <a:cxnLst/>
              <a:rect l="l" t="t" r="r" b="b"/>
              <a:pathLst>
                <a:path w="1905" h="46989">
                  <a:moveTo>
                    <a:pt x="0" y="0"/>
                  </a:moveTo>
                  <a:lnTo>
                    <a:pt x="1773" y="709"/>
                  </a:lnTo>
                  <a:lnTo>
                    <a:pt x="1773" y="45687"/>
                  </a:lnTo>
                  <a:lnTo>
                    <a:pt x="0" y="46384"/>
                  </a:lnTo>
                  <a:lnTo>
                    <a:pt x="0" y="0"/>
                  </a:lnTo>
                  <a:close/>
                </a:path>
              </a:pathLst>
            </a:custGeom>
            <a:solidFill>
              <a:srgbClr val="67686B"/>
            </a:solidFill>
          </p:spPr>
          <p:txBody>
            <a:bodyPr wrap="square" lIns="0" tIns="0" rIns="0" bIns="0" rtlCol="0"/>
            <a:lstStyle/>
            <a:p>
              <a:endParaRPr/>
            </a:p>
          </p:txBody>
        </p:sp>
        <p:sp>
          <p:nvSpPr>
            <p:cNvPr id="521" name="object 521"/>
            <p:cNvSpPr/>
            <p:nvPr/>
          </p:nvSpPr>
          <p:spPr>
            <a:xfrm>
              <a:off x="1957853" y="2588889"/>
              <a:ext cx="1905" cy="46990"/>
            </a:xfrm>
            <a:custGeom>
              <a:avLst/>
              <a:gdLst/>
              <a:ahLst/>
              <a:cxnLst/>
              <a:rect l="l" t="t" r="r" b="b"/>
              <a:pathLst>
                <a:path w="1905" h="46989">
                  <a:moveTo>
                    <a:pt x="1773" y="709"/>
                  </a:moveTo>
                  <a:lnTo>
                    <a:pt x="1773" y="45687"/>
                  </a:lnTo>
                </a:path>
                <a:path w="1905" h="46989">
                  <a:moveTo>
                    <a:pt x="0" y="46384"/>
                  </a:moveTo>
                  <a:lnTo>
                    <a:pt x="0" y="0"/>
                  </a:lnTo>
                </a:path>
              </a:pathLst>
            </a:custGeom>
            <a:ln w="3175">
              <a:solidFill>
                <a:srgbClr val="67686B"/>
              </a:solidFill>
            </a:ln>
          </p:spPr>
          <p:txBody>
            <a:bodyPr wrap="square" lIns="0" tIns="0" rIns="0" bIns="0" rtlCol="0"/>
            <a:lstStyle/>
            <a:p>
              <a:endParaRPr/>
            </a:p>
          </p:txBody>
        </p:sp>
        <p:sp>
          <p:nvSpPr>
            <p:cNvPr id="522" name="object 522"/>
            <p:cNvSpPr/>
            <p:nvPr/>
          </p:nvSpPr>
          <p:spPr>
            <a:xfrm>
              <a:off x="1959627" y="2589599"/>
              <a:ext cx="3810" cy="45085"/>
            </a:xfrm>
            <a:custGeom>
              <a:avLst/>
              <a:gdLst/>
              <a:ahLst/>
              <a:cxnLst/>
              <a:rect l="l" t="t" r="r" b="b"/>
              <a:pathLst>
                <a:path w="3810" h="45085">
                  <a:moveTo>
                    <a:pt x="0" y="0"/>
                  </a:moveTo>
                  <a:lnTo>
                    <a:pt x="0" y="44978"/>
                  </a:lnTo>
                  <a:lnTo>
                    <a:pt x="3547" y="43585"/>
                  </a:lnTo>
                  <a:lnTo>
                    <a:pt x="3547" y="1418"/>
                  </a:lnTo>
                  <a:lnTo>
                    <a:pt x="0" y="0"/>
                  </a:lnTo>
                  <a:close/>
                </a:path>
              </a:pathLst>
            </a:custGeom>
            <a:solidFill>
              <a:srgbClr val="66676A"/>
            </a:solidFill>
          </p:spPr>
          <p:txBody>
            <a:bodyPr wrap="square" lIns="0" tIns="0" rIns="0" bIns="0" rtlCol="0"/>
            <a:lstStyle/>
            <a:p>
              <a:endParaRPr/>
            </a:p>
          </p:txBody>
        </p:sp>
        <p:sp>
          <p:nvSpPr>
            <p:cNvPr id="523" name="object 523"/>
            <p:cNvSpPr/>
            <p:nvPr/>
          </p:nvSpPr>
          <p:spPr>
            <a:xfrm>
              <a:off x="1959627" y="2589599"/>
              <a:ext cx="3810" cy="45085"/>
            </a:xfrm>
            <a:custGeom>
              <a:avLst/>
              <a:gdLst/>
              <a:ahLst/>
              <a:cxnLst/>
              <a:rect l="l" t="t" r="r" b="b"/>
              <a:pathLst>
                <a:path w="3810" h="45085">
                  <a:moveTo>
                    <a:pt x="3547" y="1418"/>
                  </a:moveTo>
                  <a:lnTo>
                    <a:pt x="3547" y="43585"/>
                  </a:lnTo>
                </a:path>
                <a:path w="3810" h="45085">
                  <a:moveTo>
                    <a:pt x="0" y="44978"/>
                  </a:moveTo>
                  <a:lnTo>
                    <a:pt x="0" y="0"/>
                  </a:lnTo>
                </a:path>
              </a:pathLst>
            </a:custGeom>
            <a:ln w="3175">
              <a:solidFill>
                <a:srgbClr val="66676A"/>
              </a:solidFill>
            </a:ln>
          </p:spPr>
          <p:txBody>
            <a:bodyPr wrap="square" lIns="0" tIns="0" rIns="0" bIns="0" rtlCol="0"/>
            <a:lstStyle/>
            <a:p>
              <a:endParaRPr/>
            </a:p>
          </p:txBody>
        </p:sp>
        <p:sp>
          <p:nvSpPr>
            <p:cNvPr id="524" name="object 524"/>
            <p:cNvSpPr/>
            <p:nvPr/>
          </p:nvSpPr>
          <p:spPr>
            <a:xfrm>
              <a:off x="1963174" y="2591017"/>
              <a:ext cx="1905" cy="42545"/>
            </a:xfrm>
            <a:custGeom>
              <a:avLst/>
              <a:gdLst/>
              <a:ahLst/>
              <a:cxnLst/>
              <a:rect l="l" t="t" r="r" b="b"/>
              <a:pathLst>
                <a:path w="1905" h="42544">
                  <a:moveTo>
                    <a:pt x="0" y="0"/>
                  </a:moveTo>
                  <a:lnTo>
                    <a:pt x="1773" y="709"/>
                  </a:lnTo>
                  <a:lnTo>
                    <a:pt x="1773" y="41470"/>
                  </a:lnTo>
                  <a:lnTo>
                    <a:pt x="0" y="42167"/>
                  </a:lnTo>
                  <a:lnTo>
                    <a:pt x="0" y="0"/>
                  </a:lnTo>
                  <a:close/>
                </a:path>
              </a:pathLst>
            </a:custGeom>
            <a:solidFill>
              <a:srgbClr val="66676A"/>
            </a:solidFill>
          </p:spPr>
          <p:txBody>
            <a:bodyPr wrap="square" lIns="0" tIns="0" rIns="0" bIns="0" rtlCol="0"/>
            <a:lstStyle/>
            <a:p>
              <a:endParaRPr/>
            </a:p>
          </p:txBody>
        </p:sp>
        <p:sp>
          <p:nvSpPr>
            <p:cNvPr id="525" name="object 525"/>
            <p:cNvSpPr/>
            <p:nvPr/>
          </p:nvSpPr>
          <p:spPr>
            <a:xfrm>
              <a:off x="1963174" y="2591017"/>
              <a:ext cx="1905" cy="42545"/>
            </a:xfrm>
            <a:custGeom>
              <a:avLst/>
              <a:gdLst/>
              <a:ahLst/>
              <a:cxnLst/>
              <a:rect l="l" t="t" r="r" b="b"/>
              <a:pathLst>
                <a:path w="1905" h="42544">
                  <a:moveTo>
                    <a:pt x="1773" y="709"/>
                  </a:moveTo>
                  <a:lnTo>
                    <a:pt x="1773" y="41470"/>
                  </a:lnTo>
                </a:path>
                <a:path w="1905" h="42544">
                  <a:moveTo>
                    <a:pt x="0" y="42167"/>
                  </a:moveTo>
                  <a:lnTo>
                    <a:pt x="0" y="0"/>
                  </a:lnTo>
                </a:path>
              </a:pathLst>
            </a:custGeom>
            <a:ln w="3175">
              <a:solidFill>
                <a:srgbClr val="66676A"/>
              </a:solidFill>
            </a:ln>
          </p:spPr>
          <p:txBody>
            <a:bodyPr wrap="square" lIns="0" tIns="0" rIns="0" bIns="0" rtlCol="0"/>
            <a:lstStyle/>
            <a:p>
              <a:endParaRPr/>
            </a:p>
          </p:txBody>
        </p:sp>
        <p:sp>
          <p:nvSpPr>
            <p:cNvPr id="526" name="object 526"/>
            <p:cNvSpPr/>
            <p:nvPr/>
          </p:nvSpPr>
          <p:spPr>
            <a:xfrm>
              <a:off x="1964947" y="2591726"/>
              <a:ext cx="1905" cy="41275"/>
            </a:xfrm>
            <a:custGeom>
              <a:avLst/>
              <a:gdLst/>
              <a:ahLst/>
              <a:cxnLst/>
              <a:rect l="l" t="t" r="r" b="b"/>
              <a:pathLst>
                <a:path w="1905" h="41275">
                  <a:moveTo>
                    <a:pt x="0" y="0"/>
                  </a:moveTo>
                  <a:lnTo>
                    <a:pt x="1773" y="709"/>
                  </a:lnTo>
                  <a:lnTo>
                    <a:pt x="1773" y="40065"/>
                  </a:lnTo>
                  <a:lnTo>
                    <a:pt x="0" y="40761"/>
                  </a:lnTo>
                  <a:lnTo>
                    <a:pt x="0" y="0"/>
                  </a:lnTo>
                  <a:close/>
                </a:path>
              </a:pathLst>
            </a:custGeom>
            <a:solidFill>
              <a:srgbClr val="646769"/>
            </a:solidFill>
          </p:spPr>
          <p:txBody>
            <a:bodyPr wrap="square" lIns="0" tIns="0" rIns="0" bIns="0" rtlCol="0"/>
            <a:lstStyle/>
            <a:p>
              <a:endParaRPr/>
            </a:p>
          </p:txBody>
        </p:sp>
        <p:sp>
          <p:nvSpPr>
            <p:cNvPr id="527" name="object 527"/>
            <p:cNvSpPr/>
            <p:nvPr/>
          </p:nvSpPr>
          <p:spPr>
            <a:xfrm>
              <a:off x="1964947" y="2591726"/>
              <a:ext cx="1905" cy="41275"/>
            </a:xfrm>
            <a:custGeom>
              <a:avLst/>
              <a:gdLst/>
              <a:ahLst/>
              <a:cxnLst/>
              <a:rect l="l" t="t" r="r" b="b"/>
              <a:pathLst>
                <a:path w="1905" h="41275">
                  <a:moveTo>
                    <a:pt x="1773" y="709"/>
                  </a:moveTo>
                  <a:lnTo>
                    <a:pt x="1773" y="40065"/>
                  </a:lnTo>
                </a:path>
                <a:path w="1905" h="41275">
                  <a:moveTo>
                    <a:pt x="0" y="40761"/>
                  </a:moveTo>
                  <a:lnTo>
                    <a:pt x="0" y="0"/>
                  </a:lnTo>
                </a:path>
              </a:pathLst>
            </a:custGeom>
            <a:ln w="3175">
              <a:solidFill>
                <a:srgbClr val="646769"/>
              </a:solidFill>
            </a:ln>
          </p:spPr>
          <p:txBody>
            <a:bodyPr wrap="square" lIns="0" tIns="0" rIns="0" bIns="0" rtlCol="0"/>
            <a:lstStyle/>
            <a:p>
              <a:endParaRPr/>
            </a:p>
          </p:txBody>
        </p:sp>
        <p:sp>
          <p:nvSpPr>
            <p:cNvPr id="528" name="object 528"/>
            <p:cNvSpPr/>
            <p:nvPr/>
          </p:nvSpPr>
          <p:spPr>
            <a:xfrm>
              <a:off x="1966721" y="2592435"/>
              <a:ext cx="3810" cy="39370"/>
            </a:xfrm>
            <a:custGeom>
              <a:avLst/>
              <a:gdLst/>
              <a:ahLst/>
              <a:cxnLst/>
              <a:rect l="l" t="t" r="r" b="b"/>
              <a:pathLst>
                <a:path w="3810" h="39369">
                  <a:moveTo>
                    <a:pt x="0" y="0"/>
                  </a:moveTo>
                  <a:lnTo>
                    <a:pt x="0" y="39356"/>
                  </a:lnTo>
                  <a:lnTo>
                    <a:pt x="3547" y="37963"/>
                  </a:lnTo>
                  <a:lnTo>
                    <a:pt x="3547" y="1418"/>
                  </a:lnTo>
                  <a:lnTo>
                    <a:pt x="0" y="0"/>
                  </a:lnTo>
                  <a:close/>
                </a:path>
              </a:pathLst>
            </a:custGeom>
            <a:solidFill>
              <a:srgbClr val="636668"/>
            </a:solidFill>
          </p:spPr>
          <p:txBody>
            <a:bodyPr wrap="square" lIns="0" tIns="0" rIns="0" bIns="0" rtlCol="0"/>
            <a:lstStyle/>
            <a:p>
              <a:endParaRPr/>
            </a:p>
          </p:txBody>
        </p:sp>
        <p:sp>
          <p:nvSpPr>
            <p:cNvPr id="529" name="object 529"/>
            <p:cNvSpPr/>
            <p:nvPr/>
          </p:nvSpPr>
          <p:spPr>
            <a:xfrm>
              <a:off x="1966721" y="2592435"/>
              <a:ext cx="3810" cy="39370"/>
            </a:xfrm>
            <a:custGeom>
              <a:avLst/>
              <a:gdLst/>
              <a:ahLst/>
              <a:cxnLst/>
              <a:rect l="l" t="t" r="r" b="b"/>
              <a:pathLst>
                <a:path w="3810" h="39369">
                  <a:moveTo>
                    <a:pt x="3547" y="1418"/>
                  </a:moveTo>
                  <a:lnTo>
                    <a:pt x="3547" y="37963"/>
                  </a:lnTo>
                </a:path>
                <a:path w="3810" h="39369">
                  <a:moveTo>
                    <a:pt x="0" y="39356"/>
                  </a:moveTo>
                  <a:lnTo>
                    <a:pt x="0" y="0"/>
                  </a:lnTo>
                </a:path>
              </a:pathLst>
            </a:custGeom>
            <a:ln w="3175">
              <a:solidFill>
                <a:srgbClr val="636668"/>
              </a:solidFill>
            </a:ln>
          </p:spPr>
          <p:txBody>
            <a:bodyPr wrap="square" lIns="0" tIns="0" rIns="0" bIns="0" rtlCol="0"/>
            <a:lstStyle/>
            <a:p>
              <a:endParaRPr/>
            </a:p>
          </p:txBody>
        </p:sp>
        <p:sp>
          <p:nvSpPr>
            <p:cNvPr id="530" name="object 530"/>
            <p:cNvSpPr/>
            <p:nvPr/>
          </p:nvSpPr>
          <p:spPr>
            <a:xfrm>
              <a:off x="1970268" y="2593853"/>
              <a:ext cx="1905" cy="36830"/>
            </a:xfrm>
            <a:custGeom>
              <a:avLst/>
              <a:gdLst/>
              <a:ahLst/>
              <a:cxnLst/>
              <a:rect l="l" t="t" r="r" b="b"/>
              <a:pathLst>
                <a:path w="1905" h="36830">
                  <a:moveTo>
                    <a:pt x="0" y="0"/>
                  </a:moveTo>
                  <a:lnTo>
                    <a:pt x="1773" y="709"/>
                  </a:lnTo>
                  <a:lnTo>
                    <a:pt x="1773" y="35848"/>
                  </a:lnTo>
                  <a:lnTo>
                    <a:pt x="0" y="36545"/>
                  </a:lnTo>
                  <a:lnTo>
                    <a:pt x="0" y="0"/>
                  </a:lnTo>
                  <a:close/>
                </a:path>
              </a:pathLst>
            </a:custGeom>
            <a:solidFill>
              <a:srgbClr val="636668"/>
            </a:solidFill>
          </p:spPr>
          <p:txBody>
            <a:bodyPr wrap="square" lIns="0" tIns="0" rIns="0" bIns="0" rtlCol="0"/>
            <a:lstStyle/>
            <a:p>
              <a:endParaRPr/>
            </a:p>
          </p:txBody>
        </p:sp>
        <p:sp>
          <p:nvSpPr>
            <p:cNvPr id="531" name="object 531"/>
            <p:cNvSpPr/>
            <p:nvPr/>
          </p:nvSpPr>
          <p:spPr>
            <a:xfrm>
              <a:off x="1970268" y="2593853"/>
              <a:ext cx="1905" cy="36830"/>
            </a:xfrm>
            <a:custGeom>
              <a:avLst/>
              <a:gdLst/>
              <a:ahLst/>
              <a:cxnLst/>
              <a:rect l="l" t="t" r="r" b="b"/>
              <a:pathLst>
                <a:path w="1905" h="36830">
                  <a:moveTo>
                    <a:pt x="1773" y="709"/>
                  </a:moveTo>
                  <a:lnTo>
                    <a:pt x="1773" y="35848"/>
                  </a:lnTo>
                </a:path>
                <a:path w="1905" h="36830">
                  <a:moveTo>
                    <a:pt x="0" y="36545"/>
                  </a:moveTo>
                  <a:lnTo>
                    <a:pt x="0" y="0"/>
                  </a:lnTo>
                </a:path>
              </a:pathLst>
            </a:custGeom>
            <a:ln w="3175">
              <a:solidFill>
                <a:srgbClr val="636668"/>
              </a:solidFill>
            </a:ln>
          </p:spPr>
          <p:txBody>
            <a:bodyPr wrap="square" lIns="0" tIns="0" rIns="0" bIns="0" rtlCol="0"/>
            <a:lstStyle/>
            <a:p>
              <a:endParaRPr/>
            </a:p>
          </p:txBody>
        </p:sp>
        <p:sp>
          <p:nvSpPr>
            <p:cNvPr id="532" name="object 532"/>
            <p:cNvSpPr/>
            <p:nvPr/>
          </p:nvSpPr>
          <p:spPr>
            <a:xfrm>
              <a:off x="1972042" y="2594562"/>
              <a:ext cx="3810" cy="35560"/>
            </a:xfrm>
            <a:custGeom>
              <a:avLst/>
              <a:gdLst/>
              <a:ahLst/>
              <a:cxnLst/>
              <a:rect l="l" t="t" r="r" b="b"/>
              <a:pathLst>
                <a:path w="3810" h="35560">
                  <a:moveTo>
                    <a:pt x="0" y="0"/>
                  </a:moveTo>
                  <a:lnTo>
                    <a:pt x="0" y="35139"/>
                  </a:lnTo>
                  <a:lnTo>
                    <a:pt x="3547" y="33746"/>
                  </a:lnTo>
                  <a:lnTo>
                    <a:pt x="3547" y="1418"/>
                  </a:lnTo>
                  <a:lnTo>
                    <a:pt x="0" y="0"/>
                  </a:lnTo>
                  <a:close/>
                </a:path>
              </a:pathLst>
            </a:custGeom>
            <a:solidFill>
              <a:srgbClr val="636467"/>
            </a:solidFill>
          </p:spPr>
          <p:txBody>
            <a:bodyPr wrap="square" lIns="0" tIns="0" rIns="0" bIns="0" rtlCol="0"/>
            <a:lstStyle/>
            <a:p>
              <a:endParaRPr/>
            </a:p>
          </p:txBody>
        </p:sp>
        <p:sp>
          <p:nvSpPr>
            <p:cNvPr id="533" name="object 533"/>
            <p:cNvSpPr/>
            <p:nvPr/>
          </p:nvSpPr>
          <p:spPr>
            <a:xfrm>
              <a:off x="1972042" y="2594562"/>
              <a:ext cx="3810" cy="35560"/>
            </a:xfrm>
            <a:custGeom>
              <a:avLst/>
              <a:gdLst/>
              <a:ahLst/>
              <a:cxnLst/>
              <a:rect l="l" t="t" r="r" b="b"/>
              <a:pathLst>
                <a:path w="3810" h="35560">
                  <a:moveTo>
                    <a:pt x="3547" y="1418"/>
                  </a:moveTo>
                  <a:lnTo>
                    <a:pt x="3547" y="33746"/>
                  </a:lnTo>
                </a:path>
                <a:path w="3810" h="35560">
                  <a:moveTo>
                    <a:pt x="0" y="35139"/>
                  </a:moveTo>
                  <a:lnTo>
                    <a:pt x="0" y="0"/>
                  </a:lnTo>
                </a:path>
              </a:pathLst>
            </a:custGeom>
            <a:ln w="3175">
              <a:solidFill>
                <a:srgbClr val="636467"/>
              </a:solidFill>
            </a:ln>
          </p:spPr>
          <p:txBody>
            <a:bodyPr wrap="square" lIns="0" tIns="0" rIns="0" bIns="0" rtlCol="0"/>
            <a:lstStyle/>
            <a:p>
              <a:endParaRPr/>
            </a:p>
          </p:txBody>
        </p:sp>
        <p:sp>
          <p:nvSpPr>
            <p:cNvPr id="534" name="object 534"/>
            <p:cNvSpPr/>
            <p:nvPr/>
          </p:nvSpPr>
          <p:spPr>
            <a:xfrm>
              <a:off x="1975589" y="2595980"/>
              <a:ext cx="1905" cy="32384"/>
            </a:xfrm>
            <a:custGeom>
              <a:avLst/>
              <a:gdLst/>
              <a:ahLst/>
              <a:cxnLst/>
              <a:rect l="l" t="t" r="r" b="b"/>
              <a:pathLst>
                <a:path w="1905" h="32385">
                  <a:moveTo>
                    <a:pt x="0" y="0"/>
                  </a:moveTo>
                  <a:lnTo>
                    <a:pt x="1773" y="709"/>
                  </a:lnTo>
                  <a:lnTo>
                    <a:pt x="1773" y="31631"/>
                  </a:lnTo>
                  <a:lnTo>
                    <a:pt x="0" y="32328"/>
                  </a:lnTo>
                  <a:lnTo>
                    <a:pt x="0" y="0"/>
                  </a:lnTo>
                  <a:close/>
                </a:path>
              </a:pathLst>
            </a:custGeom>
            <a:solidFill>
              <a:srgbClr val="626366"/>
            </a:solidFill>
          </p:spPr>
          <p:txBody>
            <a:bodyPr wrap="square" lIns="0" tIns="0" rIns="0" bIns="0" rtlCol="0"/>
            <a:lstStyle/>
            <a:p>
              <a:endParaRPr/>
            </a:p>
          </p:txBody>
        </p:sp>
        <p:sp>
          <p:nvSpPr>
            <p:cNvPr id="535" name="object 535"/>
            <p:cNvSpPr/>
            <p:nvPr/>
          </p:nvSpPr>
          <p:spPr>
            <a:xfrm>
              <a:off x="1975589" y="2595980"/>
              <a:ext cx="1905" cy="32384"/>
            </a:xfrm>
            <a:custGeom>
              <a:avLst/>
              <a:gdLst/>
              <a:ahLst/>
              <a:cxnLst/>
              <a:rect l="l" t="t" r="r" b="b"/>
              <a:pathLst>
                <a:path w="1905" h="32385">
                  <a:moveTo>
                    <a:pt x="1773" y="709"/>
                  </a:moveTo>
                  <a:lnTo>
                    <a:pt x="1773" y="31631"/>
                  </a:lnTo>
                </a:path>
                <a:path w="1905" h="32385">
                  <a:moveTo>
                    <a:pt x="0" y="32328"/>
                  </a:moveTo>
                  <a:lnTo>
                    <a:pt x="0" y="0"/>
                  </a:lnTo>
                </a:path>
              </a:pathLst>
            </a:custGeom>
            <a:ln w="3175">
              <a:solidFill>
                <a:srgbClr val="626366"/>
              </a:solidFill>
            </a:ln>
          </p:spPr>
          <p:txBody>
            <a:bodyPr wrap="square" lIns="0" tIns="0" rIns="0" bIns="0" rtlCol="0"/>
            <a:lstStyle/>
            <a:p>
              <a:endParaRPr/>
            </a:p>
          </p:txBody>
        </p:sp>
        <p:sp>
          <p:nvSpPr>
            <p:cNvPr id="536" name="object 536"/>
            <p:cNvSpPr/>
            <p:nvPr/>
          </p:nvSpPr>
          <p:spPr>
            <a:xfrm>
              <a:off x="1977363" y="2596689"/>
              <a:ext cx="3810" cy="31115"/>
            </a:xfrm>
            <a:custGeom>
              <a:avLst/>
              <a:gdLst/>
              <a:ahLst/>
              <a:cxnLst/>
              <a:rect l="l" t="t" r="r" b="b"/>
              <a:pathLst>
                <a:path w="3810" h="31114">
                  <a:moveTo>
                    <a:pt x="0" y="0"/>
                  </a:moveTo>
                  <a:lnTo>
                    <a:pt x="0" y="30922"/>
                  </a:lnTo>
                  <a:lnTo>
                    <a:pt x="3547" y="29529"/>
                  </a:lnTo>
                  <a:lnTo>
                    <a:pt x="3547" y="1418"/>
                  </a:lnTo>
                  <a:lnTo>
                    <a:pt x="0" y="0"/>
                  </a:lnTo>
                  <a:close/>
                </a:path>
              </a:pathLst>
            </a:custGeom>
            <a:solidFill>
              <a:srgbClr val="626366"/>
            </a:solidFill>
          </p:spPr>
          <p:txBody>
            <a:bodyPr wrap="square" lIns="0" tIns="0" rIns="0" bIns="0" rtlCol="0"/>
            <a:lstStyle/>
            <a:p>
              <a:endParaRPr/>
            </a:p>
          </p:txBody>
        </p:sp>
        <p:sp>
          <p:nvSpPr>
            <p:cNvPr id="537" name="object 537"/>
            <p:cNvSpPr/>
            <p:nvPr/>
          </p:nvSpPr>
          <p:spPr>
            <a:xfrm>
              <a:off x="1977363" y="2596689"/>
              <a:ext cx="3810" cy="31115"/>
            </a:xfrm>
            <a:custGeom>
              <a:avLst/>
              <a:gdLst/>
              <a:ahLst/>
              <a:cxnLst/>
              <a:rect l="l" t="t" r="r" b="b"/>
              <a:pathLst>
                <a:path w="3810" h="31114">
                  <a:moveTo>
                    <a:pt x="3547" y="1418"/>
                  </a:moveTo>
                  <a:lnTo>
                    <a:pt x="3547" y="29529"/>
                  </a:lnTo>
                </a:path>
                <a:path w="3810" h="31114">
                  <a:moveTo>
                    <a:pt x="0" y="30922"/>
                  </a:moveTo>
                  <a:lnTo>
                    <a:pt x="0" y="0"/>
                  </a:lnTo>
                </a:path>
              </a:pathLst>
            </a:custGeom>
            <a:ln w="3175">
              <a:solidFill>
                <a:srgbClr val="626366"/>
              </a:solidFill>
            </a:ln>
          </p:spPr>
          <p:txBody>
            <a:bodyPr wrap="square" lIns="0" tIns="0" rIns="0" bIns="0" rtlCol="0"/>
            <a:lstStyle/>
            <a:p>
              <a:endParaRPr/>
            </a:p>
          </p:txBody>
        </p:sp>
        <p:sp>
          <p:nvSpPr>
            <p:cNvPr id="538" name="object 538"/>
            <p:cNvSpPr/>
            <p:nvPr/>
          </p:nvSpPr>
          <p:spPr>
            <a:xfrm>
              <a:off x="1980910" y="2598107"/>
              <a:ext cx="1905" cy="28575"/>
            </a:xfrm>
            <a:custGeom>
              <a:avLst/>
              <a:gdLst/>
              <a:ahLst/>
              <a:cxnLst/>
              <a:rect l="l" t="t" r="r" b="b"/>
              <a:pathLst>
                <a:path w="1905" h="28575">
                  <a:moveTo>
                    <a:pt x="0" y="0"/>
                  </a:moveTo>
                  <a:lnTo>
                    <a:pt x="1773" y="709"/>
                  </a:lnTo>
                  <a:lnTo>
                    <a:pt x="1773" y="27415"/>
                  </a:lnTo>
                  <a:lnTo>
                    <a:pt x="0" y="28111"/>
                  </a:lnTo>
                  <a:lnTo>
                    <a:pt x="0" y="0"/>
                  </a:lnTo>
                  <a:close/>
                </a:path>
              </a:pathLst>
            </a:custGeom>
            <a:solidFill>
              <a:srgbClr val="616266"/>
            </a:solidFill>
          </p:spPr>
          <p:txBody>
            <a:bodyPr wrap="square" lIns="0" tIns="0" rIns="0" bIns="0" rtlCol="0"/>
            <a:lstStyle/>
            <a:p>
              <a:endParaRPr/>
            </a:p>
          </p:txBody>
        </p:sp>
        <p:sp>
          <p:nvSpPr>
            <p:cNvPr id="539" name="object 539"/>
            <p:cNvSpPr/>
            <p:nvPr/>
          </p:nvSpPr>
          <p:spPr>
            <a:xfrm>
              <a:off x="1980910" y="2598107"/>
              <a:ext cx="1905" cy="28575"/>
            </a:xfrm>
            <a:custGeom>
              <a:avLst/>
              <a:gdLst/>
              <a:ahLst/>
              <a:cxnLst/>
              <a:rect l="l" t="t" r="r" b="b"/>
              <a:pathLst>
                <a:path w="1905" h="28575">
                  <a:moveTo>
                    <a:pt x="1773" y="709"/>
                  </a:moveTo>
                  <a:lnTo>
                    <a:pt x="1773" y="27415"/>
                  </a:lnTo>
                </a:path>
                <a:path w="1905" h="28575">
                  <a:moveTo>
                    <a:pt x="0" y="28111"/>
                  </a:moveTo>
                  <a:lnTo>
                    <a:pt x="0" y="0"/>
                  </a:lnTo>
                </a:path>
              </a:pathLst>
            </a:custGeom>
            <a:ln w="3175">
              <a:solidFill>
                <a:srgbClr val="616266"/>
              </a:solidFill>
            </a:ln>
          </p:spPr>
          <p:txBody>
            <a:bodyPr wrap="square" lIns="0" tIns="0" rIns="0" bIns="0" rtlCol="0"/>
            <a:lstStyle/>
            <a:p>
              <a:endParaRPr/>
            </a:p>
          </p:txBody>
        </p:sp>
        <p:sp>
          <p:nvSpPr>
            <p:cNvPr id="540" name="object 540"/>
            <p:cNvSpPr/>
            <p:nvPr/>
          </p:nvSpPr>
          <p:spPr>
            <a:xfrm>
              <a:off x="1982684" y="2598816"/>
              <a:ext cx="3810" cy="27305"/>
            </a:xfrm>
            <a:custGeom>
              <a:avLst/>
              <a:gdLst/>
              <a:ahLst/>
              <a:cxnLst/>
              <a:rect l="l" t="t" r="r" b="b"/>
              <a:pathLst>
                <a:path w="3810" h="27305">
                  <a:moveTo>
                    <a:pt x="0" y="0"/>
                  </a:moveTo>
                  <a:lnTo>
                    <a:pt x="0" y="26706"/>
                  </a:lnTo>
                  <a:lnTo>
                    <a:pt x="3547" y="25312"/>
                  </a:lnTo>
                  <a:lnTo>
                    <a:pt x="3547" y="1418"/>
                  </a:lnTo>
                  <a:lnTo>
                    <a:pt x="0" y="0"/>
                  </a:lnTo>
                  <a:close/>
                </a:path>
              </a:pathLst>
            </a:custGeom>
            <a:solidFill>
              <a:srgbClr val="606164"/>
            </a:solidFill>
          </p:spPr>
          <p:txBody>
            <a:bodyPr wrap="square" lIns="0" tIns="0" rIns="0" bIns="0" rtlCol="0"/>
            <a:lstStyle/>
            <a:p>
              <a:endParaRPr/>
            </a:p>
          </p:txBody>
        </p:sp>
        <p:sp>
          <p:nvSpPr>
            <p:cNvPr id="541" name="object 541"/>
            <p:cNvSpPr/>
            <p:nvPr/>
          </p:nvSpPr>
          <p:spPr>
            <a:xfrm>
              <a:off x="1982684" y="2598816"/>
              <a:ext cx="3810" cy="27305"/>
            </a:xfrm>
            <a:custGeom>
              <a:avLst/>
              <a:gdLst/>
              <a:ahLst/>
              <a:cxnLst/>
              <a:rect l="l" t="t" r="r" b="b"/>
              <a:pathLst>
                <a:path w="3810" h="27305">
                  <a:moveTo>
                    <a:pt x="3547" y="1418"/>
                  </a:moveTo>
                  <a:lnTo>
                    <a:pt x="3547" y="25312"/>
                  </a:lnTo>
                </a:path>
                <a:path w="3810" h="27305">
                  <a:moveTo>
                    <a:pt x="0" y="26706"/>
                  </a:moveTo>
                  <a:lnTo>
                    <a:pt x="0" y="0"/>
                  </a:lnTo>
                </a:path>
              </a:pathLst>
            </a:custGeom>
            <a:ln w="3175">
              <a:solidFill>
                <a:srgbClr val="606164"/>
              </a:solidFill>
            </a:ln>
          </p:spPr>
          <p:txBody>
            <a:bodyPr wrap="square" lIns="0" tIns="0" rIns="0" bIns="0" rtlCol="0"/>
            <a:lstStyle/>
            <a:p>
              <a:endParaRPr/>
            </a:p>
          </p:txBody>
        </p:sp>
        <p:sp>
          <p:nvSpPr>
            <p:cNvPr id="542" name="object 542"/>
            <p:cNvSpPr/>
            <p:nvPr/>
          </p:nvSpPr>
          <p:spPr>
            <a:xfrm>
              <a:off x="1986231" y="2600234"/>
              <a:ext cx="1905" cy="24130"/>
            </a:xfrm>
            <a:custGeom>
              <a:avLst/>
              <a:gdLst/>
              <a:ahLst/>
              <a:cxnLst/>
              <a:rect l="l" t="t" r="r" b="b"/>
              <a:pathLst>
                <a:path w="1905" h="24130">
                  <a:moveTo>
                    <a:pt x="0" y="0"/>
                  </a:moveTo>
                  <a:lnTo>
                    <a:pt x="1773" y="709"/>
                  </a:lnTo>
                  <a:lnTo>
                    <a:pt x="1773" y="23198"/>
                  </a:lnTo>
                  <a:lnTo>
                    <a:pt x="0" y="23894"/>
                  </a:lnTo>
                  <a:lnTo>
                    <a:pt x="0" y="0"/>
                  </a:lnTo>
                  <a:close/>
                </a:path>
              </a:pathLst>
            </a:custGeom>
            <a:solidFill>
              <a:srgbClr val="5F6063"/>
            </a:solidFill>
          </p:spPr>
          <p:txBody>
            <a:bodyPr wrap="square" lIns="0" tIns="0" rIns="0" bIns="0" rtlCol="0"/>
            <a:lstStyle/>
            <a:p>
              <a:endParaRPr/>
            </a:p>
          </p:txBody>
        </p:sp>
        <p:sp>
          <p:nvSpPr>
            <p:cNvPr id="543" name="object 543"/>
            <p:cNvSpPr/>
            <p:nvPr/>
          </p:nvSpPr>
          <p:spPr>
            <a:xfrm>
              <a:off x="1986231" y="2600234"/>
              <a:ext cx="1905" cy="24130"/>
            </a:xfrm>
            <a:custGeom>
              <a:avLst/>
              <a:gdLst/>
              <a:ahLst/>
              <a:cxnLst/>
              <a:rect l="l" t="t" r="r" b="b"/>
              <a:pathLst>
                <a:path w="1905" h="24130">
                  <a:moveTo>
                    <a:pt x="1773" y="709"/>
                  </a:moveTo>
                  <a:lnTo>
                    <a:pt x="1773" y="23198"/>
                  </a:lnTo>
                </a:path>
                <a:path w="1905" h="24130">
                  <a:moveTo>
                    <a:pt x="0" y="23894"/>
                  </a:moveTo>
                  <a:lnTo>
                    <a:pt x="0" y="0"/>
                  </a:lnTo>
                </a:path>
              </a:pathLst>
            </a:custGeom>
            <a:ln w="3175">
              <a:solidFill>
                <a:srgbClr val="5F6063"/>
              </a:solidFill>
            </a:ln>
          </p:spPr>
          <p:txBody>
            <a:bodyPr wrap="square" lIns="0" tIns="0" rIns="0" bIns="0" rtlCol="0"/>
            <a:lstStyle/>
            <a:p>
              <a:endParaRPr/>
            </a:p>
          </p:txBody>
        </p:sp>
        <p:sp>
          <p:nvSpPr>
            <p:cNvPr id="544" name="object 544"/>
            <p:cNvSpPr/>
            <p:nvPr/>
          </p:nvSpPr>
          <p:spPr>
            <a:xfrm>
              <a:off x="1988004" y="2600943"/>
              <a:ext cx="3810" cy="22860"/>
            </a:xfrm>
            <a:custGeom>
              <a:avLst/>
              <a:gdLst/>
              <a:ahLst/>
              <a:cxnLst/>
              <a:rect l="l" t="t" r="r" b="b"/>
              <a:pathLst>
                <a:path w="3810" h="22860">
                  <a:moveTo>
                    <a:pt x="0" y="0"/>
                  </a:moveTo>
                  <a:lnTo>
                    <a:pt x="0" y="22489"/>
                  </a:lnTo>
                  <a:lnTo>
                    <a:pt x="3547" y="21096"/>
                  </a:lnTo>
                  <a:lnTo>
                    <a:pt x="3547" y="1418"/>
                  </a:lnTo>
                  <a:lnTo>
                    <a:pt x="0" y="0"/>
                  </a:lnTo>
                  <a:close/>
                </a:path>
              </a:pathLst>
            </a:custGeom>
            <a:solidFill>
              <a:srgbClr val="5F6063"/>
            </a:solidFill>
          </p:spPr>
          <p:txBody>
            <a:bodyPr wrap="square" lIns="0" tIns="0" rIns="0" bIns="0" rtlCol="0"/>
            <a:lstStyle/>
            <a:p>
              <a:endParaRPr/>
            </a:p>
          </p:txBody>
        </p:sp>
        <p:sp>
          <p:nvSpPr>
            <p:cNvPr id="545" name="object 545"/>
            <p:cNvSpPr/>
            <p:nvPr/>
          </p:nvSpPr>
          <p:spPr>
            <a:xfrm>
              <a:off x="1988004" y="2600943"/>
              <a:ext cx="3810" cy="22860"/>
            </a:xfrm>
            <a:custGeom>
              <a:avLst/>
              <a:gdLst/>
              <a:ahLst/>
              <a:cxnLst/>
              <a:rect l="l" t="t" r="r" b="b"/>
              <a:pathLst>
                <a:path w="3810" h="22860">
                  <a:moveTo>
                    <a:pt x="3547" y="1418"/>
                  </a:moveTo>
                  <a:lnTo>
                    <a:pt x="3547" y="21096"/>
                  </a:lnTo>
                </a:path>
                <a:path w="3810" h="22860">
                  <a:moveTo>
                    <a:pt x="0" y="22489"/>
                  </a:moveTo>
                  <a:lnTo>
                    <a:pt x="0" y="0"/>
                  </a:lnTo>
                </a:path>
              </a:pathLst>
            </a:custGeom>
            <a:ln w="3175">
              <a:solidFill>
                <a:srgbClr val="5F6063"/>
              </a:solidFill>
            </a:ln>
          </p:spPr>
          <p:txBody>
            <a:bodyPr wrap="square" lIns="0" tIns="0" rIns="0" bIns="0" rtlCol="0"/>
            <a:lstStyle/>
            <a:p>
              <a:endParaRPr/>
            </a:p>
          </p:txBody>
        </p:sp>
        <p:sp>
          <p:nvSpPr>
            <p:cNvPr id="546" name="object 546"/>
            <p:cNvSpPr/>
            <p:nvPr/>
          </p:nvSpPr>
          <p:spPr>
            <a:xfrm>
              <a:off x="1991552" y="2602361"/>
              <a:ext cx="1905" cy="19685"/>
            </a:xfrm>
            <a:custGeom>
              <a:avLst/>
              <a:gdLst/>
              <a:ahLst/>
              <a:cxnLst/>
              <a:rect l="l" t="t" r="r" b="b"/>
              <a:pathLst>
                <a:path w="1905" h="19685">
                  <a:moveTo>
                    <a:pt x="0" y="0"/>
                  </a:moveTo>
                  <a:lnTo>
                    <a:pt x="1773" y="709"/>
                  </a:lnTo>
                  <a:lnTo>
                    <a:pt x="1773" y="18981"/>
                  </a:lnTo>
                  <a:lnTo>
                    <a:pt x="0" y="19678"/>
                  </a:lnTo>
                  <a:lnTo>
                    <a:pt x="0" y="0"/>
                  </a:lnTo>
                  <a:close/>
                </a:path>
              </a:pathLst>
            </a:custGeom>
            <a:solidFill>
              <a:srgbClr val="5F6062"/>
            </a:solidFill>
          </p:spPr>
          <p:txBody>
            <a:bodyPr wrap="square" lIns="0" tIns="0" rIns="0" bIns="0" rtlCol="0"/>
            <a:lstStyle/>
            <a:p>
              <a:endParaRPr/>
            </a:p>
          </p:txBody>
        </p:sp>
        <p:sp>
          <p:nvSpPr>
            <p:cNvPr id="547" name="object 547"/>
            <p:cNvSpPr/>
            <p:nvPr/>
          </p:nvSpPr>
          <p:spPr>
            <a:xfrm>
              <a:off x="1991552" y="2602361"/>
              <a:ext cx="1905" cy="19685"/>
            </a:xfrm>
            <a:custGeom>
              <a:avLst/>
              <a:gdLst/>
              <a:ahLst/>
              <a:cxnLst/>
              <a:rect l="l" t="t" r="r" b="b"/>
              <a:pathLst>
                <a:path w="1905" h="19685">
                  <a:moveTo>
                    <a:pt x="1773" y="709"/>
                  </a:moveTo>
                  <a:lnTo>
                    <a:pt x="1773" y="18981"/>
                  </a:lnTo>
                </a:path>
                <a:path w="1905" h="19685">
                  <a:moveTo>
                    <a:pt x="0" y="19678"/>
                  </a:moveTo>
                  <a:lnTo>
                    <a:pt x="0" y="0"/>
                  </a:lnTo>
                </a:path>
              </a:pathLst>
            </a:custGeom>
            <a:ln w="3175">
              <a:solidFill>
                <a:srgbClr val="5F6062"/>
              </a:solidFill>
            </a:ln>
          </p:spPr>
          <p:txBody>
            <a:bodyPr wrap="square" lIns="0" tIns="0" rIns="0" bIns="0" rtlCol="0"/>
            <a:lstStyle/>
            <a:p>
              <a:endParaRPr/>
            </a:p>
          </p:txBody>
        </p:sp>
        <p:sp>
          <p:nvSpPr>
            <p:cNvPr id="548" name="object 548"/>
            <p:cNvSpPr/>
            <p:nvPr/>
          </p:nvSpPr>
          <p:spPr>
            <a:xfrm>
              <a:off x="1993325" y="2603070"/>
              <a:ext cx="3810" cy="18415"/>
            </a:xfrm>
            <a:custGeom>
              <a:avLst/>
              <a:gdLst/>
              <a:ahLst/>
              <a:cxnLst/>
              <a:rect l="l" t="t" r="r" b="b"/>
              <a:pathLst>
                <a:path w="3810" h="18414">
                  <a:moveTo>
                    <a:pt x="0" y="0"/>
                  </a:moveTo>
                  <a:lnTo>
                    <a:pt x="0" y="18272"/>
                  </a:lnTo>
                  <a:lnTo>
                    <a:pt x="3547" y="16879"/>
                  </a:lnTo>
                  <a:lnTo>
                    <a:pt x="3547" y="1418"/>
                  </a:lnTo>
                  <a:lnTo>
                    <a:pt x="0" y="0"/>
                  </a:lnTo>
                  <a:close/>
                </a:path>
              </a:pathLst>
            </a:custGeom>
            <a:solidFill>
              <a:srgbClr val="5F5F61"/>
            </a:solidFill>
          </p:spPr>
          <p:txBody>
            <a:bodyPr wrap="square" lIns="0" tIns="0" rIns="0" bIns="0" rtlCol="0"/>
            <a:lstStyle/>
            <a:p>
              <a:endParaRPr/>
            </a:p>
          </p:txBody>
        </p:sp>
        <p:sp>
          <p:nvSpPr>
            <p:cNvPr id="549" name="object 549"/>
            <p:cNvSpPr/>
            <p:nvPr/>
          </p:nvSpPr>
          <p:spPr>
            <a:xfrm>
              <a:off x="1993325" y="2603070"/>
              <a:ext cx="3810" cy="18415"/>
            </a:xfrm>
            <a:custGeom>
              <a:avLst/>
              <a:gdLst/>
              <a:ahLst/>
              <a:cxnLst/>
              <a:rect l="l" t="t" r="r" b="b"/>
              <a:pathLst>
                <a:path w="3810" h="18414">
                  <a:moveTo>
                    <a:pt x="3547" y="1418"/>
                  </a:moveTo>
                  <a:lnTo>
                    <a:pt x="3547" y="16879"/>
                  </a:lnTo>
                </a:path>
                <a:path w="3810" h="18414">
                  <a:moveTo>
                    <a:pt x="0" y="18272"/>
                  </a:moveTo>
                  <a:lnTo>
                    <a:pt x="0" y="0"/>
                  </a:lnTo>
                </a:path>
              </a:pathLst>
            </a:custGeom>
            <a:ln w="3175">
              <a:solidFill>
                <a:srgbClr val="5F5F61"/>
              </a:solidFill>
            </a:ln>
          </p:spPr>
          <p:txBody>
            <a:bodyPr wrap="square" lIns="0" tIns="0" rIns="0" bIns="0" rtlCol="0"/>
            <a:lstStyle/>
            <a:p>
              <a:endParaRPr/>
            </a:p>
          </p:txBody>
        </p:sp>
        <p:sp>
          <p:nvSpPr>
            <p:cNvPr id="550" name="object 550"/>
            <p:cNvSpPr/>
            <p:nvPr/>
          </p:nvSpPr>
          <p:spPr>
            <a:xfrm>
              <a:off x="1996872" y="2604488"/>
              <a:ext cx="1905" cy="15875"/>
            </a:xfrm>
            <a:custGeom>
              <a:avLst/>
              <a:gdLst/>
              <a:ahLst/>
              <a:cxnLst/>
              <a:rect l="l" t="t" r="r" b="b"/>
              <a:pathLst>
                <a:path w="1905" h="15875">
                  <a:moveTo>
                    <a:pt x="0" y="0"/>
                  </a:moveTo>
                  <a:lnTo>
                    <a:pt x="1773" y="709"/>
                  </a:lnTo>
                  <a:lnTo>
                    <a:pt x="1773" y="14764"/>
                  </a:lnTo>
                  <a:lnTo>
                    <a:pt x="0" y="15461"/>
                  </a:lnTo>
                  <a:lnTo>
                    <a:pt x="0" y="0"/>
                  </a:lnTo>
                  <a:close/>
                </a:path>
              </a:pathLst>
            </a:custGeom>
            <a:solidFill>
              <a:srgbClr val="5F5F61"/>
            </a:solidFill>
          </p:spPr>
          <p:txBody>
            <a:bodyPr wrap="square" lIns="0" tIns="0" rIns="0" bIns="0" rtlCol="0"/>
            <a:lstStyle/>
            <a:p>
              <a:endParaRPr/>
            </a:p>
          </p:txBody>
        </p:sp>
        <p:sp>
          <p:nvSpPr>
            <p:cNvPr id="551" name="object 551"/>
            <p:cNvSpPr/>
            <p:nvPr/>
          </p:nvSpPr>
          <p:spPr>
            <a:xfrm>
              <a:off x="1996873" y="2604488"/>
              <a:ext cx="1905" cy="15875"/>
            </a:xfrm>
            <a:custGeom>
              <a:avLst/>
              <a:gdLst/>
              <a:ahLst/>
              <a:cxnLst/>
              <a:rect l="l" t="t" r="r" b="b"/>
              <a:pathLst>
                <a:path w="1905" h="15875">
                  <a:moveTo>
                    <a:pt x="1773" y="709"/>
                  </a:moveTo>
                  <a:lnTo>
                    <a:pt x="1773" y="14764"/>
                  </a:lnTo>
                </a:path>
                <a:path w="1905" h="15875">
                  <a:moveTo>
                    <a:pt x="0" y="15461"/>
                  </a:moveTo>
                  <a:lnTo>
                    <a:pt x="0" y="0"/>
                  </a:lnTo>
                </a:path>
              </a:pathLst>
            </a:custGeom>
            <a:ln w="3175">
              <a:solidFill>
                <a:srgbClr val="5F5F61"/>
              </a:solidFill>
            </a:ln>
          </p:spPr>
          <p:txBody>
            <a:bodyPr wrap="square" lIns="0" tIns="0" rIns="0" bIns="0" rtlCol="0"/>
            <a:lstStyle/>
            <a:p>
              <a:endParaRPr/>
            </a:p>
          </p:txBody>
        </p:sp>
        <p:sp>
          <p:nvSpPr>
            <p:cNvPr id="552" name="object 552"/>
            <p:cNvSpPr/>
            <p:nvPr/>
          </p:nvSpPr>
          <p:spPr>
            <a:xfrm>
              <a:off x="1998646" y="2605197"/>
              <a:ext cx="3810" cy="14604"/>
            </a:xfrm>
            <a:custGeom>
              <a:avLst/>
              <a:gdLst/>
              <a:ahLst/>
              <a:cxnLst/>
              <a:rect l="l" t="t" r="r" b="b"/>
              <a:pathLst>
                <a:path w="3810" h="14605">
                  <a:moveTo>
                    <a:pt x="0" y="0"/>
                  </a:moveTo>
                  <a:lnTo>
                    <a:pt x="0" y="14055"/>
                  </a:lnTo>
                  <a:lnTo>
                    <a:pt x="3547" y="12662"/>
                  </a:lnTo>
                  <a:lnTo>
                    <a:pt x="3547" y="1418"/>
                  </a:lnTo>
                  <a:lnTo>
                    <a:pt x="0" y="0"/>
                  </a:lnTo>
                  <a:close/>
                </a:path>
              </a:pathLst>
            </a:custGeom>
            <a:solidFill>
              <a:srgbClr val="5E5F60"/>
            </a:solidFill>
          </p:spPr>
          <p:txBody>
            <a:bodyPr wrap="square" lIns="0" tIns="0" rIns="0" bIns="0" rtlCol="0"/>
            <a:lstStyle/>
            <a:p>
              <a:endParaRPr/>
            </a:p>
          </p:txBody>
        </p:sp>
        <p:sp>
          <p:nvSpPr>
            <p:cNvPr id="553" name="object 553"/>
            <p:cNvSpPr/>
            <p:nvPr/>
          </p:nvSpPr>
          <p:spPr>
            <a:xfrm>
              <a:off x="1998646" y="2605197"/>
              <a:ext cx="3810" cy="14604"/>
            </a:xfrm>
            <a:custGeom>
              <a:avLst/>
              <a:gdLst/>
              <a:ahLst/>
              <a:cxnLst/>
              <a:rect l="l" t="t" r="r" b="b"/>
              <a:pathLst>
                <a:path w="3810" h="14605">
                  <a:moveTo>
                    <a:pt x="3547" y="1418"/>
                  </a:moveTo>
                  <a:lnTo>
                    <a:pt x="3547" y="12662"/>
                  </a:lnTo>
                </a:path>
                <a:path w="3810" h="14605">
                  <a:moveTo>
                    <a:pt x="0" y="14055"/>
                  </a:moveTo>
                  <a:lnTo>
                    <a:pt x="0" y="0"/>
                  </a:lnTo>
                </a:path>
              </a:pathLst>
            </a:custGeom>
            <a:ln w="3175">
              <a:solidFill>
                <a:srgbClr val="5E5F60"/>
              </a:solidFill>
            </a:ln>
          </p:spPr>
          <p:txBody>
            <a:bodyPr wrap="square" lIns="0" tIns="0" rIns="0" bIns="0" rtlCol="0"/>
            <a:lstStyle/>
            <a:p>
              <a:endParaRPr/>
            </a:p>
          </p:txBody>
        </p:sp>
        <p:sp>
          <p:nvSpPr>
            <p:cNvPr id="554" name="object 554"/>
            <p:cNvSpPr/>
            <p:nvPr/>
          </p:nvSpPr>
          <p:spPr>
            <a:xfrm>
              <a:off x="2002193" y="2606615"/>
              <a:ext cx="1905" cy="11430"/>
            </a:xfrm>
            <a:custGeom>
              <a:avLst/>
              <a:gdLst/>
              <a:ahLst/>
              <a:cxnLst/>
              <a:rect l="l" t="t" r="r" b="b"/>
              <a:pathLst>
                <a:path w="1905" h="11430">
                  <a:moveTo>
                    <a:pt x="0" y="0"/>
                  </a:moveTo>
                  <a:lnTo>
                    <a:pt x="1773" y="709"/>
                  </a:lnTo>
                  <a:lnTo>
                    <a:pt x="1773" y="10548"/>
                  </a:lnTo>
                  <a:lnTo>
                    <a:pt x="0" y="11244"/>
                  </a:lnTo>
                  <a:lnTo>
                    <a:pt x="0" y="0"/>
                  </a:lnTo>
                  <a:close/>
                </a:path>
              </a:pathLst>
            </a:custGeom>
            <a:solidFill>
              <a:srgbClr val="5D5E5F"/>
            </a:solidFill>
          </p:spPr>
          <p:txBody>
            <a:bodyPr wrap="square" lIns="0" tIns="0" rIns="0" bIns="0" rtlCol="0"/>
            <a:lstStyle/>
            <a:p>
              <a:endParaRPr/>
            </a:p>
          </p:txBody>
        </p:sp>
        <p:sp>
          <p:nvSpPr>
            <p:cNvPr id="555" name="object 555"/>
            <p:cNvSpPr/>
            <p:nvPr/>
          </p:nvSpPr>
          <p:spPr>
            <a:xfrm>
              <a:off x="2002193" y="2606615"/>
              <a:ext cx="1905" cy="11430"/>
            </a:xfrm>
            <a:custGeom>
              <a:avLst/>
              <a:gdLst/>
              <a:ahLst/>
              <a:cxnLst/>
              <a:rect l="l" t="t" r="r" b="b"/>
              <a:pathLst>
                <a:path w="1905" h="11430">
                  <a:moveTo>
                    <a:pt x="1773" y="709"/>
                  </a:moveTo>
                  <a:lnTo>
                    <a:pt x="1773" y="10548"/>
                  </a:lnTo>
                </a:path>
                <a:path w="1905" h="11430">
                  <a:moveTo>
                    <a:pt x="0" y="11244"/>
                  </a:moveTo>
                  <a:lnTo>
                    <a:pt x="0" y="0"/>
                  </a:lnTo>
                </a:path>
              </a:pathLst>
            </a:custGeom>
            <a:ln w="3175">
              <a:solidFill>
                <a:srgbClr val="5D5E5F"/>
              </a:solidFill>
            </a:ln>
          </p:spPr>
          <p:txBody>
            <a:bodyPr wrap="square" lIns="0" tIns="0" rIns="0" bIns="0" rtlCol="0"/>
            <a:lstStyle/>
            <a:p>
              <a:endParaRPr/>
            </a:p>
          </p:txBody>
        </p:sp>
        <p:sp>
          <p:nvSpPr>
            <p:cNvPr id="556" name="object 556"/>
            <p:cNvSpPr/>
            <p:nvPr/>
          </p:nvSpPr>
          <p:spPr>
            <a:xfrm>
              <a:off x="2003967" y="2607324"/>
              <a:ext cx="1905" cy="10160"/>
            </a:xfrm>
            <a:custGeom>
              <a:avLst/>
              <a:gdLst/>
              <a:ahLst/>
              <a:cxnLst/>
              <a:rect l="l" t="t" r="r" b="b"/>
              <a:pathLst>
                <a:path w="1905" h="10160">
                  <a:moveTo>
                    <a:pt x="0" y="0"/>
                  </a:moveTo>
                  <a:lnTo>
                    <a:pt x="1773" y="709"/>
                  </a:lnTo>
                  <a:lnTo>
                    <a:pt x="1773" y="9142"/>
                  </a:lnTo>
                  <a:lnTo>
                    <a:pt x="0" y="9839"/>
                  </a:lnTo>
                  <a:lnTo>
                    <a:pt x="0" y="0"/>
                  </a:lnTo>
                  <a:close/>
                </a:path>
              </a:pathLst>
            </a:custGeom>
            <a:solidFill>
              <a:srgbClr val="5D5E5F"/>
            </a:solidFill>
          </p:spPr>
          <p:txBody>
            <a:bodyPr wrap="square" lIns="0" tIns="0" rIns="0" bIns="0" rtlCol="0"/>
            <a:lstStyle/>
            <a:p>
              <a:endParaRPr/>
            </a:p>
          </p:txBody>
        </p:sp>
        <p:sp>
          <p:nvSpPr>
            <p:cNvPr id="557" name="object 557"/>
            <p:cNvSpPr/>
            <p:nvPr/>
          </p:nvSpPr>
          <p:spPr>
            <a:xfrm>
              <a:off x="2003967" y="2607324"/>
              <a:ext cx="1905" cy="10160"/>
            </a:xfrm>
            <a:custGeom>
              <a:avLst/>
              <a:gdLst/>
              <a:ahLst/>
              <a:cxnLst/>
              <a:rect l="l" t="t" r="r" b="b"/>
              <a:pathLst>
                <a:path w="1905" h="10160">
                  <a:moveTo>
                    <a:pt x="1773" y="709"/>
                  </a:moveTo>
                  <a:lnTo>
                    <a:pt x="1773" y="9142"/>
                  </a:lnTo>
                </a:path>
                <a:path w="1905" h="10160">
                  <a:moveTo>
                    <a:pt x="0" y="9839"/>
                  </a:moveTo>
                  <a:lnTo>
                    <a:pt x="0" y="0"/>
                  </a:lnTo>
                </a:path>
              </a:pathLst>
            </a:custGeom>
            <a:ln w="3175">
              <a:solidFill>
                <a:srgbClr val="5D5E5F"/>
              </a:solidFill>
            </a:ln>
          </p:spPr>
          <p:txBody>
            <a:bodyPr wrap="square" lIns="0" tIns="0" rIns="0" bIns="0" rtlCol="0"/>
            <a:lstStyle/>
            <a:p>
              <a:endParaRPr/>
            </a:p>
          </p:txBody>
        </p:sp>
        <p:sp>
          <p:nvSpPr>
            <p:cNvPr id="558" name="object 558"/>
            <p:cNvSpPr/>
            <p:nvPr/>
          </p:nvSpPr>
          <p:spPr>
            <a:xfrm>
              <a:off x="2005741" y="2608034"/>
              <a:ext cx="3810" cy="8890"/>
            </a:xfrm>
            <a:custGeom>
              <a:avLst/>
              <a:gdLst/>
              <a:ahLst/>
              <a:cxnLst/>
              <a:rect l="l" t="t" r="r" b="b"/>
              <a:pathLst>
                <a:path w="3810" h="8889">
                  <a:moveTo>
                    <a:pt x="0" y="0"/>
                  </a:moveTo>
                  <a:lnTo>
                    <a:pt x="0" y="8433"/>
                  </a:lnTo>
                  <a:lnTo>
                    <a:pt x="3547" y="7040"/>
                  </a:lnTo>
                  <a:lnTo>
                    <a:pt x="3547" y="1418"/>
                  </a:lnTo>
                  <a:lnTo>
                    <a:pt x="0" y="0"/>
                  </a:lnTo>
                  <a:close/>
                </a:path>
              </a:pathLst>
            </a:custGeom>
            <a:solidFill>
              <a:srgbClr val="5C5D5F"/>
            </a:solidFill>
          </p:spPr>
          <p:txBody>
            <a:bodyPr wrap="square" lIns="0" tIns="0" rIns="0" bIns="0" rtlCol="0"/>
            <a:lstStyle/>
            <a:p>
              <a:endParaRPr/>
            </a:p>
          </p:txBody>
        </p:sp>
        <p:sp>
          <p:nvSpPr>
            <p:cNvPr id="559" name="object 559"/>
            <p:cNvSpPr/>
            <p:nvPr/>
          </p:nvSpPr>
          <p:spPr>
            <a:xfrm>
              <a:off x="2009288" y="2609452"/>
              <a:ext cx="0" cy="5715"/>
            </a:xfrm>
            <a:custGeom>
              <a:avLst/>
              <a:gdLst/>
              <a:ahLst/>
              <a:cxnLst/>
              <a:rect l="l" t="t" r="r" b="b"/>
              <a:pathLst>
                <a:path h="5714">
                  <a:moveTo>
                    <a:pt x="-1655" y="2811"/>
                  </a:moveTo>
                  <a:lnTo>
                    <a:pt x="1655" y="2811"/>
                  </a:lnTo>
                </a:path>
              </a:pathLst>
            </a:custGeom>
            <a:ln w="5622">
              <a:solidFill>
                <a:srgbClr val="5C5D5F"/>
              </a:solidFill>
            </a:ln>
          </p:spPr>
          <p:txBody>
            <a:bodyPr wrap="square" lIns="0" tIns="0" rIns="0" bIns="0" rtlCol="0"/>
            <a:lstStyle/>
            <a:p>
              <a:endParaRPr/>
            </a:p>
          </p:txBody>
        </p:sp>
        <p:sp>
          <p:nvSpPr>
            <p:cNvPr id="560" name="object 560"/>
            <p:cNvSpPr/>
            <p:nvPr/>
          </p:nvSpPr>
          <p:spPr>
            <a:xfrm>
              <a:off x="2005741" y="2608033"/>
              <a:ext cx="0" cy="8890"/>
            </a:xfrm>
            <a:custGeom>
              <a:avLst/>
              <a:gdLst/>
              <a:ahLst/>
              <a:cxnLst/>
              <a:rect l="l" t="t" r="r" b="b"/>
              <a:pathLst>
                <a:path h="8889">
                  <a:moveTo>
                    <a:pt x="0" y="8433"/>
                  </a:moveTo>
                  <a:lnTo>
                    <a:pt x="0" y="0"/>
                  </a:lnTo>
                </a:path>
              </a:pathLst>
            </a:custGeom>
            <a:ln w="3310">
              <a:solidFill>
                <a:srgbClr val="5C5D5F"/>
              </a:solidFill>
            </a:ln>
          </p:spPr>
          <p:txBody>
            <a:bodyPr wrap="square" lIns="0" tIns="0" rIns="0" bIns="0" rtlCol="0"/>
            <a:lstStyle/>
            <a:p>
              <a:endParaRPr/>
            </a:p>
          </p:txBody>
        </p:sp>
        <p:sp>
          <p:nvSpPr>
            <p:cNvPr id="561" name="object 561"/>
            <p:cNvSpPr/>
            <p:nvPr/>
          </p:nvSpPr>
          <p:spPr>
            <a:xfrm>
              <a:off x="2009288" y="2609452"/>
              <a:ext cx="1905" cy="5715"/>
            </a:xfrm>
            <a:custGeom>
              <a:avLst/>
              <a:gdLst/>
              <a:ahLst/>
              <a:cxnLst/>
              <a:rect l="l" t="t" r="r" b="b"/>
              <a:pathLst>
                <a:path w="1905" h="5714">
                  <a:moveTo>
                    <a:pt x="0" y="0"/>
                  </a:moveTo>
                  <a:lnTo>
                    <a:pt x="1773" y="709"/>
                  </a:lnTo>
                  <a:lnTo>
                    <a:pt x="1773" y="4925"/>
                  </a:lnTo>
                  <a:lnTo>
                    <a:pt x="0" y="5622"/>
                  </a:lnTo>
                  <a:lnTo>
                    <a:pt x="0" y="0"/>
                  </a:lnTo>
                  <a:close/>
                </a:path>
              </a:pathLst>
            </a:custGeom>
            <a:solidFill>
              <a:srgbClr val="5B5C5F"/>
            </a:solidFill>
          </p:spPr>
          <p:txBody>
            <a:bodyPr wrap="square" lIns="0" tIns="0" rIns="0" bIns="0" rtlCol="0"/>
            <a:lstStyle/>
            <a:p>
              <a:endParaRPr/>
            </a:p>
          </p:txBody>
        </p:sp>
        <p:sp>
          <p:nvSpPr>
            <p:cNvPr id="562" name="object 562"/>
            <p:cNvSpPr/>
            <p:nvPr/>
          </p:nvSpPr>
          <p:spPr>
            <a:xfrm>
              <a:off x="2011061" y="2610161"/>
              <a:ext cx="0" cy="4445"/>
            </a:xfrm>
            <a:custGeom>
              <a:avLst/>
              <a:gdLst/>
              <a:ahLst/>
              <a:cxnLst/>
              <a:rect l="l" t="t" r="r" b="b"/>
              <a:pathLst>
                <a:path h="4444">
                  <a:moveTo>
                    <a:pt x="-1655" y="2108"/>
                  </a:moveTo>
                  <a:lnTo>
                    <a:pt x="1655" y="2108"/>
                  </a:lnTo>
                </a:path>
              </a:pathLst>
            </a:custGeom>
            <a:ln w="4216">
              <a:solidFill>
                <a:srgbClr val="5B5C5F"/>
              </a:solidFill>
            </a:ln>
          </p:spPr>
          <p:txBody>
            <a:bodyPr wrap="square" lIns="0" tIns="0" rIns="0" bIns="0" rtlCol="0"/>
            <a:lstStyle/>
            <a:p>
              <a:endParaRPr/>
            </a:p>
          </p:txBody>
        </p:sp>
        <p:sp>
          <p:nvSpPr>
            <p:cNvPr id="563" name="object 563"/>
            <p:cNvSpPr/>
            <p:nvPr/>
          </p:nvSpPr>
          <p:spPr>
            <a:xfrm>
              <a:off x="2009288" y="2609452"/>
              <a:ext cx="0" cy="5715"/>
            </a:xfrm>
            <a:custGeom>
              <a:avLst/>
              <a:gdLst/>
              <a:ahLst/>
              <a:cxnLst/>
              <a:rect l="l" t="t" r="r" b="b"/>
              <a:pathLst>
                <a:path h="5714">
                  <a:moveTo>
                    <a:pt x="-1655" y="2811"/>
                  </a:moveTo>
                  <a:lnTo>
                    <a:pt x="1655" y="2811"/>
                  </a:lnTo>
                </a:path>
              </a:pathLst>
            </a:custGeom>
            <a:ln w="5622">
              <a:solidFill>
                <a:srgbClr val="5B5C5F"/>
              </a:solidFill>
            </a:ln>
          </p:spPr>
          <p:txBody>
            <a:bodyPr wrap="square" lIns="0" tIns="0" rIns="0" bIns="0" rtlCol="0"/>
            <a:lstStyle/>
            <a:p>
              <a:endParaRPr/>
            </a:p>
          </p:txBody>
        </p:sp>
        <p:sp>
          <p:nvSpPr>
            <p:cNvPr id="564" name="object 564"/>
            <p:cNvSpPr/>
            <p:nvPr/>
          </p:nvSpPr>
          <p:spPr>
            <a:xfrm>
              <a:off x="2011061" y="2610161"/>
              <a:ext cx="3810" cy="4445"/>
            </a:xfrm>
            <a:custGeom>
              <a:avLst/>
              <a:gdLst/>
              <a:ahLst/>
              <a:cxnLst/>
              <a:rect l="l" t="t" r="r" b="b"/>
              <a:pathLst>
                <a:path w="3810" h="4444">
                  <a:moveTo>
                    <a:pt x="0" y="0"/>
                  </a:moveTo>
                  <a:lnTo>
                    <a:pt x="0" y="4216"/>
                  </a:lnTo>
                  <a:lnTo>
                    <a:pt x="3547" y="2823"/>
                  </a:lnTo>
                  <a:lnTo>
                    <a:pt x="3547" y="1418"/>
                  </a:lnTo>
                  <a:lnTo>
                    <a:pt x="0" y="0"/>
                  </a:lnTo>
                  <a:close/>
                </a:path>
              </a:pathLst>
            </a:custGeom>
            <a:solidFill>
              <a:srgbClr val="5B5C5E"/>
            </a:solidFill>
          </p:spPr>
          <p:txBody>
            <a:bodyPr wrap="square" lIns="0" tIns="0" rIns="0" bIns="0" rtlCol="0"/>
            <a:lstStyle/>
            <a:p>
              <a:endParaRPr/>
            </a:p>
          </p:txBody>
        </p:sp>
        <p:sp>
          <p:nvSpPr>
            <p:cNvPr id="565" name="object 565"/>
            <p:cNvSpPr/>
            <p:nvPr/>
          </p:nvSpPr>
          <p:spPr>
            <a:xfrm>
              <a:off x="2014609" y="2611579"/>
              <a:ext cx="0" cy="1905"/>
            </a:xfrm>
            <a:custGeom>
              <a:avLst/>
              <a:gdLst/>
              <a:ahLst/>
              <a:cxnLst/>
              <a:rect l="l" t="t" r="r" b="b"/>
              <a:pathLst>
                <a:path h="1905">
                  <a:moveTo>
                    <a:pt x="-1655" y="702"/>
                  </a:moveTo>
                  <a:lnTo>
                    <a:pt x="1655" y="702"/>
                  </a:lnTo>
                </a:path>
              </a:pathLst>
            </a:custGeom>
            <a:ln w="3175">
              <a:solidFill>
                <a:srgbClr val="5B5C5E"/>
              </a:solidFill>
            </a:ln>
          </p:spPr>
          <p:txBody>
            <a:bodyPr wrap="square" lIns="0" tIns="0" rIns="0" bIns="0" rtlCol="0"/>
            <a:lstStyle/>
            <a:p>
              <a:endParaRPr/>
            </a:p>
          </p:txBody>
        </p:sp>
        <p:sp>
          <p:nvSpPr>
            <p:cNvPr id="566" name="object 566"/>
            <p:cNvSpPr/>
            <p:nvPr/>
          </p:nvSpPr>
          <p:spPr>
            <a:xfrm>
              <a:off x="2011061" y="2610161"/>
              <a:ext cx="0" cy="4445"/>
            </a:xfrm>
            <a:custGeom>
              <a:avLst/>
              <a:gdLst/>
              <a:ahLst/>
              <a:cxnLst/>
              <a:rect l="l" t="t" r="r" b="b"/>
              <a:pathLst>
                <a:path h="4444">
                  <a:moveTo>
                    <a:pt x="-1655" y="2108"/>
                  </a:moveTo>
                  <a:lnTo>
                    <a:pt x="1655" y="2108"/>
                  </a:lnTo>
                </a:path>
              </a:pathLst>
            </a:custGeom>
            <a:ln w="4216">
              <a:solidFill>
                <a:srgbClr val="5B5C5E"/>
              </a:solidFill>
            </a:ln>
          </p:spPr>
          <p:txBody>
            <a:bodyPr wrap="square" lIns="0" tIns="0" rIns="0" bIns="0" rtlCol="0"/>
            <a:lstStyle/>
            <a:p>
              <a:endParaRPr/>
            </a:p>
          </p:txBody>
        </p:sp>
        <p:sp>
          <p:nvSpPr>
            <p:cNvPr id="567" name="object 567"/>
            <p:cNvSpPr/>
            <p:nvPr/>
          </p:nvSpPr>
          <p:spPr>
            <a:xfrm>
              <a:off x="2014609" y="2611579"/>
              <a:ext cx="1905" cy="1905"/>
            </a:xfrm>
            <a:custGeom>
              <a:avLst/>
              <a:gdLst/>
              <a:ahLst/>
              <a:cxnLst/>
              <a:rect l="l" t="t" r="r" b="b"/>
              <a:pathLst>
                <a:path w="1905" h="1905">
                  <a:moveTo>
                    <a:pt x="0" y="0"/>
                  </a:moveTo>
                  <a:lnTo>
                    <a:pt x="0" y="1405"/>
                  </a:lnTo>
                  <a:lnTo>
                    <a:pt x="1773" y="708"/>
                  </a:lnTo>
                  <a:lnTo>
                    <a:pt x="0" y="0"/>
                  </a:lnTo>
                  <a:close/>
                </a:path>
              </a:pathLst>
            </a:custGeom>
            <a:solidFill>
              <a:srgbClr val="5B5C5E"/>
            </a:solidFill>
          </p:spPr>
          <p:txBody>
            <a:bodyPr wrap="square" lIns="0" tIns="0" rIns="0" bIns="0" rtlCol="0"/>
            <a:lstStyle/>
            <a:p>
              <a:endParaRPr/>
            </a:p>
          </p:txBody>
        </p:sp>
        <p:sp>
          <p:nvSpPr>
            <p:cNvPr id="568" name="object 568"/>
            <p:cNvSpPr/>
            <p:nvPr/>
          </p:nvSpPr>
          <p:spPr>
            <a:xfrm>
              <a:off x="2014609" y="2611579"/>
              <a:ext cx="0" cy="1905"/>
            </a:xfrm>
            <a:custGeom>
              <a:avLst/>
              <a:gdLst/>
              <a:ahLst/>
              <a:cxnLst/>
              <a:rect l="l" t="t" r="r" b="b"/>
              <a:pathLst>
                <a:path h="1905">
                  <a:moveTo>
                    <a:pt x="-1655" y="702"/>
                  </a:moveTo>
                  <a:lnTo>
                    <a:pt x="1655" y="702"/>
                  </a:lnTo>
                </a:path>
              </a:pathLst>
            </a:custGeom>
            <a:ln w="3175">
              <a:solidFill>
                <a:srgbClr val="5B5C5E"/>
              </a:solidFill>
            </a:ln>
          </p:spPr>
          <p:txBody>
            <a:bodyPr wrap="square" lIns="0" tIns="0" rIns="0" bIns="0" rtlCol="0"/>
            <a:lstStyle/>
            <a:p>
              <a:endParaRPr/>
            </a:p>
          </p:txBody>
        </p:sp>
        <p:sp>
          <p:nvSpPr>
            <p:cNvPr id="569" name="object 569"/>
            <p:cNvSpPr/>
            <p:nvPr/>
          </p:nvSpPr>
          <p:spPr>
            <a:xfrm>
              <a:off x="1361777" y="2524348"/>
              <a:ext cx="654685" cy="174625"/>
            </a:xfrm>
            <a:custGeom>
              <a:avLst/>
              <a:gdLst/>
              <a:ahLst/>
              <a:cxnLst/>
              <a:rect l="l" t="t" r="r" b="b"/>
              <a:pathLst>
                <a:path w="654685" h="174625">
                  <a:moveTo>
                    <a:pt x="654605" y="87939"/>
                  </a:moveTo>
                  <a:lnTo>
                    <a:pt x="434629" y="174330"/>
                  </a:lnTo>
                  <a:lnTo>
                    <a:pt x="434629" y="126660"/>
                  </a:lnTo>
                  <a:lnTo>
                    <a:pt x="0" y="126660"/>
                  </a:lnTo>
                  <a:lnTo>
                    <a:pt x="0" y="46465"/>
                  </a:lnTo>
                  <a:lnTo>
                    <a:pt x="434629" y="46465"/>
                  </a:lnTo>
                  <a:lnTo>
                    <a:pt x="434629" y="0"/>
                  </a:lnTo>
                  <a:lnTo>
                    <a:pt x="654605" y="87939"/>
                  </a:lnTo>
                  <a:close/>
                </a:path>
              </a:pathLst>
            </a:custGeom>
            <a:ln w="7937">
              <a:solidFill>
                <a:srgbClr val="221F1F"/>
              </a:solidFill>
            </a:ln>
          </p:spPr>
          <p:txBody>
            <a:bodyPr wrap="square" lIns="0" tIns="0" rIns="0" bIns="0" rtlCol="0"/>
            <a:lstStyle/>
            <a:p>
              <a:endParaRPr/>
            </a:p>
          </p:txBody>
        </p:sp>
        <p:sp>
          <p:nvSpPr>
            <p:cNvPr id="570" name="object 570"/>
            <p:cNvSpPr/>
            <p:nvPr/>
          </p:nvSpPr>
          <p:spPr>
            <a:xfrm>
              <a:off x="2151224" y="2548957"/>
              <a:ext cx="55244" cy="107314"/>
            </a:xfrm>
            <a:custGeom>
              <a:avLst/>
              <a:gdLst/>
              <a:ahLst/>
              <a:cxnLst/>
              <a:rect l="l" t="t" r="r" b="b"/>
              <a:pathLst>
                <a:path w="55244" h="107314">
                  <a:moveTo>
                    <a:pt x="54982" y="0"/>
                  </a:moveTo>
                  <a:lnTo>
                    <a:pt x="40793" y="0"/>
                  </a:lnTo>
                  <a:lnTo>
                    <a:pt x="34918" y="10053"/>
                  </a:lnTo>
                  <a:lnTo>
                    <a:pt x="27047" y="15897"/>
                  </a:lnTo>
                  <a:lnTo>
                    <a:pt x="15851" y="18610"/>
                  </a:lnTo>
                  <a:lnTo>
                    <a:pt x="0" y="19274"/>
                  </a:lnTo>
                  <a:lnTo>
                    <a:pt x="0" y="30976"/>
                  </a:lnTo>
                  <a:lnTo>
                    <a:pt x="35472" y="30976"/>
                  </a:lnTo>
                  <a:lnTo>
                    <a:pt x="35472" y="107213"/>
                  </a:lnTo>
                  <a:lnTo>
                    <a:pt x="54982" y="107213"/>
                  </a:lnTo>
                  <a:lnTo>
                    <a:pt x="54982" y="0"/>
                  </a:lnTo>
                  <a:close/>
                </a:path>
              </a:pathLst>
            </a:custGeom>
            <a:solidFill>
              <a:srgbClr val="221F1F"/>
            </a:solidFill>
          </p:spPr>
          <p:txBody>
            <a:bodyPr wrap="square" lIns="0" tIns="0" rIns="0" bIns="0" rtlCol="0"/>
            <a:lstStyle/>
            <a:p>
              <a:endParaRPr/>
            </a:p>
          </p:txBody>
        </p:sp>
      </p:grpSp>
      <p:grpSp>
        <p:nvGrpSpPr>
          <p:cNvPr id="571" name="object 571"/>
          <p:cNvGrpSpPr/>
          <p:nvPr/>
        </p:nvGrpSpPr>
        <p:grpSpPr>
          <a:xfrm>
            <a:off x="2018903" y="3043946"/>
            <a:ext cx="340995" cy="250825"/>
            <a:chOff x="2018903" y="3043946"/>
            <a:chExt cx="340995" cy="250825"/>
          </a:xfrm>
        </p:grpSpPr>
        <p:sp>
          <p:nvSpPr>
            <p:cNvPr id="572" name="object 572"/>
            <p:cNvSpPr/>
            <p:nvPr/>
          </p:nvSpPr>
          <p:spPr>
            <a:xfrm>
              <a:off x="2023500" y="3048543"/>
              <a:ext cx="332105" cy="241935"/>
            </a:xfrm>
            <a:custGeom>
              <a:avLst/>
              <a:gdLst/>
              <a:ahLst/>
              <a:cxnLst/>
              <a:rect l="l" t="t" r="r" b="b"/>
              <a:pathLst>
                <a:path w="332105" h="241935">
                  <a:moveTo>
                    <a:pt x="331736" y="0"/>
                  </a:moveTo>
                  <a:lnTo>
                    <a:pt x="0" y="0"/>
                  </a:lnTo>
                  <a:lnTo>
                    <a:pt x="0" y="241446"/>
                  </a:lnTo>
                  <a:lnTo>
                    <a:pt x="331736" y="241446"/>
                  </a:lnTo>
                  <a:lnTo>
                    <a:pt x="331736" y="0"/>
                  </a:lnTo>
                  <a:close/>
                </a:path>
              </a:pathLst>
            </a:custGeom>
            <a:solidFill>
              <a:srgbClr val="C6EAFA"/>
            </a:solidFill>
          </p:spPr>
          <p:txBody>
            <a:bodyPr wrap="square" lIns="0" tIns="0" rIns="0" bIns="0" rtlCol="0"/>
            <a:lstStyle/>
            <a:p>
              <a:endParaRPr/>
            </a:p>
          </p:txBody>
        </p:sp>
        <p:sp>
          <p:nvSpPr>
            <p:cNvPr id="573" name="object 573"/>
            <p:cNvSpPr/>
            <p:nvPr/>
          </p:nvSpPr>
          <p:spPr>
            <a:xfrm>
              <a:off x="2023500" y="3048543"/>
              <a:ext cx="332105" cy="241935"/>
            </a:xfrm>
            <a:custGeom>
              <a:avLst/>
              <a:gdLst/>
              <a:ahLst/>
              <a:cxnLst/>
              <a:rect l="l" t="t" r="r" b="b"/>
              <a:pathLst>
                <a:path w="332105" h="241935">
                  <a:moveTo>
                    <a:pt x="0" y="0"/>
                  </a:moveTo>
                  <a:lnTo>
                    <a:pt x="331736" y="0"/>
                  </a:lnTo>
                  <a:lnTo>
                    <a:pt x="331736" y="241446"/>
                  </a:lnTo>
                  <a:lnTo>
                    <a:pt x="0" y="241446"/>
                  </a:lnTo>
                  <a:lnTo>
                    <a:pt x="0" y="0"/>
                  </a:lnTo>
                  <a:close/>
                </a:path>
              </a:pathLst>
            </a:custGeom>
            <a:ln w="8749">
              <a:solidFill>
                <a:srgbClr val="221F1F"/>
              </a:solidFill>
            </a:ln>
          </p:spPr>
          <p:txBody>
            <a:bodyPr wrap="square" lIns="0" tIns="0" rIns="0" bIns="0" rtlCol="0"/>
            <a:lstStyle/>
            <a:p>
              <a:endParaRPr/>
            </a:p>
          </p:txBody>
        </p:sp>
        <p:sp>
          <p:nvSpPr>
            <p:cNvPr id="574" name="object 574"/>
            <p:cNvSpPr/>
            <p:nvPr/>
          </p:nvSpPr>
          <p:spPr>
            <a:xfrm>
              <a:off x="2151224" y="3117036"/>
              <a:ext cx="55244" cy="107314"/>
            </a:xfrm>
            <a:custGeom>
              <a:avLst/>
              <a:gdLst/>
              <a:ahLst/>
              <a:cxnLst/>
              <a:rect l="l" t="t" r="r" b="b"/>
              <a:pathLst>
                <a:path w="55244" h="107314">
                  <a:moveTo>
                    <a:pt x="54982" y="0"/>
                  </a:moveTo>
                  <a:lnTo>
                    <a:pt x="40793" y="0"/>
                  </a:lnTo>
                  <a:lnTo>
                    <a:pt x="34918" y="10153"/>
                  </a:lnTo>
                  <a:lnTo>
                    <a:pt x="27047" y="16047"/>
                  </a:lnTo>
                  <a:lnTo>
                    <a:pt x="15851" y="18779"/>
                  </a:lnTo>
                  <a:lnTo>
                    <a:pt x="0" y="19446"/>
                  </a:lnTo>
                  <a:lnTo>
                    <a:pt x="0" y="30976"/>
                  </a:lnTo>
                  <a:lnTo>
                    <a:pt x="35472" y="30976"/>
                  </a:lnTo>
                  <a:lnTo>
                    <a:pt x="35472" y="107213"/>
                  </a:lnTo>
                  <a:lnTo>
                    <a:pt x="54982" y="107213"/>
                  </a:lnTo>
                  <a:lnTo>
                    <a:pt x="54982" y="0"/>
                  </a:lnTo>
                  <a:close/>
                </a:path>
              </a:pathLst>
            </a:custGeom>
            <a:solidFill>
              <a:srgbClr val="221F1F"/>
            </a:solidFill>
          </p:spPr>
          <p:txBody>
            <a:bodyPr wrap="square" lIns="0" tIns="0" rIns="0" bIns="0" rtlCol="0"/>
            <a:lstStyle/>
            <a:p>
              <a:endParaRPr/>
            </a:p>
          </p:txBody>
        </p:sp>
      </p:grpSp>
      <p:grpSp>
        <p:nvGrpSpPr>
          <p:cNvPr id="575" name="object 575"/>
          <p:cNvGrpSpPr/>
          <p:nvPr/>
        </p:nvGrpSpPr>
        <p:grpSpPr>
          <a:xfrm>
            <a:off x="2018903" y="3612196"/>
            <a:ext cx="340995" cy="250825"/>
            <a:chOff x="2018903" y="3612196"/>
            <a:chExt cx="340995" cy="250825"/>
          </a:xfrm>
        </p:grpSpPr>
        <p:sp>
          <p:nvSpPr>
            <p:cNvPr id="576" name="object 576"/>
            <p:cNvSpPr/>
            <p:nvPr/>
          </p:nvSpPr>
          <p:spPr>
            <a:xfrm>
              <a:off x="2023500" y="3616794"/>
              <a:ext cx="332105" cy="241935"/>
            </a:xfrm>
            <a:custGeom>
              <a:avLst/>
              <a:gdLst/>
              <a:ahLst/>
              <a:cxnLst/>
              <a:rect l="l" t="t" r="r" b="b"/>
              <a:pathLst>
                <a:path w="332105" h="241935">
                  <a:moveTo>
                    <a:pt x="331736" y="0"/>
                  </a:moveTo>
                  <a:lnTo>
                    <a:pt x="0" y="0"/>
                  </a:lnTo>
                  <a:lnTo>
                    <a:pt x="0" y="241446"/>
                  </a:lnTo>
                  <a:lnTo>
                    <a:pt x="331736" y="241446"/>
                  </a:lnTo>
                  <a:lnTo>
                    <a:pt x="331736" y="0"/>
                  </a:lnTo>
                  <a:close/>
                </a:path>
              </a:pathLst>
            </a:custGeom>
            <a:solidFill>
              <a:srgbClr val="C6EAFA"/>
            </a:solidFill>
          </p:spPr>
          <p:txBody>
            <a:bodyPr wrap="square" lIns="0" tIns="0" rIns="0" bIns="0" rtlCol="0"/>
            <a:lstStyle/>
            <a:p>
              <a:endParaRPr/>
            </a:p>
          </p:txBody>
        </p:sp>
        <p:sp>
          <p:nvSpPr>
            <p:cNvPr id="577" name="object 577"/>
            <p:cNvSpPr/>
            <p:nvPr/>
          </p:nvSpPr>
          <p:spPr>
            <a:xfrm>
              <a:off x="2023500" y="3616794"/>
              <a:ext cx="332105" cy="241935"/>
            </a:xfrm>
            <a:custGeom>
              <a:avLst/>
              <a:gdLst/>
              <a:ahLst/>
              <a:cxnLst/>
              <a:rect l="l" t="t" r="r" b="b"/>
              <a:pathLst>
                <a:path w="332105" h="241935">
                  <a:moveTo>
                    <a:pt x="0" y="0"/>
                  </a:moveTo>
                  <a:lnTo>
                    <a:pt x="331736" y="0"/>
                  </a:lnTo>
                  <a:lnTo>
                    <a:pt x="331736" y="241446"/>
                  </a:lnTo>
                  <a:lnTo>
                    <a:pt x="0" y="241446"/>
                  </a:lnTo>
                  <a:lnTo>
                    <a:pt x="0" y="0"/>
                  </a:lnTo>
                  <a:close/>
                </a:path>
              </a:pathLst>
            </a:custGeom>
            <a:ln w="8749">
              <a:solidFill>
                <a:srgbClr val="221F1F"/>
              </a:solidFill>
            </a:ln>
          </p:spPr>
          <p:txBody>
            <a:bodyPr wrap="square" lIns="0" tIns="0" rIns="0" bIns="0" rtlCol="0"/>
            <a:lstStyle/>
            <a:p>
              <a:endParaRPr/>
            </a:p>
          </p:txBody>
        </p:sp>
        <p:sp>
          <p:nvSpPr>
            <p:cNvPr id="578" name="object 578"/>
            <p:cNvSpPr/>
            <p:nvPr/>
          </p:nvSpPr>
          <p:spPr>
            <a:xfrm>
              <a:off x="2138809" y="3683910"/>
              <a:ext cx="101119" cy="110999"/>
            </a:xfrm>
            <a:prstGeom prst="rect">
              <a:avLst/>
            </a:prstGeom>
            <a:blipFill>
              <a:blip r:embed="rId28" cstate="print"/>
              <a:stretch>
                <a:fillRect/>
              </a:stretch>
            </a:blipFill>
          </p:spPr>
          <p:txBody>
            <a:bodyPr wrap="square" lIns="0" tIns="0" rIns="0" bIns="0" rtlCol="0"/>
            <a:lstStyle/>
            <a:p>
              <a:endParaRPr/>
            </a:p>
          </p:txBody>
        </p:sp>
      </p:grpSp>
      <p:grpSp>
        <p:nvGrpSpPr>
          <p:cNvPr id="579" name="object 579"/>
          <p:cNvGrpSpPr/>
          <p:nvPr/>
        </p:nvGrpSpPr>
        <p:grpSpPr>
          <a:xfrm>
            <a:off x="2018903" y="4283514"/>
            <a:ext cx="340995" cy="250825"/>
            <a:chOff x="2018903" y="4283514"/>
            <a:chExt cx="340995" cy="250825"/>
          </a:xfrm>
        </p:grpSpPr>
        <p:sp>
          <p:nvSpPr>
            <p:cNvPr id="580" name="object 580"/>
            <p:cNvSpPr/>
            <p:nvPr/>
          </p:nvSpPr>
          <p:spPr>
            <a:xfrm>
              <a:off x="2023500" y="4288112"/>
              <a:ext cx="332105" cy="241935"/>
            </a:xfrm>
            <a:custGeom>
              <a:avLst/>
              <a:gdLst/>
              <a:ahLst/>
              <a:cxnLst/>
              <a:rect l="l" t="t" r="r" b="b"/>
              <a:pathLst>
                <a:path w="332105" h="241935">
                  <a:moveTo>
                    <a:pt x="331736" y="0"/>
                  </a:moveTo>
                  <a:lnTo>
                    <a:pt x="0" y="0"/>
                  </a:lnTo>
                  <a:lnTo>
                    <a:pt x="0" y="241446"/>
                  </a:lnTo>
                  <a:lnTo>
                    <a:pt x="331736" y="241446"/>
                  </a:lnTo>
                  <a:lnTo>
                    <a:pt x="331736" y="0"/>
                  </a:lnTo>
                  <a:close/>
                </a:path>
              </a:pathLst>
            </a:custGeom>
            <a:solidFill>
              <a:srgbClr val="C6EAFA"/>
            </a:solidFill>
          </p:spPr>
          <p:txBody>
            <a:bodyPr wrap="square" lIns="0" tIns="0" rIns="0" bIns="0" rtlCol="0"/>
            <a:lstStyle/>
            <a:p>
              <a:endParaRPr/>
            </a:p>
          </p:txBody>
        </p:sp>
        <p:sp>
          <p:nvSpPr>
            <p:cNvPr id="581" name="object 581"/>
            <p:cNvSpPr/>
            <p:nvPr/>
          </p:nvSpPr>
          <p:spPr>
            <a:xfrm>
              <a:off x="2023500" y="4288112"/>
              <a:ext cx="332105" cy="241935"/>
            </a:xfrm>
            <a:custGeom>
              <a:avLst/>
              <a:gdLst/>
              <a:ahLst/>
              <a:cxnLst/>
              <a:rect l="l" t="t" r="r" b="b"/>
              <a:pathLst>
                <a:path w="332105" h="241935">
                  <a:moveTo>
                    <a:pt x="0" y="0"/>
                  </a:moveTo>
                  <a:lnTo>
                    <a:pt x="331736" y="0"/>
                  </a:lnTo>
                  <a:lnTo>
                    <a:pt x="331736" y="241446"/>
                  </a:lnTo>
                  <a:lnTo>
                    <a:pt x="0" y="241446"/>
                  </a:lnTo>
                  <a:lnTo>
                    <a:pt x="0" y="0"/>
                  </a:lnTo>
                  <a:close/>
                </a:path>
              </a:pathLst>
            </a:custGeom>
            <a:ln w="8749">
              <a:solidFill>
                <a:srgbClr val="221F1F"/>
              </a:solidFill>
            </a:ln>
          </p:spPr>
          <p:txBody>
            <a:bodyPr wrap="square" lIns="0" tIns="0" rIns="0" bIns="0" rtlCol="0"/>
            <a:lstStyle/>
            <a:p>
              <a:endParaRPr/>
            </a:p>
          </p:txBody>
        </p:sp>
        <p:sp>
          <p:nvSpPr>
            <p:cNvPr id="582" name="object 582"/>
            <p:cNvSpPr/>
            <p:nvPr/>
          </p:nvSpPr>
          <p:spPr>
            <a:xfrm>
              <a:off x="2151224" y="4355262"/>
              <a:ext cx="55244" cy="108585"/>
            </a:xfrm>
            <a:custGeom>
              <a:avLst/>
              <a:gdLst/>
              <a:ahLst/>
              <a:cxnLst/>
              <a:rect l="l" t="t" r="r" b="b"/>
              <a:pathLst>
                <a:path w="55244" h="108585">
                  <a:moveTo>
                    <a:pt x="54982" y="0"/>
                  </a:moveTo>
                  <a:lnTo>
                    <a:pt x="40793" y="0"/>
                  </a:lnTo>
                  <a:lnTo>
                    <a:pt x="34918" y="10668"/>
                  </a:lnTo>
                  <a:lnTo>
                    <a:pt x="27047" y="16617"/>
                  </a:lnTo>
                  <a:lnTo>
                    <a:pt x="15851" y="19420"/>
                  </a:lnTo>
                  <a:lnTo>
                    <a:pt x="0" y="20651"/>
                  </a:lnTo>
                  <a:lnTo>
                    <a:pt x="0" y="32267"/>
                  </a:lnTo>
                  <a:lnTo>
                    <a:pt x="35472" y="32267"/>
                  </a:lnTo>
                  <a:lnTo>
                    <a:pt x="35472" y="108452"/>
                  </a:lnTo>
                  <a:lnTo>
                    <a:pt x="54982" y="108452"/>
                  </a:lnTo>
                  <a:lnTo>
                    <a:pt x="54982" y="0"/>
                  </a:lnTo>
                  <a:close/>
                </a:path>
              </a:pathLst>
            </a:custGeom>
            <a:solidFill>
              <a:srgbClr val="221F1F"/>
            </a:solidFill>
          </p:spPr>
          <p:txBody>
            <a:bodyPr wrap="square" lIns="0" tIns="0" rIns="0" bIns="0" rtlCol="0"/>
            <a:lstStyle/>
            <a:p>
              <a:endParaRPr/>
            </a:p>
          </p:txBody>
        </p:sp>
      </p:grpSp>
      <p:grpSp>
        <p:nvGrpSpPr>
          <p:cNvPr id="583" name="object 583"/>
          <p:cNvGrpSpPr/>
          <p:nvPr/>
        </p:nvGrpSpPr>
        <p:grpSpPr>
          <a:xfrm>
            <a:off x="1759161" y="867781"/>
            <a:ext cx="868044" cy="115570"/>
            <a:chOff x="1759161" y="867781"/>
            <a:chExt cx="868044" cy="115570"/>
          </a:xfrm>
        </p:grpSpPr>
        <p:sp>
          <p:nvSpPr>
            <p:cNvPr id="584" name="object 584"/>
            <p:cNvSpPr/>
            <p:nvPr/>
          </p:nvSpPr>
          <p:spPr>
            <a:xfrm>
              <a:off x="1759161" y="867781"/>
              <a:ext cx="335283" cy="114958"/>
            </a:xfrm>
            <a:prstGeom prst="rect">
              <a:avLst/>
            </a:prstGeom>
            <a:blipFill>
              <a:blip r:embed="rId29" cstate="print"/>
              <a:stretch>
                <a:fillRect/>
              </a:stretch>
            </a:blipFill>
          </p:spPr>
          <p:txBody>
            <a:bodyPr wrap="square" lIns="0" tIns="0" rIns="0" bIns="0" rtlCol="0"/>
            <a:lstStyle/>
            <a:p>
              <a:endParaRPr/>
            </a:p>
          </p:txBody>
        </p:sp>
        <p:sp>
          <p:nvSpPr>
            <p:cNvPr id="585" name="object 585"/>
            <p:cNvSpPr/>
            <p:nvPr/>
          </p:nvSpPr>
          <p:spPr>
            <a:xfrm>
              <a:off x="2119275" y="897553"/>
              <a:ext cx="163219" cy="85186"/>
            </a:xfrm>
            <a:prstGeom prst="rect">
              <a:avLst/>
            </a:prstGeom>
            <a:blipFill>
              <a:blip r:embed="rId30" cstate="print"/>
              <a:stretch>
                <a:fillRect/>
              </a:stretch>
            </a:blipFill>
          </p:spPr>
          <p:txBody>
            <a:bodyPr wrap="square" lIns="0" tIns="0" rIns="0" bIns="0" rtlCol="0"/>
            <a:lstStyle/>
            <a:p>
              <a:endParaRPr/>
            </a:p>
          </p:txBody>
        </p:sp>
        <p:sp>
          <p:nvSpPr>
            <p:cNvPr id="586" name="object 586"/>
            <p:cNvSpPr/>
            <p:nvPr/>
          </p:nvSpPr>
          <p:spPr>
            <a:xfrm>
              <a:off x="2307326" y="897553"/>
              <a:ext cx="88704" cy="82604"/>
            </a:xfrm>
            <a:prstGeom prst="rect">
              <a:avLst/>
            </a:prstGeom>
            <a:blipFill>
              <a:blip r:embed="rId31" cstate="print"/>
              <a:stretch>
                <a:fillRect/>
              </a:stretch>
            </a:blipFill>
          </p:spPr>
          <p:txBody>
            <a:bodyPr wrap="square" lIns="0" tIns="0" rIns="0" bIns="0" rtlCol="0"/>
            <a:lstStyle/>
            <a:p>
              <a:endParaRPr/>
            </a:p>
          </p:txBody>
        </p:sp>
        <p:sp>
          <p:nvSpPr>
            <p:cNvPr id="587" name="object 587"/>
            <p:cNvSpPr/>
            <p:nvPr/>
          </p:nvSpPr>
          <p:spPr>
            <a:xfrm>
              <a:off x="2417313" y="897553"/>
              <a:ext cx="209333" cy="85186"/>
            </a:xfrm>
            <a:prstGeom prst="rect">
              <a:avLst/>
            </a:prstGeom>
            <a:blipFill>
              <a:blip r:embed="rId32" cstate="print"/>
              <a:stretch>
                <a:fillRect/>
              </a:stretch>
            </a:blipFill>
          </p:spPr>
          <p:txBody>
            <a:bodyPr wrap="square" lIns="0" tIns="0" rIns="0" bIns="0" rtlCol="0"/>
            <a:lstStyle/>
            <a:p>
              <a:endParaRPr/>
            </a:p>
          </p:txBody>
        </p:sp>
      </p:grpSp>
      <p:grpSp>
        <p:nvGrpSpPr>
          <p:cNvPr id="588" name="object 588"/>
          <p:cNvGrpSpPr/>
          <p:nvPr/>
        </p:nvGrpSpPr>
        <p:grpSpPr>
          <a:xfrm>
            <a:off x="2035916" y="1042111"/>
            <a:ext cx="310515" cy="112395"/>
            <a:chOff x="2035916" y="1042111"/>
            <a:chExt cx="310515" cy="112395"/>
          </a:xfrm>
        </p:grpSpPr>
        <p:sp>
          <p:nvSpPr>
            <p:cNvPr id="589" name="object 589"/>
            <p:cNvSpPr/>
            <p:nvPr/>
          </p:nvSpPr>
          <p:spPr>
            <a:xfrm>
              <a:off x="2035916" y="1042111"/>
              <a:ext cx="97572" cy="112376"/>
            </a:xfrm>
            <a:prstGeom prst="rect">
              <a:avLst/>
            </a:prstGeom>
            <a:blipFill>
              <a:blip r:embed="rId33" cstate="print"/>
              <a:stretch>
                <a:fillRect/>
              </a:stretch>
            </a:blipFill>
          </p:spPr>
          <p:txBody>
            <a:bodyPr wrap="square" lIns="0" tIns="0" rIns="0" bIns="0" rtlCol="0"/>
            <a:lstStyle/>
            <a:p>
              <a:endParaRPr/>
            </a:p>
          </p:txBody>
        </p:sp>
        <p:sp>
          <p:nvSpPr>
            <p:cNvPr id="590" name="object 590"/>
            <p:cNvSpPr/>
            <p:nvPr/>
          </p:nvSpPr>
          <p:spPr>
            <a:xfrm>
              <a:off x="2156545" y="1042111"/>
              <a:ext cx="189823" cy="112376"/>
            </a:xfrm>
            <a:prstGeom prst="rect">
              <a:avLst/>
            </a:prstGeom>
            <a:blipFill>
              <a:blip r:embed="rId34" cstate="print"/>
              <a:stretch>
                <a:fillRect/>
              </a:stretch>
            </a:blipFill>
          </p:spPr>
          <p:txBody>
            <a:bodyPr wrap="square" lIns="0" tIns="0" rIns="0" bIns="0" rtlCol="0"/>
            <a:lstStyle/>
            <a:p>
              <a:endParaRPr/>
            </a:p>
          </p:txBody>
        </p:sp>
      </p:grpSp>
      <p:grpSp>
        <p:nvGrpSpPr>
          <p:cNvPr id="591" name="object 591"/>
          <p:cNvGrpSpPr/>
          <p:nvPr/>
        </p:nvGrpSpPr>
        <p:grpSpPr>
          <a:xfrm>
            <a:off x="2018903" y="1907788"/>
            <a:ext cx="340995" cy="250825"/>
            <a:chOff x="2018903" y="1907788"/>
            <a:chExt cx="340995" cy="250825"/>
          </a:xfrm>
        </p:grpSpPr>
        <p:sp>
          <p:nvSpPr>
            <p:cNvPr id="592" name="object 592"/>
            <p:cNvSpPr/>
            <p:nvPr/>
          </p:nvSpPr>
          <p:spPr>
            <a:xfrm>
              <a:off x="2023500" y="1912385"/>
              <a:ext cx="332105" cy="241935"/>
            </a:xfrm>
            <a:custGeom>
              <a:avLst/>
              <a:gdLst/>
              <a:ahLst/>
              <a:cxnLst/>
              <a:rect l="l" t="t" r="r" b="b"/>
              <a:pathLst>
                <a:path w="332105" h="241935">
                  <a:moveTo>
                    <a:pt x="331736" y="0"/>
                  </a:moveTo>
                  <a:lnTo>
                    <a:pt x="0" y="0"/>
                  </a:lnTo>
                  <a:lnTo>
                    <a:pt x="0" y="241446"/>
                  </a:lnTo>
                  <a:lnTo>
                    <a:pt x="331736" y="241446"/>
                  </a:lnTo>
                  <a:lnTo>
                    <a:pt x="331736" y="0"/>
                  </a:lnTo>
                  <a:close/>
                </a:path>
              </a:pathLst>
            </a:custGeom>
            <a:solidFill>
              <a:srgbClr val="C6EAFA"/>
            </a:solidFill>
          </p:spPr>
          <p:txBody>
            <a:bodyPr wrap="square" lIns="0" tIns="0" rIns="0" bIns="0" rtlCol="0"/>
            <a:lstStyle/>
            <a:p>
              <a:endParaRPr/>
            </a:p>
          </p:txBody>
        </p:sp>
        <p:sp>
          <p:nvSpPr>
            <p:cNvPr id="593" name="object 593"/>
            <p:cNvSpPr/>
            <p:nvPr/>
          </p:nvSpPr>
          <p:spPr>
            <a:xfrm>
              <a:off x="2023500" y="1912385"/>
              <a:ext cx="332105" cy="241935"/>
            </a:xfrm>
            <a:custGeom>
              <a:avLst/>
              <a:gdLst/>
              <a:ahLst/>
              <a:cxnLst/>
              <a:rect l="l" t="t" r="r" b="b"/>
              <a:pathLst>
                <a:path w="332105" h="241935">
                  <a:moveTo>
                    <a:pt x="0" y="0"/>
                  </a:moveTo>
                  <a:lnTo>
                    <a:pt x="331736" y="0"/>
                  </a:lnTo>
                  <a:lnTo>
                    <a:pt x="331736" y="241446"/>
                  </a:lnTo>
                  <a:lnTo>
                    <a:pt x="0" y="241446"/>
                  </a:lnTo>
                  <a:lnTo>
                    <a:pt x="0" y="0"/>
                  </a:lnTo>
                  <a:close/>
                </a:path>
              </a:pathLst>
            </a:custGeom>
            <a:ln w="8749">
              <a:solidFill>
                <a:srgbClr val="221F1F"/>
              </a:solidFill>
            </a:ln>
          </p:spPr>
          <p:txBody>
            <a:bodyPr wrap="square" lIns="0" tIns="0" rIns="0" bIns="0" rtlCol="0"/>
            <a:lstStyle/>
            <a:p>
              <a:endParaRPr/>
            </a:p>
          </p:txBody>
        </p:sp>
        <p:sp>
          <p:nvSpPr>
            <p:cNvPr id="594" name="object 594"/>
            <p:cNvSpPr/>
            <p:nvPr/>
          </p:nvSpPr>
          <p:spPr>
            <a:xfrm>
              <a:off x="2138809" y="1980879"/>
              <a:ext cx="101119" cy="109623"/>
            </a:xfrm>
            <a:prstGeom prst="rect">
              <a:avLst/>
            </a:prstGeom>
            <a:blipFill>
              <a:blip r:embed="rId27" cstate="print"/>
              <a:stretch>
                <a:fillRect/>
              </a:stretch>
            </a:blipFill>
          </p:spPr>
          <p:txBody>
            <a:bodyPr wrap="square" lIns="0" tIns="0" rIns="0" bIns="0" rtlCol="0"/>
            <a:lstStyle/>
            <a:p>
              <a:endParaRPr/>
            </a:p>
          </p:txBody>
        </p:sp>
      </p:grpSp>
      <p:grpSp>
        <p:nvGrpSpPr>
          <p:cNvPr id="595" name="object 595"/>
          <p:cNvGrpSpPr/>
          <p:nvPr/>
        </p:nvGrpSpPr>
        <p:grpSpPr>
          <a:xfrm>
            <a:off x="2018903" y="4851627"/>
            <a:ext cx="340995" cy="250825"/>
            <a:chOff x="2018903" y="4851627"/>
            <a:chExt cx="340995" cy="250825"/>
          </a:xfrm>
        </p:grpSpPr>
        <p:sp>
          <p:nvSpPr>
            <p:cNvPr id="596" name="object 596"/>
            <p:cNvSpPr/>
            <p:nvPr/>
          </p:nvSpPr>
          <p:spPr>
            <a:xfrm>
              <a:off x="2023500" y="4856225"/>
              <a:ext cx="332105" cy="241935"/>
            </a:xfrm>
            <a:custGeom>
              <a:avLst/>
              <a:gdLst/>
              <a:ahLst/>
              <a:cxnLst/>
              <a:rect l="l" t="t" r="r" b="b"/>
              <a:pathLst>
                <a:path w="332105" h="241935">
                  <a:moveTo>
                    <a:pt x="331736" y="0"/>
                  </a:moveTo>
                  <a:lnTo>
                    <a:pt x="0" y="0"/>
                  </a:lnTo>
                  <a:lnTo>
                    <a:pt x="0" y="241446"/>
                  </a:lnTo>
                  <a:lnTo>
                    <a:pt x="331736" y="241446"/>
                  </a:lnTo>
                  <a:lnTo>
                    <a:pt x="331736" y="0"/>
                  </a:lnTo>
                  <a:close/>
                </a:path>
              </a:pathLst>
            </a:custGeom>
            <a:solidFill>
              <a:srgbClr val="C6EAFA"/>
            </a:solidFill>
          </p:spPr>
          <p:txBody>
            <a:bodyPr wrap="square" lIns="0" tIns="0" rIns="0" bIns="0" rtlCol="0"/>
            <a:lstStyle/>
            <a:p>
              <a:endParaRPr/>
            </a:p>
          </p:txBody>
        </p:sp>
        <p:sp>
          <p:nvSpPr>
            <p:cNvPr id="597" name="object 597"/>
            <p:cNvSpPr/>
            <p:nvPr/>
          </p:nvSpPr>
          <p:spPr>
            <a:xfrm>
              <a:off x="2023500" y="4856225"/>
              <a:ext cx="332105" cy="241935"/>
            </a:xfrm>
            <a:custGeom>
              <a:avLst/>
              <a:gdLst/>
              <a:ahLst/>
              <a:cxnLst/>
              <a:rect l="l" t="t" r="r" b="b"/>
              <a:pathLst>
                <a:path w="332105" h="241935">
                  <a:moveTo>
                    <a:pt x="0" y="0"/>
                  </a:moveTo>
                  <a:lnTo>
                    <a:pt x="331736" y="0"/>
                  </a:lnTo>
                  <a:lnTo>
                    <a:pt x="331736" y="241446"/>
                  </a:lnTo>
                  <a:lnTo>
                    <a:pt x="0" y="241446"/>
                  </a:lnTo>
                  <a:lnTo>
                    <a:pt x="0" y="0"/>
                  </a:lnTo>
                  <a:close/>
                </a:path>
              </a:pathLst>
            </a:custGeom>
            <a:ln w="8749">
              <a:solidFill>
                <a:srgbClr val="221F1F"/>
              </a:solidFill>
            </a:ln>
          </p:spPr>
          <p:txBody>
            <a:bodyPr wrap="square" lIns="0" tIns="0" rIns="0" bIns="0" rtlCol="0"/>
            <a:lstStyle/>
            <a:p>
              <a:endParaRPr/>
            </a:p>
          </p:txBody>
        </p:sp>
        <p:sp>
          <p:nvSpPr>
            <p:cNvPr id="598" name="object 598"/>
            <p:cNvSpPr/>
            <p:nvPr/>
          </p:nvSpPr>
          <p:spPr>
            <a:xfrm>
              <a:off x="2151224" y="4924649"/>
              <a:ext cx="55244" cy="107314"/>
            </a:xfrm>
            <a:custGeom>
              <a:avLst/>
              <a:gdLst/>
              <a:ahLst/>
              <a:cxnLst/>
              <a:rect l="l" t="t" r="r" b="b"/>
              <a:pathLst>
                <a:path w="55244" h="107314">
                  <a:moveTo>
                    <a:pt x="54982" y="0"/>
                  </a:moveTo>
                  <a:lnTo>
                    <a:pt x="40793" y="0"/>
                  </a:lnTo>
                  <a:lnTo>
                    <a:pt x="34918" y="10113"/>
                  </a:lnTo>
                  <a:lnTo>
                    <a:pt x="27047" y="15987"/>
                  </a:lnTo>
                  <a:lnTo>
                    <a:pt x="15851" y="18711"/>
                  </a:lnTo>
                  <a:lnTo>
                    <a:pt x="0" y="19377"/>
                  </a:lnTo>
                  <a:lnTo>
                    <a:pt x="0" y="30993"/>
                  </a:lnTo>
                  <a:lnTo>
                    <a:pt x="35472" y="30993"/>
                  </a:lnTo>
                  <a:lnTo>
                    <a:pt x="35472" y="107179"/>
                  </a:lnTo>
                  <a:lnTo>
                    <a:pt x="54982" y="107179"/>
                  </a:lnTo>
                  <a:lnTo>
                    <a:pt x="54982" y="0"/>
                  </a:lnTo>
                  <a:close/>
                </a:path>
              </a:pathLst>
            </a:custGeom>
            <a:solidFill>
              <a:srgbClr val="221F1F"/>
            </a:solidFill>
          </p:spPr>
          <p:txBody>
            <a:bodyPr wrap="square" lIns="0" tIns="0" rIns="0" bIns="0" rtlCol="0"/>
            <a:lstStyle/>
            <a:p>
              <a:endParaRPr/>
            </a:p>
          </p:txBody>
        </p:sp>
      </p:grpSp>
      <p:sp>
        <p:nvSpPr>
          <p:cNvPr id="599" name="object 599"/>
          <p:cNvSpPr/>
          <p:nvPr/>
        </p:nvSpPr>
        <p:spPr>
          <a:xfrm>
            <a:off x="2177828" y="4146152"/>
            <a:ext cx="37465" cy="27305"/>
          </a:xfrm>
          <a:custGeom>
            <a:avLst/>
            <a:gdLst/>
            <a:ahLst/>
            <a:cxnLst/>
            <a:rect l="l" t="t" r="r" b="b"/>
            <a:pathLst>
              <a:path w="37464" h="27304">
                <a:moveTo>
                  <a:pt x="37245" y="0"/>
                </a:moveTo>
                <a:lnTo>
                  <a:pt x="0" y="0"/>
                </a:lnTo>
                <a:lnTo>
                  <a:pt x="0" y="27018"/>
                </a:lnTo>
                <a:lnTo>
                  <a:pt x="37245" y="27018"/>
                </a:lnTo>
                <a:lnTo>
                  <a:pt x="37245" y="0"/>
                </a:lnTo>
                <a:close/>
              </a:path>
            </a:pathLst>
          </a:custGeom>
          <a:solidFill>
            <a:srgbClr val="221F1F"/>
          </a:solidFill>
        </p:spPr>
        <p:txBody>
          <a:bodyPr wrap="square" lIns="0" tIns="0" rIns="0" bIns="0" rtlCol="0"/>
          <a:lstStyle/>
          <a:p>
            <a:endParaRPr/>
          </a:p>
        </p:txBody>
      </p:sp>
      <p:sp>
        <p:nvSpPr>
          <p:cNvPr id="600" name="object 600"/>
          <p:cNvSpPr/>
          <p:nvPr/>
        </p:nvSpPr>
        <p:spPr>
          <a:xfrm>
            <a:off x="2177828" y="4060794"/>
            <a:ext cx="37465" cy="27305"/>
          </a:xfrm>
          <a:custGeom>
            <a:avLst/>
            <a:gdLst/>
            <a:ahLst/>
            <a:cxnLst/>
            <a:rect l="l" t="t" r="r" b="b"/>
            <a:pathLst>
              <a:path w="37464" h="27304">
                <a:moveTo>
                  <a:pt x="37245" y="0"/>
                </a:moveTo>
                <a:lnTo>
                  <a:pt x="0" y="0"/>
                </a:lnTo>
                <a:lnTo>
                  <a:pt x="0" y="27190"/>
                </a:lnTo>
                <a:lnTo>
                  <a:pt x="37245" y="27190"/>
                </a:lnTo>
                <a:lnTo>
                  <a:pt x="37245" y="0"/>
                </a:lnTo>
                <a:close/>
              </a:path>
            </a:pathLst>
          </a:custGeom>
          <a:solidFill>
            <a:srgbClr val="221F1F"/>
          </a:solidFill>
        </p:spPr>
        <p:txBody>
          <a:bodyPr wrap="square" lIns="0" tIns="0" rIns="0" bIns="0" rtlCol="0"/>
          <a:lstStyle/>
          <a:p>
            <a:endParaRPr/>
          </a:p>
        </p:txBody>
      </p:sp>
      <p:sp>
        <p:nvSpPr>
          <p:cNvPr id="601" name="object 601"/>
          <p:cNvSpPr/>
          <p:nvPr/>
        </p:nvSpPr>
        <p:spPr>
          <a:xfrm>
            <a:off x="2177828" y="3975608"/>
            <a:ext cx="37465" cy="26034"/>
          </a:xfrm>
          <a:custGeom>
            <a:avLst/>
            <a:gdLst/>
            <a:ahLst/>
            <a:cxnLst/>
            <a:rect l="l" t="t" r="r" b="b"/>
            <a:pathLst>
              <a:path w="37464" h="26035">
                <a:moveTo>
                  <a:pt x="37245" y="0"/>
                </a:moveTo>
                <a:lnTo>
                  <a:pt x="0" y="0"/>
                </a:lnTo>
                <a:lnTo>
                  <a:pt x="0" y="25813"/>
                </a:lnTo>
                <a:lnTo>
                  <a:pt x="37245" y="25813"/>
                </a:lnTo>
                <a:lnTo>
                  <a:pt x="37245" y="0"/>
                </a:lnTo>
                <a:close/>
              </a:path>
            </a:pathLst>
          </a:custGeom>
          <a:solidFill>
            <a:srgbClr val="221F1F"/>
          </a:solidFill>
        </p:spPr>
        <p:txBody>
          <a:bodyPr wrap="square" lIns="0" tIns="0" rIns="0" bIns="0" rtlCol="0"/>
          <a:lstStyle/>
          <a:p>
            <a:endParaRPr/>
          </a:p>
        </p:txBody>
      </p:sp>
      <p:grpSp>
        <p:nvGrpSpPr>
          <p:cNvPr id="602" name="object 602"/>
          <p:cNvGrpSpPr/>
          <p:nvPr/>
        </p:nvGrpSpPr>
        <p:grpSpPr>
          <a:xfrm>
            <a:off x="5968986" y="5535372"/>
            <a:ext cx="677545" cy="112395"/>
            <a:chOff x="5968986" y="5535372"/>
            <a:chExt cx="677545" cy="112395"/>
          </a:xfrm>
        </p:grpSpPr>
        <p:sp>
          <p:nvSpPr>
            <p:cNvPr id="603" name="object 603"/>
            <p:cNvSpPr/>
            <p:nvPr/>
          </p:nvSpPr>
          <p:spPr>
            <a:xfrm>
              <a:off x="5968986" y="5562477"/>
              <a:ext cx="93883" cy="85220"/>
            </a:xfrm>
            <a:prstGeom prst="rect">
              <a:avLst/>
            </a:prstGeom>
            <a:blipFill>
              <a:blip r:embed="rId35" cstate="print"/>
              <a:stretch>
                <a:fillRect/>
              </a:stretch>
            </a:blipFill>
          </p:spPr>
          <p:txBody>
            <a:bodyPr wrap="square" lIns="0" tIns="0" rIns="0" bIns="0" rtlCol="0"/>
            <a:lstStyle/>
            <a:p>
              <a:endParaRPr/>
            </a:p>
          </p:txBody>
        </p:sp>
        <p:sp>
          <p:nvSpPr>
            <p:cNvPr id="604" name="object 604"/>
            <p:cNvSpPr/>
            <p:nvPr/>
          </p:nvSpPr>
          <p:spPr>
            <a:xfrm>
              <a:off x="6082487" y="5535383"/>
              <a:ext cx="17780" cy="109855"/>
            </a:xfrm>
            <a:custGeom>
              <a:avLst/>
              <a:gdLst/>
              <a:ahLst/>
              <a:cxnLst/>
              <a:rect l="l" t="t" r="r" b="b"/>
              <a:pathLst>
                <a:path w="17779" h="109854">
                  <a:moveTo>
                    <a:pt x="17741" y="29692"/>
                  </a:moveTo>
                  <a:lnTo>
                    <a:pt x="0" y="29692"/>
                  </a:lnTo>
                  <a:lnTo>
                    <a:pt x="0" y="109740"/>
                  </a:lnTo>
                  <a:lnTo>
                    <a:pt x="17741" y="109740"/>
                  </a:lnTo>
                  <a:lnTo>
                    <a:pt x="17741" y="29692"/>
                  </a:lnTo>
                  <a:close/>
                </a:path>
                <a:path w="17779" h="109854">
                  <a:moveTo>
                    <a:pt x="17741" y="0"/>
                  </a:moveTo>
                  <a:lnTo>
                    <a:pt x="0" y="0"/>
                  </a:lnTo>
                  <a:lnTo>
                    <a:pt x="0" y="15481"/>
                  </a:lnTo>
                  <a:lnTo>
                    <a:pt x="17741" y="15481"/>
                  </a:lnTo>
                  <a:lnTo>
                    <a:pt x="17741" y="0"/>
                  </a:lnTo>
                  <a:close/>
                </a:path>
              </a:pathLst>
            </a:custGeom>
            <a:solidFill>
              <a:srgbClr val="221F1F"/>
            </a:solidFill>
          </p:spPr>
          <p:txBody>
            <a:bodyPr wrap="square" lIns="0" tIns="0" rIns="0" bIns="0" rtlCol="0"/>
            <a:lstStyle/>
            <a:p>
              <a:endParaRPr/>
            </a:p>
          </p:txBody>
        </p:sp>
        <p:sp>
          <p:nvSpPr>
            <p:cNvPr id="605" name="object 605"/>
            <p:cNvSpPr/>
            <p:nvPr/>
          </p:nvSpPr>
          <p:spPr>
            <a:xfrm>
              <a:off x="6132158" y="5562477"/>
              <a:ext cx="154186" cy="85220"/>
            </a:xfrm>
            <a:prstGeom prst="rect">
              <a:avLst/>
            </a:prstGeom>
            <a:blipFill>
              <a:blip r:embed="rId36" cstate="print"/>
              <a:stretch>
                <a:fillRect/>
              </a:stretch>
            </a:blipFill>
          </p:spPr>
          <p:txBody>
            <a:bodyPr wrap="square" lIns="0" tIns="0" rIns="0" bIns="0" rtlCol="0"/>
            <a:lstStyle/>
            <a:p>
              <a:endParaRPr/>
            </a:p>
          </p:txBody>
        </p:sp>
        <p:sp>
          <p:nvSpPr>
            <p:cNvPr id="606" name="object 606"/>
            <p:cNvSpPr/>
            <p:nvPr/>
          </p:nvSpPr>
          <p:spPr>
            <a:xfrm>
              <a:off x="6307628" y="5565076"/>
              <a:ext cx="88917" cy="82621"/>
            </a:xfrm>
            <a:prstGeom prst="rect">
              <a:avLst/>
            </a:prstGeom>
            <a:blipFill>
              <a:blip r:embed="rId37" cstate="print"/>
              <a:stretch>
                <a:fillRect/>
              </a:stretch>
            </a:blipFill>
          </p:spPr>
          <p:txBody>
            <a:bodyPr wrap="square" lIns="0" tIns="0" rIns="0" bIns="0" rtlCol="0"/>
            <a:lstStyle/>
            <a:p>
              <a:endParaRPr/>
            </a:p>
          </p:txBody>
        </p:sp>
        <p:sp>
          <p:nvSpPr>
            <p:cNvPr id="607" name="object 607"/>
            <p:cNvSpPr/>
            <p:nvPr/>
          </p:nvSpPr>
          <p:spPr>
            <a:xfrm>
              <a:off x="6424923" y="5535372"/>
              <a:ext cx="19685" cy="109855"/>
            </a:xfrm>
            <a:custGeom>
              <a:avLst/>
              <a:gdLst/>
              <a:ahLst/>
              <a:cxnLst/>
              <a:rect l="l" t="t" r="r" b="b"/>
              <a:pathLst>
                <a:path w="19685" h="109854">
                  <a:moveTo>
                    <a:pt x="19391" y="0"/>
                  </a:moveTo>
                  <a:lnTo>
                    <a:pt x="0" y="0"/>
                  </a:lnTo>
                  <a:lnTo>
                    <a:pt x="0" y="109743"/>
                  </a:lnTo>
                  <a:lnTo>
                    <a:pt x="19391" y="109743"/>
                  </a:lnTo>
                  <a:lnTo>
                    <a:pt x="19391" y="0"/>
                  </a:lnTo>
                  <a:close/>
                </a:path>
              </a:pathLst>
            </a:custGeom>
            <a:solidFill>
              <a:srgbClr val="221F1F"/>
            </a:solidFill>
          </p:spPr>
          <p:txBody>
            <a:bodyPr wrap="square" lIns="0" tIns="0" rIns="0" bIns="0" rtlCol="0"/>
            <a:lstStyle/>
            <a:p>
              <a:endParaRPr/>
            </a:p>
          </p:txBody>
        </p:sp>
        <p:sp>
          <p:nvSpPr>
            <p:cNvPr id="608" name="object 608"/>
            <p:cNvSpPr/>
            <p:nvPr/>
          </p:nvSpPr>
          <p:spPr>
            <a:xfrm>
              <a:off x="6465597" y="5562477"/>
              <a:ext cx="104761" cy="85220"/>
            </a:xfrm>
            <a:prstGeom prst="rect">
              <a:avLst/>
            </a:prstGeom>
            <a:blipFill>
              <a:blip r:embed="rId38" cstate="print"/>
              <a:stretch>
                <a:fillRect/>
              </a:stretch>
            </a:blipFill>
          </p:spPr>
          <p:txBody>
            <a:bodyPr wrap="square" lIns="0" tIns="0" rIns="0" bIns="0" rtlCol="0"/>
            <a:lstStyle/>
            <a:p>
              <a:endParaRPr/>
            </a:p>
          </p:txBody>
        </p:sp>
        <p:sp>
          <p:nvSpPr>
            <p:cNvPr id="609" name="object 609"/>
            <p:cNvSpPr/>
            <p:nvPr/>
          </p:nvSpPr>
          <p:spPr>
            <a:xfrm>
              <a:off x="6593298" y="5562477"/>
              <a:ext cx="53340" cy="83185"/>
            </a:xfrm>
            <a:custGeom>
              <a:avLst/>
              <a:gdLst/>
              <a:ahLst/>
              <a:cxnLst/>
              <a:rect l="l" t="t" r="r" b="b"/>
              <a:pathLst>
                <a:path w="53340" h="83185">
                  <a:moveTo>
                    <a:pt x="17736" y="2598"/>
                  </a:moveTo>
                  <a:lnTo>
                    <a:pt x="0" y="2598"/>
                  </a:lnTo>
                  <a:lnTo>
                    <a:pt x="0" y="82639"/>
                  </a:lnTo>
                  <a:lnTo>
                    <a:pt x="17736" y="82639"/>
                  </a:lnTo>
                  <a:lnTo>
                    <a:pt x="17736" y="36156"/>
                  </a:lnTo>
                  <a:lnTo>
                    <a:pt x="19676" y="27827"/>
                  </a:lnTo>
                  <a:lnTo>
                    <a:pt x="25273" y="20829"/>
                  </a:lnTo>
                  <a:lnTo>
                    <a:pt x="34197" y="16009"/>
                  </a:lnTo>
                  <a:lnTo>
                    <a:pt x="37544" y="15505"/>
                  </a:lnTo>
                  <a:lnTo>
                    <a:pt x="17736" y="15505"/>
                  </a:lnTo>
                  <a:lnTo>
                    <a:pt x="17736" y="2598"/>
                  </a:lnTo>
                  <a:close/>
                </a:path>
                <a:path w="53340" h="83185">
                  <a:moveTo>
                    <a:pt x="51553" y="0"/>
                  </a:moveTo>
                  <a:lnTo>
                    <a:pt x="48005" y="0"/>
                  </a:lnTo>
                  <a:lnTo>
                    <a:pt x="38986" y="1152"/>
                  </a:lnTo>
                  <a:lnTo>
                    <a:pt x="30831" y="4364"/>
                  </a:lnTo>
                  <a:lnTo>
                    <a:pt x="23696" y="9271"/>
                  </a:lnTo>
                  <a:lnTo>
                    <a:pt x="17736" y="15505"/>
                  </a:lnTo>
                  <a:lnTo>
                    <a:pt x="37544" y="15505"/>
                  </a:lnTo>
                  <a:lnTo>
                    <a:pt x="46113" y="14214"/>
                  </a:lnTo>
                  <a:lnTo>
                    <a:pt x="53208" y="14214"/>
                  </a:lnTo>
                  <a:lnTo>
                    <a:pt x="53208" y="1307"/>
                  </a:lnTo>
                  <a:lnTo>
                    <a:pt x="51553" y="0"/>
                  </a:lnTo>
                  <a:close/>
                </a:path>
              </a:pathLst>
            </a:custGeom>
            <a:solidFill>
              <a:srgbClr val="221F1F"/>
            </a:solidFill>
          </p:spPr>
          <p:txBody>
            <a:bodyPr wrap="square" lIns="0" tIns="0" rIns="0" bIns="0" rtlCol="0"/>
            <a:lstStyle/>
            <a:p>
              <a:endParaRPr/>
            </a:p>
          </p:txBody>
        </p:sp>
      </p:grpSp>
      <p:grpSp>
        <p:nvGrpSpPr>
          <p:cNvPr id="610" name="object 610"/>
          <p:cNvGrpSpPr/>
          <p:nvPr/>
        </p:nvGrpSpPr>
        <p:grpSpPr>
          <a:xfrm>
            <a:off x="6713903" y="5562477"/>
            <a:ext cx="575310" cy="114935"/>
            <a:chOff x="6713903" y="5562477"/>
            <a:chExt cx="575310" cy="114935"/>
          </a:xfrm>
        </p:grpSpPr>
        <p:sp>
          <p:nvSpPr>
            <p:cNvPr id="611" name="object 611"/>
            <p:cNvSpPr/>
            <p:nvPr/>
          </p:nvSpPr>
          <p:spPr>
            <a:xfrm>
              <a:off x="6713903" y="5562477"/>
              <a:ext cx="97666" cy="114923"/>
            </a:xfrm>
            <a:prstGeom prst="rect">
              <a:avLst/>
            </a:prstGeom>
            <a:blipFill>
              <a:blip r:embed="rId39" cstate="print"/>
              <a:stretch>
                <a:fillRect/>
              </a:stretch>
            </a:blipFill>
          </p:spPr>
          <p:txBody>
            <a:bodyPr wrap="square" lIns="0" tIns="0" rIns="0" bIns="0" rtlCol="0"/>
            <a:lstStyle/>
            <a:p>
              <a:endParaRPr/>
            </a:p>
          </p:txBody>
        </p:sp>
        <p:sp>
          <p:nvSpPr>
            <p:cNvPr id="612" name="object 612"/>
            <p:cNvSpPr/>
            <p:nvPr/>
          </p:nvSpPr>
          <p:spPr>
            <a:xfrm>
              <a:off x="6839948" y="5565076"/>
              <a:ext cx="88680" cy="82621"/>
            </a:xfrm>
            <a:prstGeom prst="rect">
              <a:avLst/>
            </a:prstGeom>
            <a:blipFill>
              <a:blip r:embed="rId40" cstate="print"/>
              <a:stretch>
                <a:fillRect/>
              </a:stretch>
            </a:blipFill>
          </p:spPr>
          <p:txBody>
            <a:bodyPr wrap="square" lIns="0" tIns="0" rIns="0" bIns="0" rtlCol="0"/>
            <a:lstStyle/>
            <a:p>
              <a:endParaRPr/>
            </a:p>
          </p:txBody>
        </p:sp>
        <p:sp>
          <p:nvSpPr>
            <p:cNvPr id="613" name="object 613"/>
            <p:cNvSpPr/>
            <p:nvPr/>
          </p:nvSpPr>
          <p:spPr>
            <a:xfrm>
              <a:off x="6951804" y="5562477"/>
              <a:ext cx="100977" cy="85220"/>
            </a:xfrm>
            <a:prstGeom prst="rect">
              <a:avLst/>
            </a:prstGeom>
            <a:blipFill>
              <a:blip r:embed="rId41" cstate="print"/>
              <a:stretch>
                <a:fillRect/>
              </a:stretch>
            </a:blipFill>
          </p:spPr>
          <p:txBody>
            <a:bodyPr wrap="square" lIns="0" tIns="0" rIns="0" bIns="0" rtlCol="0"/>
            <a:lstStyle/>
            <a:p>
              <a:endParaRPr/>
            </a:p>
          </p:txBody>
        </p:sp>
        <p:sp>
          <p:nvSpPr>
            <p:cNvPr id="614" name="object 614"/>
            <p:cNvSpPr/>
            <p:nvPr/>
          </p:nvSpPr>
          <p:spPr>
            <a:xfrm>
              <a:off x="7075956" y="5565076"/>
              <a:ext cx="88680" cy="82621"/>
            </a:xfrm>
            <a:prstGeom prst="rect">
              <a:avLst/>
            </a:prstGeom>
            <a:blipFill>
              <a:blip r:embed="rId42" cstate="print"/>
              <a:stretch>
                <a:fillRect/>
              </a:stretch>
            </a:blipFill>
          </p:spPr>
          <p:txBody>
            <a:bodyPr wrap="square" lIns="0" tIns="0" rIns="0" bIns="0" rtlCol="0"/>
            <a:lstStyle/>
            <a:p>
              <a:endParaRPr/>
            </a:p>
          </p:txBody>
        </p:sp>
        <p:sp>
          <p:nvSpPr>
            <p:cNvPr id="615" name="object 615"/>
            <p:cNvSpPr/>
            <p:nvPr/>
          </p:nvSpPr>
          <p:spPr>
            <a:xfrm>
              <a:off x="7189468" y="5562477"/>
              <a:ext cx="99322" cy="85220"/>
            </a:xfrm>
            <a:prstGeom prst="rect">
              <a:avLst/>
            </a:prstGeom>
            <a:blipFill>
              <a:blip r:embed="rId43" cstate="print"/>
              <a:stretch>
                <a:fillRect/>
              </a:stretch>
            </a:blipFill>
          </p:spPr>
          <p:txBody>
            <a:bodyPr wrap="square" lIns="0" tIns="0" rIns="0" bIns="0" rtlCol="0"/>
            <a:lstStyle/>
            <a:p>
              <a:endParaRPr/>
            </a:p>
          </p:txBody>
        </p:sp>
      </p:grpSp>
      <p:sp>
        <p:nvSpPr>
          <p:cNvPr id="616" name="object 616"/>
          <p:cNvSpPr/>
          <p:nvPr/>
        </p:nvSpPr>
        <p:spPr>
          <a:xfrm>
            <a:off x="7364938" y="5534082"/>
            <a:ext cx="166956" cy="113615"/>
          </a:xfrm>
          <a:prstGeom prst="rect">
            <a:avLst/>
          </a:prstGeom>
          <a:blipFill>
            <a:blip r:embed="rId44" cstate="print"/>
            <a:stretch>
              <a:fillRect/>
            </a:stretch>
          </a:blipFill>
        </p:spPr>
        <p:txBody>
          <a:bodyPr wrap="square" lIns="0" tIns="0" rIns="0" bIns="0" rtlCol="0"/>
          <a:lstStyle/>
          <a:p>
            <a:endParaRPr/>
          </a:p>
        </p:txBody>
      </p:sp>
      <p:grpSp>
        <p:nvGrpSpPr>
          <p:cNvPr id="617" name="object 617"/>
          <p:cNvGrpSpPr/>
          <p:nvPr/>
        </p:nvGrpSpPr>
        <p:grpSpPr>
          <a:xfrm>
            <a:off x="7606386" y="5562477"/>
            <a:ext cx="559435" cy="116839"/>
            <a:chOff x="7606386" y="5562477"/>
            <a:chExt cx="559435" cy="116839"/>
          </a:xfrm>
        </p:grpSpPr>
        <p:sp>
          <p:nvSpPr>
            <p:cNvPr id="618" name="object 618"/>
            <p:cNvSpPr/>
            <p:nvPr/>
          </p:nvSpPr>
          <p:spPr>
            <a:xfrm>
              <a:off x="7606386" y="5562477"/>
              <a:ext cx="329892" cy="116214"/>
            </a:xfrm>
            <a:prstGeom prst="rect">
              <a:avLst/>
            </a:prstGeom>
            <a:blipFill>
              <a:blip r:embed="rId45" cstate="print"/>
              <a:stretch>
                <a:fillRect/>
              </a:stretch>
            </a:blipFill>
          </p:spPr>
          <p:txBody>
            <a:bodyPr wrap="square" lIns="0" tIns="0" rIns="0" bIns="0" rtlCol="0"/>
            <a:lstStyle/>
            <a:p>
              <a:endParaRPr/>
            </a:p>
          </p:txBody>
        </p:sp>
        <p:sp>
          <p:nvSpPr>
            <p:cNvPr id="619" name="object 619"/>
            <p:cNvSpPr/>
            <p:nvPr/>
          </p:nvSpPr>
          <p:spPr>
            <a:xfrm>
              <a:off x="7957561" y="5562477"/>
              <a:ext cx="207631" cy="85220"/>
            </a:xfrm>
            <a:prstGeom prst="rect">
              <a:avLst/>
            </a:prstGeom>
            <a:blipFill>
              <a:blip r:embed="rId46" cstate="print"/>
              <a:stretch>
                <a:fillRect/>
              </a:stretch>
            </a:blipFill>
          </p:spPr>
          <p:txBody>
            <a:bodyPr wrap="square" lIns="0" tIns="0" rIns="0" bIns="0" rtlCol="0"/>
            <a:lstStyle/>
            <a:p>
              <a:endParaRPr/>
            </a:p>
          </p:txBody>
        </p:sp>
      </p:grpSp>
      <p:grpSp>
        <p:nvGrpSpPr>
          <p:cNvPr id="620" name="object 620"/>
          <p:cNvGrpSpPr/>
          <p:nvPr/>
        </p:nvGrpSpPr>
        <p:grpSpPr>
          <a:xfrm>
            <a:off x="6951804" y="5819426"/>
            <a:ext cx="231140" cy="144780"/>
            <a:chOff x="6951804" y="5819426"/>
            <a:chExt cx="231140" cy="144780"/>
          </a:xfrm>
        </p:grpSpPr>
        <p:sp>
          <p:nvSpPr>
            <p:cNvPr id="621" name="object 621"/>
            <p:cNvSpPr/>
            <p:nvPr/>
          </p:nvSpPr>
          <p:spPr>
            <a:xfrm>
              <a:off x="6951804" y="5819426"/>
              <a:ext cx="50165" cy="144780"/>
            </a:xfrm>
            <a:custGeom>
              <a:avLst/>
              <a:gdLst/>
              <a:ahLst/>
              <a:cxnLst/>
              <a:rect l="l" t="t" r="r" b="b"/>
              <a:pathLst>
                <a:path w="50165" h="144779">
                  <a:moveTo>
                    <a:pt x="49661" y="0"/>
                  </a:moveTo>
                  <a:lnTo>
                    <a:pt x="35472" y="0"/>
                  </a:lnTo>
                  <a:lnTo>
                    <a:pt x="20950" y="17833"/>
                  </a:lnTo>
                  <a:lnTo>
                    <a:pt x="9754" y="35183"/>
                  </a:lnTo>
                  <a:lnTo>
                    <a:pt x="2549" y="53017"/>
                  </a:lnTo>
                  <a:lnTo>
                    <a:pt x="0" y="72303"/>
                  </a:lnTo>
                  <a:lnTo>
                    <a:pt x="2575" y="92861"/>
                  </a:lnTo>
                  <a:lnTo>
                    <a:pt x="9961" y="110876"/>
                  </a:lnTo>
                  <a:lnTo>
                    <a:pt x="21649" y="127681"/>
                  </a:lnTo>
                  <a:lnTo>
                    <a:pt x="37127" y="144608"/>
                  </a:lnTo>
                  <a:lnTo>
                    <a:pt x="49661" y="144608"/>
                  </a:lnTo>
                  <a:lnTo>
                    <a:pt x="37744" y="127197"/>
                  </a:lnTo>
                  <a:lnTo>
                    <a:pt x="28821" y="110877"/>
                  </a:lnTo>
                  <a:lnTo>
                    <a:pt x="23223" y="94314"/>
                  </a:lnTo>
                  <a:lnTo>
                    <a:pt x="21283" y="76176"/>
                  </a:lnTo>
                  <a:lnTo>
                    <a:pt x="23223" y="52472"/>
                  </a:lnTo>
                  <a:lnTo>
                    <a:pt x="28821" y="33731"/>
                  </a:lnTo>
                  <a:lnTo>
                    <a:pt x="37744" y="17168"/>
                  </a:lnTo>
                  <a:lnTo>
                    <a:pt x="49661" y="0"/>
                  </a:lnTo>
                  <a:close/>
                </a:path>
              </a:pathLst>
            </a:custGeom>
            <a:solidFill>
              <a:srgbClr val="221F1F"/>
            </a:solidFill>
          </p:spPr>
          <p:txBody>
            <a:bodyPr wrap="square" lIns="0" tIns="0" rIns="0" bIns="0" rtlCol="0"/>
            <a:lstStyle/>
            <a:p>
              <a:endParaRPr/>
            </a:p>
          </p:txBody>
        </p:sp>
        <p:sp>
          <p:nvSpPr>
            <p:cNvPr id="622" name="object 622"/>
            <p:cNvSpPr/>
            <p:nvPr/>
          </p:nvSpPr>
          <p:spPr>
            <a:xfrm>
              <a:off x="7020856" y="5819426"/>
              <a:ext cx="161517" cy="144608"/>
            </a:xfrm>
            <a:prstGeom prst="rect">
              <a:avLst/>
            </a:prstGeom>
            <a:blipFill>
              <a:blip r:embed="rId47" cstate="print"/>
              <a:stretch>
                <a:fillRect/>
              </a:stretch>
            </a:blipFill>
          </p:spPr>
          <p:txBody>
            <a:bodyPr wrap="square" lIns="0" tIns="0" rIns="0" bIns="0" rtlCol="0"/>
            <a:lstStyle/>
            <a:p>
              <a:endParaRPr/>
            </a:p>
          </p:txBody>
        </p:sp>
      </p:grpSp>
      <p:grpSp>
        <p:nvGrpSpPr>
          <p:cNvPr id="623" name="object 623"/>
          <p:cNvGrpSpPr/>
          <p:nvPr/>
        </p:nvGrpSpPr>
        <p:grpSpPr>
          <a:xfrm>
            <a:off x="7274601" y="893595"/>
            <a:ext cx="1182370" cy="4542790"/>
            <a:chOff x="7274601" y="893595"/>
            <a:chExt cx="1182370" cy="4542790"/>
          </a:xfrm>
        </p:grpSpPr>
        <p:sp>
          <p:nvSpPr>
            <p:cNvPr id="624" name="object 624"/>
            <p:cNvSpPr/>
            <p:nvPr/>
          </p:nvSpPr>
          <p:spPr>
            <a:xfrm>
              <a:off x="7627863" y="1632373"/>
              <a:ext cx="171532" cy="233392"/>
            </a:xfrm>
            <a:prstGeom prst="rect">
              <a:avLst/>
            </a:prstGeom>
            <a:blipFill>
              <a:blip r:embed="rId20" cstate="print"/>
              <a:stretch>
                <a:fillRect/>
              </a:stretch>
            </a:blipFill>
          </p:spPr>
          <p:txBody>
            <a:bodyPr wrap="square" lIns="0" tIns="0" rIns="0" bIns="0" rtlCol="0"/>
            <a:lstStyle/>
            <a:p>
              <a:endParaRPr/>
            </a:p>
          </p:txBody>
        </p:sp>
        <p:sp>
          <p:nvSpPr>
            <p:cNvPr id="625" name="object 625"/>
            <p:cNvSpPr/>
            <p:nvPr/>
          </p:nvSpPr>
          <p:spPr>
            <a:xfrm>
              <a:off x="7476793" y="1292679"/>
              <a:ext cx="472440" cy="344805"/>
            </a:xfrm>
            <a:custGeom>
              <a:avLst/>
              <a:gdLst/>
              <a:ahLst/>
              <a:cxnLst/>
              <a:rect l="l" t="t" r="r" b="b"/>
              <a:pathLst>
                <a:path w="472440" h="344805">
                  <a:moveTo>
                    <a:pt x="472017" y="0"/>
                  </a:moveTo>
                  <a:lnTo>
                    <a:pt x="0" y="0"/>
                  </a:lnTo>
                  <a:lnTo>
                    <a:pt x="0" y="344702"/>
                  </a:lnTo>
                  <a:lnTo>
                    <a:pt x="472017" y="344702"/>
                  </a:lnTo>
                  <a:lnTo>
                    <a:pt x="472017" y="0"/>
                  </a:lnTo>
                  <a:close/>
                </a:path>
              </a:pathLst>
            </a:custGeom>
            <a:solidFill>
              <a:srgbClr val="D1D2D3"/>
            </a:solidFill>
          </p:spPr>
          <p:txBody>
            <a:bodyPr wrap="square" lIns="0" tIns="0" rIns="0" bIns="0" rtlCol="0"/>
            <a:lstStyle/>
            <a:p>
              <a:endParaRPr/>
            </a:p>
          </p:txBody>
        </p:sp>
        <p:sp>
          <p:nvSpPr>
            <p:cNvPr id="626" name="object 626"/>
            <p:cNvSpPr/>
            <p:nvPr/>
          </p:nvSpPr>
          <p:spPr>
            <a:xfrm>
              <a:off x="7476793" y="1292679"/>
              <a:ext cx="472440" cy="344805"/>
            </a:xfrm>
            <a:custGeom>
              <a:avLst/>
              <a:gdLst/>
              <a:ahLst/>
              <a:cxnLst/>
              <a:rect l="l" t="t" r="r" b="b"/>
              <a:pathLst>
                <a:path w="472440" h="344805">
                  <a:moveTo>
                    <a:pt x="0" y="0"/>
                  </a:moveTo>
                  <a:lnTo>
                    <a:pt x="472017" y="0"/>
                  </a:lnTo>
                  <a:lnTo>
                    <a:pt x="472017" y="344702"/>
                  </a:lnTo>
                  <a:lnTo>
                    <a:pt x="0" y="344702"/>
                  </a:lnTo>
                  <a:lnTo>
                    <a:pt x="0" y="0"/>
                  </a:lnTo>
                  <a:close/>
                </a:path>
              </a:pathLst>
            </a:custGeom>
            <a:ln w="8753">
              <a:solidFill>
                <a:srgbClr val="221F1F"/>
              </a:solidFill>
            </a:ln>
          </p:spPr>
          <p:txBody>
            <a:bodyPr wrap="square" lIns="0" tIns="0" rIns="0" bIns="0" rtlCol="0"/>
            <a:lstStyle/>
            <a:p>
              <a:endParaRPr/>
            </a:p>
          </p:txBody>
        </p:sp>
        <p:sp>
          <p:nvSpPr>
            <p:cNvPr id="627" name="object 627"/>
            <p:cNvSpPr/>
            <p:nvPr/>
          </p:nvSpPr>
          <p:spPr>
            <a:xfrm>
              <a:off x="7627863" y="2200452"/>
              <a:ext cx="171532" cy="233392"/>
            </a:xfrm>
            <a:prstGeom prst="rect">
              <a:avLst/>
            </a:prstGeom>
            <a:blipFill>
              <a:blip r:embed="rId21" cstate="print"/>
              <a:stretch>
                <a:fillRect/>
              </a:stretch>
            </a:blipFill>
          </p:spPr>
          <p:txBody>
            <a:bodyPr wrap="square" lIns="0" tIns="0" rIns="0" bIns="0" rtlCol="0"/>
            <a:lstStyle/>
            <a:p>
              <a:endParaRPr/>
            </a:p>
          </p:txBody>
        </p:sp>
        <p:sp>
          <p:nvSpPr>
            <p:cNvPr id="628" name="object 628"/>
            <p:cNvSpPr/>
            <p:nvPr/>
          </p:nvSpPr>
          <p:spPr>
            <a:xfrm>
              <a:off x="7476793" y="1860758"/>
              <a:ext cx="472440" cy="344805"/>
            </a:xfrm>
            <a:custGeom>
              <a:avLst/>
              <a:gdLst/>
              <a:ahLst/>
              <a:cxnLst/>
              <a:rect l="l" t="t" r="r" b="b"/>
              <a:pathLst>
                <a:path w="472440" h="344805">
                  <a:moveTo>
                    <a:pt x="472017" y="0"/>
                  </a:moveTo>
                  <a:lnTo>
                    <a:pt x="0" y="0"/>
                  </a:lnTo>
                  <a:lnTo>
                    <a:pt x="0" y="344702"/>
                  </a:lnTo>
                  <a:lnTo>
                    <a:pt x="472017" y="344702"/>
                  </a:lnTo>
                  <a:lnTo>
                    <a:pt x="472017" y="0"/>
                  </a:lnTo>
                  <a:close/>
                </a:path>
              </a:pathLst>
            </a:custGeom>
            <a:solidFill>
              <a:srgbClr val="D1D2D3"/>
            </a:solidFill>
          </p:spPr>
          <p:txBody>
            <a:bodyPr wrap="square" lIns="0" tIns="0" rIns="0" bIns="0" rtlCol="0"/>
            <a:lstStyle/>
            <a:p>
              <a:endParaRPr/>
            </a:p>
          </p:txBody>
        </p:sp>
        <p:sp>
          <p:nvSpPr>
            <p:cNvPr id="629" name="object 629"/>
            <p:cNvSpPr/>
            <p:nvPr/>
          </p:nvSpPr>
          <p:spPr>
            <a:xfrm>
              <a:off x="7476793" y="1860758"/>
              <a:ext cx="472440" cy="344805"/>
            </a:xfrm>
            <a:custGeom>
              <a:avLst/>
              <a:gdLst/>
              <a:ahLst/>
              <a:cxnLst/>
              <a:rect l="l" t="t" r="r" b="b"/>
              <a:pathLst>
                <a:path w="472440" h="344805">
                  <a:moveTo>
                    <a:pt x="0" y="0"/>
                  </a:moveTo>
                  <a:lnTo>
                    <a:pt x="472017" y="0"/>
                  </a:lnTo>
                  <a:lnTo>
                    <a:pt x="472017" y="344702"/>
                  </a:lnTo>
                  <a:lnTo>
                    <a:pt x="0" y="344702"/>
                  </a:lnTo>
                  <a:lnTo>
                    <a:pt x="0" y="0"/>
                  </a:lnTo>
                  <a:close/>
                </a:path>
              </a:pathLst>
            </a:custGeom>
            <a:ln w="8753">
              <a:solidFill>
                <a:srgbClr val="221F1F"/>
              </a:solidFill>
            </a:ln>
          </p:spPr>
          <p:txBody>
            <a:bodyPr wrap="square" lIns="0" tIns="0" rIns="0" bIns="0" rtlCol="0"/>
            <a:lstStyle/>
            <a:p>
              <a:endParaRPr/>
            </a:p>
          </p:txBody>
        </p:sp>
        <p:sp>
          <p:nvSpPr>
            <p:cNvPr id="630" name="object 630"/>
            <p:cNvSpPr/>
            <p:nvPr/>
          </p:nvSpPr>
          <p:spPr>
            <a:xfrm>
              <a:off x="7627863" y="2768531"/>
              <a:ext cx="171532" cy="233392"/>
            </a:xfrm>
            <a:prstGeom prst="rect">
              <a:avLst/>
            </a:prstGeom>
            <a:blipFill>
              <a:blip r:embed="rId22" cstate="print"/>
              <a:stretch>
                <a:fillRect/>
              </a:stretch>
            </a:blipFill>
          </p:spPr>
          <p:txBody>
            <a:bodyPr wrap="square" lIns="0" tIns="0" rIns="0" bIns="0" rtlCol="0"/>
            <a:lstStyle/>
            <a:p>
              <a:endParaRPr/>
            </a:p>
          </p:txBody>
        </p:sp>
        <p:sp>
          <p:nvSpPr>
            <p:cNvPr id="631" name="object 631"/>
            <p:cNvSpPr/>
            <p:nvPr/>
          </p:nvSpPr>
          <p:spPr>
            <a:xfrm>
              <a:off x="7476793" y="2428836"/>
              <a:ext cx="472440" cy="344805"/>
            </a:xfrm>
            <a:custGeom>
              <a:avLst/>
              <a:gdLst/>
              <a:ahLst/>
              <a:cxnLst/>
              <a:rect l="l" t="t" r="r" b="b"/>
              <a:pathLst>
                <a:path w="472440" h="344805">
                  <a:moveTo>
                    <a:pt x="472017" y="0"/>
                  </a:moveTo>
                  <a:lnTo>
                    <a:pt x="0" y="0"/>
                  </a:lnTo>
                  <a:lnTo>
                    <a:pt x="0" y="344702"/>
                  </a:lnTo>
                  <a:lnTo>
                    <a:pt x="472017" y="344702"/>
                  </a:lnTo>
                  <a:lnTo>
                    <a:pt x="472017" y="0"/>
                  </a:lnTo>
                  <a:close/>
                </a:path>
              </a:pathLst>
            </a:custGeom>
            <a:solidFill>
              <a:srgbClr val="D1D2D3"/>
            </a:solidFill>
          </p:spPr>
          <p:txBody>
            <a:bodyPr wrap="square" lIns="0" tIns="0" rIns="0" bIns="0" rtlCol="0"/>
            <a:lstStyle/>
            <a:p>
              <a:endParaRPr/>
            </a:p>
          </p:txBody>
        </p:sp>
        <p:sp>
          <p:nvSpPr>
            <p:cNvPr id="632" name="object 632"/>
            <p:cNvSpPr/>
            <p:nvPr/>
          </p:nvSpPr>
          <p:spPr>
            <a:xfrm>
              <a:off x="7476793" y="2428836"/>
              <a:ext cx="472440" cy="344805"/>
            </a:xfrm>
            <a:custGeom>
              <a:avLst/>
              <a:gdLst/>
              <a:ahLst/>
              <a:cxnLst/>
              <a:rect l="l" t="t" r="r" b="b"/>
              <a:pathLst>
                <a:path w="472440" h="344805">
                  <a:moveTo>
                    <a:pt x="0" y="0"/>
                  </a:moveTo>
                  <a:lnTo>
                    <a:pt x="472017" y="0"/>
                  </a:lnTo>
                  <a:lnTo>
                    <a:pt x="472017" y="344702"/>
                  </a:lnTo>
                  <a:lnTo>
                    <a:pt x="0" y="344702"/>
                  </a:lnTo>
                  <a:lnTo>
                    <a:pt x="0" y="0"/>
                  </a:lnTo>
                  <a:close/>
                </a:path>
              </a:pathLst>
            </a:custGeom>
            <a:ln w="8753">
              <a:solidFill>
                <a:srgbClr val="221F1F"/>
              </a:solidFill>
            </a:ln>
          </p:spPr>
          <p:txBody>
            <a:bodyPr wrap="square" lIns="0" tIns="0" rIns="0" bIns="0" rtlCol="0"/>
            <a:lstStyle/>
            <a:p>
              <a:endParaRPr/>
            </a:p>
          </p:txBody>
        </p:sp>
        <p:sp>
          <p:nvSpPr>
            <p:cNvPr id="633" name="object 633"/>
            <p:cNvSpPr/>
            <p:nvPr/>
          </p:nvSpPr>
          <p:spPr>
            <a:xfrm>
              <a:off x="7627864" y="3336782"/>
              <a:ext cx="171531" cy="233219"/>
            </a:xfrm>
            <a:prstGeom prst="rect">
              <a:avLst/>
            </a:prstGeom>
            <a:blipFill>
              <a:blip r:embed="rId23" cstate="print"/>
              <a:stretch>
                <a:fillRect/>
              </a:stretch>
            </a:blipFill>
          </p:spPr>
          <p:txBody>
            <a:bodyPr wrap="square" lIns="0" tIns="0" rIns="0" bIns="0" rtlCol="0"/>
            <a:lstStyle/>
            <a:p>
              <a:endParaRPr/>
            </a:p>
          </p:txBody>
        </p:sp>
        <p:sp>
          <p:nvSpPr>
            <p:cNvPr id="634" name="object 634"/>
            <p:cNvSpPr/>
            <p:nvPr/>
          </p:nvSpPr>
          <p:spPr>
            <a:xfrm>
              <a:off x="7476793" y="2996915"/>
              <a:ext cx="472440" cy="345440"/>
            </a:xfrm>
            <a:custGeom>
              <a:avLst/>
              <a:gdLst/>
              <a:ahLst/>
              <a:cxnLst/>
              <a:rect l="l" t="t" r="r" b="b"/>
              <a:pathLst>
                <a:path w="472440" h="345439">
                  <a:moveTo>
                    <a:pt x="472017" y="0"/>
                  </a:moveTo>
                  <a:lnTo>
                    <a:pt x="0" y="0"/>
                  </a:lnTo>
                  <a:lnTo>
                    <a:pt x="0" y="344874"/>
                  </a:lnTo>
                  <a:lnTo>
                    <a:pt x="472017" y="344874"/>
                  </a:lnTo>
                  <a:lnTo>
                    <a:pt x="472017" y="0"/>
                  </a:lnTo>
                  <a:close/>
                </a:path>
              </a:pathLst>
            </a:custGeom>
            <a:solidFill>
              <a:srgbClr val="D1D2D3"/>
            </a:solidFill>
          </p:spPr>
          <p:txBody>
            <a:bodyPr wrap="square" lIns="0" tIns="0" rIns="0" bIns="0" rtlCol="0"/>
            <a:lstStyle/>
            <a:p>
              <a:endParaRPr/>
            </a:p>
          </p:txBody>
        </p:sp>
        <p:sp>
          <p:nvSpPr>
            <p:cNvPr id="635" name="object 635"/>
            <p:cNvSpPr/>
            <p:nvPr/>
          </p:nvSpPr>
          <p:spPr>
            <a:xfrm>
              <a:off x="7476793" y="2996915"/>
              <a:ext cx="472440" cy="345440"/>
            </a:xfrm>
            <a:custGeom>
              <a:avLst/>
              <a:gdLst/>
              <a:ahLst/>
              <a:cxnLst/>
              <a:rect l="l" t="t" r="r" b="b"/>
              <a:pathLst>
                <a:path w="472440" h="345439">
                  <a:moveTo>
                    <a:pt x="0" y="0"/>
                  </a:moveTo>
                  <a:lnTo>
                    <a:pt x="472017" y="0"/>
                  </a:lnTo>
                  <a:lnTo>
                    <a:pt x="472017" y="344874"/>
                  </a:lnTo>
                  <a:lnTo>
                    <a:pt x="0" y="344874"/>
                  </a:lnTo>
                  <a:lnTo>
                    <a:pt x="0" y="0"/>
                  </a:lnTo>
                  <a:close/>
                </a:path>
              </a:pathLst>
            </a:custGeom>
            <a:ln w="8754">
              <a:solidFill>
                <a:srgbClr val="221F1F"/>
              </a:solidFill>
            </a:ln>
          </p:spPr>
          <p:txBody>
            <a:bodyPr wrap="square" lIns="0" tIns="0" rIns="0" bIns="0" rtlCol="0"/>
            <a:lstStyle/>
            <a:p>
              <a:endParaRPr/>
            </a:p>
          </p:txBody>
        </p:sp>
        <p:sp>
          <p:nvSpPr>
            <p:cNvPr id="636" name="object 636"/>
            <p:cNvSpPr/>
            <p:nvPr/>
          </p:nvSpPr>
          <p:spPr>
            <a:xfrm>
              <a:off x="7476793" y="3564994"/>
              <a:ext cx="472440" cy="345440"/>
            </a:xfrm>
            <a:custGeom>
              <a:avLst/>
              <a:gdLst/>
              <a:ahLst/>
              <a:cxnLst/>
              <a:rect l="l" t="t" r="r" b="b"/>
              <a:pathLst>
                <a:path w="472440" h="345439">
                  <a:moveTo>
                    <a:pt x="472017" y="0"/>
                  </a:moveTo>
                  <a:lnTo>
                    <a:pt x="0" y="0"/>
                  </a:lnTo>
                  <a:lnTo>
                    <a:pt x="0" y="344874"/>
                  </a:lnTo>
                  <a:lnTo>
                    <a:pt x="472017" y="344874"/>
                  </a:lnTo>
                  <a:lnTo>
                    <a:pt x="472017" y="0"/>
                  </a:lnTo>
                  <a:close/>
                </a:path>
              </a:pathLst>
            </a:custGeom>
            <a:solidFill>
              <a:srgbClr val="D1D2D3"/>
            </a:solidFill>
          </p:spPr>
          <p:txBody>
            <a:bodyPr wrap="square" lIns="0" tIns="0" rIns="0" bIns="0" rtlCol="0"/>
            <a:lstStyle/>
            <a:p>
              <a:endParaRPr/>
            </a:p>
          </p:txBody>
        </p:sp>
        <p:sp>
          <p:nvSpPr>
            <p:cNvPr id="637" name="object 637"/>
            <p:cNvSpPr/>
            <p:nvPr/>
          </p:nvSpPr>
          <p:spPr>
            <a:xfrm>
              <a:off x="7476793" y="3564994"/>
              <a:ext cx="472440" cy="345440"/>
            </a:xfrm>
            <a:custGeom>
              <a:avLst/>
              <a:gdLst/>
              <a:ahLst/>
              <a:cxnLst/>
              <a:rect l="l" t="t" r="r" b="b"/>
              <a:pathLst>
                <a:path w="472440" h="345439">
                  <a:moveTo>
                    <a:pt x="0" y="0"/>
                  </a:moveTo>
                  <a:lnTo>
                    <a:pt x="472017" y="0"/>
                  </a:lnTo>
                  <a:lnTo>
                    <a:pt x="472017" y="344874"/>
                  </a:lnTo>
                  <a:lnTo>
                    <a:pt x="0" y="344874"/>
                  </a:lnTo>
                  <a:lnTo>
                    <a:pt x="0" y="0"/>
                  </a:lnTo>
                  <a:close/>
                </a:path>
              </a:pathLst>
            </a:custGeom>
            <a:ln w="8754">
              <a:solidFill>
                <a:srgbClr val="221F1F"/>
              </a:solidFill>
            </a:ln>
          </p:spPr>
          <p:txBody>
            <a:bodyPr wrap="square" lIns="0" tIns="0" rIns="0" bIns="0" rtlCol="0"/>
            <a:lstStyle/>
            <a:p>
              <a:endParaRPr/>
            </a:p>
          </p:txBody>
        </p:sp>
        <p:sp>
          <p:nvSpPr>
            <p:cNvPr id="638" name="object 638"/>
            <p:cNvSpPr/>
            <p:nvPr/>
          </p:nvSpPr>
          <p:spPr>
            <a:xfrm>
              <a:off x="7627863" y="4576195"/>
              <a:ext cx="171532" cy="233392"/>
            </a:xfrm>
            <a:prstGeom prst="rect">
              <a:avLst/>
            </a:prstGeom>
            <a:blipFill>
              <a:blip r:embed="rId24" cstate="print"/>
              <a:stretch>
                <a:fillRect/>
              </a:stretch>
            </a:blipFill>
          </p:spPr>
          <p:txBody>
            <a:bodyPr wrap="square" lIns="0" tIns="0" rIns="0" bIns="0" rtlCol="0"/>
            <a:lstStyle/>
            <a:p>
              <a:endParaRPr/>
            </a:p>
          </p:txBody>
        </p:sp>
        <p:sp>
          <p:nvSpPr>
            <p:cNvPr id="639" name="object 639"/>
            <p:cNvSpPr/>
            <p:nvPr/>
          </p:nvSpPr>
          <p:spPr>
            <a:xfrm>
              <a:off x="7476793" y="4236501"/>
              <a:ext cx="472440" cy="344805"/>
            </a:xfrm>
            <a:custGeom>
              <a:avLst/>
              <a:gdLst/>
              <a:ahLst/>
              <a:cxnLst/>
              <a:rect l="l" t="t" r="r" b="b"/>
              <a:pathLst>
                <a:path w="472440" h="344804">
                  <a:moveTo>
                    <a:pt x="472017" y="0"/>
                  </a:moveTo>
                  <a:lnTo>
                    <a:pt x="0" y="0"/>
                  </a:lnTo>
                  <a:lnTo>
                    <a:pt x="0" y="344702"/>
                  </a:lnTo>
                  <a:lnTo>
                    <a:pt x="472017" y="344702"/>
                  </a:lnTo>
                  <a:lnTo>
                    <a:pt x="472017" y="0"/>
                  </a:lnTo>
                  <a:close/>
                </a:path>
              </a:pathLst>
            </a:custGeom>
            <a:solidFill>
              <a:srgbClr val="D1D2D3"/>
            </a:solidFill>
          </p:spPr>
          <p:txBody>
            <a:bodyPr wrap="square" lIns="0" tIns="0" rIns="0" bIns="0" rtlCol="0"/>
            <a:lstStyle/>
            <a:p>
              <a:endParaRPr/>
            </a:p>
          </p:txBody>
        </p:sp>
        <p:sp>
          <p:nvSpPr>
            <p:cNvPr id="640" name="object 640"/>
            <p:cNvSpPr/>
            <p:nvPr/>
          </p:nvSpPr>
          <p:spPr>
            <a:xfrm>
              <a:off x="7476793" y="4236501"/>
              <a:ext cx="472440" cy="344805"/>
            </a:xfrm>
            <a:custGeom>
              <a:avLst/>
              <a:gdLst/>
              <a:ahLst/>
              <a:cxnLst/>
              <a:rect l="l" t="t" r="r" b="b"/>
              <a:pathLst>
                <a:path w="472440" h="344804">
                  <a:moveTo>
                    <a:pt x="0" y="0"/>
                  </a:moveTo>
                  <a:lnTo>
                    <a:pt x="472017" y="0"/>
                  </a:lnTo>
                  <a:lnTo>
                    <a:pt x="472017" y="344702"/>
                  </a:lnTo>
                  <a:lnTo>
                    <a:pt x="0" y="344702"/>
                  </a:lnTo>
                  <a:lnTo>
                    <a:pt x="0" y="0"/>
                  </a:lnTo>
                  <a:close/>
                </a:path>
              </a:pathLst>
            </a:custGeom>
            <a:ln w="8753">
              <a:solidFill>
                <a:srgbClr val="221F1F"/>
              </a:solidFill>
            </a:ln>
          </p:spPr>
          <p:txBody>
            <a:bodyPr wrap="square" lIns="0" tIns="0" rIns="0" bIns="0" rtlCol="0"/>
            <a:lstStyle/>
            <a:p>
              <a:endParaRPr/>
            </a:p>
          </p:txBody>
        </p:sp>
        <p:sp>
          <p:nvSpPr>
            <p:cNvPr id="641" name="object 641"/>
            <p:cNvSpPr/>
            <p:nvPr/>
          </p:nvSpPr>
          <p:spPr>
            <a:xfrm>
              <a:off x="7476793" y="4804580"/>
              <a:ext cx="472440" cy="344805"/>
            </a:xfrm>
            <a:custGeom>
              <a:avLst/>
              <a:gdLst/>
              <a:ahLst/>
              <a:cxnLst/>
              <a:rect l="l" t="t" r="r" b="b"/>
              <a:pathLst>
                <a:path w="472440" h="344804">
                  <a:moveTo>
                    <a:pt x="472017" y="0"/>
                  </a:moveTo>
                  <a:lnTo>
                    <a:pt x="0" y="0"/>
                  </a:lnTo>
                  <a:lnTo>
                    <a:pt x="0" y="344736"/>
                  </a:lnTo>
                  <a:lnTo>
                    <a:pt x="472017" y="344736"/>
                  </a:lnTo>
                  <a:lnTo>
                    <a:pt x="472017" y="0"/>
                  </a:lnTo>
                  <a:close/>
                </a:path>
              </a:pathLst>
            </a:custGeom>
            <a:solidFill>
              <a:srgbClr val="D1D2D3"/>
            </a:solidFill>
          </p:spPr>
          <p:txBody>
            <a:bodyPr wrap="square" lIns="0" tIns="0" rIns="0" bIns="0" rtlCol="0"/>
            <a:lstStyle/>
            <a:p>
              <a:endParaRPr/>
            </a:p>
          </p:txBody>
        </p:sp>
        <p:sp>
          <p:nvSpPr>
            <p:cNvPr id="642" name="object 642"/>
            <p:cNvSpPr/>
            <p:nvPr/>
          </p:nvSpPr>
          <p:spPr>
            <a:xfrm>
              <a:off x="7476793" y="4804580"/>
              <a:ext cx="472440" cy="344805"/>
            </a:xfrm>
            <a:custGeom>
              <a:avLst/>
              <a:gdLst/>
              <a:ahLst/>
              <a:cxnLst/>
              <a:rect l="l" t="t" r="r" b="b"/>
              <a:pathLst>
                <a:path w="472440" h="344804">
                  <a:moveTo>
                    <a:pt x="0" y="0"/>
                  </a:moveTo>
                  <a:lnTo>
                    <a:pt x="472017" y="0"/>
                  </a:lnTo>
                  <a:lnTo>
                    <a:pt x="472017" y="344736"/>
                  </a:lnTo>
                  <a:lnTo>
                    <a:pt x="0" y="344736"/>
                  </a:lnTo>
                  <a:lnTo>
                    <a:pt x="0" y="0"/>
                  </a:lnTo>
                  <a:close/>
                </a:path>
              </a:pathLst>
            </a:custGeom>
            <a:ln w="8754">
              <a:solidFill>
                <a:srgbClr val="221F1F"/>
              </a:solidFill>
            </a:ln>
          </p:spPr>
          <p:txBody>
            <a:bodyPr wrap="square" lIns="0" tIns="0" rIns="0" bIns="0" rtlCol="0"/>
            <a:lstStyle/>
            <a:p>
              <a:endParaRPr/>
            </a:p>
          </p:txBody>
        </p:sp>
        <p:sp>
          <p:nvSpPr>
            <p:cNvPr id="643" name="object 643"/>
            <p:cNvSpPr/>
            <p:nvPr/>
          </p:nvSpPr>
          <p:spPr>
            <a:xfrm>
              <a:off x="7712802" y="1034367"/>
              <a:ext cx="732790" cy="4390390"/>
            </a:xfrm>
            <a:custGeom>
              <a:avLst/>
              <a:gdLst/>
              <a:ahLst/>
              <a:cxnLst/>
              <a:rect l="l" t="t" r="r" b="b"/>
              <a:pathLst>
                <a:path w="732790" h="4390390">
                  <a:moveTo>
                    <a:pt x="0" y="4114949"/>
                  </a:moveTo>
                  <a:lnTo>
                    <a:pt x="3953" y="4154530"/>
                  </a:lnTo>
                  <a:lnTo>
                    <a:pt x="15447" y="4192663"/>
                  </a:lnTo>
                  <a:lnTo>
                    <a:pt x="33930" y="4228857"/>
                  </a:lnTo>
                  <a:lnTo>
                    <a:pt x="58850" y="4262625"/>
                  </a:lnTo>
                  <a:lnTo>
                    <a:pt x="89657" y="4293477"/>
                  </a:lnTo>
                  <a:lnTo>
                    <a:pt x="125800" y="4320924"/>
                  </a:lnTo>
                  <a:lnTo>
                    <a:pt x="166727" y="4344477"/>
                  </a:lnTo>
                  <a:lnTo>
                    <a:pt x="211887" y="4363647"/>
                  </a:lnTo>
                  <a:lnTo>
                    <a:pt x="260729" y="4377945"/>
                  </a:lnTo>
                  <a:lnTo>
                    <a:pt x="312703" y="4386883"/>
                  </a:lnTo>
                  <a:lnTo>
                    <a:pt x="367256" y="4389971"/>
                  </a:lnTo>
                  <a:lnTo>
                    <a:pt x="421338" y="4387093"/>
                  </a:lnTo>
                  <a:lnTo>
                    <a:pt x="472926" y="4378733"/>
                  </a:lnTo>
                  <a:lnTo>
                    <a:pt x="521460" y="4365296"/>
                  </a:lnTo>
                  <a:lnTo>
                    <a:pt x="566380" y="4347192"/>
                  </a:lnTo>
                  <a:lnTo>
                    <a:pt x="607127" y="4324827"/>
                  </a:lnTo>
                  <a:lnTo>
                    <a:pt x="643140" y="4298609"/>
                  </a:lnTo>
                  <a:lnTo>
                    <a:pt x="673860" y="4268945"/>
                  </a:lnTo>
                  <a:lnTo>
                    <a:pt x="698728" y="4236243"/>
                  </a:lnTo>
                  <a:lnTo>
                    <a:pt x="717184" y="4200910"/>
                  </a:lnTo>
                  <a:lnTo>
                    <a:pt x="728668" y="4163355"/>
                  </a:lnTo>
                  <a:lnTo>
                    <a:pt x="732620" y="4123984"/>
                  </a:lnTo>
                  <a:lnTo>
                    <a:pt x="732620" y="271218"/>
                  </a:lnTo>
                  <a:lnTo>
                    <a:pt x="728668" y="231737"/>
                  </a:lnTo>
                  <a:lnTo>
                    <a:pt x="717184" y="193854"/>
                  </a:lnTo>
                  <a:lnTo>
                    <a:pt x="698728" y="158026"/>
                  </a:lnTo>
                  <a:lnTo>
                    <a:pt x="673860" y="124708"/>
                  </a:lnTo>
                  <a:lnTo>
                    <a:pt x="643140" y="94354"/>
                  </a:lnTo>
                  <a:lnTo>
                    <a:pt x="607127" y="67421"/>
                  </a:lnTo>
                  <a:lnTo>
                    <a:pt x="566380" y="44364"/>
                  </a:lnTo>
                  <a:lnTo>
                    <a:pt x="521460" y="25637"/>
                  </a:lnTo>
                  <a:lnTo>
                    <a:pt x="472926" y="11698"/>
                  </a:lnTo>
                  <a:lnTo>
                    <a:pt x="421338" y="3000"/>
                  </a:lnTo>
                  <a:lnTo>
                    <a:pt x="367256" y="0"/>
                  </a:lnTo>
                  <a:lnTo>
                    <a:pt x="307514" y="3041"/>
                  </a:lnTo>
                  <a:lnTo>
                    <a:pt x="251269" y="11973"/>
                  </a:lnTo>
                  <a:lnTo>
                    <a:pt x="199159" y="26508"/>
                  </a:lnTo>
                  <a:lnTo>
                    <a:pt x="151821" y="46357"/>
                  </a:lnTo>
                  <a:lnTo>
                    <a:pt x="109892" y="71232"/>
                  </a:lnTo>
                  <a:lnTo>
                    <a:pt x="74011" y="100843"/>
                  </a:lnTo>
                  <a:lnTo>
                    <a:pt x="44814" y="134904"/>
                  </a:lnTo>
                  <a:lnTo>
                    <a:pt x="22938" y="173125"/>
                  </a:lnTo>
                  <a:lnTo>
                    <a:pt x="8749" y="215632"/>
                  </a:lnTo>
                </a:path>
              </a:pathLst>
            </a:custGeom>
            <a:ln w="22892">
              <a:solidFill>
                <a:srgbClr val="221F1F"/>
              </a:solidFill>
            </a:ln>
          </p:spPr>
          <p:txBody>
            <a:bodyPr wrap="square" lIns="0" tIns="0" rIns="0" bIns="0" rtlCol="0"/>
            <a:lstStyle/>
            <a:p>
              <a:endParaRPr/>
            </a:p>
          </p:txBody>
        </p:sp>
        <p:sp>
          <p:nvSpPr>
            <p:cNvPr id="644" name="object 644"/>
            <p:cNvSpPr/>
            <p:nvPr/>
          </p:nvSpPr>
          <p:spPr>
            <a:xfrm>
              <a:off x="7274601" y="893595"/>
              <a:ext cx="329892" cy="117539"/>
            </a:xfrm>
            <a:prstGeom prst="rect">
              <a:avLst/>
            </a:prstGeom>
            <a:blipFill>
              <a:blip r:embed="rId48" cstate="print"/>
              <a:stretch>
                <a:fillRect/>
              </a:stretch>
            </a:blipFill>
          </p:spPr>
          <p:txBody>
            <a:bodyPr wrap="square" lIns="0" tIns="0" rIns="0" bIns="0" rtlCol="0"/>
            <a:lstStyle/>
            <a:p>
              <a:endParaRPr/>
            </a:p>
          </p:txBody>
        </p:sp>
        <p:sp>
          <p:nvSpPr>
            <p:cNvPr id="645" name="object 645"/>
            <p:cNvSpPr/>
            <p:nvPr/>
          </p:nvSpPr>
          <p:spPr>
            <a:xfrm>
              <a:off x="7625777" y="893595"/>
              <a:ext cx="207631" cy="85358"/>
            </a:xfrm>
            <a:prstGeom prst="rect">
              <a:avLst/>
            </a:prstGeom>
            <a:blipFill>
              <a:blip r:embed="rId49" cstate="print"/>
              <a:stretch>
                <a:fillRect/>
              </a:stretch>
            </a:blipFill>
          </p:spPr>
          <p:txBody>
            <a:bodyPr wrap="square" lIns="0" tIns="0" rIns="0" bIns="0" rtlCol="0"/>
            <a:lstStyle/>
            <a:p>
              <a:endParaRPr/>
            </a:p>
          </p:txBody>
        </p:sp>
        <p:sp>
          <p:nvSpPr>
            <p:cNvPr id="646" name="object 646"/>
            <p:cNvSpPr/>
            <p:nvPr/>
          </p:nvSpPr>
          <p:spPr>
            <a:xfrm>
              <a:off x="7687970" y="1208709"/>
              <a:ext cx="88900" cy="2964815"/>
            </a:xfrm>
            <a:custGeom>
              <a:avLst/>
              <a:gdLst/>
              <a:ahLst/>
              <a:cxnLst/>
              <a:rect l="l" t="t" r="r" b="b"/>
              <a:pathLst>
                <a:path w="88900" h="2964815">
                  <a:moveTo>
                    <a:pt x="46113" y="2937446"/>
                  </a:moveTo>
                  <a:lnTo>
                    <a:pt x="8750" y="2937446"/>
                  </a:lnTo>
                  <a:lnTo>
                    <a:pt x="8750" y="2964472"/>
                  </a:lnTo>
                  <a:lnTo>
                    <a:pt x="46113" y="2964472"/>
                  </a:lnTo>
                  <a:lnTo>
                    <a:pt x="46113" y="2937446"/>
                  </a:lnTo>
                  <a:close/>
                </a:path>
                <a:path w="88900" h="2964815">
                  <a:moveTo>
                    <a:pt x="46113" y="2852089"/>
                  </a:moveTo>
                  <a:lnTo>
                    <a:pt x="8750" y="2852089"/>
                  </a:lnTo>
                  <a:lnTo>
                    <a:pt x="8750" y="2879280"/>
                  </a:lnTo>
                  <a:lnTo>
                    <a:pt x="46113" y="2879280"/>
                  </a:lnTo>
                  <a:lnTo>
                    <a:pt x="46113" y="2852089"/>
                  </a:lnTo>
                  <a:close/>
                </a:path>
                <a:path w="88900" h="2964815">
                  <a:moveTo>
                    <a:pt x="46113" y="2766911"/>
                  </a:moveTo>
                  <a:lnTo>
                    <a:pt x="8750" y="2766911"/>
                  </a:lnTo>
                  <a:lnTo>
                    <a:pt x="8750" y="2792717"/>
                  </a:lnTo>
                  <a:lnTo>
                    <a:pt x="46113" y="2792717"/>
                  </a:lnTo>
                  <a:lnTo>
                    <a:pt x="46113" y="2766911"/>
                  </a:lnTo>
                  <a:close/>
                </a:path>
                <a:path w="88900" h="2964815">
                  <a:moveTo>
                    <a:pt x="88671" y="16865"/>
                  </a:moveTo>
                  <a:lnTo>
                    <a:pt x="40665" y="22021"/>
                  </a:lnTo>
                  <a:lnTo>
                    <a:pt x="0" y="0"/>
                  </a:lnTo>
                  <a:lnTo>
                    <a:pt x="17729" y="83972"/>
                  </a:lnTo>
                  <a:lnTo>
                    <a:pt x="88671" y="16865"/>
                  </a:lnTo>
                  <a:close/>
                </a:path>
              </a:pathLst>
            </a:custGeom>
            <a:solidFill>
              <a:srgbClr val="221F1F"/>
            </a:solidFill>
          </p:spPr>
          <p:txBody>
            <a:bodyPr wrap="square" lIns="0" tIns="0" rIns="0" bIns="0" rtlCol="0"/>
            <a:lstStyle/>
            <a:p>
              <a:endParaRPr/>
            </a:p>
          </p:txBody>
        </p:sp>
      </p:grpSp>
      <p:grpSp>
        <p:nvGrpSpPr>
          <p:cNvPr id="647" name="object 647"/>
          <p:cNvGrpSpPr/>
          <p:nvPr/>
        </p:nvGrpSpPr>
        <p:grpSpPr>
          <a:xfrm>
            <a:off x="6347489" y="1339709"/>
            <a:ext cx="340995" cy="250825"/>
            <a:chOff x="6347489" y="1339709"/>
            <a:chExt cx="340995" cy="250825"/>
          </a:xfrm>
        </p:grpSpPr>
        <p:sp>
          <p:nvSpPr>
            <p:cNvPr id="648" name="object 648"/>
            <p:cNvSpPr/>
            <p:nvPr/>
          </p:nvSpPr>
          <p:spPr>
            <a:xfrm>
              <a:off x="6352086" y="1344307"/>
              <a:ext cx="332105" cy="241935"/>
            </a:xfrm>
            <a:custGeom>
              <a:avLst/>
              <a:gdLst/>
              <a:ahLst/>
              <a:cxnLst/>
              <a:rect l="l" t="t" r="r" b="b"/>
              <a:pathLst>
                <a:path w="332104" h="241934">
                  <a:moveTo>
                    <a:pt x="331783" y="0"/>
                  </a:moveTo>
                  <a:lnTo>
                    <a:pt x="0" y="0"/>
                  </a:lnTo>
                  <a:lnTo>
                    <a:pt x="0" y="241446"/>
                  </a:lnTo>
                  <a:lnTo>
                    <a:pt x="331783" y="241446"/>
                  </a:lnTo>
                  <a:lnTo>
                    <a:pt x="331783" y="0"/>
                  </a:lnTo>
                  <a:close/>
                </a:path>
              </a:pathLst>
            </a:custGeom>
            <a:solidFill>
              <a:srgbClr val="C6EAFA"/>
            </a:solidFill>
          </p:spPr>
          <p:txBody>
            <a:bodyPr wrap="square" lIns="0" tIns="0" rIns="0" bIns="0" rtlCol="0"/>
            <a:lstStyle/>
            <a:p>
              <a:endParaRPr/>
            </a:p>
          </p:txBody>
        </p:sp>
        <p:sp>
          <p:nvSpPr>
            <p:cNvPr id="649" name="object 649"/>
            <p:cNvSpPr/>
            <p:nvPr/>
          </p:nvSpPr>
          <p:spPr>
            <a:xfrm>
              <a:off x="6352086" y="1344307"/>
              <a:ext cx="332105" cy="241935"/>
            </a:xfrm>
            <a:custGeom>
              <a:avLst/>
              <a:gdLst/>
              <a:ahLst/>
              <a:cxnLst/>
              <a:rect l="l" t="t" r="r" b="b"/>
              <a:pathLst>
                <a:path w="332104" h="241934">
                  <a:moveTo>
                    <a:pt x="0" y="0"/>
                  </a:moveTo>
                  <a:lnTo>
                    <a:pt x="331783" y="0"/>
                  </a:lnTo>
                  <a:lnTo>
                    <a:pt x="331783" y="241446"/>
                  </a:lnTo>
                  <a:lnTo>
                    <a:pt x="0" y="241446"/>
                  </a:lnTo>
                  <a:lnTo>
                    <a:pt x="0" y="0"/>
                  </a:lnTo>
                  <a:close/>
                </a:path>
              </a:pathLst>
            </a:custGeom>
            <a:ln w="8749">
              <a:solidFill>
                <a:srgbClr val="221F1F"/>
              </a:solidFill>
            </a:ln>
          </p:spPr>
          <p:txBody>
            <a:bodyPr wrap="square" lIns="0" tIns="0" rIns="0" bIns="0" rtlCol="0"/>
            <a:lstStyle/>
            <a:p>
              <a:endParaRPr/>
            </a:p>
          </p:txBody>
        </p:sp>
        <p:sp>
          <p:nvSpPr>
            <p:cNvPr id="650" name="object 650"/>
            <p:cNvSpPr/>
            <p:nvPr/>
          </p:nvSpPr>
          <p:spPr>
            <a:xfrm>
              <a:off x="6467489" y="1412800"/>
              <a:ext cx="100977" cy="109623"/>
            </a:xfrm>
            <a:prstGeom prst="rect">
              <a:avLst/>
            </a:prstGeom>
            <a:blipFill>
              <a:blip r:embed="rId50" cstate="print"/>
              <a:stretch>
                <a:fillRect/>
              </a:stretch>
            </a:blipFill>
          </p:spPr>
          <p:txBody>
            <a:bodyPr wrap="square" lIns="0" tIns="0" rIns="0" bIns="0" rtlCol="0"/>
            <a:lstStyle/>
            <a:p>
              <a:endParaRPr/>
            </a:p>
          </p:txBody>
        </p:sp>
      </p:grpSp>
      <p:grpSp>
        <p:nvGrpSpPr>
          <p:cNvPr id="651" name="object 651"/>
          <p:cNvGrpSpPr/>
          <p:nvPr/>
        </p:nvGrpSpPr>
        <p:grpSpPr>
          <a:xfrm>
            <a:off x="6347489" y="2475867"/>
            <a:ext cx="340995" cy="250825"/>
            <a:chOff x="6347489" y="2475867"/>
            <a:chExt cx="340995" cy="250825"/>
          </a:xfrm>
        </p:grpSpPr>
        <p:sp>
          <p:nvSpPr>
            <p:cNvPr id="652" name="object 652"/>
            <p:cNvSpPr/>
            <p:nvPr/>
          </p:nvSpPr>
          <p:spPr>
            <a:xfrm>
              <a:off x="6352086" y="2480464"/>
              <a:ext cx="332105" cy="241935"/>
            </a:xfrm>
            <a:custGeom>
              <a:avLst/>
              <a:gdLst/>
              <a:ahLst/>
              <a:cxnLst/>
              <a:rect l="l" t="t" r="r" b="b"/>
              <a:pathLst>
                <a:path w="332104" h="241935">
                  <a:moveTo>
                    <a:pt x="331783" y="0"/>
                  </a:moveTo>
                  <a:lnTo>
                    <a:pt x="0" y="0"/>
                  </a:lnTo>
                  <a:lnTo>
                    <a:pt x="0" y="241446"/>
                  </a:lnTo>
                  <a:lnTo>
                    <a:pt x="331783" y="241446"/>
                  </a:lnTo>
                  <a:lnTo>
                    <a:pt x="331783" y="0"/>
                  </a:lnTo>
                  <a:close/>
                </a:path>
              </a:pathLst>
            </a:custGeom>
            <a:solidFill>
              <a:srgbClr val="C6EAFA"/>
            </a:solidFill>
          </p:spPr>
          <p:txBody>
            <a:bodyPr wrap="square" lIns="0" tIns="0" rIns="0" bIns="0" rtlCol="0"/>
            <a:lstStyle/>
            <a:p>
              <a:endParaRPr/>
            </a:p>
          </p:txBody>
        </p:sp>
        <p:sp>
          <p:nvSpPr>
            <p:cNvPr id="653" name="object 653"/>
            <p:cNvSpPr/>
            <p:nvPr/>
          </p:nvSpPr>
          <p:spPr>
            <a:xfrm>
              <a:off x="6352086" y="2480464"/>
              <a:ext cx="332105" cy="241935"/>
            </a:xfrm>
            <a:custGeom>
              <a:avLst/>
              <a:gdLst/>
              <a:ahLst/>
              <a:cxnLst/>
              <a:rect l="l" t="t" r="r" b="b"/>
              <a:pathLst>
                <a:path w="332104" h="241935">
                  <a:moveTo>
                    <a:pt x="0" y="0"/>
                  </a:moveTo>
                  <a:lnTo>
                    <a:pt x="331783" y="0"/>
                  </a:lnTo>
                  <a:lnTo>
                    <a:pt x="331783" y="241446"/>
                  </a:lnTo>
                  <a:lnTo>
                    <a:pt x="0" y="241446"/>
                  </a:lnTo>
                  <a:lnTo>
                    <a:pt x="0" y="0"/>
                  </a:lnTo>
                  <a:close/>
                </a:path>
              </a:pathLst>
            </a:custGeom>
            <a:ln w="8749">
              <a:solidFill>
                <a:srgbClr val="221F1F"/>
              </a:solidFill>
            </a:ln>
          </p:spPr>
          <p:txBody>
            <a:bodyPr wrap="square" lIns="0" tIns="0" rIns="0" bIns="0" rtlCol="0"/>
            <a:lstStyle/>
            <a:p>
              <a:endParaRPr/>
            </a:p>
          </p:txBody>
        </p:sp>
        <p:sp>
          <p:nvSpPr>
            <p:cNvPr id="654" name="object 654"/>
            <p:cNvSpPr/>
            <p:nvPr/>
          </p:nvSpPr>
          <p:spPr>
            <a:xfrm>
              <a:off x="6467489" y="2548957"/>
              <a:ext cx="100977" cy="109795"/>
            </a:xfrm>
            <a:prstGeom prst="rect">
              <a:avLst/>
            </a:prstGeom>
            <a:blipFill>
              <a:blip r:embed="rId51" cstate="print"/>
              <a:stretch>
                <a:fillRect/>
              </a:stretch>
            </a:blipFill>
          </p:spPr>
          <p:txBody>
            <a:bodyPr wrap="square" lIns="0" tIns="0" rIns="0" bIns="0" rtlCol="0"/>
            <a:lstStyle/>
            <a:p>
              <a:endParaRPr/>
            </a:p>
          </p:txBody>
        </p:sp>
      </p:grpSp>
      <p:grpSp>
        <p:nvGrpSpPr>
          <p:cNvPr id="655" name="object 655"/>
          <p:cNvGrpSpPr/>
          <p:nvPr/>
        </p:nvGrpSpPr>
        <p:grpSpPr>
          <a:xfrm>
            <a:off x="6347489" y="3043946"/>
            <a:ext cx="340995" cy="250825"/>
            <a:chOff x="6347489" y="3043946"/>
            <a:chExt cx="340995" cy="250825"/>
          </a:xfrm>
        </p:grpSpPr>
        <p:sp>
          <p:nvSpPr>
            <p:cNvPr id="656" name="object 656"/>
            <p:cNvSpPr/>
            <p:nvPr/>
          </p:nvSpPr>
          <p:spPr>
            <a:xfrm>
              <a:off x="6352086" y="3048543"/>
              <a:ext cx="332105" cy="241935"/>
            </a:xfrm>
            <a:custGeom>
              <a:avLst/>
              <a:gdLst/>
              <a:ahLst/>
              <a:cxnLst/>
              <a:rect l="l" t="t" r="r" b="b"/>
              <a:pathLst>
                <a:path w="332104" h="241935">
                  <a:moveTo>
                    <a:pt x="331783" y="0"/>
                  </a:moveTo>
                  <a:lnTo>
                    <a:pt x="0" y="0"/>
                  </a:lnTo>
                  <a:lnTo>
                    <a:pt x="0" y="241446"/>
                  </a:lnTo>
                  <a:lnTo>
                    <a:pt x="331783" y="241446"/>
                  </a:lnTo>
                  <a:lnTo>
                    <a:pt x="331783" y="0"/>
                  </a:lnTo>
                  <a:close/>
                </a:path>
              </a:pathLst>
            </a:custGeom>
            <a:solidFill>
              <a:srgbClr val="C6EAFA"/>
            </a:solidFill>
          </p:spPr>
          <p:txBody>
            <a:bodyPr wrap="square" lIns="0" tIns="0" rIns="0" bIns="0" rtlCol="0"/>
            <a:lstStyle/>
            <a:p>
              <a:endParaRPr/>
            </a:p>
          </p:txBody>
        </p:sp>
        <p:sp>
          <p:nvSpPr>
            <p:cNvPr id="657" name="object 657"/>
            <p:cNvSpPr/>
            <p:nvPr/>
          </p:nvSpPr>
          <p:spPr>
            <a:xfrm>
              <a:off x="6352086" y="3048543"/>
              <a:ext cx="332105" cy="241935"/>
            </a:xfrm>
            <a:custGeom>
              <a:avLst/>
              <a:gdLst/>
              <a:ahLst/>
              <a:cxnLst/>
              <a:rect l="l" t="t" r="r" b="b"/>
              <a:pathLst>
                <a:path w="332104" h="241935">
                  <a:moveTo>
                    <a:pt x="0" y="0"/>
                  </a:moveTo>
                  <a:lnTo>
                    <a:pt x="331783" y="0"/>
                  </a:lnTo>
                  <a:lnTo>
                    <a:pt x="331783" y="241446"/>
                  </a:lnTo>
                  <a:lnTo>
                    <a:pt x="0" y="241446"/>
                  </a:lnTo>
                  <a:lnTo>
                    <a:pt x="0" y="0"/>
                  </a:lnTo>
                  <a:close/>
                </a:path>
              </a:pathLst>
            </a:custGeom>
            <a:ln w="8749">
              <a:solidFill>
                <a:srgbClr val="221F1F"/>
              </a:solidFill>
            </a:ln>
          </p:spPr>
          <p:txBody>
            <a:bodyPr wrap="square" lIns="0" tIns="0" rIns="0" bIns="0" rtlCol="0"/>
            <a:lstStyle/>
            <a:p>
              <a:endParaRPr/>
            </a:p>
          </p:txBody>
        </p:sp>
        <p:sp>
          <p:nvSpPr>
            <p:cNvPr id="658" name="object 658"/>
            <p:cNvSpPr/>
            <p:nvPr/>
          </p:nvSpPr>
          <p:spPr>
            <a:xfrm>
              <a:off x="6467489" y="3117036"/>
              <a:ext cx="100977" cy="109795"/>
            </a:xfrm>
            <a:prstGeom prst="rect">
              <a:avLst/>
            </a:prstGeom>
            <a:blipFill>
              <a:blip r:embed="rId52" cstate="print"/>
              <a:stretch>
                <a:fillRect/>
              </a:stretch>
            </a:blipFill>
          </p:spPr>
          <p:txBody>
            <a:bodyPr wrap="square" lIns="0" tIns="0" rIns="0" bIns="0" rtlCol="0"/>
            <a:lstStyle/>
            <a:p>
              <a:endParaRPr/>
            </a:p>
          </p:txBody>
        </p:sp>
      </p:grpSp>
      <p:grpSp>
        <p:nvGrpSpPr>
          <p:cNvPr id="659" name="object 659"/>
          <p:cNvGrpSpPr/>
          <p:nvPr/>
        </p:nvGrpSpPr>
        <p:grpSpPr>
          <a:xfrm>
            <a:off x="5686364" y="3612197"/>
            <a:ext cx="1002665" cy="250825"/>
            <a:chOff x="5686364" y="3612197"/>
            <a:chExt cx="1002665" cy="250825"/>
          </a:xfrm>
        </p:grpSpPr>
        <p:sp>
          <p:nvSpPr>
            <p:cNvPr id="660" name="object 660"/>
            <p:cNvSpPr/>
            <p:nvPr/>
          </p:nvSpPr>
          <p:spPr>
            <a:xfrm>
              <a:off x="6352086" y="3616794"/>
              <a:ext cx="332105" cy="241935"/>
            </a:xfrm>
            <a:custGeom>
              <a:avLst/>
              <a:gdLst/>
              <a:ahLst/>
              <a:cxnLst/>
              <a:rect l="l" t="t" r="r" b="b"/>
              <a:pathLst>
                <a:path w="332104" h="241935">
                  <a:moveTo>
                    <a:pt x="331783" y="0"/>
                  </a:moveTo>
                  <a:lnTo>
                    <a:pt x="0" y="0"/>
                  </a:lnTo>
                  <a:lnTo>
                    <a:pt x="0" y="241446"/>
                  </a:lnTo>
                  <a:lnTo>
                    <a:pt x="331783" y="241446"/>
                  </a:lnTo>
                  <a:lnTo>
                    <a:pt x="331783" y="0"/>
                  </a:lnTo>
                  <a:close/>
                </a:path>
              </a:pathLst>
            </a:custGeom>
            <a:solidFill>
              <a:srgbClr val="C6EAFA"/>
            </a:solidFill>
          </p:spPr>
          <p:txBody>
            <a:bodyPr wrap="square" lIns="0" tIns="0" rIns="0" bIns="0" rtlCol="0"/>
            <a:lstStyle/>
            <a:p>
              <a:endParaRPr/>
            </a:p>
          </p:txBody>
        </p:sp>
        <p:sp>
          <p:nvSpPr>
            <p:cNvPr id="661" name="object 661"/>
            <p:cNvSpPr/>
            <p:nvPr/>
          </p:nvSpPr>
          <p:spPr>
            <a:xfrm>
              <a:off x="6352086" y="3616794"/>
              <a:ext cx="332105" cy="241935"/>
            </a:xfrm>
            <a:custGeom>
              <a:avLst/>
              <a:gdLst/>
              <a:ahLst/>
              <a:cxnLst/>
              <a:rect l="l" t="t" r="r" b="b"/>
              <a:pathLst>
                <a:path w="332104" h="241935">
                  <a:moveTo>
                    <a:pt x="0" y="0"/>
                  </a:moveTo>
                  <a:lnTo>
                    <a:pt x="331783" y="0"/>
                  </a:lnTo>
                  <a:lnTo>
                    <a:pt x="331783" y="241446"/>
                  </a:lnTo>
                  <a:lnTo>
                    <a:pt x="0" y="241446"/>
                  </a:lnTo>
                  <a:lnTo>
                    <a:pt x="0" y="0"/>
                  </a:lnTo>
                  <a:close/>
                </a:path>
              </a:pathLst>
            </a:custGeom>
            <a:ln w="8749">
              <a:solidFill>
                <a:srgbClr val="221F1F"/>
              </a:solidFill>
            </a:ln>
          </p:spPr>
          <p:txBody>
            <a:bodyPr wrap="square" lIns="0" tIns="0" rIns="0" bIns="0" rtlCol="0"/>
            <a:lstStyle/>
            <a:p>
              <a:endParaRPr/>
            </a:p>
          </p:txBody>
        </p:sp>
        <p:sp>
          <p:nvSpPr>
            <p:cNvPr id="662" name="object 662"/>
            <p:cNvSpPr/>
            <p:nvPr/>
          </p:nvSpPr>
          <p:spPr>
            <a:xfrm>
              <a:off x="5690400" y="3650361"/>
              <a:ext cx="654685" cy="175895"/>
            </a:xfrm>
            <a:custGeom>
              <a:avLst/>
              <a:gdLst/>
              <a:ahLst/>
              <a:cxnLst/>
              <a:rect l="l" t="t" r="r" b="b"/>
              <a:pathLst>
                <a:path w="654685" h="175895">
                  <a:moveTo>
                    <a:pt x="654583" y="87769"/>
                  </a:moveTo>
                  <a:lnTo>
                    <a:pt x="434657" y="0"/>
                  </a:lnTo>
                  <a:lnTo>
                    <a:pt x="434657" y="46469"/>
                  </a:lnTo>
                  <a:lnTo>
                    <a:pt x="1663" y="46469"/>
                  </a:lnTo>
                  <a:lnTo>
                    <a:pt x="0" y="46469"/>
                  </a:lnTo>
                  <a:lnTo>
                    <a:pt x="0" y="126492"/>
                  </a:lnTo>
                  <a:lnTo>
                    <a:pt x="1663" y="126492"/>
                  </a:lnTo>
                  <a:lnTo>
                    <a:pt x="434657" y="126492"/>
                  </a:lnTo>
                  <a:lnTo>
                    <a:pt x="434657" y="175526"/>
                  </a:lnTo>
                  <a:lnTo>
                    <a:pt x="654583" y="87769"/>
                  </a:lnTo>
                  <a:close/>
                </a:path>
              </a:pathLst>
            </a:custGeom>
            <a:solidFill>
              <a:srgbClr val="E6E7E8"/>
            </a:solidFill>
          </p:spPr>
          <p:txBody>
            <a:bodyPr wrap="square" lIns="0" tIns="0" rIns="0" bIns="0" rtlCol="0"/>
            <a:lstStyle/>
            <a:p>
              <a:endParaRPr/>
            </a:p>
          </p:txBody>
        </p:sp>
        <p:sp>
          <p:nvSpPr>
            <p:cNvPr id="663" name="object 663"/>
            <p:cNvSpPr/>
            <p:nvPr/>
          </p:nvSpPr>
          <p:spPr>
            <a:xfrm>
              <a:off x="5690410" y="3696818"/>
              <a:ext cx="1905" cy="80645"/>
            </a:xfrm>
            <a:custGeom>
              <a:avLst/>
              <a:gdLst/>
              <a:ahLst/>
              <a:cxnLst/>
              <a:rect l="l" t="t" r="r" b="b"/>
              <a:pathLst>
                <a:path w="1904" h="80645">
                  <a:moveTo>
                    <a:pt x="0" y="80023"/>
                  </a:moveTo>
                  <a:lnTo>
                    <a:pt x="0" y="0"/>
                  </a:lnTo>
                </a:path>
                <a:path w="1904" h="80645">
                  <a:moveTo>
                    <a:pt x="1655" y="0"/>
                  </a:moveTo>
                  <a:lnTo>
                    <a:pt x="1655" y="80023"/>
                  </a:lnTo>
                </a:path>
              </a:pathLst>
            </a:custGeom>
            <a:ln w="3175">
              <a:solidFill>
                <a:srgbClr val="E6E7E8"/>
              </a:solidFill>
            </a:ln>
          </p:spPr>
          <p:txBody>
            <a:bodyPr wrap="square" lIns="0" tIns="0" rIns="0" bIns="0" rtlCol="0"/>
            <a:lstStyle/>
            <a:p>
              <a:endParaRPr/>
            </a:p>
          </p:txBody>
        </p:sp>
        <p:sp>
          <p:nvSpPr>
            <p:cNvPr id="664" name="object 664"/>
            <p:cNvSpPr/>
            <p:nvPr/>
          </p:nvSpPr>
          <p:spPr>
            <a:xfrm>
              <a:off x="5692065" y="3696818"/>
              <a:ext cx="1905" cy="80645"/>
            </a:xfrm>
            <a:custGeom>
              <a:avLst/>
              <a:gdLst/>
              <a:ahLst/>
              <a:cxnLst/>
              <a:rect l="l" t="t" r="r" b="b"/>
              <a:pathLst>
                <a:path w="1904" h="80645">
                  <a:moveTo>
                    <a:pt x="0" y="0"/>
                  </a:moveTo>
                  <a:lnTo>
                    <a:pt x="1891" y="0"/>
                  </a:lnTo>
                  <a:lnTo>
                    <a:pt x="1891" y="80023"/>
                  </a:lnTo>
                  <a:lnTo>
                    <a:pt x="0" y="80023"/>
                  </a:lnTo>
                  <a:lnTo>
                    <a:pt x="0" y="0"/>
                  </a:lnTo>
                  <a:close/>
                </a:path>
              </a:pathLst>
            </a:custGeom>
            <a:solidFill>
              <a:srgbClr val="E6E7E8"/>
            </a:solidFill>
          </p:spPr>
          <p:txBody>
            <a:bodyPr wrap="square" lIns="0" tIns="0" rIns="0" bIns="0" rtlCol="0"/>
            <a:lstStyle/>
            <a:p>
              <a:endParaRPr/>
            </a:p>
          </p:txBody>
        </p:sp>
        <p:sp>
          <p:nvSpPr>
            <p:cNvPr id="665" name="object 665"/>
            <p:cNvSpPr/>
            <p:nvPr/>
          </p:nvSpPr>
          <p:spPr>
            <a:xfrm>
              <a:off x="5692066" y="3696818"/>
              <a:ext cx="1905" cy="80645"/>
            </a:xfrm>
            <a:custGeom>
              <a:avLst/>
              <a:gdLst/>
              <a:ahLst/>
              <a:cxnLst/>
              <a:rect l="l" t="t" r="r" b="b"/>
              <a:pathLst>
                <a:path w="1904" h="80645">
                  <a:moveTo>
                    <a:pt x="1891" y="0"/>
                  </a:moveTo>
                  <a:lnTo>
                    <a:pt x="1891" y="80023"/>
                  </a:lnTo>
                </a:path>
                <a:path w="1904" h="80645">
                  <a:moveTo>
                    <a:pt x="0" y="80023"/>
                  </a:moveTo>
                  <a:lnTo>
                    <a:pt x="0" y="0"/>
                  </a:lnTo>
                </a:path>
              </a:pathLst>
            </a:custGeom>
            <a:ln w="3175">
              <a:solidFill>
                <a:srgbClr val="E6E7E8"/>
              </a:solidFill>
            </a:ln>
          </p:spPr>
          <p:txBody>
            <a:bodyPr wrap="square" lIns="0" tIns="0" rIns="0" bIns="0" rtlCol="0"/>
            <a:lstStyle/>
            <a:p>
              <a:endParaRPr/>
            </a:p>
          </p:txBody>
        </p:sp>
        <p:sp>
          <p:nvSpPr>
            <p:cNvPr id="666" name="object 666"/>
            <p:cNvSpPr/>
            <p:nvPr/>
          </p:nvSpPr>
          <p:spPr>
            <a:xfrm>
              <a:off x="5693957" y="3696818"/>
              <a:ext cx="1905" cy="80645"/>
            </a:xfrm>
            <a:custGeom>
              <a:avLst/>
              <a:gdLst/>
              <a:ahLst/>
              <a:cxnLst/>
              <a:rect l="l" t="t" r="r" b="b"/>
              <a:pathLst>
                <a:path w="1904" h="80645">
                  <a:moveTo>
                    <a:pt x="0" y="0"/>
                  </a:moveTo>
                  <a:lnTo>
                    <a:pt x="1655" y="0"/>
                  </a:lnTo>
                  <a:lnTo>
                    <a:pt x="1655" y="80023"/>
                  </a:lnTo>
                  <a:lnTo>
                    <a:pt x="0" y="80023"/>
                  </a:lnTo>
                  <a:lnTo>
                    <a:pt x="0" y="0"/>
                  </a:lnTo>
                  <a:close/>
                </a:path>
              </a:pathLst>
            </a:custGeom>
            <a:solidFill>
              <a:srgbClr val="E4E6E7"/>
            </a:solidFill>
          </p:spPr>
          <p:txBody>
            <a:bodyPr wrap="square" lIns="0" tIns="0" rIns="0" bIns="0" rtlCol="0"/>
            <a:lstStyle/>
            <a:p>
              <a:endParaRPr/>
            </a:p>
          </p:txBody>
        </p:sp>
        <p:sp>
          <p:nvSpPr>
            <p:cNvPr id="667" name="object 667"/>
            <p:cNvSpPr/>
            <p:nvPr/>
          </p:nvSpPr>
          <p:spPr>
            <a:xfrm>
              <a:off x="5693957" y="3696818"/>
              <a:ext cx="1905" cy="80645"/>
            </a:xfrm>
            <a:custGeom>
              <a:avLst/>
              <a:gdLst/>
              <a:ahLst/>
              <a:cxnLst/>
              <a:rect l="l" t="t" r="r" b="b"/>
              <a:pathLst>
                <a:path w="1904" h="80645">
                  <a:moveTo>
                    <a:pt x="1655" y="0"/>
                  </a:moveTo>
                  <a:lnTo>
                    <a:pt x="1655" y="80023"/>
                  </a:lnTo>
                </a:path>
                <a:path w="1904" h="80645">
                  <a:moveTo>
                    <a:pt x="0" y="80023"/>
                  </a:moveTo>
                  <a:lnTo>
                    <a:pt x="0" y="0"/>
                  </a:lnTo>
                </a:path>
              </a:pathLst>
            </a:custGeom>
            <a:ln w="3175">
              <a:solidFill>
                <a:srgbClr val="E4E6E7"/>
              </a:solidFill>
            </a:ln>
          </p:spPr>
          <p:txBody>
            <a:bodyPr wrap="square" lIns="0" tIns="0" rIns="0" bIns="0" rtlCol="0"/>
            <a:lstStyle/>
            <a:p>
              <a:endParaRPr/>
            </a:p>
          </p:txBody>
        </p:sp>
        <p:sp>
          <p:nvSpPr>
            <p:cNvPr id="668" name="object 668"/>
            <p:cNvSpPr/>
            <p:nvPr/>
          </p:nvSpPr>
          <p:spPr>
            <a:xfrm>
              <a:off x="5695613" y="3696818"/>
              <a:ext cx="3810" cy="80645"/>
            </a:xfrm>
            <a:custGeom>
              <a:avLst/>
              <a:gdLst/>
              <a:ahLst/>
              <a:cxnLst/>
              <a:rect l="l" t="t" r="r" b="b"/>
              <a:pathLst>
                <a:path w="3810" h="80645">
                  <a:moveTo>
                    <a:pt x="0" y="0"/>
                  </a:moveTo>
                  <a:lnTo>
                    <a:pt x="3547" y="0"/>
                  </a:lnTo>
                  <a:lnTo>
                    <a:pt x="3547" y="80023"/>
                  </a:lnTo>
                  <a:lnTo>
                    <a:pt x="0" y="80023"/>
                  </a:lnTo>
                  <a:lnTo>
                    <a:pt x="0" y="0"/>
                  </a:lnTo>
                  <a:close/>
                </a:path>
              </a:pathLst>
            </a:custGeom>
            <a:solidFill>
              <a:srgbClr val="E4E6E7"/>
            </a:solidFill>
          </p:spPr>
          <p:txBody>
            <a:bodyPr wrap="square" lIns="0" tIns="0" rIns="0" bIns="0" rtlCol="0"/>
            <a:lstStyle/>
            <a:p>
              <a:endParaRPr/>
            </a:p>
          </p:txBody>
        </p:sp>
        <p:sp>
          <p:nvSpPr>
            <p:cNvPr id="669" name="object 669"/>
            <p:cNvSpPr/>
            <p:nvPr/>
          </p:nvSpPr>
          <p:spPr>
            <a:xfrm>
              <a:off x="5695613" y="3696818"/>
              <a:ext cx="3810" cy="80645"/>
            </a:xfrm>
            <a:custGeom>
              <a:avLst/>
              <a:gdLst/>
              <a:ahLst/>
              <a:cxnLst/>
              <a:rect l="l" t="t" r="r" b="b"/>
              <a:pathLst>
                <a:path w="3810" h="80645">
                  <a:moveTo>
                    <a:pt x="3547" y="0"/>
                  </a:moveTo>
                  <a:lnTo>
                    <a:pt x="3547" y="80023"/>
                  </a:lnTo>
                </a:path>
                <a:path w="3810" h="80645">
                  <a:moveTo>
                    <a:pt x="0" y="80023"/>
                  </a:moveTo>
                  <a:lnTo>
                    <a:pt x="0" y="0"/>
                  </a:lnTo>
                </a:path>
              </a:pathLst>
            </a:custGeom>
            <a:ln w="3175">
              <a:solidFill>
                <a:srgbClr val="E4E6E7"/>
              </a:solidFill>
            </a:ln>
          </p:spPr>
          <p:txBody>
            <a:bodyPr wrap="square" lIns="0" tIns="0" rIns="0" bIns="0" rtlCol="0"/>
            <a:lstStyle/>
            <a:p>
              <a:endParaRPr/>
            </a:p>
          </p:txBody>
        </p:sp>
        <p:sp>
          <p:nvSpPr>
            <p:cNvPr id="670" name="object 670"/>
            <p:cNvSpPr/>
            <p:nvPr/>
          </p:nvSpPr>
          <p:spPr>
            <a:xfrm>
              <a:off x="5699160" y="3696818"/>
              <a:ext cx="1905" cy="80645"/>
            </a:xfrm>
            <a:custGeom>
              <a:avLst/>
              <a:gdLst/>
              <a:ahLst/>
              <a:cxnLst/>
              <a:rect l="l" t="t" r="r" b="b"/>
              <a:pathLst>
                <a:path w="1904" h="80645">
                  <a:moveTo>
                    <a:pt x="0" y="0"/>
                  </a:moveTo>
                  <a:lnTo>
                    <a:pt x="1891" y="0"/>
                  </a:lnTo>
                  <a:lnTo>
                    <a:pt x="1891" y="80023"/>
                  </a:lnTo>
                  <a:lnTo>
                    <a:pt x="0" y="80023"/>
                  </a:lnTo>
                  <a:lnTo>
                    <a:pt x="0" y="0"/>
                  </a:lnTo>
                  <a:close/>
                </a:path>
              </a:pathLst>
            </a:custGeom>
            <a:solidFill>
              <a:srgbClr val="E3E4E6"/>
            </a:solidFill>
          </p:spPr>
          <p:txBody>
            <a:bodyPr wrap="square" lIns="0" tIns="0" rIns="0" bIns="0" rtlCol="0"/>
            <a:lstStyle/>
            <a:p>
              <a:endParaRPr/>
            </a:p>
          </p:txBody>
        </p:sp>
        <p:sp>
          <p:nvSpPr>
            <p:cNvPr id="671" name="object 671"/>
            <p:cNvSpPr/>
            <p:nvPr/>
          </p:nvSpPr>
          <p:spPr>
            <a:xfrm>
              <a:off x="5699160" y="3696818"/>
              <a:ext cx="1905" cy="80645"/>
            </a:xfrm>
            <a:custGeom>
              <a:avLst/>
              <a:gdLst/>
              <a:ahLst/>
              <a:cxnLst/>
              <a:rect l="l" t="t" r="r" b="b"/>
              <a:pathLst>
                <a:path w="1904" h="80645">
                  <a:moveTo>
                    <a:pt x="1891" y="0"/>
                  </a:moveTo>
                  <a:lnTo>
                    <a:pt x="1891" y="80023"/>
                  </a:lnTo>
                </a:path>
                <a:path w="1904" h="80645">
                  <a:moveTo>
                    <a:pt x="0" y="80023"/>
                  </a:moveTo>
                  <a:lnTo>
                    <a:pt x="0" y="0"/>
                  </a:lnTo>
                </a:path>
              </a:pathLst>
            </a:custGeom>
            <a:ln w="3175">
              <a:solidFill>
                <a:srgbClr val="E3E4E6"/>
              </a:solidFill>
            </a:ln>
          </p:spPr>
          <p:txBody>
            <a:bodyPr wrap="square" lIns="0" tIns="0" rIns="0" bIns="0" rtlCol="0"/>
            <a:lstStyle/>
            <a:p>
              <a:endParaRPr/>
            </a:p>
          </p:txBody>
        </p:sp>
        <p:sp>
          <p:nvSpPr>
            <p:cNvPr id="672" name="object 672"/>
            <p:cNvSpPr/>
            <p:nvPr/>
          </p:nvSpPr>
          <p:spPr>
            <a:xfrm>
              <a:off x="5701052" y="3696818"/>
              <a:ext cx="3810" cy="80645"/>
            </a:xfrm>
            <a:custGeom>
              <a:avLst/>
              <a:gdLst/>
              <a:ahLst/>
              <a:cxnLst/>
              <a:rect l="l" t="t" r="r" b="b"/>
              <a:pathLst>
                <a:path w="3810" h="80645">
                  <a:moveTo>
                    <a:pt x="0" y="0"/>
                  </a:moveTo>
                  <a:lnTo>
                    <a:pt x="3547" y="0"/>
                  </a:lnTo>
                  <a:lnTo>
                    <a:pt x="3547" y="80023"/>
                  </a:lnTo>
                  <a:lnTo>
                    <a:pt x="0" y="80023"/>
                  </a:lnTo>
                  <a:lnTo>
                    <a:pt x="0" y="0"/>
                  </a:lnTo>
                  <a:close/>
                </a:path>
              </a:pathLst>
            </a:custGeom>
            <a:solidFill>
              <a:srgbClr val="E2E3E4"/>
            </a:solidFill>
          </p:spPr>
          <p:txBody>
            <a:bodyPr wrap="square" lIns="0" tIns="0" rIns="0" bIns="0" rtlCol="0"/>
            <a:lstStyle/>
            <a:p>
              <a:endParaRPr/>
            </a:p>
          </p:txBody>
        </p:sp>
        <p:sp>
          <p:nvSpPr>
            <p:cNvPr id="673" name="object 673"/>
            <p:cNvSpPr/>
            <p:nvPr/>
          </p:nvSpPr>
          <p:spPr>
            <a:xfrm>
              <a:off x="5701052" y="3696818"/>
              <a:ext cx="3810" cy="80645"/>
            </a:xfrm>
            <a:custGeom>
              <a:avLst/>
              <a:gdLst/>
              <a:ahLst/>
              <a:cxnLst/>
              <a:rect l="l" t="t" r="r" b="b"/>
              <a:pathLst>
                <a:path w="3810" h="80645">
                  <a:moveTo>
                    <a:pt x="3547" y="0"/>
                  </a:moveTo>
                  <a:lnTo>
                    <a:pt x="3547" y="80023"/>
                  </a:lnTo>
                </a:path>
                <a:path w="3810" h="80645">
                  <a:moveTo>
                    <a:pt x="0" y="80023"/>
                  </a:moveTo>
                  <a:lnTo>
                    <a:pt x="0" y="0"/>
                  </a:lnTo>
                </a:path>
              </a:pathLst>
            </a:custGeom>
            <a:ln w="3175">
              <a:solidFill>
                <a:srgbClr val="E2E3E4"/>
              </a:solidFill>
            </a:ln>
          </p:spPr>
          <p:txBody>
            <a:bodyPr wrap="square" lIns="0" tIns="0" rIns="0" bIns="0" rtlCol="0"/>
            <a:lstStyle/>
            <a:p>
              <a:endParaRPr/>
            </a:p>
          </p:txBody>
        </p:sp>
        <p:sp>
          <p:nvSpPr>
            <p:cNvPr id="674" name="object 674"/>
            <p:cNvSpPr/>
            <p:nvPr/>
          </p:nvSpPr>
          <p:spPr>
            <a:xfrm>
              <a:off x="5704599" y="3696818"/>
              <a:ext cx="1905" cy="80645"/>
            </a:xfrm>
            <a:custGeom>
              <a:avLst/>
              <a:gdLst/>
              <a:ahLst/>
              <a:cxnLst/>
              <a:rect l="l" t="t" r="r" b="b"/>
              <a:pathLst>
                <a:path w="1904" h="80645">
                  <a:moveTo>
                    <a:pt x="0" y="0"/>
                  </a:moveTo>
                  <a:lnTo>
                    <a:pt x="1655" y="0"/>
                  </a:lnTo>
                  <a:lnTo>
                    <a:pt x="1655" y="80023"/>
                  </a:lnTo>
                  <a:lnTo>
                    <a:pt x="0" y="80023"/>
                  </a:lnTo>
                  <a:lnTo>
                    <a:pt x="0" y="0"/>
                  </a:lnTo>
                  <a:close/>
                </a:path>
              </a:pathLst>
            </a:custGeom>
            <a:solidFill>
              <a:srgbClr val="E2E3E4"/>
            </a:solidFill>
          </p:spPr>
          <p:txBody>
            <a:bodyPr wrap="square" lIns="0" tIns="0" rIns="0" bIns="0" rtlCol="0"/>
            <a:lstStyle/>
            <a:p>
              <a:endParaRPr/>
            </a:p>
          </p:txBody>
        </p:sp>
        <p:sp>
          <p:nvSpPr>
            <p:cNvPr id="675" name="object 675"/>
            <p:cNvSpPr/>
            <p:nvPr/>
          </p:nvSpPr>
          <p:spPr>
            <a:xfrm>
              <a:off x="5704599" y="3696818"/>
              <a:ext cx="1905" cy="80645"/>
            </a:xfrm>
            <a:custGeom>
              <a:avLst/>
              <a:gdLst/>
              <a:ahLst/>
              <a:cxnLst/>
              <a:rect l="l" t="t" r="r" b="b"/>
              <a:pathLst>
                <a:path w="1904" h="80645">
                  <a:moveTo>
                    <a:pt x="1655" y="0"/>
                  </a:moveTo>
                  <a:lnTo>
                    <a:pt x="1655" y="80023"/>
                  </a:lnTo>
                </a:path>
                <a:path w="1904" h="80645">
                  <a:moveTo>
                    <a:pt x="0" y="80023"/>
                  </a:moveTo>
                  <a:lnTo>
                    <a:pt x="0" y="0"/>
                  </a:lnTo>
                </a:path>
              </a:pathLst>
            </a:custGeom>
            <a:ln w="3175">
              <a:solidFill>
                <a:srgbClr val="E2E3E4"/>
              </a:solidFill>
            </a:ln>
          </p:spPr>
          <p:txBody>
            <a:bodyPr wrap="square" lIns="0" tIns="0" rIns="0" bIns="0" rtlCol="0"/>
            <a:lstStyle/>
            <a:p>
              <a:endParaRPr/>
            </a:p>
          </p:txBody>
        </p:sp>
        <p:sp>
          <p:nvSpPr>
            <p:cNvPr id="676" name="object 676"/>
            <p:cNvSpPr/>
            <p:nvPr/>
          </p:nvSpPr>
          <p:spPr>
            <a:xfrm>
              <a:off x="5706254" y="3696818"/>
              <a:ext cx="3810" cy="80645"/>
            </a:xfrm>
            <a:custGeom>
              <a:avLst/>
              <a:gdLst/>
              <a:ahLst/>
              <a:cxnLst/>
              <a:rect l="l" t="t" r="r" b="b"/>
              <a:pathLst>
                <a:path w="3810" h="80645">
                  <a:moveTo>
                    <a:pt x="0" y="0"/>
                  </a:moveTo>
                  <a:lnTo>
                    <a:pt x="3547" y="0"/>
                  </a:lnTo>
                  <a:lnTo>
                    <a:pt x="3547" y="80023"/>
                  </a:lnTo>
                  <a:lnTo>
                    <a:pt x="0" y="80023"/>
                  </a:lnTo>
                  <a:lnTo>
                    <a:pt x="0" y="0"/>
                  </a:lnTo>
                  <a:close/>
                </a:path>
              </a:pathLst>
            </a:custGeom>
            <a:solidFill>
              <a:srgbClr val="E2E3E4"/>
            </a:solidFill>
          </p:spPr>
          <p:txBody>
            <a:bodyPr wrap="square" lIns="0" tIns="0" rIns="0" bIns="0" rtlCol="0"/>
            <a:lstStyle/>
            <a:p>
              <a:endParaRPr/>
            </a:p>
          </p:txBody>
        </p:sp>
        <p:sp>
          <p:nvSpPr>
            <p:cNvPr id="677" name="object 677"/>
            <p:cNvSpPr/>
            <p:nvPr/>
          </p:nvSpPr>
          <p:spPr>
            <a:xfrm>
              <a:off x="5706255" y="3696818"/>
              <a:ext cx="3810" cy="80645"/>
            </a:xfrm>
            <a:custGeom>
              <a:avLst/>
              <a:gdLst/>
              <a:ahLst/>
              <a:cxnLst/>
              <a:rect l="l" t="t" r="r" b="b"/>
              <a:pathLst>
                <a:path w="3810" h="80645">
                  <a:moveTo>
                    <a:pt x="3547" y="0"/>
                  </a:moveTo>
                  <a:lnTo>
                    <a:pt x="3547" y="80023"/>
                  </a:lnTo>
                </a:path>
                <a:path w="3810" h="80645">
                  <a:moveTo>
                    <a:pt x="0" y="80023"/>
                  </a:moveTo>
                  <a:lnTo>
                    <a:pt x="0" y="0"/>
                  </a:lnTo>
                </a:path>
              </a:pathLst>
            </a:custGeom>
            <a:ln w="3175">
              <a:solidFill>
                <a:srgbClr val="E2E3E4"/>
              </a:solidFill>
            </a:ln>
          </p:spPr>
          <p:txBody>
            <a:bodyPr wrap="square" lIns="0" tIns="0" rIns="0" bIns="0" rtlCol="0"/>
            <a:lstStyle/>
            <a:p>
              <a:endParaRPr/>
            </a:p>
          </p:txBody>
        </p:sp>
        <p:sp>
          <p:nvSpPr>
            <p:cNvPr id="678" name="object 678"/>
            <p:cNvSpPr/>
            <p:nvPr/>
          </p:nvSpPr>
          <p:spPr>
            <a:xfrm>
              <a:off x="5709802" y="3696818"/>
              <a:ext cx="1905" cy="80645"/>
            </a:xfrm>
            <a:custGeom>
              <a:avLst/>
              <a:gdLst/>
              <a:ahLst/>
              <a:cxnLst/>
              <a:rect l="l" t="t" r="r" b="b"/>
              <a:pathLst>
                <a:path w="1904" h="80645">
                  <a:moveTo>
                    <a:pt x="0" y="0"/>
                  </a:moveTo>
                  <a:lnTo>
                    <a:pt x="1891" y="0"/>
                  </a:lnTo>
                  <a:lnTo>
                    <a:pt x="1891" y="80023"/>
                  </a:lnTo>
                  <a:lnTo>
                    <a:pt x="0" y="80023"/>
                  </a:lnTo>
                  <a:lnTo>
                    <a:pt x="0" y="0"/>
                  </a:lnTo>
                  <a:close/>
                </a:path>
              </a:pathLst>
            </a:custGeom>
            <a:solidFill>
              <a:srgbClr val="E1E2E3"/>
            </a:solidFill>
          </p:spPr>
          <p:txBody>
            <a:bodyPr wrap="square" lIns="0" tIns="0" rIns="0" bIns="0" rtlCol="0"/>
            <a:lstStyle/>
            <a:p>
              <a:endParaRPr/>
            </a:p>
          </p:txBody>
        </p:sp>
        <p:sp>
          <p:nvSpPr>
            <p:cNvPr id="679" name="object 679"/>
            <p:cNvSpPr/>
            <p:nvPr/>
          </p:nvSpPr>
          <p:spPr>
            <a:xfrm>
              <a:off x="5709802" y="3696818"/>
              <a:ext cx="1905" cy="80645"/>
            </a:xfrm>
            <a:custGeom>
              <a:avLst/>
              <a:gdLst/>
              <a:ahLst/>
              <a:cxnLst/>
              <a:rect l="l" t="t" r="r" b="b"/>
              <a:pathLst>
                <a:path w="1904" h="80645">
                  <a:moveTo>
                    <a:pt x="1891" y="0"/>
                  </a:moveTo>
                  <a:lnTo>
                    <a:pt x="1891" y="80023"/>
                  </a:lnTo>
                </a:path>
                <a:path w="1904" h="80645">
                  <a:moveTo>
                    <a:pt x="0" y="80023"/>
                  </a:moveTo>
                  <a:lnTo>
                    <a:pt x="0" y="0"/>
                  </a:lnTo>
                </a:path>
              </a:pathLst>
            </a:custGeom>
            <a:ln w="3175">
              <a:solidFill>
                <a:srgbClr val="E1E2E3"/>
              </a:solidFill>
            </a:ln>
          </p:spPr>
          <p:txBody>
            <a:bodyPr wrap="square" lIns="0" tIns="0" rIns="0" bIns="0" rtlCol="0"/>
            <a:lstStyle/>
            <a:p>
              <a:endParaRPr/>
            </a:p>
          </p:txBody>
        </p:sp>
        <p:sp>
          <p:nvSpPr>
            <p:cNvPr id="680" name="object 680"/>
            <p:cNvSpPr/>
            <p:nvPr/>
          </p:nvSpPr>
          <p:spPr>
            <a:xfrm>
              <a:off x="5711693" y="3696818"/>
              <a:ext cx="3810" cy="80645"/>
            </a:xfrm>
            <a:custGeom>
              <a:avLst/>
              <a:gdLst/>
              <a:ahLst/>
              <a:cxnLst/>
              <a:rect l="l" t="t" r="r" b="b"/>
              <a:pathLst>
                <a:path w="3810" h="80645">
                  <a:moveTo>
                    <a:pt x="0" y="0"/>
                  </a:moveTo>
                  <a:lnTo>
                    <a:pt x="3547" y="0"/>
                  </a:lnTo>
                  <a:lnTo>
                    <a:pt x="3547" y="80023"/>
                  </a:lnTo>
                  <a:lnTo>
                    <a:pt x="0" y="80023"/>
                  </a:lnTo>
                  <a:lnTo>
                    <a:pt x="0" y="0"/>
                  </a:lnTo>
                  <a:close/>
                </a:path>
              </a:pathLst>
            </a:custGeom>
            <a:solidFill>
              <a:srgbClr val="E0E1E2"/>
            </a:solidFill>
          </p:spPr>
          <p:txBody>
            <a:bodyPr wrap="square" lIns="0" tIns="0" rIns="0" bIns="0" rtlCol="0"/>
            <a:lstStyle/>
            <a:p>
              <a:endParaRPr/>
            </a:p>
          </p:txBody>
        </p:sp>
        <p:sp>
          <p:nvSpPr>
            <p:cNvPr id="681" name="object 681"/>
            <p:cNvSpPr/>
            <p:nvPr/>
          </p:nvSpPr>
          <p:spPr>
            <a:xfrm>
              <a:off x="5711694" y="3696818"/>
              <a:ext cx="3810" cy="80645"/>
            </a:xfrm>
            <a:custGeom>
              <a:avLst/>
              <a:gdLst/>
              <a:ahLst/>
              <a:cxnLst/>
              <a:rect l="l" t="t" r="r" b="b"/>
              <a:pathLst>
                <a:path w="3810" h="80645">
                  <a:moveTo>
                    <a:pt x="3547" y="0"/>
                  </a:moveTo>
                  <a:lnTo>
                    <a:pt x="3547" y="80023"/>
                  </a:lnTo>
                </a:path>
                <a:path w="3810" h="80645">
                  <a:moveTo>
                    <a:pt x="0" y="80023"/>
                  </a:moveTo>
                  <a:lnTo>
                    <a:pt x="0" y="0"/>
                  </a:lnTo>
                </a:path>
              </a:pathLst>
            </a:custGeom>
            <a:ln w="3175">
              <a:solidFill>
                <a:srgbClr val="E0E1E2"/>
              </a:solidFill>
            </a:ln>
          </p:spPr>
          <p:txBody>
            <a:bodyPr wrap="square" lIns="0" tIns="0" rIns="0" bIns="0" rtlCol="0"/>
            <a:lstStyle/>
            <a:p>
              <a:endParaRPr/>
            </a:p>
          </p:txBody>
        </p:sp>
        <p:sp>
          <p:nvSpPr>
            <p:cNvPr id="682" name="object 682"/>
            <p:cNvSpPr/>
            <p:nvPr/>
          </p:nvSpPr>
          <p:spPr>
            <a:xfrm>
              <a:off x="5715241" y="3696818"/>
              <a:ext cx="1905" cy="80645"/>
            </a:xfrm>
            <a:custGeom>
              <a:avLst/>
              <a:gdLst/>
              <a:ahLst/>
              <a:cxnLst/>
              <a:rect l="l" t="t" r="r" b="b"/>
              <a:pathLst>
                <a:path w="1904" h="80645">
                  <a:moveTo>
                    <a:pt x="0" y="0"/>
                  </a:moveTo>
                  <a:lnTo>
                    <a:pt x="1655" y="0"/>
                  </a:lnTo>
                  <a:lnTo>
                    <a:pt x="1655" y="80023"/>
                  </a:lnTo>
                  <a:lnTo>
                    <a:pt x="0" y="80023"/>
                  </a:lnTo>
                  <a:lnTo>
                    <a:pt x="0" y="0"/>
                  </a:lnTo>
                  <a:close/>
                </a:path>
              </a:pathLst>
            </a:custGeom>
            <a:solidFill>
              <a:srgbClr val="E0E1E2"/>
            </a:solidFill>
          </p:spPr>
          <p:txBody>
            <a:bodyPr wrap="square" lIns="0" tIns="0" rIns="0" bIns="0" rtlCol="0"/>
            <a:lstStyle/>
            <a:p>
              <a:endParaRPr/>
            </a:p>
          </p:txBody>
        </p:sp>
        <p:sp>
          <p:nvSpPr>
            <p:cNvPr id="683" name="object 683"/>
            <p:cNvSpPr/>
            <p:nvPr/>
          </p:nvSpPr>
          <p:spPr>
            <a:xfrm>
              <a:off x="5715241" y="3696818"/>
              <a:ext cx="1905" cy="80645"/>
            </a:xfrm>
            <a:custGeom>
              <a:avLst/>
              <a:gdLst/>
              <a:ahLst/>
              <a:cxnLst/>
              <a:rect l="l" t="t" r="r" b="b"/>
              <a:pathLst>
                <a:path w="1904" h="80645">
                  <a:moveTo>
                    <a:pt x="1655" y="0"/>
                  </a:moveTo>
                  <a:lnTo>
                    <a:pt x="1655" y="80023"/>
                  </a:lnTo>
                </a:path>
                <a:path w="1904" h="80645">
                  <a:moveTo>
                    <a:pt x="0" y="80023"/>
                  </a:moveTo>
                  <a:lnTo>
                    <a:pt x="0" y="0"/>
                  </a:lnTo>
                </a:path>
              </a:pathLst>
            </a:custGeom>
            <a:ln w="3175">
              <a:solidFill>
                <a:srgbClr val="E0E1E2"/>
              </a:solidFill>
            </a:ln>
          </p:spPr>
          <p:txBody>
            <a:bodyPr wrap="square" lIns="0" tIns="0" rIns="0" bIns="0" rtlCol="0"/>
            <a:lstStyle/>
            <a:p>
              <a:endParaRPr/>
            </a:p>
          </p:txBody>
        </p:sp>
        <p:sp>
          <p:nvSpPr>
            <p:cNvPr id="684" name="object 684"/>
            <p:cNvSpPr/>
            <p:nvPr/>
          </p:nvSpPr>
          <p:spPr>
            <a:xfrm>
              <a:off x="5716896" y="3696818"/>
              <a:ext cx="3810" cy="80645"/>
            </a:xfrm>
            <a:custGeom>
              <a:avLst/>
              <a:gdLst/>
              <a:ahLst/>
              <a:cxnLst/>
              <a:rect l="l" t="t" r="r" b="b"/>
              <a:pathLst>
                <a:path w="3810" h="80645">
                  <a:moveTo>
                    <a:pt x="0" y="0"/>
                  </a:moveTo>
                  <a:lnTo>
                    <a:pt x="3547" y="0"/>
                  </a:lnTo>
                  <a:lnTo>
                    <a:pt x="3547" y="80023"/>
                  </a:lnTo>
                  <a:lnTo>
                    <a:pt x="0" y="80023"/>
                  </a:lnTo>
                  <a:lnTo>
                    <a:pt x="0" y="0"/>
                  </a:lnTo>
                  <a:close/>
                </a:path>
              </a:pathLst>
            </a:custGeom>
            <a:solidFill>
              <a:srgbClr val="DFE0E1"/>
            </a:solidFill>
          </p:spPr>
          <p:txBody>
            <a:bodyPr wrap="square" lIns="0" tIns="0" rIns="0" bIns="0" rtlCol="0"/>
            <a:lstStyle/>
            <a:p>
              <a:endParaRPr/>
            </a:p>
          </p:txBody>
        </p:sp>
        <p:sp>
          <p:nvSpPr>
            <p:cNvPr id="685" name="object 685"/>
            <p:cNvSpPr/>
            <p:nvPr/>
          </p:nvSpPr>
          <p:spPr>
            <a:xfrm>
              <a:off x="5716896" y="3696818"/>
              <a:ext cx="3810" cy="80645"/>
            </a:xfrm>
            <a:custGeom>
              <a:avLst/>
              <a:gdLst/>
              <a:ahLst/>
              <a:cxnLst/>
              <a:rect l="l" t="t" r="r" b="b"/>
              <a:pathLst>
                <a:path w="3810" h="80645">
                  <a:moveTo>
                    <a:pt x="3547" y="0"/>
                  </a:moveTo>
                  <a:lnTo>
                    <a:pt x="3547" y="80023"/>
                  </a:lnTo>
                </a:path>
                <a:path w="3810" h="80645">
                  <a:moveTo>
                    <a:pt x="0" y="80023"/>
                  </a:moveTo>
                  <a:lnTo>
                    <a:pt x="0" y="0"/>
                  </a:lnTo>
                </a:path>
              </a:pathLst>
            </a:custGeom>
            <a:ln w="3175">
              <a:solidFill>
                <a:srgbClr val="DFE0E1"/>
              </a:solidFill>
            </a:ln>
          </p:spPr>
          <p:txBody>
            <a:bodyPr wrap="square" lIns="0" tIns="0" rIns="0" bIns="0" rtlCol="0"/>
            <a:lstStyle/>
            <a:p>
              <a:endParaRPr/>
            </a:p>
          </p:txBody>
        </p:sp>
        <p:sp>
          <p:nvSpPr>
            <p:cNvPr id="686" name="object 686"/>
            <p:cNvSpPr/>
            <p:nvPr/>
          </p:nvSpPr>
          <p:spPr>
            <a:xfrm>
              <a:off x="5720443" y="3696818"/>
              <a:ext cx="1905" cy="80645"/>
            </a:xfrm>
            <a:custGeom>
              <a:avLst/>
              <a:gdLst/>
              <a:ahLst/>
              <a:cxnLst/>
              <a:rect l="l" t="t" r="r" b="b"/>
              <a:pathLst>
                <a:path w="1904" h="80645">
                  <a:moveTo>
                    <a:pt x="0" y="0"/>
                  </a:moveTo>
                  <a:lnTo>
                    <a:pt x="1891" y="0"/>
                  </a:lnTo>
                  <a:lnTo>
                    <a:pt x="1891" y="80023"/>
                  </a:lnTo>
                  <a:lnTo>
                    <a:pt x="0" y="80023"/>
                  </a:lnTo>
                  <a:lnTo>
                    <a:pt x="0" y="0"/>
                  </a:lnTo>
                  <a:close/>
                </a:path>
              </a:pathLst>
            </a:custGeom>
            <a:solidFill>
              <a:srgbClr val="DFDFE0"/>
            </a:solidFill>
          </p:spPr>
          <p:txBody>
            <a:bodyPr wrap="square" lIns="0" tIns="0" rIns="0" bIns="0" rtlCol="0"/>
            <a:lstStyle/>
            <a:p>
              <a:endParaRPr/>
            </a:p>
          </p:txBody>
        </p:sp>
        <p:sp>
          <p:nvSpPr>
            <p:cNvPr id="687" name="object 687"/>
            <p:cNvSpPr/>
            <p:nvPr/>
          </p:nvSpPr>
          <p:spPr>
            <a:xfrm>
              <a:off x="5720443" y="3696818"/>
              <a:ext cx="1905" cy="80645"/>
            </a:xfrm>
            <a:custGeom>
              <a:avLst/>
              <a:gdLst/>
              <a:ahLst/>
              <a:cxnLst/>
              <a:rect l="l" t="t" r="r" b="b"/>
              <a:pathLst>
                <a:path w="1904" h="80645">
                  <a:moveTo>
                    <a:pt x="1891" y="0"/>
                  </a:moveTo>
                  <a:lnTo>
                    <a:pt x="1891" y="80023"/>
                  </a:lnTo>
                </a:path>
                <a:path w="1904" h="80645">
                  <a:moveTo>
                    <a:pt x="0" y="80023"/>
                  </a:moveTo>
                  <a:lnTo>
                    <a:pt x="0" y="0"/>
                  </a:lnTo>
                </a:path>
              </a:pathLst>
            </a:custGeom>
            <a:ln w="3175">
              <a:solidFill>
                <a:srgbClr val="DFDFE0"/>
              </a:solidFill>
            </a:ln>
          </p:spPr>
          <p:txBody>
            <a:bodyPr wrap="square" lIns="0" tIns="0" rIns="0" bIns="0" rtlCol="0"/>
            <a:lstStyle/>
            <a:p>
              <a:endParaRPr/>
            </a:p>
          </p:txBody>
        </p:sp>
        <p:sp>
          <p:nvSpPr>
            <p:cNvPr id="688" name="object 688"/>
            <p:cNvSpPr/>
            <p:nvPr/>
          </p:nvSpPr>
          <p:spPr>
            <a:xfrm>
              <a:off x="5722335" y="3696818"/>
              <a:ext cx="3810" cy="80645"/>
            </a:xfrm>
            <a:custGeom>
              <a:avLst/>
              <a:gdLst/>
              <a:ahLst/>
              <a:cxnLst/>
              <a:rect l="l" t="t" r="r" b="b"/>
              <a:pathLst>
                <a:path w="3810" h="80645">
                  <a:moveTo>
                    <a:pt x="0" y="0"/>
                  </a:moveTo>
                  <a:lnTo>
                    <a:pt x="3547" y="0"/>
                  </a:lnTo>
                  <a:lnTo>
                    <a:pt x="3547" y="80023"/>
                  </a:lnTo>
                  <a:lnTo>
                    <a:pt x="0" y="80023"/>
                  </a:lnTo>
                  <a:lnTo>
                    <a:pt x="0" y="0"/>
                  </a:lnTo>
                  <a:close/>
                </a:path>
              </a:pathLst>
            </a:custGeom>
            <a:solidFill>
              <a:srgbClr val="DFDFE0"/>
            </a:solidFill>
          </p:spPr>
          <p:txBody>
            <a:bodyPr wrap="square" lIns="0" tIns="0" rIns="0" bIns="0" rtlCol="0"/>
            <a:lstStyle/>
            <a:p>
              <a:endParaRPr/>
            </a:p>
          </p:txBody>
        </p:sp>
        <p:sp>
          <p:nvSpPr>
            <p:cNvPr id="689" name="object 689"/>
            <p:cNvSpPr/>
            <p:nvPr/>
          </p:nvSpPr>
          <p:spPr>
            <a:xfrm>
              <a:off x="5722335" y="3696818"/>
              <a:ext cx="3810" cy="80645"/>
            </a:xfrm>
            <a:custGeom>
              <a:avLst/>
              <a:gdLst/>
              <a:ahLst/>
              <a:cxnLst/>
              <a:rect l="l" t="t" r="r" b="b"/>
              <a:pathLst>
                <a:path w="3810" h="80645">
                  <a:moveTo>
                    <a:pt x="3547" y="0"/>
                  </a:moveTo>
                  <a:lnTo>
                    <a:pt x="3547" y="80023"/>
                  </a:lnTo>
                </a:path>
                <a:path w="3810" h="80645">
                  <a:moveTo>
                    <a:pt x="0" y="80023"/>
                  </a:moveTo>
                  <a:lnTo>
                    <a:pt x="0" y="0"/>
                  </a:lnTo>
                </a:path>
              </a:pathLst>
            </a:custGeom>
            <a:ln w="3175">
              <a:solidFill>
                <a:srgbClr val="DFDFE0"/>
              </a:solidFill>
            </a:ln>
          </p:spPr>
          <p:txBody>
            <a:bodyPr wrap="square" lIns="0" tIns="0" rIns="0" bIns="0" rtlCol="0"/>
            <a:lstStyle/>
            <a:p>
              <a:endParaRPr/>
            </a:p>
          </p:txBody>
        </p:sp>
        <p:sp>
          <p:nvSpPr>
            <p:cNvPr id="690" name="object 690"/>
            <p:cNvSpPr/>
            <p:nvPr/>
          </p:nvSpPr>
          <p:spPr>
            <a:xfrm>
              <a:off x="5725882" y="3696818"/>
              <a:ext cx="1905" cy="80645"/>
            </a:xfrm>
            <a:custGeom>
              <a:avLst/>
              <a:gdLst/>
              <a:ahLst/>
              <a:cxnLst/>
              <a:rect l="l" t="t" r="r" b="b"/>
              <a:pathLst>
                <a:path w="1904" h="80645">
                  <a:moveTo>
                    <a:pt x="0" y="0"/>
                  </a:moveTo>
                  <a:lnTo>
                    <a:pt x="1655" y="0"/>
                  </a:lnTo>
                  <a:lnTo>
                    <a:pt x="1655" y="80023"/>
                  </a:lnTo>
                  <a:lnTo>
                    <a:pt x="0" y="80023"/>
                  </a:lnTo>
                  <a:lnTo>
                    <a:pt x="0" y="0"/>
                  </a:lnTo>
                  <a:close/>
                </a:path>
              </a:pathLst>
            </a:custGeom>
            <a:solidFill>
              <a:srgbClr val="DEDFE0"/>
            </a:solidFill>
          </p:spPr>
          <p:txBody>
            <a:bodyPr wrap="square" lIns="0" tIns="0" rIns="0" bIns="0" rtlCol="0"/>
            <a:lstStyle/>
            <a:p>
              <a:endParaRPr/>
            </a:p>
          </p:txBody>
        </p:sp>
        <p:sp>
          <p:nvSpPr>
            <p:cNvPr id="691" name="object 691"/>
            <p:cNvSpPr/>
            <p:nvPr/>
          </p:nvSpPr>
          <p:spPr>
            <a:xfrm>
              <a:off x="5725882" y="3696818"/>
              <a:ext cx="1905" cy="80645"/>
            </a:xfrm>
            <a:custGeom>
              <a:avLst/>
              <a:gdLst/>
              <a:ahLst/>
              <a:cxnLst/>
              <a:rect l="l" t="t" r="r" b="b"/>
              <a:pathLst>
                <a:path w="1904" h="80645">
                  <a:moveTo>
                    <a:pt x="1655" y="0"/>
                  </a:moveTo>
                  <a:lnTo>
                    <a:pt x="1655" y="80023"/>
                  </a:lnTo>
                </a:path>
                <a:path w="1904" h="80645">
                  <a:moveTo>
                    <a:pt x="0" y="80023"/>
                  </a:moveTo>
                  <a:lnTo>
                    <a:pt x="0" y="0"/>
                  </a:lnTo>
                </a:path>
              </a:pathLst>
            </a:custGeom>
            <a:ln w="3175">
              <a:solidFill>
                <a:srgbClr val="DEDFE0"/>
              </a:solidFill>
            </a:ln>
          </p:spPr>
          <p:txBody>
            <a:bodyPr wrap="square" lIns="0" tIns="0" rIns="0" bIns="0" rtlCol="0"/>
            <a:lstStyle/>
            <a:p>
              <a:endParaRPr/>
            </a:p>
          </p:txBody>
        </p:sp>
        <p:sp>
          <p:nvSpPr>
            <p:cNvPr id="692" name="object 692"/>
            <p:cNvSpPr/>
            <p:nvPr/>
          </p:nvSpPr>
          <p:spPr>
            <a:xfrm>
              <a:off x="5727538" y="3696818"/>
              <a:ext cx="1905" cy="80645"/>
            </a:xfrm>
            <a:custGeom>
              <a:avLst/>
              <a:gdLst/>
              <a:ahLst/>
              <a:cxnLst/>
              <a:rect l="l" t="t" r="r" b="b"/>
              <a:pathLst>
                <a:path w="1904" h="80645">
                  <a:moveTo>
                    <a:pt x="0" y="0"/>
                  </a:moveTo>
                  <a:lnTo>
                    <a:pt x="1891" y="0"/>
                  </a:lnTo>
                  <a:lnTo>
                    <a:pt x="1891" y="80023"/>
                  </a:lnTo>
                  <a:lnTo>
                    <a:pt x="0" y="80023"/>
                  </a:lnTo>
                  <a:lnTo>
                    <a:pt x="0" y="0"/>
                  </a:lnTo>
                  <a:close/>
                </a:path>
              </a:pathLst>
            </a:custGeom>
            <a:solidFill>
              <a:srgbClr val="DEDFDF"/>
            </a:solidFill>
          </p:spPr>
          <p:txBody>
            <a:bodyPr wrap="square" lIns="0" tIns="0" rIns="0" bIns="0" rtlCol="0"/>
            <a:lstStyle/>
            <a:p>
              <a:endParaRPr/>
            </a:p>
          </p:txBody>
        </p:sp>
        <p:sp>
          <p:nvSpPr>
            <p:cNvPr id="693" name="object 693"/>
            <p:cNvSpPr/>
            <p:nvPr/>
          </p:nvSpPr>
          <p:spPr>
            <a:xfrm>
              <a:off x="5727538" y="3696818"/>
              <a:ext cx="1905" cy="80645"/>
            </a:xfrm>
            <a:custGeom>
              <a:avLst/>
              <a:gdLst/>
              <a:ahLst/>
              <a:cxnLst/>
              <a:rect l="l" t="t" r="r" b="b"/>
              <a:pathLst>
                <a:path w="1904" h="80645">
                  <a:moveTo>
                    <a:pt x="1891" y="0"/>
                  </a:moveTo>
                  <a:lnTo>
                    <a:pt x="1891" y="80023"/>
                  </a:lnTo>
                </a:path>
                <a:path w="1904" h="80645">
                  <a:moveTo>
                    <a:pt x="0" y="80023"/>
                  </a:moveTo>
                  <a:lnTo>
                    <a:pt x="0" y="0"/>
                  </a:lnTo>
                </a:path>
              </a:pathLst>
            </a:custGeom>
            <a:ln w="3175">
              <a:solidFill>
                <a:srgbClr val="DEDFDF"/>
              </a:solidFill>
            </a:ln>
          </p:spPr>
          <p:txBody>
            <a:bodyPr wrap="square" lIns="0" tIns="0" rIns="0" bIns="0" rtlCol="0"/>
            <a:lstStyle/>
            <a:p>
              <a:endParaRPr/>
            </a:p>
          </p:txBody>
        </p:sp>
        <p:sp>
          <p:nvSpPr>
            <p:cNvPr id="694" name="object 694"/>
            <p:cNvSpPr/>
            <p:nvPr/>
          </p:nvSpPr>
          <p:spPr>
            <a:xfrm>
              <a:off x="5729430" y="3696818"/>
              <a:ext cx="3810" cy="80645"/>
            </a:xfrm>
            <a:custGeom>
              <a:avLst/>
              <a:gdLst/>
              <a:ahLst/>
              <a:cxnLst/>
              <a:rect l="l" t="t" r="r" b="b"/>
              <a:pathLst>
                <a:path w="3810" h="80645">
                  <a:moveTo>
                    <a:pt x="0" y="0"/>
                  </a:moveTo>
                  <a:lnTo>
                    <a:pt x="3547" y="0"/>
                  </a:lnTo>
                  <a:lnTo>
                    <a:pt x="3547" y="80023"/>
                  </a:lnTo>
                  <a:lnTo>
                    <a:pt x="0" y="80023"/>
                  </a:lnTo>
                  <a:lnTo>
                    <a:pt x="0" y="0"/>
                  </a:lnTo>
                  <a:close/>
                </a:path>
              </a:pathLst>
            </a:custGeom>
            <a:solidFill>
              <a:srgbClr val="DEDFDF"/>
            </a:solidFill>
          </p:spPr>
          <p:txBody>
            <a:bodyPr wrap="square" lIns="0" tIns="0" rIns="0" bIns="0" rtlCol="0"/>
            <a:lstStyle/>
            <a:p>
              <a:endParaRPr/>
            </a:p>
          </p:txBody>
        </p:sp>
        <p:sp>
          <p:nvSpPr>
            <p:cNvPr id="695" name="object 695"/>
            <p:cNvSpPr/>
            <p:nvPr/>
          </p:nvSpPr>
          <p:spPr>
            <a:xfrm>
              <a:off x="5729430" y="3696818"/>
              <a:ext cx="3810" cy="80645"/>
            </a:xfrm>
            <a:custGeom>
              <a:avLst/>
              <a:gdLst/>
              <a:ahLst/>
              <a:cxnLst/>
              <a:rect l="l" t="t" r="r" b="b"/>
              <a:pathLst>
                <a:path w="3810" h="80645">
                  <a:moveTo>
                    <a:pt x="3547" y="0"/>
                  </a:moveTo>
                  <a:lnTo>
                    <a:pt x="3547" y="80023"/>
                  </a:lnTo>
                </a:path>
                <a:path w="3810" h="80645">
                  <a:moveTo>
                    <a:pt x="0" y="80023"/>
                  </a:moveTo>
                  <a:lnTo>
                    <a:pt x="0" y="0"/>
                  </a:lnTo>
                </a:path>
              </a:pathLst>
            </a:custGeom>
            <a:ln w="3175">
              <a:solidFill>
                <a:srgbClr val="DEDFDF"/>
              </a:solidFill>
            </a:ln>
          </p:spPr>
          <p:txBody>
            <a:bodyPr wrap="square" lIns="0" tIns="0" rIns="0" bIns="0" rtlCol="0"/>
            <a:lstStyle/>
            <a:p>
              <a:endParaRPr/>
            </a:p>
          </p:txBody>
        </p:sp>
        <p:sp>
          <p:nvSpPr>
            <p:cNvPr id="696" name="object 696"/>
            <p:cNvSpPr/>
            <p:nvPr/>
          </p:nvSpPr>
          <p:spPr>
            <a:xfrm>
              <a:off x="5732977" y="3696818"/>
              <a:ext cx="1905" cy="80645"/>
            </a:xfrm>
            <a:custGeom>
              <a:avLst/>
              <a:gdLst/>
              <a:ahLst/>
              <a:cxnLst/>
              <a:rect l="l" t="t" r="r" b="b"/>
              <a:pathLst>
                <a:path w="1904" h="80645">
                  <a:moveTo>
                    <a:pt x="0" y="0"/>
                  </a:moveTo>
                  <a:lnTo>
                    <a:pt x="1655" y="0"/>
                  </a:lnTo>
                  <a:lnTo>
                    <a:pt x="1655" y="80023"/>
                  </a:lnTo>
                  <a:lnTo>
                    <a:pt x="0" y="80023"/>
                  </a:lnTo>
                  <a:lnTo>
                    <a:pt x="0" y="0"/>
                  </a:lnTo>
                  <a:close/>
                </a:path>
              </a:pathLst>
            </a:custGeom>
            <a:solidFill>
              <a:srgbClr val="DDDEDF"/>
            </a:solidFill>
          </p:spPr>
          <p:txBody>
            <a:bodyPr wrap="square" lIns="0" tIns="0" rIns="0" bIns="0" rtlCol="0"/>
            <a:lstStyle/>
            <a:p>
              <a:endParaRPr/>
            </a:p>
          </p:txBody>
        </p:sp>
        <p:sp>
          <p:nvSpPr>
            <p:cNvPr id="697" name="object 697"/>
            <p:cNvSpPr/>
            <p:nvPr/>
          </p:nvSpPr>
          <p:spPr>
            <a:xfrm>
              <a:off x="5732977" y="3696818"/>
              <a:ext cx="1905" cy="80645"/>
            </a:xfrm>
            <a:custGeom>
              <a:avLst/>
              <a:gdLst/>
              <a:ahLst/>
              <a:cxnLst/>
              <a:rect l="l" t="t" r="r" b="b"/>
              <a:pathLst>
                <a:path w="1904" h="80645">
                  <a:moveTo>
                    <a:pt x="1655" y="0"/>
                  </a:moveTo>
                  <a:lnTo>
                    <a:pt x="1655" y="80023"/>
                  </a:lnTo>
                </a:path>
                <a:path w="1904" h="80645">
                  <a:moveTo>
                    <a:pt x="0" y="80023"/>
                  </a:moveTo>
                  <a:lnTo>
                    <a:pt x="0" y="0"/>
                  </a:lnTo>
                </a:path>
              </a:pathLst>
            </a:custGeom>
            <a:ln w="3175">
              <a:solidFill>
                <a:srgbClr val="DDDEDF"/>
              </a:solidFill>
            </a:ln>
          </p:spPr>
          <p:txBody>
            <a:bodyPr wrap="square" lIns="0" tIns="0" rIns="0" bIns="0" rtlCol="0"/>
            <a:lstStyle/>
            <a:p>
              <a:endParaRPr/>
            </a:p>
          </p:txBody>
        </p:sp>
        <p:sp>
          <p:nvSpPr>
            <p:cNvPr id="698" name="object 698"/>
            <p:cNvSpPr/>
            <p:nvPr/>
          </p:nvSpPr>
          <p:spPr>
            <a:xfrm>
              <a:off x="5734632" y="3696818"/>
              <a:ext cx="3810" cy="80645"/>
            </a:xfrm>
            <a:custGeom>
              <a:avLst/>
              <a:gdLst/>
              <a:ahLst/>
              <a:cxnLst/>
              <a:rect l="l" t="t" r="r" b="b"/>
              <a:pathLst>
                <a:path w="3810" h="80645">
                  <a:moveTo>
                    <a:pt x="0" y="0"/>
                  </a:moveTo>
                  <a:lnTo>
                    <a:pt x="3547" y="0"/>
                  </a:lnTo>
                  <a:lnTo>
                    <a:pt x="3547" y="80023"/>
                  </a:lnTo>
                  <a:lnTo>
                    <a:pt x="0" y="80023"/>
                  </a:lnTo>
                  <a:lnTo>
                    <a:pt x="0" y="0"/>
                  </a:lnTo>
                  <a:close/>
                </a:path>
              </a:pathLst>
            </a:custGeom>
            <a:solidFill>
              <a:srgbClr val="DCDDDE"/>
            </a:solidFill>
          </p:spPr>
          <p:txBody>
            <a:bodyPr wrap="square" lIns="0" tIns="0" rIns="0" bIns="0" rtlCol="0"/>
            <a:lstStyle/>
            <a:p>
              <a:endParaRPr/>
            </a:p>
          </p:txBody>
        </p:sp>
        <p:sp>
          <p:nvSpPr>
            <p:cNvPr id="699" name="object 699"/>
            <p:cNvSpPr/>
            <p:nvPr/>
          </p:nvSpPr>
          <p:spPr>
            <a:xfrm>
              <a:off x="5734632" y="3696818"/>
              <a:ext cx="3810" cy="80645"/>
            </a:xfrm>
            <a:custGeom>
              <a:avLst/>
              <a:gdLst/>
              <a:ahLst/>
              <a:cxnLst/>
              <a:rect l="l" t="t" r="r" b="b"/>
              <a:pathLst>
                <a:path w="3810" h="80645">
                  <a:moveTo>
                    <a:pt x="3547" y="0"/>
                  </a:moveTo>
                  <a:lnTo>
                    <a:pt x="3547" y="80023"/>
                  </a:lnTo>
                </a:path>
                <a:path w="3810" h="80645">
                  <a:moveTo>
                    <a:pt x="0" y="80023"/>
                  </a:moveTo>
                  <a:lnTo>
                    <a:pt x="0" y="0"/>
                  </a:lnTo>
                </a:path>
              </a:pathLst>
            </a:custGeom>
            <a:ln w="3175">
              <a:solidFill>
                <a:srgbClr val="DCDDDE"/>
              </a:solidFill>
            </a:ln>
          </p:spPr>
          <p:txBody>
            <a:bodyPr wrap="square" lIns="0" tIns="0" rIns="0" bIns="0" rtlCol="0"/>
            <a:lstStyle/>
            <a:p>
              <a:endParaRPr/>
            </a:p>
          </p:txBody>
        </p:sp>
        <p:sp>
          <p:nvSpPr>
            <p:cNvPr id="700" name="object 700"/>
            <p:cNvSpPr/>
            <p:nvPr/>
          </p:nvSpPr>
          <p:spPr>
            <a:xfrm>
              <a:off x="5738179" y="3696818"/>
              <a:ext cx="1905" cy="80645"/>
            </a:xfrm>
            <a:custGeom>
              <a:avLst/>
              <a:gdLst/>
              <a:ahLst/>
              <a:cxnLst/>
              <a:rect l="l" t="t" r="r" b="b"/>
              <a:pathLst>
                <a:path w="1904" h="80645">
                  <a:moveTo>
                    <a:pt x="0" y="0"/>
                  </a:moveTo>
                  <a:lnTo>
                    <a:pt x="1891" y="0"/>
                  </a:lnTo>
                  <a:lnTo>
                    <a:pt x="1891" y="80023"/>
                  </a:lnTo>
                  <a:lnTo>
                    <a:pt x="0" y="80023"/>
                  </a:lnTo>
                  <a:lnTo>
                    <a:pt x="0" y="0"/>
                  </a:lnTo>
                  <a:close/>
                </a:path>
              </a:pathLst>
            </a:custGeom>
            <a:solidFill>
              <a:srgbClr val="DBDCDE"/>
            </a:solidFill>
          </p:spPr>
          <p:txBody>
            <a:bodyPr wrap="square" lIns="0" tIns="0" rIns="0" bIns="0" rtlCol="0"/>
            <a:lstStyle/>
            <a:p>
              <a:endParaRPr/>
            </a:p>
          </p:txBody>
        </p:sp>
        <p:sp>
          <p:nvSpPr>
            <p:cNvPr id="701" name="object 701"/>
            <p:cNvSpPr/>
            <p:nvPr/>
          </p:nvSpPr>
          <p:spPr>
            <a:xfrm>
              <a:off x="5738180" y="3696818"/>
              <a:ext cx="1905" cy="80645"/>
            </a:xfrm>
            <a:custGeom>
              <a:avLst/>
              <a:gdLst/>
              <a:ahLst/>
              <a:cxnLst/>
              <a:rect l="l" t="t" r="r" b="b"/>
              <a:pathLst>
                <a:path w="1904" h="80645">
                  <a:moveTo>
                    <a:pt x="1891" y="0"/>
                  </a:moveTo>
                  <a:lnTo>
                    <a:pt x="1891" y="80023"/>
                  </a:lnTo>
                </a:path>
                <a:path w="1904" h="80645">
                  <a:moveTo>
                    <a:pt x="0" y="80023"/>
                  </a:moveTo>
                  <a:lnTo>
                    <a:pt x="0" y="0"/>
                  </a:lnTo>
                </a:path>
              </a:pathLst>
            </a:custGeom>
            <a:ln w="3175">
              <a:solidFill>
                <a:srgbClr val="DBDCDE"/>
              </a:solidFill>
            </a:ln>
          </p:spPr>
          <p:txBody>
            <a:bodyPr wrap="square" lIns="0" tIns="0" rIns="0" bIns="0" rtlCol="0"/>
            <a:lstStyle/>
            <a:p>
              <a:endParaRPr/>
            </a:p>
          </p:txBody>
        </p:sp>
        <p:sp>
          <p:nvSpPr>
            <p:cNvPr id="702" name="object 702"/>
            <p:cNvSpPr/>
            <p:nvPr/>
          </p:nvSpPr>
          <p:spPr>
            <a:xfrm>
              <a:off x="5740071" y="3696818"/>
              <a:ext cx="3810" cy="80645"/>
            </a:xfrm>
            <a:custGeom>
              <a:avLst/>
              <a:gdLst/>
              <a:ahLst/>
              <a:cxnLst/>
              <a:rect l="l" t="t" r="r" b="b"/>
              <a:pathLst>
                <a:path w="3810" h="80645">
                  <a:moveTo>
                    <a:pt x="0" y="0"/>
                  </a:moveTo>
                  <a:lnTo>
                    <a:pt x="3547" y="0"/>
                  </a:lnTo>
                  <a:lnTo>
                    <a:pt x="3547" y="80023"/>
                  </a:lnTo>
                  <a:lnTo>
                    <a:pt x="0" y="80023"/>
                  </a:lnTo>
                  <a:lnTo>
                    <a:pt x="0" y="0"/>
                  </a:lnTo>
                  <a:close/>
                </a:path>
              </a:pathLst>
            </a:custGeom>
            <a:solidFill>
              <a:srgbClr val="DBDCDE"/>
            </a:solidFill>
          </p:spPr>
          <p:txBody>
            <a:bodyPr wrap="square" lIns="0" tIns="0" rIns="0" bIns="0" rtlCol="0"/>
            <a:lstStyle/>
            <a:p>
              <a:endParaRPr/>
            </a:p>
          </p:txBody>
        </p:sp>
        <p:sp>
          <p:nvSpPr>
            <p:cNvPr id="703" name="object 703"/>
            <p:cNvSpPr/>
            <p:nvPr/>
          </p:nvSpPr>
          <p:spPr>
            <a:xfrm>
              <a:off x="5740071" y="3696818"/>
              <a:ext cx="3810" cy="80645"/>
            </a:xfrm>
            <a:custGeom>
              <a:avLst/>
              <a:gdLst/>
              <a:ahLst/>
              <a:cxnLst/>
              <a:rect l="l" t="t" r="r" b="b"/>
              <a:pathLst>
                <a:path w="3810" h="80645">
                  <a:moveTo>
                    <a:pt x="3547" y="0"/>
                  </a:moveTo>
                  <a:lnTo>
                    <a:pt x="3547" y="80023"/>
                  </a:lnTo>
                </a:path>
                <a:path w="3810" h="80645">
                  <a:moveTo>
                    <a:pt x="0" y="80023"/>
                  </a:moveTo>
                  <a:lnTo>
                    <a:pt x="0" y="0"/>
                  </a:lnTo>
                </a:path>
              </a:pathLst>
            </a:custGeom>
            <a:ln w="3175">
              <a:solidFill>
                <a:srgbClr val="DBDCDE"/>
              </a:solidFill>
            </a:ln>
          </p:spPr>
          <p:txBody>
            <a:bodyPr wrap="square" lIns="0" tIns="0" rIns="0" bIns="0" rtlCol="0"/>
            <a:lstStyle/>
            <a:p>
              <a:endParaRPr/>
            </a:p>
          </p:txBody>
        </p:sp>
        <p:sp>
          <p:nvSpPr>
            <p:cNvPr id="704" name="object 704"/>
            <p:cNvSpPr/>
            <p:nvPr/>
          </p:nvSpPr>
          <p:spPr>
            <a:xfrm>
              <a:off x="5743619" y="3696818"/>
              <a:ext cx="1905" cy="80645"/>
            </a:xfrm>
            <a:custGeom>
              <a:avLst/>
              <a:gdLst/>
              <a:ahLst/>
              <a:cxnLst/>
              <a:rect l="l" t="t" r="r" b="b"/>
              <a:pathLst>
                <a:path w="1904" h="80645">
                  <a:moveTo>
                    <a:pt x="0" y="0"/>
                  </a:moveTo>
                  <a:lnTo>
                    <a:pt x="1655" y="0"/>
                  </a:lnTo>
                  <a:lnTo>
                    <a:pt x="1655" y="80023"/>
                  </a:lnTo>
                  <a:lnTo>
                    <a:pt x="0" y="80023"/>
                  </a:lnTo>
                  <a:lnTo>
                    <a:pt x="0" y="0"/>
                  </a:lnTo>
                  <a:close/>
                </a:path>
              </a:pathLst>
            </a:custGeom>
            <a:solidFill>
              <a:srgbClr val="DADBDD"/>
            </a:solidFill>
          </p:spPr>
          <p:txBody>
            <a:bodyPr wrap="square" lIns="0" tIns="0" rIns="0" bIns="0" rtlCol="0"/>
            <a:lstStyle/>
            <a:p>
              <a:endParaRPr/>
            </a:p>
          </p:txBody>
        </p:sp>
        <p:sp>
          <p:nvSpPr>
            <p:cNvPr id="705" name="object 705"/>
            <p:cNvSpPr/>
            <p:nvPr/>
          </p:nvSpPr>
          <p:spPr>
            <a:xfrm>
              <a:off x="5743619" y="3696818"/>
              <a:ext cx="1905" cy="80645"/>
            </a:xfrm>
            <a:custGeom>
              <a:avLst/>
              <a:gdLst/>
              <a:ahLst/>
              <a:cxnLst/>
              <a:rect l="l" t="t" r="r" b="b"/>
              <a:pathLst>
                <a:path w="1904" h="80645">
                  <a:moveTo>
                    <a:pt x="1655" y="0"/>
                  </a:moveTo>
                  <a:lnTo>
                    <a:pt x="1655" y="80023"/>
                  </a:lnTo>
                </a:path>
                <a:path w="1904" h="80645">
                  <a:moveTo>
                    <a:pt x="0" y="80023"/>
                  </a:moveTo>
                  <a:lnTo>
                    <a:pt x="0" y="0"/>
                  </a:lnTo>
                </a:path>
              </a:pathLst>
            </a:custGeom>
            <a:ln w="3175">
              <a:solidFill>
                <a:srgbClr val="DADBDD"/>
              </a:solidFill>
            </a:ln>
          </p:spPr>
          <p:txBody>
            <a:bodyPr wrap="square" lIns="0" tIns="0" rIns="0" bIns="0" rtlCol="0"/>
            <a:lstStyle/>
            <a:p>
              <a:endParaRPr/>
            </a:p>
          </p:txBody>
        </p:sp>
        <p:sp>
          <p:nvSpPr>
            <p:cNvPr id="706" name="object 706"/>
            <p:cNvSpPr/>
            <p:nvPr/>
          </p:nvSpPr>
          <p:spPr>
            <a:xfrm>
              <a:off x="5745274" y="3696818"/>
              <a:ext cx="3810" cy="80645"/>
            </a:xfrm>
            <a:custGeom>
              <a:avLst/>
              <a:gdLst/>
              <a:ahLst/>
              <a:cxnLst/>
              <a:rect l="l" t="t" r="r" b="b"/>
              <a:pathLst>
                <a:path w="3810" h="80645">
                  <a:moveTo>
                    <a:pt x="0" y="0"/>
                  </a:moveTo>
                  <a:lnTo>
                    <a:pt x="3547" y="0"/>
                  </a:lnTo>
                  <a:lnTo>
                    <a:pt x="3547" y="80023"/>
                  </a:lnTo>
                  <a:lnTo>
                    <a:pt x="0" y="80023"/>
                  </a:lnTo>
                  <a:lnTo>
                    <a:pt x="0" y="0"/>
                  </a:lnTo>
                  <a:close/>
                </a:path>
              </a:pathLst>
            </a:custGeom>
            <a:solidFill>
              <a:srgbClr val="D9DBDC"/>
            </a:solidFill>
          </p:spPr>
          <p:txBody>
            <a:bodyPr wrap="square" lIns="0" tIns="0" rIns="0" bIns="0" rtlCol="0"/>
            <a:lstStyle/>
            <a:p>
              <a:endParaRPr/>
            </a:p>
          </p:txBody>
        </p:sp>
        <p:sp>
          <p:nvSpPr>
            <p:cNvPr id="707" name="object 707"/>
            <p:cNvSpPr/>
            <p:nvPr/>
          </p:nvSpPr>
          <p:spPr>
            <a:xfrm>
              <a:off x="5745274" y="3696818"/>
              <a:ext cx="3810" cy="80645"/>
            </a:xfrm>
            <a:custGeom>
              <a:avLst/>
              <a:gdLst/>
              <a:ahLst/>
              <a:cxnLst/>
              <a:rect l="l" t="t" r="r" b="b"/>
              <a:pathLst>
                <a:path w="3810" h="80645">
                  <a:moveTo>
                    <a:pt x="3547" y="0"/>
                  </a:moveTo>
                  <a:lnTo>
                    <a:pt x="3547" y="80023"/>
                  </a:lnTo>
                </a:path>
                <a:path w="3810" h="80645">
                  <a:moveTo>
                    <a:pt x="0" y="80023"/>
                  </a:moveTo>
                  <a:lnTo>
                    <a:pt x="0" y="0"/>
                  </a:lnTo>
                </a:path>
              </a:pathLst>
            </a:custGeom>
            <a:ln w="3175">
              <a:solidFill>
                <a:srgbClr val="D9DBDC"/>
              </a:solidFill>
            </a:ln>
          </p:spPr>
          <p:txBody>
            <a:bodyPr wrap="square" lIns="0" tIns="0" rIns="0" bIns="0" rtlCol="0"/>
            <a:lstStyle/>
            <a:p>
              <a:endParaRPr/>
            </a:p>
          </p:txBody>
        </p:sp>
        <p:sp>
          <p:nvSpPr>
            <p:cNvPr id="708" name="object 708"/>
            <p:cNvSpPr/>
            <p:nvPr/>
          </p:nvSpPr>
          <p:spPr>
            <a:xfrm>
              <a:off x="5748821" y="3696818"/>
              <a:ext cx="1905" cy="80645"/>
            </a:xfrm>
            <a:custGeom>
              <a:avLst/>
              <a:gdLst/>
              <a:ahLst/>
              <a:cxnLst/>
              <a:rect l="l" t="t" r="r" b="b"/>
              <a:pathLst>
                <a:path w="1904" h="80645">
                  <a:moveTo>
                    <a:pt x="0" y="0"/>
                  </a:moveTo>
                  <a:lnTo>
                    <a:pt x="1891" y="0"/>
                  </a:lnTo>
                  <a:lnTo>
                    <a:pt x="1891" y="80023"/>
                  </a:lnTo>
                  <a:lnTo>
                    <a:pt x="0" y="80023"/>
                  </a:lnTo>
                  <a:lnTo>
                    <a:pt x="0" y="0"/>
                  </a:lnTo>
                  <a:close/>
                </a:path>
              </a:pathLst>
            </a:custGeom>
            <a:solidFill>
              <a:srgbClr val="D9DBDC"/>
            </a:solidFill>
          </p:spPr>
          <p:txBody>
            <a:bodyPr wrap="square" lIns="0" tIns="0" rIns="0" bIns="0" rtlCol="0"/>
            <a:lstStyle/>
            <a:p>
              <a:endParaRPr/>
            </a:p>
          </p:txBody>
        </p:sp>
        <p:sp>
          <p:nvSpPr>
            <p:cNvPr id="709" name="object 709"/>
            <p:cNvSpPr/>
            <p:nvPr/>
          </p:nvSpPr>
          <p:spPr>
            <a:xfrm>
              <a:off x="5748821" y="3696818"/>
              <a:ext cx="1905" cy="80645"/>
            </a:xfrm>
            <a:custGeom>
              <a:avLst/>
              <a:gdLst/>
              <a:ahLst/>
              <a:cxnLst/>
              <a:rect l="l" t="t" r="r" b="b"/>
              <a:pathLst>
                <a:path w="1904" h="80645">
                  <a:moveTo>
                    <a:pt x="1891" y="0"/>
                  </a:moveTo>
                  <a:lnTo>
                    <a:pt x="1891" y="80023"/>
                  </a:lnTo>
                </a:path>
                <a:path w="1904" h="80645">
                  <a:moveTo>
                    <a:pt x="0" y="80023"/>
                  </a:moveTo>
                  <a:lnTo>
                    <a:pt x="0" y="0"/>
                  </a:lnTo>
                </a:path>
              </a:pathLst>
            </a:custGeom>
            <a:ln w="3175">
              <a:solidFill>
                <a:srgbClr val="D9DBDC"/>
              </a:solidFill>
            </a:ln>
          </p:spPr>
          <p:txBody>
            <a:bodyPr wrap="square" lIns="0" tIns="0" rIns="0" bIns="0" rtlCol="0"/>
            <a:lstStyle/>
            <a:p>
              <a:endParaRPr/>
            </a:p>
          </p:txBody>
        </p:sp>
        <p:sp>
          <p:nvSpPr>
            <p:cNvPr id="710" name="object 710"/>
            <p:cNvSpPr/>
            <p:nvPr/>
          </p:nvSpPr>
          <p:spPr>
            <a:xfrm>
              <a:off x="5750713" y="3696818"/>
              <a:ext cx="3810" cy="80645"/>
            </a:xfrm>
            <a:custGeom>
              <a:avLst/>
              <a:gdLst/>
              <a:ahLst/>
              <a:cxnLst/>
              <a:rect l="l" t="t" r="r" b="b"/>
              <a:pathLst>
                <a:path w="3810" h="80645">
                  <a:moveTo>
                    <a:pt x="0" y="0"/>
                  </a:moveTo>
                  <a:lnTo>
                    <a:pt x="3547" y="0"/>
                  </a:lnTo>
                  <a:lnTo>
                    <a:pt x="3547" y="80023"/>
                  </a:lnTo>
                  <a:lnTo>
                    <a:pt x="0" y="80023"/>
                  </a:lnTo>
                  <a:lnTo>
                    <a:pt x="0" y="0"/>
                  </a:lnTo>
                  <a:close/>
                </a:path>
              </a:pathLst>
            </a:custGeom>
            <a:solidFill>
              <a:srgbClr val="D9DADB"/>
            </a:solidFill>
          </p:spPr>
          <p:txBody>
            <a:bodyPr wrap="square" lIns="0" tIns="0" rIns="0" bIns="0" rtlCol="0"/>
            <a:lstStyle/>
            <a:p>
              <a:endParaRPr/>
            </a:p>
          </p:txBody>
        </p:sp>
        <p:sp>
          <p:nvSpPr>
            <p:cNvPr id="711" name="object 711"/>
            <p:cNvSpPr/>
            <p:nvPr/>
          </p:nvSpPr>
          <p:spPr>
            <a:xfrm>
              <a:off x="5750713" y="3696818"/>
              <a:ext cx="3810" cy="80645"/>
            </a:xfrm>
            <a:custGeom>
              <a:avLst/>
              <a:gdLst/>
              <a:ahLst/>
              <a:cxnLst/>
              <a:rect l="l" t="t" r="r" b="b"/>
              <a:pathLst>
                <a:path w="3810" h="80645">
                  <a:moveTo>
                    <a:pt x="3547" y="0"/>
                  </a:moveTo>
                  <a:lnTo>
                    <a:pt x="3547" y="80023"/>
                  </a:lnTo>
                </a:path>
                <a:path w="3810" h="80645">
                  <a:moveTo>
                    <a:pt x="0" y="80023"/>
                  </a:moveTo>
                  <a:lnTo>
                    <a:pt x="0" y="0"/>
                  </a:lnTo>
                </a:path>
              </a:pathLst>
            </a:custGeom>
            <a:ln w="3175">
              <a:solidFill>
                <a:srgbClr val="D9DADB"/>
              </a:solidFill>
            </a:ln>
          </p:spPr>
          <p:txBody>
            <a:bodyPr wrap="square" lIns="0" tIns="0" rIns="0" bIns="0" rtlCol="0"/>
            <a:lstStyle/>
            <a:p>
              <a:endParaRPr/>
            </a:p>
          </p:txBody>
        </p:sp>
        <p:sp>
          <p:nvSpPr>
            <p:cNvPr id="712" name="object 712"/>
            <p:cNvSpPr/>
            <p:nvPr/>
          </p:nvSpPr>
          <p:spPr>
            <a:xfrm>
              <a:off x="5754260" y="3696818"/>
              <a:ext cx="1905" cy="80645"/>
            </a:xfrm>
            <a:custGeom>
              <a:avLst/>
              <a:gdLst/>
              <a:ahLst/>
              <a:cxnLst/>
              <a:rect l="l" t="t" r="r" b="b"/>
              <a:pathLst>
                <a:path w="1904" h="80645">
                  <a:moveTo>
                    <a:pt x="0" y="0"/>
                  </a:moveTo>
                  <a:lnTo>
                    <a:pt x="1655" y="0"/>
                  </a:lnTo>
                  <a:lnTo>
                    <a:pt x="1655" y="80023"/>
                  </a:lnTo>
                  <a:lnTo>
                    <a:pt x="0" y="80023"/>
                  </a:lnTo>
                  <a:lnTo>
                    <a:pt x="0" y="0"/>
                  </a:lnTo>
                  <a:close/>
                </a:path>
              </a:pathLst>
            </a:custGeom>
            <a:solidFill>
              <a:srgbClr val="D7D9DB"/>
            </a:solidFill>
          </p:spPr>
          <p:txBody>
            <a:bodyPr wrap="square" lIns="0" tIns="0" rIns="0" bIns="0" rtlCol="0"/>
            <a:lstStyle/>
            <a:p>
              <a:endParaRPr/>
            </a:p>
          </p:txBody>
        </p:sp>
        <p:sp>
          <p:nvSpPr>
            <p:cNvPr id="713" name="object 713"/>
            <p:cNvSpPr/>
            <p:nvPr/>
          </p:nvSpPr>
          <p:spPr>
            <a:xfrm>
              <a:off x="5754260" y="3696818"/>
              <a:ext cx="1905" cy="80645"/>
            </a:xfrm>
            <a:custGeom>
              <a:avLst/>
              <a:gdLst/>
              <a:ahLst/>
              <a:cxnLst/>
              <a:rect l="l" t="t" r="r" b="b"/>
              <a:pathLst>
                <a:path w="1904" h="80645">
                  <a:moveTo>
                    <a:pt x="1655" y="0"/>
                  </a:moveTo>
                  <a:lnTo>
                    <a:pt x="1655" y="80023"/>
                  </a:lnTo>
                </a:path>
                <a:path w="1904" h="80645">
                  <a:moveTo>
                    <a:pt x="0" y="80023"/>
                  </a:moveTo>
                  <a:lnTo>
                    <a:pt x="0" y="0"/>
                  </a:lnTo>
                </a:path>
              </a:pathLst>
            </a:custGeom>
            <a:ln w="3175">
              <a:solidFill>
                <a:srgbClr val="D7D9DB"/>
              </a:solidFill>
            </a:ln>
          </p:spPr>
          <p:txBody>
            <a:bodyPr wrap="square" lIns="0" tIns="0" rIns="0" bIns="0" rtlCol="0"/>
            <a:lstStyle/>
            <a:p>
              <a:endParaRPr/>
            </a:p>
          </p:txBody>
        </p:sp>
        <p:sp>
          <p:nvSpPr>
            <p:cNvPr id="714" name="object 714"/>
            <p:cNvSpPr/>
            <p:nvPr/>
          </p:nvSpPr>
          <p:spPr>
            <a:xfrm>
              <a:off x="5755916" y="3696818"/>
              <a:ext cx="3810" cy="80645"/>
            </a:xfrm>
            <a:custGeom>
              <a:avLst/>
              <a:gdLst/>
              <a:ahLst/>
              <a:cxnLst/>
              <a:rect l="l" t="t" r="r" b="b"/>
              <a:pathLst>
                <a:path w="3810" h="80645">
                  <a:moveTo>
                    <a:pt x="0" y="0"/>
                  </a:moveTo>
                  <a:lnTo>
                    <a:pt x="3547" y="0"/>
                  </a:lnTo>
                  <a:lnTo>
                    <a:pt x="3547" y="80023"/>
                  </a:lnTo>
                  <a:lnTo>
                    <a:pt x="0" y="80023"/>
                  </a:lnTo>
                  <a:lnTo>
                    <a:pt x="0" y="0"/>
                  </a:lnTo>
                  <a:close/>
                </a:path>
              </a:pathLst>
            </a:custGeom>
            <a:solidFill>
              <a:srgbClr val="D7D9DB"/>
            </a:solidFill>
          </p:spPr>
          <p:txBody>
            <a:bodyPr wrap="square" lIns="0" tIns="0" rIns="0" bIns="0" rtlCol="0"/>
            <a:lstStyle/>
            <a:p>
              <a:endParaRPr/>
            </a:p>
          </p:txBody>
        </p:sp>
        <p:sp>
          <p:nvSpPr>
            <p:cNvPr id="715" name="object 715"/>
            <p:cNvSpPr/>
            <p:nvPr/>
          </p:nvSpPr>
          <p:spPr>
            <a:xfrm>
              <a:off x="5755916" y="3696818"/>
              <a:ext cx="3810" cy="80645"/>
            </a:xfrm>
            <a:custGeom>
              <a:avLst/>
              <a:gdLst/>
              <a:ahLst/>
              <a:cxnLst/>
              <a:rect l="l" t="t" r="r" b="b"/>
              <a:pathLst>
                <a:path w="3810" h="80645">
                  <a:moveTo>
                    <a:pt x="3547" y="0"/>
                  </a:moveTo>
                  <a:lnTo>
                    <a:pt x="3547" y="80023"/>
                  </a:lnTo>
                </a:path>
                <a:path w="3810" h="80645">
                  <a:moveTo>
                    <a:pt x="0" y="80023"/>
                  </a:moveTo>
                  <a:lnTo>
                    <a:pt x="0" y="0"/>
                  </a:lnTo>
                </a:path>
              </a:pathLst>
            </a:custGeom>
            <a:ln w="3175">
              <a:solidFill>
                <a:srgbClr val="D7D9DB"/>
              </a:solidFill>
            </a:ln>
          </p:spPr>
          <p:txBody>
            <a:bodyPr wrap="square" lIns="0" tIns="0" rIns="0" bIns="0" rtlCol="0"/>
            <a:lstStyle/>
            <a:p>
              <a:endParaRPr/>
            </a:p>
          </p:txBody>
        </p:sp>
        <p:sp>
          <p:nvSpPr>
            <p:cNvPr id="716" name="object 716"/>
            <p:cNvSpPr/>
            <p:nvPr/>
          </p:nvSpPr>
          <p:spPr>
            <a:xfrm>
              <a:off x="5759463" y="3696818"/>
              <a:ext cx="1905" cy="80645"/>
            </a:xfrm>
            <a:custGeom>
              <a:avLst/>
              <a:gdLst/>
              <a:ahLst/>
              <a:cxnLst/>
              <a:rect l="l" t="t" r="r" b="b"/>
              <a:pathLst>
                <a:path w="1904" h="80645">
                  <a:moveTo>
                    <a:pt x="0" y="0"/>
                  </a:moveTo>
                  <a:lnTo>
                    <a:pt x="1891" y="0"/>
                  </a:lnTo>
                  <a:lnTo>
                    <a:pt x="1891" y="80023"/>
                  </a:lnTo>
                  <a:lnTo>
                    <a:pt x="0" y="80023"/>
                  </a:lnTo>
                  <a:lnTo>
                    <a:pt x="0" y="0"/>
                  </a:lnTo>
                  <a:close/>
                </a:path>
              </a:pathLst>
            </a:custGeom>
            <a:solidFill>
              <a:srgbClr val="D6D7DA"/>
            </a:solidFill>
          </p:spPr>
          <p:txBody>
            <a:bodyPr wrap="square" lIns="0" tIns="0" rIns="0" bIns="0" rtlCol="0"/>
            <a:lstStyle/>
            <a:p>
              <a:endParaRPr/>
            </a:p>
          </p:txBody>
        </p:sp>
        <p:sp>
          <p:nvSpPr>
            <p:cNvPr id="717" name="object 717"/>
            <p:cNvSpPr/>
            <p:nvPr/>
          </p:nvSpPr>
          <p:spPr>
            <a:xfrm>
              <a:off x="5759463" y="3696818"/>
              <a:ext cx="1905" cy="80645"/>
            </a:xfrm>
            <a:custGeom>
              <a:avLst/>
              <a:gdLst/>
              <a:ahLst/>
              <a:cxnLst/>
              <a:rect l="l" t="t" r="r" b="b"/>
              <a:pathLst>
                <a:path w="1904" h="80645">
                  <a:moveTo>
                    <a:pt x="1891" y="0"/>
                  </a:moveTo>
                  <a:lnTo>
                    <a:pt x="1891" y="80023"/>
                  </a:lnTo>
                </a:path>
                <a:path w="1904" h="80645">
                  <a:moveTo>
                    <a:pt x="0" y="80023"/>
                  </a:moveTo>
                  <a:lnTo>
                    <a:pt x="0" y="0"/>
                  </a:lnTo>
                </a:path>
              </a:pathLst>
            </a:custGeom>
            <a:ln w="3175">
              <a:solidFill>
                <a:srgbClr val="D6D7DA"/>
              </a:solidFill>
            </a:ln>
          </p:spPr>
          <p:txBody>
            <a:bodyPr wrap="square" lIns="0" tIns="0" rIns="0" bIns="0" rtlCol="0"/>
            <a:lstStyle/>
            <a:p>
              <a:endParaRPr/>
            </a:p>
          </p:txBody>
        </p:sp>
        <p:sp>
          <p:nvSpPr>
            <p:cNvPr id="718" name="object 718"/>
            <p:cNvSpPr/>
            <p:nvPr/>
          </p:nvSpPr>
          <p:spPr>
            <a:xfrm>
              <a:off x="5761355" y="3696818"/>
              <a:ext cx="3810" cy="80645"/>
            </a:xfrm>
            <a:custGeom>
              <a:avLst/>
              <a:gdLst/>
              <a:ahLst/>
              <a:cxnLst/>
              <a:rect l="l" t="t" r="r" b="b"/>
              <a:pathLst>
                <a:path w="3810" h="80645">
                  <a:moveTo>
                    <a:pt x="0" y="0"/>
                  </a:moveTo>
                  <a:lnTo>
                    <a:pt x="3547" y="0"/>
                  </a:lnTo>
                  <a:lnTo>
                    <a:pt x="3547" y="80023"/>
                  </a:lnTo>
                  <a:lnTo>
                    <a:pt x="0" y="80023"/>
                  </a:lnTo>
                  <a:lnTo>
                    <a:pt x="0" y="0"/>
                  </a:lnTo>
                  <a:close/>
                </a:path>
              </a:pathLst>
            </a:custGeom>
            <a:solidFill>
              <a:srgbClr val="D5D6D9"/>
            </a:solidFill>
          </p:spPr>
          <p:txBody>
            <a:bodyPr wrap="square" lIns="0" tIns="0" rIns="0" bIns="0" rtlCol="0"/>
            <a:lstStyle/>
            <a:p>
              <a:endParaRPr/>
            </a:p>
          </p:txBody>
        </p:sp>
        <p:sp>
          <p:nvSpPr>
            <p:cNvPr id="719" name="object 719"/>
            <p:cNvSpPr/>
            <p:nvPr/>
          </p:nvSpPr>
          <p:spPr>
            <a:xfrm>
              <a:off x="5761355" y="3696818"/>
              <a:ext cx="3810" cy="80645"/>
            </a:xfrm>
            <a:custGeom>
              <a:avLst/>
              <a:gdLst/>
              <a:ahLst/>
              <a:cxnLst/>
              <a:rect l="l" t="t" r="r" b="b"/>
              <a:pathLst>
                <a:path w="3810" h="80645">
                  <a:moveTo>
                    <a:pt x="3547" y="0"/>
                  </a:moveTo>
                  <a:lnTo>
                    <a:pt x="3547" y="80023"/>
                  </a:lnTo>
                </a:path>
                <a:path w="3810" h="80645">
                  <a:moveTo>
                    <a:pt x="0" y="80023"/>
                  </a:moveTo>
                  <a:lnTo>
                    <a:pt x="0" y="0"/>
                  </a:lnTo>
                </a:path>
              </a:pathLst>
            </a:custGeom>
            <a:ln w="3175">
              <a:solidFill>
                <a:srgbClr val="D5D6D9"/>
              </a:solidFill>
            </a:ln>
          </p:spPr>
          <p:txBody>
            <a:bodyPr wrap="square" lIns="0" tIns="0" rIns="0" bIns="0" rtlCol="0"/>
            <a:lstStyle/>
            <a:p>
              <a:endParaRPr/>
            </a:p>
          </p:txBody>
        </p:sp>
        <p:sp>
          <p:nvSpPr>
            <p:cNvPr id="720" name="object 720"/>
            <p:cNvSpPr/>
            <p:nvPr/>
          </p:nvSpPr>
          <p:spPr>
            <a:xfrm>
              <a:off x="5764902" y="3696818"/>
              <a:ext cx="1905" cy="80645"/>
            </a:xfrm>
            <a:custGeom>
              <a:avLst/>
              <a:gdLst/>
              <a:ahLst/>
              <a:cxnLst/>
              <a:rect l="l" t="t" r="r" b="b"/>
              <a:pathLst>
                <a:path w="1904" h="80645">
                  <a:moveTo>
                    <a:pt x="0" y="0"/>
                  </a:moveTo>
                  <a:lnTo>
                    <a:pt x="1655" y="0"/>
                  </a:lnTo>
                  <a:lnTo>
                    <a:pt x="1655" y="80023"/>
                  </a:lnTo>
                  <a:lnTo>
                    <a:pt x="0" y="80023"/>
                  </a:lnTo>
                  <a:lnTo>
                    <a:pt x="0" y="0"/>
                  </a:lnTo>
                  <a:close/>
                </a:path>
              </a:pathLst>
            </a:custGeom>
            <a:solidFill>
              <a:srgbClr val="D4D6D7"/>
            </a:solidFill>
          </p:spPr>
          <p:txBody>
            <a:bodyPr wrap="square" lIns="0" tIns="0" rIns="0" bIns="0" rtlCol="0"/>
            <a:lstStyle/>
            <a:p>
              <a:endParaRPr/>
            </a:p>
          </p:txBody>
        </p:sp>
        <p:sp>
          <p:nvSpPr>
            <p:cNvPr id="721" name="object 721"/>
            <p:cNvSpPr/>
            <p:nvPr/>
          </p:nvSpPr>
          <p:spPr>
            <a:xfrm>
              <a:off x="5764902" y="3696818"/>
              <a:ext cx="1905" cy="80645"/>
            </a:xfrm>
            <a:custGeom>
              <a:avLst/>
              <a:gdLst/>
              <a:ahLst/>
              <a:cxnLst/>
              <a:rect l="l" t="t" r="r" b="b"/>
              <a:pathLst>
                <a:path w="1904" h="80645">
                  <a:moveTo>
                    <a:pt x="1655" y="0"/>
                  </a:moveTo>
                  <a:lnTo>
                    <a:pt x="1655" y="80023"/>
                  </a:lnTo>
                </a:path>
                <a:path w="1904" h="80645">
                  <a:moveTo>
                    <a:pt x="0" y="80023"/>
                  </a:moveTo>
                  <a:lnTo>
                    <a:pt x="0" y="0"/>
                  </a:lnTo>
                </a:path>
              </a:pathLst>
            </a:custGeom>
            <a:ln w="3175">
              <a:solidFill>
                <a:srgbClr val="D4D6D7"/>
              </a:solidFill>
            </a:ln>
          </p:spPr>
          <p:txBody>
            <a:bodyPr wrap="square" lIns="0" tIns="0" rIns="0" bIns="0" rtlCol="0"/>
            <a:lstStyle/>
            <a:p>
              <a:endParaRPr/>
            </a:p>
          </p:txBody>
        </p:sp>
        <p:sp>
          <p:nvSpPr>
            <p:cNvPr id="722" name="object 722"/>
            <p:cNvSpPr/>
            <p:nvPr/>
          </p:nvSpPr>
          <p:spPr>
            <a:xfrm>
              <a:off x="5766557" y="3696818"/>
              <a:ext cx="1905" cy="80645"/>
            </a:xfrm>
            <a:custGeom>
              <a:avLst/>
              <a:gdLst/>
              <a:ahLst/>
              <a:cxnLst/>
              <a:rect l="l" t="t" r="r" b="b"/>
              <a:pathLst>
                <a:path w="1904" h="80645">
                  <a:moveTo>
                    <a:pt x="0" y="0"/>
                  </a:moveTo>
                  <a:lnTo>
                    <a:pt x="1891" y="0"/>
                  </a:lnTo>
                  <a:lnTo>
                    <a:pt x="1891" y="80023"/>
                  </a:lnTo>
                  <a:lnTo>
                    <a:pt x="0" y="80023"/>
                  </a:lnTo>
                  <a:lnTo>
                    <a:pt x="0" y="0"/>
                  </a:lnTo>
                  <a:close/>
                </a:path>
              </a:pathLst>
            </a:custGeom>
            <a:solidFill>
              <a:srgbClr val="D4D6D7"/>
            </a:solidFill>
          </p:spPr>
          <p:txBody>
            <a:bodyPr wrap="square" lIns="0" tIns="0" rIns="0" bIns="0" rtlCol="0"/>
            <a:lstStyle/>
            <a:p>
              <a:endParaRPr/>
            </a:p>
          </p:txBody>
        </p:sp>
        <p:sp>
          <p:nvSpPr>
            <p:cNvPr id="723" name="object 723"/>
            <p:cNvSpPr/>
            <p:nvPr/>
          </p:nvSpPr>
          <p:spPr>
            <a:xfrm>
              <a:off x="5766557" y="3696818"/>
              <a:ext cx="1905" cy="80645"/>
            </a:xfrm>
            <a:custGeom>
              <a:avLst/>
              <a:gdLst/>
              <a:ahLst/>
              <a:cxnLst/>
              <a:rect l="l" t="t" r="r" b="b"/>
              <a:pathLst>
                <a:path w="1904" h="80645">
                  <a:moveTo>
                    <a:pt x="1891" y="0"/>
                  </a:moveTo>
                  <a:lnTo>
                    <a:pt x="1891" y="80023"/>
                  </a:lnTo>
                </a:path>
                <a:path w="1904" h="80645">
                  <a:moveTo>
                    <a:pt x="0" y="80023"/>
                  </a:moveTo>
                  <a:lnTo>
                    <a:pt x="0" y="0"/>
                  </a:lnTo>
                </a:path>
              </a:pathLst>
            </a:custGeom>
            <a:ln w="3175">
              <a:solidFill>
                <a:srgbClr val="D4D6D7"/>
              </a:solidFill>
            </a:ln>
          </p:spPr>
          <p:txBody>
            <a:bodyPr wrap="square" lIns="0" tIns="0" rIns="0" bIns="0" rtlCol="0"/>
            <a:lstStyle/>
            <a:p>
              <a:endParaRPr/>
            </a:p>
          </p:txBody>
        </p:sp>
        <p:sp>
          <p:nvSpPr>
            <p:cNvPr id="724" name="object 724"/>
            <p:cNvSpPr/>
            <p:nvPr/>
          </p:nvSpPr>
          <p:spPr>
            <a:xfrm>
              <a:off x="5768449" y="3696818"/>
              <a:ext cx="3810" cy="80645"/>
            </a:xfrm>
            <a:custGeom>
              <a:avLst/>
              <a:gdLst/>
              <a:ahLst/>
              <a:cxnLst/>
              <a:rect l="l" t="t" r="r" b="b"/>
              <a:pathLst>
                <a:path w="3810" h="80645">
                  <a:moveTo>
                    <a:pt x="0" y="0"/>
                  </a:moveTo>
                  <a:lnTo>
                    <a:pt x="3547" y="0"/>
                  </a:lnTo>
                  <a:lnTo>
                    <a:pt x="3547" y="80023"/>
                  </a:lnTo>
                  <a:lnTo>
                    <a:pt x="0" y="80023"/>
                  </a:lnTo>
                  <a:lnTo>
                    <a:pt x="0" y="0"/>
                  </a:lnTo>
                  <a:close/>
                </a:path>
              </a:pathLst>
            </a:custGeom>
            <a:solidFill>
              <a:srgbClr val="D3D5D6"/>
            </a:solidFill>
          </p:spPr>
          <p:txBody>
            <a:bodyPr wrap="square" lIns="0" tIns="0" rIns="0" bIns="0" rtlCol="0"/>
            <a:lstStyle/>
            <a:p>
              <a:endParaRPr/>
            </a:p>
          </p:txBody>
        </p:sp>
        <p:sp>
          <p:nvSpPr>
            <p:cNvPr id="725" name="object 725"/>
            <p:cNvSpPr/>
            <p:nvPr/>
          </p:nvSpPr>
          <p:spPr>
            <a:xfrm>
              <a:off x="5768449" y="3696818"/>
              <a:ext cx="3810" cy="80645"/>
            </a:xfrm>
            <a:custGeom>
              <a:avLst/>
              <a:gdLst/>
              <a:ahLst/>
              <a:cxnLst/>
              <a:rect l="l" t="t" r="r" b="b"/>
              <a:pathLst>
                <a:path w="3810" h="80645">
                  <a:moveTo>
                    <a:pt x="3547" y="0"/>
                  </a:moveTo>
                  <a:lnTo>
                    <a:pt x="3547" y="80023"/>
                  </a:lnTo>
                </a:path>
                <a:path w="3810" h="80645">
                  <a:moveTo>
                    <a:pt x="0" y="80023"/>
                  </a:moveTo>
                  <a:lnTo>
                    <a:pt x="0" y="0"/>
                  </a:lnTo>
                </a:path>
              </a:pathLst>
            </a:custGeom>
            <a:ln w="3175">
              <a:solidFill>
                <a:srgbClr val="D3D5D6"/>
              </a:solidFill>
            </a:ln>
          </p:spPr>
          <p:txBody>
            <a:bodyPr wrap="square" lIns="0" tIns="0" rIns="0" bIns="0" rtlCol="0"/>
            <a:lstStyle/>
            <a:p>
              <a:endParaRPr/>
            </a:p>
          </p:txBody>
        </p:sp>
        <p:sp>
          <p:nvSpPr>
            <p:cNvPr id="726" name="object 726"/>
            <p:cNvSpPr/>
            <p:nvPr/>
          </p:nvSpPr>
          <p:spPr>
            <a:xfrm>
              <a:off x="5771996" y="3696818"/>
              <a:ext cx="1905" cy="80645"/>
            </a:xfrm>
            <a:custGeom>
              <a:avLst/>
              <a:gdLst/>
              <a:ahLst/>
              <a:cxnLst/>
              <a:rect l="l" t="t" r="r" b="b"/>
              <a:pathLst>
                <a:path w="1904" h="80645">
                  <a:moveTo>
                    <a:pt x="0" y="0"/>
                  </a:moveTo>
                  <a:lnTo>
                    <a:pt x="1655" y="0"/>
                  </a:lnTo>
                  <a:lnTo>
                    <a:pt x="1655" y="80023"/>
                  </a:lnTo>
                  <a:lnTo>
                    <a:pt x="0" y="80023"/>
                  </a:lnTo>
                  <a:lnTo>
                    <a:pt x="0" y="0"/>
                  </a:lnTo>
                  <a:close/>
                </a:path>
              </a:pathLst>
            </a:custGeom>
            <a:solidFill>
              <a:srgbClr val="D3D4D6"/>
            </a:solidFill>
          </p:spPr>
          <p:txBody>
            <a:bodyPr wrap="square" lIns="0" tIns="0" rIns="0" bIns="0" rtlCol="0"/>
            <a:lstStyle/>
            <a:p>
              <a:endParaRPr/>
            </a:p>
          </p:txBody>
        </p:sp>
        <p:sp>
          <p:nvSpPr>
            <p:cNvPr id="727" name="object 727"/>
            <p:cNvSpPr/>
            <p:nvPr/>
          </p:nvSpPr>
          <p:spPr>
            <a:xfrm>
              <a:off x="5771996" y="3696818"/>
              <a:ext cx="1905" cy="80645"/>
            </a:xfrm>
            <a:custGeom>
              <a:avLst/>
              <a:gdLst/>
              <a:ahLst/>
              <a:cxnLst/>
              <a:rect l="l" t="t" r="r" b="b"/>
              <a:pathLst>
                <a:path w="1904" h="80645">
                  <a:moveTo>
                    <a:pt x="1655" y="0"/>
                  </a:moveTo>
                  <a:lnTo>
                    <a:pt x="1655" y="80023"/>
                  </a:lnTo>
                </a:path>
                <a:path w="1904" h="80645">
                  <a:moveTo>
                    <a:pt x="0" y="80023"/>
                  </a:moveTo>
                  <a:lnTo>
                    <a:pt x="0" y="0"/>
                  </a:lnTo>
                </a:path>
              </a:pathLst>
            </a:custGeom>
            <a:ln w="3175">
              <a:solidFill>
                <a:srgbClr val="D3D4D6"/>
              </a:solidFill>
            </a:ln>
          </p:spPr>
          <p:txBody>
            <a:bodyPr wrap="square" lIns="0" tIns="0" rIns="0" bIns="0" rtlCol="0"/>
            <a:lstStyle/>
            <a:p>
              <a:endParaRPr/>
            </a:p>
          </p:txBody>
        </p:sp>
        <p:sp>
          <p:nvSpPr>
            <p:cNvPr id="728" name="object 728"/>
            <p:cNvSpPr/>
            <p:nvPr/>
          </p:nvSpPr>
          <p:spPr>
            <a:xfrm>
              <a:off x="5773652" y="3696818"/>
              <a:ext cx="3810" cy="80645"/>
            </a:xfrm>
            <a:custGeom>
              <a:avLst/>
              <a:gdLst/>
              <a:ahLst/>
              <a:cxnLst/>
              <a:rect l="l" t="t" r="r" b="b"/>
              <a:pathLst>
                <a:path w="3810" h="80645">
                  <a:moveTo>
                    <a:pt x="0" y="0"/>
                  </a:moveTo>
                  <a:lnTo>
                    <a:pt x="3547" y="0"/>
                  </a:lnTo>
                  <a:lnTo>
                    <a:pt x="3547" y="80023"/>
                  </a:lnTo>
                  <a:lnTo>
                    <a:pt x="0" y="80023"/>
                  </a:lnTo>
                  <a:lnTo>
                    <a:pt x="0" y="0"/>
                  </a:lnTo>
                  <a:close/>
                </a:path>
              </a:pathLst>
            </a:custGeom>
            <a:solidFill>
              <a:srgbClr val="D3D4D6"/>
            </a:solidFill>
          </p:spPr>
          <p:txBody>
            <a:bodyPr wrap="square" lIns="0" tIns="0" rIns="0" bIns="0" rtlCol="0"/>
            <a:lstStyle/>
            <a:p>
              <a:endParaRPr/>
            </a:p>
          </p:txBody>
        </p:sp>
        <p:sp>
          <p:nvSpPr>
            <p:cNvPr id="729" name="object 729"/>
            <p:cNvSpPr/>
            <p:nvPr/>
          </p:nvSpPr>
          <p:spPr>
            <a:xfrm>
              <a:off x="5773652" y="3696818"/>
              <a:ext cx="3810" cy="80645"/>
            </a:xfrm>
            <a:custGeom>
              <a:avLst/>
              <a:gdLst/>
              <a:ahLst/>
              <a:cxnLst/>
              <a:rect l="l" t="t" r="r" b="b"/>
              <a:pathLst>
                <a:path w="3810" h="80645">
                  <a:moveTo>
                    <a:pt x="3547" y="0"/>
                  </a:moveTo>
                  <a:lnTo>
                    <a:pt x="3547" y="80023"/>
                  </a:lnTo>
                </a:path>
                <a:path w="3810" h="80645">
                  <a:moveTo>
                    <a:pt x="0" y="80023"/>
                  </a:moveTo>
                  <a:lnTo>
                    <a:pt x="0" y="0"/>
                  </a:lnTo>
                </a:path>
              </a:pathLst>
            </a:custGeom>
            <a:ln w="3175">
              <a:solidFill>
                <a:srgbClr val="D3D4D6"/>
              </a:solidFill>
            </a:ln>
          </p:spPr>
          <p:txBody>
            <a:bodyPr wrap="square" lIns="0" tIns="0" rIns="0" bIns="0" rtlCol="0"/>
            <a:lstStyle/>
            <a:p>
              <a:endParaRPr/>
            </a:p>
          </p:txBody>
        </p:sp>
        <p:sp>
          <p:nvSpPr>
            <p:cNvPr id="730" name="object 730"/>
            <p:cNvSpPr/>
            <p:nvPr/>
          </p:nvSpPr>
          <p:spPr>
            <a:xfrm>
              <a:off x="5777199" y="3696818"/>
              <a:ext cx="1905" cy="80645"/>
            </a:xfrm>
            <a:custGeom>
              <a:avLst/>
              <a:gdLst/>
              <a:ahLst/>
              <a:cxnLst/>
              <a:rect l="l" t="t" r="r" b="b"/>
              <a:pathLst>
                <a:path w="1904" h="80645">
                  <a:moveTo>
                    <a:pt x="0" y="0"/>
                  </a:moveTo>
                  <a:lnTo>
                    <a:pt x="1891" y="0"/>
                  </a:lnTo>
                  <a:lnTo>
                    <a:pt x="1891" y="80023"/>
                  </a:lnTo>
                  <a:lnTo>
                    <a:pt x="0" y="80023"/>
                  </a:lnTo>
                  <a:lnTo>
                    <a:pt x="0" y="0"/>
                  </a:lnTo>
                  <a:close/>
                </a:path>
              </a:pathLst>
            </a:custGeom>
            <a:solidFill>
              <a:srgbClr val="D2D3D5"/>
            </a:solidFill>
          </p:spPr>
          <p:txBody>
            <a:bodyPr wrap="square" lIns="0" tIns="0" rIns="0" bIns="0" rtlCol="0"/>
            <a:lstStyle/>
            <a:p>
              <a:endParaRPr/>
            </a:p>
          </p:txBody>
        </p:sp>
        <p:sp>
          <p:nvSpPr>
            <p:cNvPr id="731" name="object 731"/>
            <p:cNvSpPr/>
            <p:nvPr/>
          </p:nvSpPr>
          <p:spPr>
            <a:xfrm>
              <a:off x="5777199" y="3696818"/>
              <a:ext cx="1905" cy="80645"/>
            </a:xfrm>
            <a:custGeom>
              <a:avLst/>
              <a:gdLst/>
              <a:ahLst/>
              <a:cxnLst/>
              <a:rect l="l" t="t" r="r" b="b"/>
              <a:pathLst>
                <a:path w="1904" h="80645">
                  <a:moveTo>
                    <a:pt x="1891" y="0"/>
                  </a:moveTo>
                  <a:lnTo>
                    <a:pt x="1891" y="80023"/>
                  </a:lnTo>
                </a:path>
                <a:path w="1904" h="80645">
                  <a:moveTo>
                    <a:pt x="0" y="80023"/>
                  </a:moveTo>
                  <a:lnTo>
                    <a:pt x="0" y="0"/>
                  </a:lnTo>
                </a:path>
              </a:pathLst>
            </a:custGeom>
            <a:ln w="3175">
              <a:solidFill>
                <a:srgbClr val="D2D3D5"/>
              </a:solidFill>
            </a:ln>
          </p:spPr>
          <p:txBody>
            <a:bodyPr wrap="square" lIns="0" tIns="0" rIns="0" bIns="0" rtlCol="0"/>
            <a:lstStyle/>
            <a:p>
              <a:endParaRPr/>
            </a:p>
          </p:txBody>
        </p:sp>
        <p:sp>
          <p:nvSpPr>
            <p:cNvPr id="732" name="object 732"/>
            <p:cNvSpPr/>
            <p:nvPr/>
          </p:nvSpPr>
          <p:spPr>
            <a:xfrm>
              <a:off x="5779091" y="3696818"/>
              <a:ext cx="3810" cy="80645"/>
            </a:xfrm>
            <a:custGeom>
              <a:avLst/>
              <a:gdLst/>
              <a:ahLst/>
              <a:cxnLst/>
              <a:rect l="l" t="t" r="r" b="b"/>
              <a:pathLst>
                <a:path w="3810" h="80645">
                  <a:moveTo>
                    <a:pt x="0" y="0"/>
                  </a:moveTo>
                  <a:lnTo>
                    <a:pt x="3547" y="0"/>
                  </a:lnTo>
                  <a:lnTo>
                    <a:pt x="3547" y="80023"/>
                  </a:lnTo>
                  <a:lnTo>
                    <a:pt x="0" y="80023"/>
                  </a:lnTo>
                  <a:lnTo>
                    <a:pt x="0" y="0"/>
                  </a:lnTo>
                  <a:close/>
                </a:path>
              </a:pathLst>
            </a:custGeom>
            <a:solidFill>
              <a:srgbClr val="D2D2D4"/>
            </a:solidFill>
          </p:spPr>
          <p:txBody>
            <a:bodyPr wrap="square" lIns="0" tIns="0" rIns="0" bIns="0" rtlCol="0"/>
            <a:lstStyle/>
            <a:p>
              <a:endParaRPr/>
            </a:p>
          </p:txBody>
        </p:sp>
        <p:sp>
          <p:nvSpPr>
            <p:cNvPr id="733" name="object 733"/>
            <p:cNvSpPr/>
            <p:nvPr/>
          </p:nvSpPr>
          <p:spPr>
            <a:xfrm>
              <a:off x="5779091" y="3696818"/>
              <a:ext cx="3810" cy="80645"/>
            </a:xfrm>
            <a:custGeom>
              <a:avLst/>
              <a:gdLst/>
              <a:ahLst/>
              <a:cxnLst/>
              <a:rect l="l" t="t" r="r" b="b"/>
              <a:pathLst>
                <a:path w="3810" h="80645">
                  <a:moveTo>
                    <a:pt x="3547" y="0"/>
                  </a:moveTo>
                  <a:lnTo>
                    <a:pt x="3547" y="80023"/>
                  </a:lnTo>
                </a:path>
                <a:path w="3810" h="80645">
                  <a:moveTo>
                    <a:pt x="0" y="80023"/>
                  </a:moveTo>
                  <a:lnTo>
                    <a:pt x="0" y="0"/>
                  </a:lnTo>
                </a:path>
              </a:pathLst>
            </a:custGeom>
            <a:ln w="3175">
              <a:solidFill>
                <a:srgbClr val="D2D2D4"/>
              </a:solidFill>
            </a:ln>
          </p:spPr>
          <p:txBody>
            <a:bodyPr wrap="square" lIns="0" tIns="0" rIns="0" bIns="0" rtlCol="0"/>
            <a:lstStyle/>
            <a:p>
              <a:endParaRPr/>
            </a:p>
          </p:txBody>
        </p:sp>
        <p:sp>
          <p:nvSpPr>
            <p:cNvPr id="734" name="object 734"/>
            <p:cNvSpPr/>
            <p:nvPr/>
          </p:nvSpPr>
          <p:spPr>
            <a:xfrm>
              <a:off x="5782638" y="3696818"/>
              <a:ext cx="1905" cy="80645"/>
            </a:xfrm>
            <a:custGeom>
              <a:avLst/>
              <a:gdLst/>
              <a:ahLst/>
              <a:cxnLst/>
              <a:rect l="l" t="t" r="r" b="b"/>
              <a:pathLst>
                <a:path w="1904" h="80645">
                  <a:moveTo>
                    <a:pt x="0" y="0"/>
                  </a:moveTo>
                  <a:lnTo>
                    <a:pt x="1655" y="0"/>
                  </a:lnTo>
                  <a:lnTo>
                    <a:pt x="1655" y="80023"/>
                  </a:lnTo>
                  <a:lnTo>
                    <a:pt x="0" y="80023"/>
                  </a:lnTo>
                  <a:lnTo>
                    <a:pt x="0" y="0"/>
                  </a:lnTo>
                  <a:close/>
                </a:path>
              </a:pathLst>
            </a:custGeom>
            <a:solidFill>
              <a:srgbClr val="D2D2D4"/>
            </a:solidFill>
          </p:spPr>
          <p:txBody>
            <a:bodyPr wrap="square" lIns="0" tIns="0" rIns="0" bIns="0" rtlCol="0"/>
            <a:lstStyle/>
            <a:p>
              <a:endParaRPr/>
            </a:p>
          </p:txBody>
        </p:sp>
        <p:sp>
          <p:nvSpPr>
            <p:cNvPr id="735" name="object 735"/>
            <p:cNvSpPr/>
            <p:nvPr/>
          </p:nvSpPr>
          <p:spPr>
            <a:xfrm>
              <a:off x="5782638" y="3696818"/>
              <a:ext cx="1905" cy="80645"/>
            </a:xfrm>
            <a:custGeom>
              <a:avLst/>
              <a:gdLst/>
              <a:ahLst/>
              <a:cxnLst/>
              <a:rect l="l" t="t" r="r" b="b"/>
              <a:pathLst>
                <a:path w="1904" h="80645">
                  <a:moveTo>
                    <a:pt x="1655" y="0"/>
                  </a:moveTo>
                  <a:lnTo>
                    <a:pt x="1655" y="80023"/>
                  </a:lnTo>
                </a:path>
                <a:path w="1904" h="80645">
                  <a:moveTo>
                    <a:pt x="0" y="80023"/>
                  </a:moveTo>
                  <a:lnTo>
                    <a:pt x="0" y="0"/>
                  </a:lnTo>
                </a:path>
              </a:pathLst>
            </a:custGeom>
            <a:ln w="3175">
              <a:solidFill>
                <a:srgbClr val="D2D2D4"/>
              </a:solidFill>
            </a:ln>
          </p:spPr>
          <p:txBody>
            <a:bodyPr wrap="square" lIns="0" tIns="0" rIns="0" bIns="0" rtlCol="0"/>
            <a:lstStyle/>
            <a:p>
              <a:endParaRPr/>
            </a:p>
          </p:txBody>
        </p:sp>
        <p:sp>
          <p:nvSpPr>
            <p:cNvPr id="736" name="object 736"/>
            <p:cNvSpPr/>
            <p:nvPr/>
          </p:nvSpPr>
          <p:spPr>
            <a:xfrm>
              <a:off x="5784293" y="3696818"/>
              <a:ext cx="3810" cy="80645"/>
            </a:xfrm>
            <a:custGeom>
              <a:avLst/>
              <a:gdLst/>
              <a:ahLst/>
              <a:cxnLst/>
              <a:rect l="l" t="t" r="r" b="b"/>
              <a:pathLst>
                <a:path w="3810" h="80645">
                  <a:moveTo>
                    <a:pt x="0" y="0"/>
                  </a:moveTo>
                  <a:lnTo>
                    <a:pt x="3547" y="0"/>
                  </a:lnTo>
                  <a:lnTo>
                    <a:pt x="3547" y="80023"/>
                  </a:lnTo>
                  <a:lnTo>
                    <a:pt x="0" y="80023"/>
                  </a:lnTo>
                  <a:lnTo>
                    <a:pt x="0" y="0"/>
                  </a:lnTo>
                  <a:close/>
                </a:path>
              </a:pathLst>
            </a:custGeom>
            <a:solidFill>
              <a:srgbClr val="D1D2D3"/>
            </a:solidFill>
          </p:spPr>
          <p:txBody>
            <a:bodyPr wrap="square" lIns="0" tIns="0" rIns="0" bIns="0" rtlCol="0"/>
            <a:lstStyle/>
            <a:p>
              <a:endParaRPr/>
            </a:p>
          </p:txBody>
        </p:sp>
        <p:sp>
          <p:nvSpPr>
            <p:cNvPr id="737" name="object 737"/>
            <p:cNvSpPr/>
            <p:nvPr/>
          </p:nvSpPr>
          <p:spPr>
            <a:xfrm>
              <a:off x="5784293" y="3696818"/>
              <a:ext cx="3810" cy="80645"/>
            </a:xfrm>
            <a:custGeom>
              <a:avLst/>
              <a:gdLst/>
              <a:ahLst/>
              <a:cxnLst/>
              <a:rect l="l" t="t" r="r" b="b"/>
              <a:pathLst>
                <a:path w="3810" h="80645">
                  <a:moveTo>
                    <a:pt x="3547" y="0"/>
                  </a:moveTo>
                  <a:lnTo>
                    <a:pt x="3547" y="80023"/>
                  </a:lnTo>
                </a:path>
                <a:path w="3810" h="80645">
                  <a:moveTo>
                    <a:pt x="0" y="80023"/>
                  </a:moveTo>
                  <a:lnTo>
                    <a:pt x="0" y="0"/>
                  </a:lnTo>
                </a:path>
              </a:pathLst>
            </a:custGeom>
            <a:ln w="3175">
              <a:solidFill>
                <a:srgbClr val="D1D2D3"/>
              </a:solidFill>
            </a:ln>
          </p:spPr>
          <p:txBody>
            <a:bodyPr wrap="square" lIns="0" tIns="0" rIns="0" bIns="0" rtlCol="0"/>
            <a:lstStyle/>
            <a:p>
              <a:endParaRPr/>
            </a:p>
          </p:txBody>
        </p:sp>
        <p:sp>
          <p:nvSpPr>
            <p:cNvPr id="738" name="object 738"/>
            <p:cNvSpPr/>
            <p:nvPr/>
          </p:nvSpPr>
          <p:spPr>
            <a:xfrm>
              <a:off x="5787841" y="3696818"/>
              <a:ext cx="1905" cy="80645"/>
            </a:xfrm>
            <a:custGeom>
              <a:avLst/>
              <a:gdLst/>
              <a:ahLst/>
              <a:cxnLst/>
              <a:rect l="l" t="t" r="r" b="b"/>
              <a:pathLst>
                <a:path w="1904" h="80645">
                  <a:moveTo>
                    <a:pt x="0" y="0"/>
                  </a:moveTo>
                  <a:lnTo>
                    <a:pt x="1891" y="0"/>
                  </a:lnTo>
                  <a:lnTo>
                    <a:pt x="1891" y="80023"/>
                  </a:lnTo>
                  <a:lnTo>
                    <a:pt x="0" y="80023"/>
                  </a:lnTo>
                  <a:lnTo>
                    <a:pt x="0" y="0"/>
                  </a:lnTo>
                  <a:close/>
                </a:path>
              </a:pathLst>
            </a:custGeom>
            <a:solidFill>
              <a:srgbClr val="D0D2D2"/>
            </a:solidFill>
          </p:spPr>
          <p:txBody>
            <a:bodyPr wrap="square" lIns="0" tIns="0" rIns="0" bIns="0" rtlCol="0"/>
            <a:lstStyle/>
            <a:p>
              <a:endParaRPr/>
            </a:p>
          </p:txBody>
        </p:sp>
        <p:sp>
          <p:nvSpPr>
            <p:cNvPr id="739" name="object 739"/>
            <p:cNvSpPr/>
            <p:nvPr/>
          </p:nvSpPr>
          <p:spPr>
            <a:xfrm>
              <a:off x="5787841" y="3696818"/>
              <a:ext cx="1905" cy="80645"/>
            </a:xfrm>
            <a:custGeom>
              <a:avLst/>
              <a:gdLst/>
              <a:ahLst/>
              <a:cxnLst/>
              <a:rect l="l" t="t" r="r" b="b"/>
              <a:pathLst>
                <a:path w="1904" h="80645">
                  <a:moveTo>
                    <a:pt x="1891" y="0"/>
                  </a:moveTo>
                  <a:lnTo>
                    <a:pt x="1891" y="80023"/>
                  </a:lnTo>
                </a:path>
                <a:path w="1904" h="80645">
                  <a:moveTo>
                    <a:pt x="0" y="80023"/>
                  </a:moveTo>
                  <a:lnTo>
                    <a:pt x="0" y="0"/>
                  </a:lnTo>
                </a:path>
              </a:pathLst>
            </a:custGeom>
            <a:ln w="3175">
              <a:solidFill>
                <a:srgbClr val="D0D2D2"/>
              </a:solidFill>
            </a:ln>
          </p:spPr>
          <p:txBody>
            <a:bodyPr wrap="square" lIns="0" tIns="0" rIns="0" bIns="0" rtlCol="0"/>
            <a:lstStyle/>
            <a:p>
              <a:endParaRPr/>
            </a:p>
          </p:txBody>
        </p:sp>
        <p:sp>
          <p:nvSpPr>
            <p:cNvPr id="740" name="object 740"/>
            <p:cNvSpPr/>
            <p:nvPr/>
          </p:nvSpPr>
          <p:spPr>
            <a:xfrm>
              <a:off x="5789732" y="3696818"/>
              <a:ext cx="3810" cy="80645"/>
            </a:xfrm>
            <a:custGeom>
              <a:avLst/>
              <a:gdLst/>
              <a:ahLst/>
              <a:cxnLst/>
              <a:rect l="l" t="t" r="r" b="b"/>
              <a:pathLst>
                <a:path w="3810" h="80645">
                  <a:moveTo>
                    <a:pt x="0" y="0"/>
                  </a:moveTo>
                  <a:lnTo>
                    <a:pt x="3547" y="0"/>
                  </a:lnTo>
                  <a:lnTo>
                    <a:pt x="3547" y="80023"/>
                  </a:lnTo>
                  <a:lnTo>
                    <a:pt x="0" y="80023"/>
                  </a:lnTo>
                  <a:lnTo>
                    <a:pt x="0" y="0"/>
                  </a:lnTo>
                  <a:close/>
                </a:path>
              </a:pathLst>
            </a:custGeom>
            <a:solidFill>
              <a:srgbClr val="CFD1D2"/>
            </a:solidFill>
          </p:spPr>
          <p:txBody>
            <a:bodyPr wrap="square" lIns="0" tIns="0" rIns="0" bIns="0" rtlCol="0"/>
            <a:lstStyle/>
            <a:p>
              <a:endParaRPr/>
            </a:p>
          </p:txBody>
        </p:sp>
        <p:sp>
          <p:nvSpPr>
            <p:cNvPr id="741" name="object 741"/>
            <p:cNvSpPr/>
            <p:nvPr/>
          </p:nvSpPr>
          <p:spPr>
            <a:xfrm>
              <a:off x="5789733" y="3696818"/>
              <a:ext cx="3810" cy="80645"/>
            </a:xfrm>
            <a:custGeom>
              <a:avLst/>
              <a:gdLst/>
              <a:ahLst/>
              <a:cxnLst/>
              <a:rect l="l" t="t" r="r" b="b"/>
              <a:pathLst>
                <a:path w="3810" h="80645">
                  <a:moveTo>
                    <a:pt x="3547" y="0"/>
                  </a:moveTo>
                  <a:lnTo>
                    <a:pt x="3547" y="80023"/>
                  </a:lnTo>
                </a:path>
                <a:path w="3810" h="80645">
                  <a:moveTo>
                    <a:pt x="0" y="80023"/>
                  </a:moveTo>
                  <a:lnTo>
                    <a:pt x="0" y="0"/>
                  </a:lnTo>
                </a:path>
              </a:pathLst>
            </a:custGeom>
            <a:ln w="3175">
              <a:solidFill>
                <a:srgbClr val="CFD1D2"/>
              </a:solidFill>
            </a:ln>
          </p:spPr>
          <p:txBody>
            <a:bodyPr wrap="square" lIns="0" tIns="0" rIns="0" bIns="0" rtlCol="0"/>
            <a:lstStyle/>
            <a:p>
              <a:endParaRPr/>
            </a:p>
          </p:txBody>
        </p:sp>
        <p:sp>
          <p:nvSpPr>
            <p:cNvPr id="742" name="object 742"/>
            <p:cNvSpPr/>
            <p:nvPr/>
          </p:nvSpPr>
          <p:spPr>
            <a:xfrm>
              <a:off x="5793280" y="3696818"/>
              <a:ext cx="1905" cy="80645"/>
            </a:xfrm>
            <a:custGeom>
              <a:avLst/>
              <a:gdLst/>
              <a:ahLst/>
              <a:cxnLst/>
              <a:rect l="l" t="t" r="r" b="b"/>
              <a:pathLst>
                <a:path w="1904" h="80645">
                  <a:moveTo>
                    <a:pt x="0" y="0"/>
                  </a:moveTo>
                  <a:lnTo>
                    <a:pt x="1655" y="0"/>
                  </a:lnTo>
                  <a:lnTo>
                    <a:pt x="1655" y="80023"/>
                  </a:lnTo>
                  <a:lnTo>
                    <a:pt x="0" y="80023"/>
                  </a:lnTo>
                  <a:lnTo>
                    <a:pt x="0" y="0"/>
                  </a:lnTo>
                  <a:close/>
                </a:path>
              </a:pathLst>
            </a:custGeom>
            <a:solidFill>
              <a:srgbClr val="CFD1D2"/>
            </a:solidFill>
          </p:spPr>
          <p:txBody>
            <a:bodyPr wrap="square" lIns="0" tIns="0" rIns="0" bIns="0" rtlCol="0"/>
            <a:lstStyle/>
            <a:p>
              <a:endParaRPr/>
            </a:p>
          </p:txBody>
        </p:sp>
        <p:sp>
          <p:nvSpPr>
            <p:cNvPr id="743" name="object 743"/>
            <p:cNvSpPr/>
            <p:nvPr/>
          </p:nvSpPr>
          <p:spPr>
            <a:xfrm>
              <a:off x="5793280" y="3696818"/>
              <a:ext cx="1905" cy="80645"/>
            </a:xfrm>
            <a:custGeom>
              <a:avLst/>
              <a:gdLst/>
              <a:ahLst/>
              <a:cxnLst/>
              <a:rect l="l" t="t" r="r" b="b"/>
              <a:pathLst>
                <a:path w="1904" h="80645">
                  <a:moveTo>
                    <a:pt x="1655" y="0"/>
                  </a:moveTo>
                  <a:lnTo>
                    <a:pt x="1655" y="80023"/>
                  </a:lnTo>
                </a:path>
                <a:path w="1904" h="80645">
                  <a:moveTo>
                    <a:pt x="0" y="80023"/>
                  </a:moveTo>
                  <a:lnTo>
                    <a:pt x="0" y="0"/>
                  </a:lnTo>
                </a:path>
              </a:pathLst>
            </a:custGeom>
            <a:ln w="3175">
              <a:solidFill>
                <a:srgbClr val="CFD1D2"/>
              </a:solidFill>
            </a:ln>
          </p:spPr>
          <p:txBody>
            <a:bodyPr wrap="square" lIns="0" tIns="0" rIns="0" bIns="0" rtlCol="0"/>
            <a:lstStyle/>
            <a:p>
              <a:endParaRPr/>
            </a:p>
          </p:txBody>
        </p:sp>
        <p:sp>
          <p:nvSpPr>
            <p:cNvPr id="744" name="object 744"/>
            <p:cNvSpPr/>
            <p:nvPr/>
          </p:nvSpPr>
          <p:spPr>
            <a:xfrm>
              <a:off x="5794935" y="3696818"/>
              <a:ext cx="3810" cy="80645"/>
            </a:xfrm>
            <a:custGeom>
              <a:avLst/>
              <a:gdLst/>
              <a:ahLst/>
              <a:cxnLst/>
              <a:rect l="l" t="t" r="r" b="b"/>
              <a:pathLst>
                <a:path w="3810" h="80645">
                  <a:moveTo>
                    <a:pt x="0" y="0"/>
                  </a:moveTo>
                  <a:lnTo>
                    <a:pt x="3547" y="0"/>
                  </a:lnTo>
                  <a:lnTo>
                    <a:pt x="3547" y="80023"/>
                  </a:lnTo>
                  <a:lnTo>
                    <a:pt x="0" y="80023"/>
                  </a:lnTo>
                  <a:lnTo>
                    <a:pt x="0" y="0"/>
                  </a:lnTo>
                  <a:close/>
                </a:path>
              </a:pathLst>
            </a:custGeom>
            <a:solidFill>
              <a:srgbClr val="CFD0D2"/>
            </a:solidFill>
          </p:spPr>
          <p:txBody>
            <a:bodyPr wrap="square" lIns="0" tIns="0" rIns="0" bIns="0" rtlCol="0"/>
            <a:lstStyle/>
            <a:p>
              <a:endParaRPr/>
            </a:p>
          </p:txBody>
        </p:sp>
        <p:sp>
          <p:nvSpPr>
            <p:cNvPr id="745" name="object 745"/>
            <p:cNvSpPr/>
            <p:nvPr/>
          </p:nvSpPr>
          <p:spPr>
            <a:xfrm>
              <a:off x="5794935" y="3696818"/>
              <a:ext cx="3810" cy="80645"/>
            </a:xfrm>
            <a:custGeom>
              <a:avLst/>
              <a:gdLst/>
              <a:ahLst/>
              <a:cxnLst/>
              <a:rect l="l" t="t" r="r" b="b"/>
              <a:pathLst>
                <a:path w="3810" h="80645">
                  <a:moveTo>
                    <a:pt x="3547" y="0"/>
                  </a:moveTo>
                  <a:lnTo>
                    <a:pt x="3547" y="80023"/>
                  </a:lnTo>
                </a:path>
                <a:path w="3810" h="80645">
                  <a:moveTo>
                    <a:pt x="0" y="80023"/>
                  </a:moveTo>
                  <a:lnTo>
                    <a:pt x="0" y="0"/>
                  </a:lnTo>
                </a:path>
              </a:pathLst>
            </a:custGeom>
            <a:ln w="3175">
              <a:solidFill>
                <a:srgbClr val="CFD0D2"/>
              </a:solidFill>
            </a:ln>
          </p:spPr>
          <p:txBody>
            <a:bodyPr wrap="square" lIns="0" tIns="0" rIns="0" bIns="0" rtlCol="0"/>
            <a:lstStyle/>
            <a:p>
              <a:endParaRPr/>
            </a:p>
          </p:txBody>
        </p:sp>
        <p:sp>
          <p:nvSpPr>
            <p:cNvPr id="746" name="object 746"/>
            <p:cNvSpPr/>
            <p:nvPr/>
          </p:nvSpPr>
          <p:spPr>
            <a:xfrm>
              <a:off x="5798482" y="3696818"/>
              <a:ext cx="1905" cy="80645"/>
            </a:xfrm>
            <a:custGeom>
              <a:avLst/>
              <a:gdLst/>
              <a:ahLst/>
              <a:cxnLst/>
              <a:rect l="l" t="t" r="r" b="b"/>
              <a:pathLst>
                <a:path w="1904" h="80645">
                  <a:moveTo>
                    <a:pt x="0" y="0"/>
                  </a:moveTo>
                  <a:lnTo>
                    <a:pt x="1891" y="0"/>
                  </a:lnTo>
                  <a:lnTo>
                    <a:pt x="1891" y="80023"/>
                  </a:lnTo>
                  <a:lnTo>
                    <a:pt x="0" y="80023"/>
                  </a:lnTo>
                  <a:lnTo>
                    <a:pt x="0" y="0"/>
                  </a:lnTo>
                  <a:close/>
                </a:path>
              </a:pathLst>
            </a:custGeom>
            <a:solidFill>
              <a:srgbClr val="CECFD1"/>
            </a:solidFill>
          </p:spPr>
          <p:txBody>
            <a:bodyPr wrap="square" lIns="0" tIns="0" rIns="0" bIns="0" rtlCol="0"/>
            <a:lstStyle/>
            <a:p>
              <a:endParaRPr/>
            </a:p>
          </p:txBody>
        </p:sp>
        <p:sp>
          <p:nvSpPr>
            <p:cNvPr id="747" name="object 747"/>
            <p:cNvSpPr/>
            <p:nvPr/>
          </p:nvSpPr>
          <p:spPr>
            <a:xfrm>
              <a:off x="5798482" y="3696818"/>
              <a:ext cx="1905" cy="80645"/>
            </a:xfrm>
            <a:custGeom>
              <a:avLst/>
              <a:gdLst/>
              <a:ahLst/>
              <a:cxnLst/>
              <a:rect l="l" t="t" r="r" b="b"/>
              <a:pathLst>
                <a:path w="1904" h="80645">
                  <a:moveTo>
                    <a:pt x="1891" y="0"/>
                  </a:moveTo>
                  <a:lnTo>
                    <a:pt x="1891" y="80023"/>
                  </a:lnTo>
                </a:path>
                <a:path w="1904" h="80645">
                  <a:moveTo>
                    <a:pt x="0" y="80023"/>
                  </a:moveTo>
                  <a:lnTo>
                    <a:pt x="0" y="0"/>
                  </a:lnTo>
                </a:path>
              </a:pathLst>
            </a:custGeom>
            <a:ln w="3175">
              <a:solidFill>
                <a:srgbClr val="CECFD1"/>
              </a:solidFill>
            </a:ln>
          </p:spPr>
          <p:txBody>
            <a:bodyPr wrap="square" lIns="0" tIns="0" rIns="0" bIns="0" rtlCol="0"/>
            <a:lstStyle/>
            <a:p>
              <a:endParaRPr/>
            </a:p>
          </p:txBody>
        </p:sp>
        <p:sp>
          <p:nvSpPr>
            <p:cNvPr id="748" name="object 748"/>
            <p:cNvSpPr/>
            <p:nvPr/>
          </p:nvSpPr>
          <p:spPr>
            <a:xfrm>
              <a:off x="5800374" y="3696818"/>
              <a:ext cx="1905" cy="80645"/>
            </a:xfrm>
            <a:custGeom>
              <a:avLst/>
              <a:gdLst/>
              <a:ahLst/>
              <a:cxnLst/>
              <a:rect l="l" t="t" r="r" b="b"/>
              <a:pathLst>
                <a:path w="1904" h="80645">
                  <a:moveTo>
                    <a:pt x="0" y="0"/>
                  </a:moveTo>
                  <a:lnTo>
                    <a:pt x="1655" y="0"/>
                  </a:lnTo>
                  <a:lnTo>
                    <a:pt x="1655" y="80023"/>
                  </a:lnTo>
                  <a:lnTo>
                    <a:pt x="0" y="80023"/>
                  </a:lnTo>
                  <a:lnTo>
                    <a:pt x="0" y="0"/>
                  </a:lnTo>
                  <a:close/>
                </a:path>
              </a:pathLst>
            </a:custGeom>
            <a:solidFill>
              <a:srgbClr val="CECFD1"/>
            </a:solidFill>
          </p:spPr>
          <p:txBody>
            <a:bodyPr wrap="square" lIns="0" tIns="0" rIns="0" bIns="0" rtlCol="0"/>
            <a:lstStyle/>
            <a:p>
              <a:endParaRPr/>
            </a:p>
          </p:txBody>
        </p:sp>
        <p:sp>
          <p:nvSpPr>
            <p:cNvPr id="749" name="object 749"/>
            <p:cNvSpPr/>
            <p:nvPr/>
          </p:nvSpPr>
          <p:spPr>
            <a:xfrm>
              <a:off x="5800374" y="3696818"/>
              <a:ext cx="1905" cy="80645"/>
            </a:xfrm>
            <a:custGeom>
              <a:avLst/>
              <a:gdLst/>
              <a:ahLst/>
              <a:cxnLst/>
              <a:rect l="l" t="t" r="r" b="b"/>
              <a:pathLst>
                <a:path w="1904" h="80645">
                  <a:moveTo>
                    <a:pt x="1655" y="0"/>
                  </a:moveTo>
                  <a:lnTo>
                    <a:pt x="1655" y="80023"/>
                  </a:lnTo>
                </a:path>
                <a:path w="1904" h="80645">
                  <a:moveTo>
                    <a:pt x="0" y="80023"/>
                  </a:moveTo>
                  <a:lnTo>
                    <a:pt x="0" y="0"/>
                  </a:lnTo>
                </a:path>
              </a:pathLst>
            </a:custGeom>
            <a:ln w="3175">
              <a:solidFill>
                <a:srgbClr val="CECFD1"/>
              </a:solidFill>
            </a:ln>
          </p:spPr>
          <p:txBody>
            <a:bodyPr wrap="square" lIns="0" tIns="0" rIns="0" bIns="0" rtlCol="0"/>
            <a:lstStyle/>
            <a:p>
              <a:endParaRPr/>
            </a:p>
          </p:txBody>
        </p:sp>
        <p:sp>
          <p:nvSpPr>
            <p:cNvPr id="750" name="object 750"/>
            <p:cNvSpPr/>
            <p:nvPr/>
          </p:nvSpPr>
          <p:spPr>
            <a:xfrm>
              <a:off x="5802029" y="3696818"/>
              <a:ext cx="3810" cy="80645"/>
            </a:xfrm>
            <a:custGeom>
              <a:avLst/>
              <a:gdLst/>
              <a:ahLst/>
              <a:cxnLst/>
              <a:rect l="l" t="t" r="r" b="b"/>
              <a:pathLst>
                <a:path w="3810" h="80645">
                  <a:moveTo>
                    <a:pt x="0" y="0"/>
                  </a:moveTo>
                  <a:lnTo>
                    <a:pt x="3547" y="0"/>
                  </a:lnTo>
                  <a:lnTo>
                    <a:pt x="3547" y="80023"/>
                  </a:lnTo>
                  <a:lnTo>
                    <a:pt x="0" y="80023"/>
                  </a:lnTo>
                  <a:lnTo>
                    <a:pt x="0" y="0"/>
                  </a:lnTo>
                  <a:close/>
                </a:path>
              </a:pathLst>
            </a:custGeom>
            <a:solidFill>
              <a:srgbClr val="CDCFD0"/>
            </a:solidFill>
          </p:spPr>
          <p:txBody>
            <a:bodyPr wrap="square" lIns="0" tIns="0" rIns="0" bIns="0" rtlCol="0"/>
            <a:lstStyle/>
            <a:p>
              <a:endParaRPr/>
            </a:p>
          </p:txBody>
        </p:sp>
        <p:sp>
          <p:nvSpPr>
            <p:cNvPr id="751" name="object 751"/>
            <p:cNvSpPr/>
            <p:nvPr/>
          </p:nvSpPr>
          <p:spPr>
            <a:xfrm>
              <a:off x="5802030" y="3696818"/>
              <a:ext cx="3810" cy="80645"/>
            </a:xfrm>
            <a:custGeom>
              <a:avLst/>
              <a:gdLst/>
              <a:ahLst/>
              <a:cxnLst/>
              <a:rect l="l" t="t" r="r" b="b"/>
              <a:pathLst>
                <a:path w="3810" h="80645">
                  <a:moveTo>
                    <a:pt x="3547" y="0"/>
                  </a:moveTo>
                  <a:lnTo>
                    <a:pt x="3547" y="80023"/>
                  </a:lnTo>
                </a:path>
                <a:path w="3810" h="80645">
                  <a:moveTo>
                    <a:pt x="0" y="80023"/>
                  </a:moveTo>
                  <a:lnTo>
                    <a:pt x="0" y="0"/>
                  </a:lnTo>
                </a:path>
              </a:pathLst>
            </a:custGeom>
            <a:ln w="3175">
              <a:solidFill>
                <a:srgbClr val="CDCFD0"/>
              </a:solidFill>
            </a:ln>
          </p:spPr>
          <p:txBody>
            <a:bodyPr wrap="square" lIns="0" tIns="0" rIns="0" bIns="0" rtlCol="0"/>
            <a:lstStyle/>
            <a:p>
              <a:endParaRPr/>
            </a:p>
          </p:txBody>
        </p:sp>
        <p:sp>
          <p:nvSpPr>
            <p:cNvPr id="752" name="object 752"/>
            <p:cNvSpPr/>
            <p:nvPr/>
          </p:nvSpPr>
          <p:spPr>
            <a:xfrm>
              <a:off x="5805577" y="3696818"/>
              <a:ext cx="1905" cy="80645"/>
            </a:xfrm>
            <a:custGeom>
              <a:avLst/>
              <a:gdLst/>
              <a:ahLst/>
              <a:cxnLst/>
              <a:rect l="l" t="t" r="r" b="b"/>
              <a:pathLst>
                <a:path w="1904" h="80645">
                  <a:moveTo>
                    <a:pt x="0" y="0"/>
                  </a:moveTo>
                  <a:lnTo>
                    <a:pt x="1891" y="0"/>
                  </a:lnTo>
                  <a:lnTo>
                    <a:pt x="1891" y="80023"/>
                  </a:lnTo>
                  <a:lnTo>
                    <a:pt x="0" y="80023"/>
                  </a:lnTo>
                  <a:lnTo>
                    <a:pt x="0" y="0"/>
                  </a:lnTo>
                  <a:close/>
                </a:path>
              </a:pathLst>
            </a:custGeom>
            <a:solidFill>
              <a:srgbClr val="CCCED0"/>
            </a:solidFill>
          </p:spPr>
          <p:txBody>
            <a:bodyPr wrap="square" lIns="0" tIns="0" rIns="0" bIns="0" rtlCol="0"/>
            <a:lstStyle/>
            <a:p>
              <a:endParaRPr/>
            </a:p>
          </p:txBody>
        </p:sp>
        <p:sp>
          <p:nvSpPr>
            <p:cNvPr id="753" name="object 753"/>
            <p:cNvSpPr/>
            <p:nvPr/>
          </p:nvSpPr>
          <p:spPr>
            <a:xfrm>
              <a:off x="5805577" y="3696818"/>
              <a:ext cx="1905" cy="80645"/>
            </a:xfrm>
            <a:custGeom>
              <a:avLst/>
              <a:gdLst/>
              <a:ahLst/>
              <a:cxnLst/>
              <a:rect l="l" t="t" r="r" b="b"/>
              <a:pathLst>
                <a:path w="1904" h="80645">
                  <a:moveTo>
                    <a:pt x="1891" y="0"/>
                  </a:moveTo>
                  <a:lnTo>
                    <a:pt x="1891" y="80023"/>
                  </a:lnTo>
                </a:path>
                <a:path w="1904" h="80645">
                  <a:moveTo>
                    <a:pt x="0" y="80023"/>
                  </a:moveTo>
                  <a:lnTo>
                    <a:pt x="0" y="0"/>
                  </a:lnTo>
                </a:path>
              </a:pathLst>
            </a:custGeom>
            <a:ln w="3175">
              <a:solidFill>
                <a:srgbClr val="CCCED0"/>
              </a:solidFill>
            </a:ln>
          </p:spPr>
          <p:txBody>
            <a:bodyPr wrap="square" lIns="0" tIns="0" rIns="0" bIns="0" rtlCol="0"/>
            <a:lstStyle/>
            <a:p>
              <a:endParaRPr/>
            </a:p>
          </p:txBody>
        </p:sp>
        <p:sp>
          <p:nvSpPr>
            <p:cNvPr id="754" name="object 754"/>
            <p:cNvSpPr/>
            <p:nvPr/>
          </p:nvSpPr>
          <p:spPr>
            <a:xfrm>
              <a:off x="5807469" y="3696818"/>
              <a:ext cx="3810" cy="80645"/>
            </a:xfrm>
            <a:custGeom>
              <a:avLst/>
              <a:gdLst/>
              <a:ahLst/>
              <a:cxnLst/>
              <a:rect l="l" t="t" r="r" b="b"/>
              <a:pathLst>
                <a:path w="3810" h="80645">
                  <a:moveTo>
                    <a:pt x="0" y="0"/>
                  </a:moveTo>
                  <a:lnTo>
                    <a:pt x="3547" y="0"/>
                  </a:lnTo>
                  <a:lnTo>
                    <a:pt x="3547" y="80023"/>
                  </a:lnTo>
                  <a:lnTo>
                    <a:pt x="0" y="80023"/>
                  </a:lnTo>
                  <a:lnTo>
                    <a:pt x="0" y="0"/>
                  </a:lnTo>
                  <a:close/>
                </a:path>
              </a:pathLst>
            </a:custGeom>
            <a:solidFill>
              <a:srgbClr val="CCCED0"/>
            </a:solidFill>
          </p:spPr>
          <p:txBody>
            <a:bodyPr wrap="square" lIns="0" tIns="0" rIns="0" bIns="0" rtlCol="0"/>
            <a:lstStyle/>
            <a:p>
              <a:endParaRPr/>
            </a:p>
          </p:txBody>
        </p:sp>
        <p:sp>
          <p:nvSpPr>
            <p:cNvPr id="755" name="object 755"/>
            <p:cNvSpPr/>
            <p:nvPr/>
          </p:nvSpPr>
          <p:spPr>
            <a:xfrm>
              <a:off x="5807469" y="3696818"/>
              <a:ext cx="3810" cy="80645"/>
            </a:xfrm>
            <a:custGeom>
              <a:avLst/>
              <a:gdLst/>
              <a:ahLst/>
              <a:cxnLst/>
              <a:rect l="l" t="t" r="r" b="b"/>
              <a:pathLst>
                <a:path w="3810" h="80645">
                  <a:moveTo>
                    <a:pt x="3547" y="0"/>
                  </a:moveTo>
                  <a:lnTo>
                    <a:pt x="3547" y="80023"/>
                  </a:lnTo>
                </a:path>
                <a:path w="3810" h="80645">
                  <a:moveTo>
                    <a:pt x="0" y="80023"/>
                  </a:moveTo>
                  <a:lnTo>
                    <a:pt x="0" y="0"/>
                  </a:lnTo>
                </a:path>
              </a:pathLst>
            </a:custGeom>
            <a:ln w="3175">
              <a:solidFill>
                <a:srgbClr val="CCCED0"/>
              </a:solidFill>
            </a:ln>
          </p:spPr>
          <p:txBody>
            <a:bodyPr wrap="square" lIns="0" tIns="0" rIns="0" bIns="0" rtlCol="0"/>
            <a:lstStyle/>
            <a:p>
              <a:endParaRPr/>
            </a:p>
          </p:txBody>
        </p:sp>
        <p:sp>
          <p:nvSpPr>
            <p:cNvPr id="756" name="object 756"/>
            <p:cNvSpPr/>
            <p:nvPr/>
          </p:nvSpPr>
          <p:spPr>
            <a:xfrm>
              <a:off x="5811016" y="3696818"/>
              <a:ext cx="1905" cy="80645"/>
            </a:xfrm>
            <a:custGeom>
              <a:avLst/>
              <a:gdLst/>
              <a:ahLst/>
              <a:cxnLst/>
              <a:rect l="l" t="t" r="r" b="b"/>
              <a:pathLst>
                <a:path w="1904" h="80645">
                  <a:moveTo>
                    <a:pt x="0" y="0"/>
                  </a:moveTo>
                  <a:lnTo>
                    <a:pt x="1655" y="0"/>
                  </a:lnTo>
                  <a:lnTo>
                    <a:pt x="1655" y="80023"/>
                  </a:lnTo>
                  <a:lnTo>
                    <a:pt x="0" y="80023"/>
                  </a:lnTo>
                  <a:lnTo>
                    <a:pt x="0" y="0"/>
                  </a:lnTo>
                  <a:close/>
                </a:path>
              </a:pathLst>
            </a:custGeom>
            <a:solidFill>
              <a:srgbClr val="CACDCF"/>
            </a:solidFill>
          </p:spPr>
          <p:txBody>
            <a:bodyPr wrap="square" lIns="0" tIns="0" rIns="0" bIns="0" rtlCol="0"/>
            <a:lstStyle/>
            <a:p>
              <a:endParaRPr/>
            </a:p>
          </p:txBody>
        </p:sp>
        <p:sp>
          <p:nvSpPr>
            <p:cNvPr id="757" name="object 757"/>
            <p:cNvSpPr/>
            <p:nvPr/>
          </p:nvSpPr>
          <p:spPr>
            <a:xfrm>
              <a:off x="5811016" y="3696818"/>
              <a:ext cx="1905" cy="80645"/>
            </a:xfrm>
            <a:custGeom>
              <a:avLst/>
              <a:gdLst/>
              <a:ahLst/>
              <a:cxnLst/>
              <a:rect l="l" t="t" r="r" b="b"/>
              <a:pathLst>
                <a:path w="1904" h="80645">
                  <a:moveTo>
                    <a:pt x="1655" y="0"/>
                  </a:moveTo>
                  <a:lnTo>
                    <a:pt x="1655" y="80023"/>
                  </a:lnTo>
                </a:path>
                <a:path w="1904" h="80645">
                  <a:moveTo>
                    <a:pt x="0" y="80023"/>
                  </a:moveTo>
                  <a:lnTo>
                    <a:pt x="0" y="0"/>
                  </a:lnTo>
                </a:path>
              </a:pathLst>
            </a:custGeom>
            <a:ln w="3175">
              <a:solidFill>
                <a:srgbClr val="CACDCF"/>
              </a:solidFill>
            </a:ln>
          </p:spPr>
          <p:txBody>
            <a:bodyPr wrap="square" lIns="0" tIns="0" rIns="0" bIns="0" rtlCol="0"/>
            <a:lstStyle/>
            <a:p>
              <a:endParaRPr/>
            </a:p>
          </p:txBody>
        </p:sp>
        <p:sp>
          <p:nvSpPr>
            <p:cNvPr id="758" name="object 758"/>
            <p:cNvSpPr/>
            <p:nvPr/>
          </p:nvSpPr>
          <p:spPr>
            <a:xfrm>
              <a:off x="5812671" y="3696818"/>
              <a:ext cx="3810" cy="80645"/>
            </a:xfrm>
            <a:custGeom>
              <a:avLst/>
              <a:gdLst/>
              <a:ahLst/>
              <a:cxnLst/>
              <a:rect l="l" t="t" r="r" b="b"/>
              <a:pathLst>
                <a:path w="3810" h="80645">
                  <a:moveTo>
                    <a:pt x="0" y="0"/>
                  </a:moveTo>
                  <a:lnTo>
                    <a:pt x="3547" y="0"/>
                  </a:lnTo>
                  <a:lnTo>
                    <a:pt x="3547" y="80023"/>
                  </a:lnTo>
                  <a:lnTo>
                    <a:pt x="0" y="80023"/>
                  </a:lnTo>
                  <a:lnTo>
                    <a:pt x="0" y="0"/>
                  </a:lnTo>
                  <a:close/>
                </a:path>
              </a:pathLst>
            </a:custGeom>
            <a:solidFill>
              <a:srgbClr val="CACCCE"/>
            </a:solidFill>
          </p:spPr>
          <p:txBody>
            <a:bodyPr wrap="square" lIns="0" tIns="0" rIns="0" bIns="0" rtlCol="0"/>
            <a:lstStyle/>
            <a:p>
              <a:endParaRPr/>
            </a:p>
          </p:txBody>
        </p:sp>
        <p:sp>
          <p:nvSpPr>
            <p:cNvPr id="759" name="object 759"/>
            <p:cNvSpPr/>
            <p:nvPr/>
          </p:nvSpPr>
          <p:spPr>
            <a:xfrm>
              <a:off x="5812671" y="3696818"/>
              <a:ext cx="3810" cy="80645"/>
            </a:xfrm>
            <a:custGeom>
              <a:avLst/>
              <a:gdLst/>
              <a:ahLst/>
              <a:cxnLst/>
              <a:rect l="l" t="t" r="r" b="b"/>
              <a:pathLst>
                <a:path w="3810" h="80645">
                  <a:moveTo>
                    <a:pt x="3547" y="0"/>
                  </a:moveTo>
                  <a:lnTo>
                    <a:pt x="3547" y="80023"/>
                  </a:lnTo>
                </a:path>
                <a:path w="3810" h="80645">
                  <a:moveTo>
                    <a:pt x="0" y="80023"/>
                  </a:moveTo>
                  <a:lnTo>
                    <a:pt x="0" y="0"/>
                  </a:lnTo>
                </a:path>
              </a:pathLst>
            </a:custGeom>
            <a:ln w="3175">
              <a:solidFill>
                <a:srgbClr val="CACCCE"/>
              </a:solidFill>
            </a:ln>
          </p:spPr>
          <p:txBody>
            <a:bodyPr wrap="square" lIns="0" tIns="0" rIns="0" bIns="0" rtlCol="0"/>
            <a:lstStyle/>
            <a:p>
              <a:endParaRPr/>
            </a:p>
          </p:txBody>
        </p:sp>
        <p:sp>
          <p:nvSpPr>
            <p:cNvPr id="760" name="object 760"/>
            <p:cNvSpPr/>
            <p:nvPr/>
          </p:nvSpPr>
          <p:spPr>
            <a:xfrm>
              <a:off x="5816218" y="3696818"/>
              <a:ext cx="1905" cy="80645"/>
            </a:xfrm>
            <a:custGeom>
              <a:avLst/>
              <a:gdLst/>
              <a:ahLst/>
              <a:cxnLst/>
              <a:rect l="l" t="t" r="r" b="b"/>
              <a:pathLst>
                <a:path w="1904" h="80645">
                  <a:moveTo>
                    <a:pt x="0" y="0"/>
                  </a:moveTo>
                  <a:lnTo>
                    <a:pt x="1891" y="0"/>
                  </a:lnTo>
                  <a:lnTo>
                    <a:pt x="1891" y="80023"/>
                  </a:lnTo>
                  <a:lnTo>
                    <a:pt x="0" y="80023"/>
                  </a:lnTo>
                  <a:lnTo>
                    <a:pt x="0" y="0"/>
                  </a:lnTo>
                  <a:close/>
                </a:path>
              </a:pathLst>
            </a:custGeom>
            <a:solidFill>
              <a:srgbClr val="C9CACD"/>
            </a:solidFill>
          </p:spPr>
          <p:txBody>
            <a:bodyPr wrap="square" lIns="0" tIns="0" rIns="0" bIns="0" rtlCol="0"/>
            <a:lstStyle/>
            <a:p>
              <a:endParaRPr/>
            </a:p>
          </p:txBody>
        </p:sp>
        <p:sp>
          <p:nvSpPr>
            <p:cNvPr id="761" name="object 761"/>
            <p:cNvSpPr/>
            <p:nvPr/>
          </p:nvSpPr>
          <p:spPr>
            <a:xfrm>
              <a:off x="5816219" y="3696818"/>
              <a:ext cx="1905" cy="80645"/>
            </a:xfrm>
            <a:custGeom>
              <a:avLst/>
              <a:gdLst/>
              <a:ahLst/>
              <a:cxnLst/>
              <a:rect l="l" t="t" r="r" b="b"/>
              <a:pathLst>
                <a:path w="1904" h="80645">
                  <a:moveTo>
                    <a:pt x="1891" y="0"/>
                  </a:moveTo>
                  <a:lnTo>
                    <a:pt x="1891" y="80023"/>
                  </a:lnTo>
                </a:path>
                <a:path w="1904" h="80645">
                  <a:moveTo>
                    <a:pt x="0" y="80023"/>
                  </a:moveTo>
                  <a:lnTo>
                    <a:pt x="0" y="0"/>
                  </a:lnTo>
                </a:path>
              </a:pathLst>
            </a:custGeom>
            <a:ln w="3175">
              <a:solidFill>
                <a:srgbClr val="C9CACD"/>
              </a:solidFill>
            </a:ln>
          </p:spPr>
          <p:txBody>
            <a:bodyPr wrap="square" lIns="0" tIns="0" rIns="0" bIns="0" rtlCol="0"/>
            <a:lstStyle/>
            <a:p>
              <a:endParaRPr/>
            </a:p>
          </p:txBody>
        </p:sp>
        <p:sp>
          <p:nvSpPr>
            <p:cNvPr id="762" name="object 762"/>
            <p:cNvSpPr/>
            <p:nvPr/>
          </p:nvSpPr>
          <p:spPr>
            <a:xfrm>
              <a:off x="5818110" y="3696818"/>
              <a:ext cx="3810" cy="80645"/>
            </a:xfrm>
            <a:custGeom>
              <a:avLst/>
              <a:gdLst/>
              <a:ahLst/>
              <a:cxnLst/>
              <a:rect l="l" t="t" r="r" b="b"/>
              <a:pathLst>
                <a:path w="3810" h="80645">
                  <a:moveTo>
                    <a:pt x="0" y="0"/>
                  </a:moveTo>
                  <a:lnTo>
                    <a:pt x="3547" y="0"/>
                  </a:lnTo>
                  <a:lnTo>
                    <a:pt x="3547" y="80023"/>
                  </a:lnTo>
                  <a:lnTo>
                    <a:pt x="0" y="80023"/>
                  </a:lnTo>
                  <a:lnTo>
                    <a:pt x="0" y="0"/>
                  </a:lnTo>
                  <a:close/>
                </a:path>
              </a:pathLst>
            </a:custGeom>
            <a:solidFill>
              <a:srgbClr val="C9CACD"/>
            </a:solidFill>
          </p:spPr>
          <p:txBody>
            <a:bodyPr wrap="square" lIns="0" tIns="0" rIns="0" bIns="0" rtlCol="0"/>
            <a:lstStyle/>
            <a:p>
              <a:endParaRPr/>
            </a:p>
          </p:txBody>
        </p:sp>
        <p:sp>
          <p:nvSpPr>
            <p:cNvPr id="763" name="object 763"/>
            <p:cNvSpPr/>
            <p:nvPr/>
          </p:nvSpPr>
          <p:spPr>
            <a:xfrm>
              <a:off x="5818110" y="3696818"/>
              <a:ext cx="3810" cy="80645"/>
            </a:xfrm>
            <a:custGeom>
              <a:avLst/>
              <a:gdLst/>
              <a:ahLst/>
              <a:cxnLst/>
              <a:rect l="l" t="t" r="r" b="b"/>
              <a:pathLst>
                <a:path w="3810" h="80645">
                  <a:moveTo>
                    <a:pt x="3547" y="0"/>
                  </a:moveTo>
                  <a:lnTo>
                    <a:pt x="3547" y="80023"/>
                  </a:lnTo>
                </a:path>
                <a:path w="3810" h="80645">
                  <a:moveTo>
                    <a:pt x="0" y="80023"/>
                  </a:moveTo>
                  <a:lnTo>
                    <a:pt x="0" y="0"/>
                  </a:lnTo>
                </a:path>
              </a:pathLst>
            </a:custGeom>
            <a:ln w="3175">
              <a:solidFill>
                <a:srgbClr val="C9CACD"/>
              </a:solidFill>
            </a:ln>
          </p:spPr>
          <p:txBody>
            <a:bodyPr wrap="square" lIns="0" tIns="0" rIns="0" bIns="0" rtlCol="0"/>
            <a:lstStyle/>
            <a:p>
              <a:endParaRPr/>
            </a:p>
          </p:txBody>
        </p:sp>
        <p:sp>
          <p:nvSpPr>
            <p:cNvPr id="764" name="object 764"/>
            <p:cNvSpPr/>
            <p:nvPr/>
          </p:nvSpPr>
          <p:spPr>
            <a:xfrm>
              <a:off x="5821657" y="3696818"/>
              <a:ext cx="1905" cy="80645"/>
            </a:xfrm>
            <a:custGeom>
              <a:avLst/>
              <a:gdLst/>
              <a:ahLst/>
              <a:cxnLst/>
              <a:rect l="l" t="t" r="r" b="b"/>
              <a:pathLst>
                <a:path w="1904" h="80645">
                  <a:moveTo>
                    <a:pt x="0" y="0"/>
                  </a:moveTo>
                  <a:lnTo>
                    <a:pt x="1655" y="0"/>
                  </a:lnTo>
                  <a:lnTo>
                    <a:pt x="1655" y="80023"/>
                  </a:lnTo>
                  <a:lnTo>
                    <a:pt x="0" y="80023"/>
                  </a:lnTo>
                  <a:lnTo>
                    <a:pt x="0" y="0"/>
                  </a:lnTo>
                  <a:close/>
                </a:path>
              </a:pathLst>
            </a:custGeom>
            <a:solidFill>
              <a:srgbClr val="C8CACC"/>
            </a:solidFill>
          </p:spPr>
          <p:txBody>
            <a:bodyPr wrap="square" lIns="0" tIns="0" rIns="0" bIns="0" rtlCol="0"/>
            <a:lstStyle/>
            <a:p>
              <a:endParaRPr/>
            </a:p>
          </p:txBody>
        </p:sp>
        <p:sp>
          <p:nvSpPr>
            <p:cNvPr id="765" name="object 765"/>
            <p:cNvSpPr/>
            <p:nvPr/>
          </p:nvSpPr>
          <p:spPr>
            <a:xfrm>
              <a:off x="5821658" y="3696818"/>
              <a:ext cx="1905" cy="80645"/>
            </a:xfrm>
            <a:custGeom>
              <a:avLst/>
              <a:gdLst/>
              <a:ahLst/>
              <a:cxnLst/>
              <a:rect l="l" t="t" r="r" b="b"/>
              <a:pathLst>
                <a:path w="1904" h="80645">
                  <a:moveTo>
                    <a:pt x="1655" y="0"/>
                  </a:moveTo>
                  <a:lnTo>
                    <a:pt x="1655" y="80023"/>
                  </a:lnTo>
                </a:path>
                <a:path w="1904" h="80645">
                  <a:moveTo>
                    <a:pt x="0" y="80023"/>
                  </a:moveTo>
                  <a:lnTo>
                    <a:pt x="0" y="0"/>
                  </a:lnTo>
                </a:path>
              </a:pathLst>
            </a:custGeom>
            <a:ln w="3175">
              <a:solidFill>
                <a:srgbClr val="C8CACC"/>
              </a:solidFill>
            </a:ln>
          </p:spPr>
          <p:txBody>
            <a:bodyPr wrap="square" lIns="0" tIns="0" rIns="0" bIns="0" rtlCol="0"/>
            <a:lstStyle/>
            <a:p>
              <a:endParaRPr/>
            </a:p>
          </p:txBody>
        </p:sp>
        <p:sp>
          <p:nvSpPr>
            <p:cNvPr id="766" name="object 766"/>
            <p:cNvSpPr/>
            <p:nvPr/>
          </p:nvSpPr>
          <p:spPr>
            <a:xfrm>
              <a:off x="5823313" y="3696818"/>
              <a:ext cx="3810" cy="80645"/>
            </a:xfrm>
            <a:custGeom>
              <a:avLst/>
              <a:gdLst/>
              <a:ahLst/>
              <a:cxnLst/>
              <a:rect l="l" t="t" r="r" b="b"/>
              <a:pathLst>
                <a:path w="3810" h="80645">
                  <a:moveTo>
                    <a:pt x="0" y="0"/>
                  </a:moveTo>
                  <a:lnTo>
                    <a:pt x="3547" y="0"/>
                  </a:lnTo>
                  <a:lnTo>
                    <a:pt x="3547" y="80023"/>
                  </a:lnTo>
                  <a:lnTo>
                    <a:pt x="0" y="80023"/>
                  </a:lnTo>
                  <a:lnTo>
                    <a:pt x="0" y="0"/>
                  </a:lnTo>
                  <a:close/>
                </a:path>
              </a:pathLst>
            </a:custGeom>
            <a:solidFill>
              <a:srgbClr val="C7C9CC"/>
            </a:solidFill>
          </p:spPr>
          <p:txBody>
            <a:bodyPr wrap="square" lIns="0" tIns="0" rIns="0" bIns="0" rtlCol="0"/>
            <a:lstStyle/>
            <a:p>
              <a:endParaRPr/>
            </a:p>
          </p:txBody>
        </p:sp>
        <p:sp>
          <p:nvSpPr>
            <p:cNvPr id="767" name="object 767"/>
            <p:cNvSpPr/>
            <p:nvPr/>
          </p:nvSpPr>
          <p:spPr>
            <a:xfrm>
              <a:off x="5823313" y="3696818"/>
              <a:ext cx="3810" cy="80645"/>
            </a:xfrm>
            <a:custGeom>
              <a:avLst/>
              <a:gdLst/>
              <a:ahLst/>
              <a:cxnLst/>
              <a:rect l="l" t="t" r="r" b="b"/>
              <a:pathLst>
                <a:path w="3810" h="80645">
                  <a:moveTo>
                    <a:pt x="3547" y="0"/>
                  </a:moveTo>
                  <a:lnTo>
                    <a:pt x="3547" y="80023"/>
                  </a:lnTo>
                </a:path>
                <a:path w="3810" h="80645">
                  <a:moveTo>
                    <a:pt x="0" y="80023"/>
                  </a:moveTo>
                  <a:lnTo>
                    <a:pt x="0" y="0"/>
                  </a:lnTo>
                </a:path>
              </a:pathLst>
            </a:custGeom>
            <a:ln w="3175">
              <a:solidFill>
                <a:srgbClr val="C7C9CC"/>
              </a:solidFill>
            </a:ln>
          </p:spPr>
          <p:txBody>
            <a:bodyPr wrap="square" lIns="0" tIns="0" rIns="0" bIns="0" rtlCol="0"/>
            <a:lstStyle/>
            <a:p>
              <a:endParaRPr/>
            </a:p>
          </p:txBody>
        </p:sp>
        <p:sp>
          <p:nvSpPr>
            <p:cNvPr id="768" name="object 768"/>
            <p:cNvSpPr/>
            <p:nvPr/>
          </p:nvSpPr>
          <p:spPr>
            <a:xfrm>
              <a:off x="5826860" y="3696818"/>
              <a:ext cx="1905" cy="80645"/>
            </a:xfrm>
            <a:custGeom>
              <a:avLst/>
              <a:gdLst/>
              <a:ahLst/>
              <a:cxnLst/>
              <a:rect l="l" t="t" r="r" b="b"/>
              <a:pathLst>
                <a:path w="1904" h="80645">
                  <a:moveTo>
                    <a:pt x="0" y="0"/>
                  </a:moveTo>
                  <a:lnTo>
                    <a:pt x="1891" y="0"/>
                  </a:lnTo>
                  <a:lnTo>
                    <a:pt x="1891" y="80023"/>
                  </a:lnTo>
                  <a:lnTo>
                    <a:pt x="0" y="80023"/>
                  </a:lnTo>
                  <a:lnTo>
                    <a:pt x="0" y="0"/>
                  </a:lnTo>
                  <a:close/>
                </a:path>
              </a:pathLst>
            </a:custGeom>
            <a:solidFill>
              <a:srgbClr val="C7C9CC"/>
            </a:solidFill>
          </p:spPr>
          <p:txBody>
            <a:bodyPr wrap="square" lIns="0" tIns="0" rIns="0" bIns="0" rtlCol="0"/>
            <a:lstStyle/>
            <a:p>
              <a:endParaRPr/>
            </a:p>
          </p:txBody>
        </p:sp>
        <p:sp>
          <p:nvSpPr>
            <p:cNvPr id="769" name="object 769"/>
            <p:cNvSpPr/>
            <p:nvPr/>
          </p:nvSpPr>
          <p:spPr>
            <a:xfrm>
              <a:off x="5826860" y="3696818"/>
              <a:ext cx="1905" cy="80645"/>
            </a:xfrm>
            <a:custGeom>
              <a:avLst/>
              <a:gdLst/>
              <a:ahLst/>
              <a:cxnLst/>
              <a:rect l="l" t="t" r="r" b="b"/>
              <a:pathLst>
                <a:path w="1904" h="80645">
                  <a:moveTo>
                    <a:pt x="1891" y="0"/>
                  </a:moveTo>
                  <a:lnTo>
                    <a:pt x="1891" y="80023"/>
                  </a:lnTo>
                </a:path>
                <a:path w="1904" h="80645">
                  <a:moveTo>
                    <a:pt x="0" y="80023"/>
                  </a:moveTo>
                  <a:lnTo>
                    <a:pt x="0" y="0"/>
                  </a:lnTo>
                </a:path>
              </a:pathLst>
            </a:custGeom>
            <a:ln w="3175">
              <a:solidFill>
                <a:srgbClr val="C7C9CC"/>
              </a:solidFill>
            </a:ln>
          </p:spPr>
          <p:txBody>
            <a:bodyPr wrap="square" lIns="0" tIns="0" rIns="0" bIns="0" rtlCol="0"/>
            <a:lstStyle/>
            <a:p>
              <a:endParaRPr/>
            </a:p>
          </p:txBody>
        </p:sp>
        <p:sp>
          <p:nvSpPr>
            <p:cNvPr id="770" name="object 770"/>
            <p:cNvSpPr/>
            <p:nvPr/>
          </p:nvSpPr>
          <p:spPr>
            <a:xfrm>
              <a:off x="5828752" y="3696818"/>
              <a:ext cx="3810" cy="80645"/>
            </a:xfrm>
            <a:custGeom>
              <a:avLst/>
              <a:gdLst/>
              <a:ahLst/>
              <a:cxnLst/>
              <a:rect l="l" t="t" r="r" b="b"/>
              <a:pathLst>
                <a:path w="3810" h="80645">
                  <a:moveTo>
                    <a:pt x="0" y="0"/>
                  </a:moveTo>
                  <a:lnTo>
                    <a:pt x="3547" y="0"/>
                  </a:lnTo>
                  <a:lnTo>
                    <a:pt x="3547" y="80023"/>
                  </a:lnTo>
                  <a:lnTo>
                    <a:pt x="0" y="80023"/>
                  </a:lnTo>
                  <a:lnTo>
                    <a:pt x="0" y="0"/>
                  </a:lnTo>
                  <a:close/>
                </a:path>
              </a:pathLst>
            </a:custGeom>
            <a:solidFill>
              <a:srgbClr val="C6C8CA"/>
            </a:solidFill>
          </p:spPr>
          <p:txBody>
            <a:bodyPr wrap="square" lIns="0" tIns="0" rIns="0" bIns="0" rtlCol="0"/>
            <a:lstStyle/>
            <a:p>
              <a:endParaRPr/>
            </a:p>
          </p:txBody>
        </p:sp>
        <p:sp>
          <p:nvSpPr>
            <p:cNvPr id="771" name="object 771"/>
            <p:cNvSpPr/>
            <p:nvPr/>
          </p:nvSpPr>
          <p:spPr>
            <a:xfrm>
              <a:off x="5828752" y="3696818"/>
              <a:ext cx="3810" cy="80645"/>
            </a:xfrm>
            <a:custGeom>
              <a:avLst/>
              <a:gdLst/>
              <a:ahLst/>
              <a:cxnLst/>
              <a:rect l="l" t="t" r="r" b="b"/>
              <a:pathLst>
                <a:path w="3810" h="80645">
                  <a:moveTo>
                    <a:pt x="3547" y="0"/>
                  </a:moveTo>
                  <a:lnTo>
                    <a:pt x="3547" y="80023"/>
                  </a:lnTo>
                </a:path>
                <a:path w="3810" h="80645">
                  <a:moveTo>
                    <a:pt x="0" y="80023"/>
                  </a:moveTo>
                  <a:lnTo>
                    <a:pt x="0" y="0"/>
                  </a:lnTo>
                </a:path>
              </a:pathLst>
            </a:custGeom>
            <a:ln w="3175">
              <a:solidFill>
                <a:srgbClr val="C6C8CA"/>
              </a:solidFill>
            </a:ln>
          </p:spPr>
          <p:txBody>
            <a:bodyPr wrap="square" lIns="0" tIns="0" rIns="0" bIns="0" rtlCol="0"/>
            <a:lstStyle/>
            <a:p>
              <a:endParaRPr/>
            </a:p>
          </p:txBody>
        </p:sp>
        <p:sp>
          <p:nvSpPr>
            <p:cNvPr id="772" name="object 772"/>
            <p:cNvSpPr/>
            <p:nvPr/>
          </p:nvSpPr>
          <p:spPr>
            <a:xfrm>
              <a:off x="5832299" y="3696818"/>
              <a:ext cx="1905" cy="80645"/>
            </a:xfrm>
            <a:custGeom>
              <a:avLst/>
              <a:gdLst/>
              <a:ahLst/>
              <a:cxnLst/>
              <a:rect l="l" t="t" r="r" b="b"/>
              <a:pathLst>
                <a:path w="1904" h="80645">
                  <a:moveTo>
                    <a:pt x="0" y="0"/>
                  </a:moveTo>
                  <a:lnTo>
                    <a:pt x="1891" y="0"/>
                  </a:lnTo>
                  <a:lnTo>
                    <a:pt x="1891" y="80023"/>
                  </a:lnTo>
                  <a:lnTo>
                    <a:pt x="0" y="80023"/>
                  </a:lnTo>
                  <a:lnTo>
                    <a:pt x="0" y="0"/>
                  </a:lnTo>
                  <a:close/>
                </a:path>
              </a:pathLst>
            </a:custGeom>
            <a:solidFill>
              <a:srgbClr val="C5C7C9"/>
            </a:solidFill>
          </p:spPr>
          <p:txBody>
            <a:bodyPr wrap="square" lIns="0" tIns="0" rIns="0" bIns="0" rtlCol="0"/>
            <a:lstStyle/>
            <a:p>
              <a:endParaRPr/>
            </a:p>
          </p:txBody>
        </p:sp>
        <p:sp>
          <p:nvSpPr>
            <p:cNvPr id="773" name="object 773"/>
            <p:cNvSpPr/>
            <p:nvPr/>
          </p:nvSpPr>
          <p:spPr>
            <a:xfrm>
              <a:off x="5832299" y="3696818"/>
              <a:ext cx="1905" cy="80645"/>
            </a:xfrm>
            <a:custGeom>
              <a:avLst/>
              <a:gdLst/>
              <a:ahLst/>
              <a:cxnLst/>
              <a:rect l="l" t="t" r="r" b="b"/>
              <a:pathLst>
                <a:path w="1904" h="80645">
                  <a:moveTo>
                    <a:pt x="1891" y="0"/>
                  </a:moveTo>
                  <a:lnTo>
                    <a:pt x="1891" y="80023"/>
                  </a:lnTo>
                </a:path>
                <a:path w="1904" h="80645">
                  <a:moveTo>
                    <a:pt x="0" y="80023"/>
                  </a:moveTo>
                  <a:lnTo>
                    <a:pt x="0" y="0"/>
                  </a:lnTo>
                </a:path>
              </a:pathLst>
            </a:custGeom>
            <a:ln w="3175">
              <a:solidFill>
                <a:srgbClr val="C5C7C9"/>
              </a:solidFill>
            </a:ln>
          </p:spPr>
          <p:txBody>
            <a:bodyPr wrap="square" lIns="0" tIns="0" rIns="0" bIns="0" rtlCol="0"/>
            <a:lstStyle/>
            <a:p>
              <a:endParaRPr/>
            </a:p>
          </p:txBody>
        </p:sp>
        <p:sp>
          <p:nvSpPr>
            <p:cNvPr id="774" name="object 774"/>
            <p:cNvSpPr/>
            <p:nvPr/>
          </p:nvSpPr>
          <p:spPr>
            <a:xfrm>
              <a:off x="5834191" y="3696818"/>
              <a:ext cx="1905" cy="80645"/>
            </a:xfrm>
            <a:custGeom>
              <a:avLst/>
              <a:gdLst/>
              <a:ahLst/>
              <a:cxnLst/>
              <a:rect l="l" t="t" r="r" b="b"/>
              <a:pathLst>
                <a:path w="1904" h="80645">
                  <a:moveTo>
                    <a:pt x="0" y="0"/>
                  </a:moveTo>
                  <a:lnTo>
                    <a:pt x="1655" y="0"/>
                  </a:lnTo>
                  <a:lnTo>
                    <a:pt x="1655" y="80023"/>
                  </a:lnTo>
                  <a:lnTo>
                    <a:pt x="0" y="80023"/>
                  </a:lnTo>
                  <a:lnTo>
                    <a:pt x="0" y="0"/>
                  </a:lnTo>
                  <a:close/>
                </a:path>
              </a:pathLst>
            </a:custGeom>
            <a:solidFill>
              <a:srgbClr val="C5C7C9"/>
            </a:solidFill>
          </p:spPr>
          <p:txBody>
            <a:bodyPr wrap="square" lIns="0" tIns="0" rIns="0" bIns="0" rtlCol="0"/>
            <a:lstStyle/>
            <a:p>
              <a:endParaRPr/>
            </a:p>
          </p:txBody>
        </p:sp>
        <p:sp>
          <p:nvSpPr>
            <p:cNvPr id="775" name="object 775"/>
            <p:cNvSpPr/>
            <p:nvPr/>
          </p:nvSpPr>
          <p:spPr>
            <a:xfrm>
              <a:off x="5834191" y="3696818"/>
              <a:ext cx="1905" cy="80645"/>
            </a:xfrm>
            <a:custGeom>
              <a:avLst/>
              <a:gdLst/>
              <a:ahLst/>
              <a:cxnLst/>
              <a:rect l="l" t="t" r="r" b="b"/>
              <a:pathLst>
                <a:path w="1904" h="80645">
                  <a:moveTo>
                    <a:pt x="1655" y="0"/>
                  </a:moveTo>
                  <a:lnTo>
                    <a:pt x="1655" y="80023"/>
                  </a:lnTo>
                </a:path>
                <a:path w="1904" h="80645">
                  <a:moveTo>
                    <a:pt x="0" y="80023"/>
                  </a:moveTo>
                  <a:lnTo>
                    <a:pt x="0" y="0"/>
                  </a:lnTo>
                </a:path>
              </a:pathLst>
            </a:custGeom>
            <a:ln w="3175">
              <a:solidFill>
                <a:srgbClr val="C5C7C9"/>
              </a:solidFill>
            </a:ln>
          </p:spPr>
          <p:txBody>
            <a:bodyPr wrap="square" lIns="0" tIns="0" rIns="0" bIns="0" rtlCol="0"/>
            <a:lstStyle/>
            <a:p>
              <a:endParaRPr/>
            </a:p>
          </p:txBody>
        </p:sp>
        <p:sp>
          <p:nvSpPr>
            <p:cNvPr id="776" name="object 776"/>
            <p:cNvSpPr/>
            <p:nvPr/>
          </p:nvSpPr>
          <p:spPr>
            <a:xfrm>
              <a:off x="5835846" y="3696818"/>
              <a:ext cx="3810" cy="80645"/>
            </a:xfrm>
            <a:custGeom>
              <a:avLst/>
              <a:gdLst/>
              <a:ahLst/>
              <a:cxnLst/>
              <a:rect l="l" t="t" r="r" b="b"/>
              <a:pathLst>
                <a:path w="3810" h="80645">
                  <a:moveTo>
                    <a:pt x="0" y="0"/>
                  </a:moveTo>
                  <a:lnTo>
                    <a:pt x="3547" y="0"/>
                  </a:lnTo>
                  <a:lnTo>
                    <a:pt x="3547" y="80023"/>
                  </a:lnTo>
                  <a:lnTo>
                    <a:pt x="0" y="80023"/>
                  </a:lnTo>
                  <a:lnTo>
                    <a:pt x="0" y="0"/>
                  </a:lnTo>
                  <a:close/>
                </a:path>
              </a:pathLst>
            </a:custGeom>
            <a:solidFill>
              <a:srgbClr val="C5C6C8"/>
            </a:solidFill>
          </p:spPr>
          <p:txBody>
            <a:bodyPr wrap="square" lIns="0" tIns="0" rIns="0" bIns="0" rtlCol="0"/>
            <a:lstStyle/>
            <a:p>
              <a:endParaRPr/>
            </a:p>
          </p:txBody>
        </p:sp>
        <p:sp>
          <p:nvSpPr>
            <p:cNvPr id="777" name="object 777"/>
            <p:cNvSpPr/>
            <p:nvPr/>
          </p:nvSpPr>
          <p:spPr>
            <a:xfrm>
              <a:off x="5835847" y="3696818"/>
              <a:ext cx="3810" cy="80645"/>
            </a:xfrm>
            <a:custGeom>
              <a:avLst/>
              <a:gdLst/>
              <a:ahLst/>
              <a:cxnLst/>
              <a:rect l="l" t="t" r="r" b="b"/>
              <a:pathLst>
                <a:path w="3810" h="80645">
                  <a:moveTo>
                    <a:pt x="3547" y="0"/>
                  </a:moveTo>
                  <a:lnTo>
                    <a:pt x="3547" y="80023"/>
                  </a:lnTo>
                </a:path>
                <a:path w="3810" h="80645">
                  <a:moveTo>
                    <a:pt x="0" y="80023"/>
                  </a:moveTo>
                  <a:lnTo>
                    <a:pt x="0" y="0"/>
                  </a:lnTo>
                </a:path>
              </a:pathLst>
            </a:custGeom>
            <a:ln w="3175">
              <a:solidFill>
                <a:srgbClr val="C5C6C8"/>
              </a:solidFill>
            </a:ln>
          </p:spPr>
          <p:txBody>
            <a:bodyPr wrap="square" lIns="0" tIns="0" rIns="0" bIns="0" rtlCol="0"/>
            <a:lstStyle/>
            <a:p>
              <a:endParaRPr/>
            </a:p>
          </p:txBody>
        </p:sp>
        <p:sp>
          <p:nvSpPr>
            <p:cNvPr id="778" name="object 778"/>
            <p:cNvSpPr/>
            <p:nvPr/>
          </p:nvSpPr>
          <p:spPr>
            <a:xfrm>
              <a:off x="5839394" y="3696818"/>
              <a:ext cx="1905" cy="80645"/>
            </a:xfrm>
            <a:custGeom>
              <a:avLst/>
              <a:gdLst/>
              <a:ahLst/>
              <a:cxnLst/>
              <a:rect l="l" t="t" r="r" b="b"/>
              <a:pathLst>
                <a:path w="1904" h="80645">
                  <a:moveTo>
                    <a:pt x="0" y="0"/>
                  </a:moveTo>
                  <a:lnTo>
                    <a:pt x="1891" y="0"/>
                  </a:lnTo>
                  <a:lnTo>
                    <a:pt x="1891" y="80023"/>
                  </a:lnTo>
                  <a:lnTo>
                    <a:pt x="0" y="80023"/>
                  </a:lnTo>
                  <a:lnTo>
                    <a:pt x="0" y="0"/>
                  </a:lnTo>
                  <a:close/>
                </a:path>
              </a:pathLst>
            </a:custGeom>
            <a:solidFill>
              <a:srgbClr val="C5C5C7"/>
            </a:solidFill>
          </p:spPr>
          <p:txBody>
            <a:bodyPr wrap="square" lIns="0" tIns="0" rIns="0" bIns="0" rtlCol="0"/>
            <a:lstStyle/>
            <a:p>
              <a:endParaRPr/>
            </a:p>
          </p:txBody>
        </p:sp>
        <p:sp>
          <p:nvSpPr>
            <p:cNvPr id="779" name="object 779"/>
            <p:cNvSpPr/>
            <p:nvPr/>
          </p:nvSpPr>
          <p:spPr>
            <a:xfrm>
              <a:off x="5839394" y="3696818"/>
              <a:ext cx="1905" cy="80645"/>
            </a:xfrm>
            <a:custGeom>
              <a:avLst/>
              <a:gdLst/>
              <a:ahLst/>
              <a:cxnLst/>
              <a:rect l="l" t="t" r="r" b="b"/>
              <a:pathLst>
                <a:path w="1904" h="80645">
                  <a:moveTo>
                    <a:pt x="1891" y="0"/>
                  </a:moveTo>
                  <a:lnTo>
                    <a:pt x="1891" y="80023"/>
                  </a:lnTo>
                </a:path>
                <a:path w="1904" h="80645">
                  <a:moveTo>
                    <a:pt x="0" y="80023"/>
                  </a:moveTo>
                  <a:lnTo>
                    <a:pt x="0" y="0"/>
                  </a:lnTo>
                </a:path>
              </a:pathLst>
            </a:custGeom>
            <a:ln w="3175">
              <a:solidFill>
                <a:srgbClr val="C5C5C7"/>
              </a:solidFill>
            </a:ln>
          </p:spPr>
          <p:txBody>
            <a:bodyPr wrap="square" lIns="0" tIns="0" rIns="0" bIns="0" rtlCol="0"/>
            <a:lstStyle/>
            <a:p>
              <a:endParaRPr/>
            </a:p>
          </p:txBody>
        </p:sp>
        <p:sp>
          <p:nvSpPr>
            <p:cNvPr id="780" name="object 780"/>
            <p:cNvSpPr/>
            <p:nvPr/>
          </p:nvSpPr>
          <p:spPr>
            <a:xfrm>
              <a:off x="5841285" y="3696818"/>
              <a:ext cx="3810" cy="80645"/>
            </a:xfrm>
            <a:custGeom>
              <a:avLst/>
              <a:gdLst/>
              <a:ahLst/>
              <a:cxnLst/>
              <a:rect l="l" t="t" r="r" b="b"/>
              <a:pathLst>
                <a:path w="3810" h="80645">
                  <a:moveTo>
                    <a:pt x="0" y="0"/>
                  </a:moveTo>
                  <a:lnTo>
                    <a:pt x="3547" y="0"/>
                  </a:lnTo>
                  <a:lnTo>
                    <a:pt x="3547" y="80023"/>
                  </a:lnTo>
                  <a:lnTo>
                    <a:pt x="0" y="80023"/>
                  </a:lnTo>
                  <a:lnTo>
                    <a:pt x="0" y="0"/>
                  </a:lnTo>
                  <a:close/>
                </a:path>
              </a:pathLst>
            </a:custGeom>
            <a:solidFill>
              <a:srgbClr val="C5C5C7"/>
            </a:solidFill>
          </p:spPr>
          <p:txBody>
            <a:bodyPr wrap="square" lIns="0" tIns="0" rIns="0" bIns="0" rtlCol="0"/>
            <a:lstStyle/>
            <a:p>
              <a:endParaRPr/>
            </a:p>
          </p:txBody>
        </p:sp>
        <p:sp>
          <p:nvSpPr>
            <p:cNvPr id="781" name="object 781"/>
            <p:cNvSpPr/>
            <p:nvPr/>
          </p:nvSpPr>
          <p:spPr>
            <a:xfrm>
              <a:off x="5841286" y="3696818"/>
              <a:ext cx="3810" cy="80645"/>
            </a:xfrm>
            <a:custGeom>
              <a:avLst/>
              <a:gdLst/>
              <a:ahLst/>
              <a:cxnLst/>
              <a:rect l="l" t="t" r="r" b="b"/>
              <a:pathLst>
                <a:path w="3810" h="80645">
                  <a:moveTo>
                    <a:pt x="3547" y="0"/>
                  </a:moveTo>
                  <a:lnTo>
                    <a:pt x="3547" y="80023"/>
                  </a:lnTo>
                </a:path>
                <a:path w="3810" h="80645">
                  <a:moveTo>
                    <a:pt x="0" y="80023"/>
                  </a:moveTo>
                  <a:lnTo>
                    <a:pt x="0" y="0"/>
                  </a:lnTo>
                </a:path>
              </a:pathLst>
            </a:custGeom>
            <a:ln w="3175">
              <a:solidFill>
                <a:srgbClr val="C5C5C7"/>
              </a:solidFill>
            </a:ln>
          </p:spPr>
          <p:txBody>
            <a:bodyPr wrap="square" lIns="0" tIns="0" rIns="0" bIns="0" rtlCol="0"/>
            <a:lstStyle/>
            <a:p>
              <a:endParaRPr/>
            </a:p>
          </p:txBody>
        </p:sp>
        <p:sp>
          <p:nvSpPr>
            <p:cNvPr id="782" name="object 782"/>
            <p:cNvSpPr/>
            <p:nvPr/>
          </p:nvSpPr>
          <p:spPr>
            <a:xfrm>
              <a:off x="5844833" y="3696818"/>
              <a:ext cx="1905" cy="80645"/>
            </a:xfrm>
            <a:custGeom>
              <a:avLst/>
              <a:gdLst/>
              <a:ahLst/>
              <a:cxnLst/>
              <a:rect l="l" t="t" r="r" b="b"/>
              <a:pathLst>
                <a:path w="1904" h="80645">
                  <a:moveTo>
                    <a:pt x="0" y="0"/>
                  </a:moveTo>
                  <a:lnTo>
                    <a:pt x="1655" y="0"/>
                  </a:lnTo>
                  <a:lnTo>
                    <a:pt x="1655" y="80023"/>
                  </a:lnTo>
                  <a:lnTo>
                    <a:pt x="0" y="80023"/>
                  </a:lnTo>
                  <a:lnTo>
                    <a:pt x="0" y="0"/>
                  </a:lnTo>
                  <a:close/>
                </a:path>
              </a:pathLst>
            </a:custGeom>
            <a:solidFill>
              <a:srgbClr val="C4C5C7"/>
            </a:solidFill>
          </p:spPr>
          <p:txBody>
            <a:bodyPr wrap="square" lIns="0" tIns="0" rIns="0" bIns="0" rtlCol="0"/>
            <a:lstStyle/>
            <a:p>
              <a:endParaRPr/>
            </a:p>
          </p:txBody>
        </p:sp>
        <p:sp>
          <p:nvSpPr>
            <p:cNvPr id="783" name="object 783"/>
            <p:cNvSpPr/>
            <p:nvPr/>
          </p:nvSpPr>
          <p:spPr>
            <a:xfrm>
              <a:off x="5844833" y="3696818"/>
              <a:ext cx="1905" cy="80645"/>
            </a:xfrm>
            <a:custGeom>
              <a:avLst/>
              <a:gdLst/>
              <a:ahLst/>
              <a:cxnLst/>
              <a:rect l="l" t="t" r="r" b="b"/>
              <a:pathLst>
                <a:path w="1904" h="80645">
                  <a:moveTo>
                    <a:pt x="1655" y="0"/>
                  </a:moveTo>
                  <a:lnTo>
                    <a:pt x="1655" y="80023"/>
                  </a:lnTo>
                </a:path>
                <a:path w="1904" h="80645">
                  <a:moveTo>
                    <a:pt x="0" y="80023"/>
                  </a:moveTo>
                  <a:lnTo>
                    <a:pt x="0" y="0"/>
                  </a:lnTo>
                </a:path>
              </a:pathLst>
            </a:custGeom>
            <a:ln w="3175">
              <a:solidFill>
                <a:srgbClr val="C4C5C7"/>
              </a:solidFill>
            </a:ln>
          </p:spPr>
          <p:txBody>
            <a:bodyPr wrap="square" lIns="0" tIns="0" rIns="0" bIns="0" rtlCol="0"/>
            <a:lstStyle/>
            <a:p>
              <a:endParaRPr/>
            </a:p>
          </p:txBody>
        </p:sp>
        <p:sp>
          <p:nvSpPr>
            <p:cNvPr id="784" name="object 784"/>
            <p:cNvSpPr/>
            <p:nvPr/>
          </p:nvSpPr>
          <p:spPr>
            <a:xfrm>
              <a:off x="5846488" y="3696818"/>
              <a:ext cx="3810" cy="80645"/>
            </a:xfrm>
            <a:custGeom>
              <a:avLst/>
              <a:gdLst/>
              <a:ahLst/>
              <a:cxnLst/>
              <a:rect l="l" t="t" r="r" b="b"/>
              <a:pathLst>
                <a:path w="3810" h="80645">
                  <a:moveTo>
                    <a:pt x="0" y="0"/>
                  </a:moveTo>
                  <a:lnTo>
                    <a:pt x="3547" y="0"/>
                  </a:lnTo>
                  <a:lnTo>
                    <a:pt x="3547" y="80023"/>
                  </a:lnTo>
                  <a:lnTo>
                    <a:pt x="0" y="80023"/>
                  </a:lnTo>
                  <a:lnTo>
                    <a:pt x="0" y="0"/>
                  </a:lnTo>
                  <a:close/>
                </a:path>
              </a:pathLst>
            </a:custGeom>
            <a:solidFill>
              <a:srgbClr val="C3C5C6"/>
            </a:solidFill>
          </p:spPr>
          <p:txBody>
            <a:bodyPr wrap="square" lIns="0" tIns="0" rIns="0" bIns="0" rtlCol="0"/>
            <a:lstStyle/>
            <a:p>
              <a:endParaRPr/>
            </a:p>
          </p:txBody>
        </p:sp>
        <p:sp>
          <p:nvSpPr>
            <p:cNvPr id="785" name="object 785"/>
            <p:cNvSpPr/>
            <p:nvPr/>
          </p:nvSpPr>
          <p:spPr>
            <a:xfrm>
              <a:off x="5846488" y="3696818"/>
              <a:ext cx="3810" cy="80645"/>
            </a:xfrm>
            <a:custGeom>
              <a:avLst/>
              <a:gdLst/>
              <a:ahLst/>
              <a:cxnLst/>
              <a:rect l="l" t="t" r="r" b="b"/>
              <a:pathLst>
                <a:path w="3810" h="80645">
                  <a:moveTo>
                    <a:pt x="3547" y="0"/>
                  </a:moveTo>
                  <a:lnTo>
                    <a:pt x="3547" y="80023"/>
                  </a:lnTo>
                </a:path>
                <a:path w="3810" h="80645">
                  <a:moveTo>
                    <a:pt x="0" y="80023"/>
                  </a:moveTo>
                  <a:lnTo>
                    <a:pt x="0" y="0"/>
                  </a:lnTo>
                </a:path>
              </a:pathLst>
            </a:custGeom>
            <a:ln w="3175">
              <a:solidFill>
                <a:srgbClr val="C3C5C6"/>
              </a:solidFill>
            </a:ln>
          </p:spPr>
          <p:txBody>
            <a:bodyPr wrap="square" lIns="0" tIns="0" rIns="0" bIns="0" rtlCol="0"/>
            <a:lstStyle/>
            <a:p>
              <a:endParaRPr/>
            </a:p>
          </p:txBody>
        </p:sp>
        <p:sp>
          <p:nvSpPr>
            <p:cNvPr id="786" name="object 786"/>
            <p:cNvSpPr/>
            <p:nvPr/>
          </p:nvSpPr>
          <p:spPr>
            <a:xfrm>
              <a:off x="5850035" y="3696818"/>
              <a:ext cx="1905" cy="80645"/>
            </a:xfrm>
            <a:custGeom>
              <a:avLst/>
              <a:gdLst/>
              <a:ahLst/>
              <a:cxnLst/>
              <a:rect l="l" t="t" r="r" b="b"/>
              <a:pathLst>
                <a:path w="1904" h="80645">
                  <a:moveTo>
                    <a:pt x="0" y="0"/>
                  </a:moveTo>
                  <a:lnTo>
                    <a:pt x="1891" y="0"/>
                  </a:lnTo>
                  <a:lnTo>
                    <a:pt x="1891" y="80023"/>
                  </a:lnTo>
                  <a:lnTo>
                    <a:pt x="0" y="80023"/>
                  </a:lnTo>
                  <a:lnTo>
                    <a:pt x="0" y="0"/>
                  </a:lnTo>
                  <a:close/>
                </a:path>
              </a:pathLst>
            </a:custGeom>
            <a:solidFill>
              <a:srgbClr val="C2C4C5"/>
            </a:solidFill>
          </p:spPr>
          <p:txBody>
            <a:bodyPr wrap="square" lIns="0" tIns="0" rIns="0" bIns="0" rtlCol="0"/>
            <a:lstStyle/>
            <a:p>
              <a:endParaRPr/>
            </a:p>
          </p:txBody>
        </p:sp>
        <p:sp>
          <p:nvSpPr>
            <p:cNvPr id="787" name="object 787"/>
            <p:cNvSpPr/>
            <p:nvPr/>
          </p:nvSpPr>
          <p:spPr>
            <a:xfrm>
              <a:off x="5850035" y="3696818"/>
              <a:ext cx="1905" cy="80645"/>
            </a:xfrm>
            <a:custGeom>
              <a:avLst/>
              <a:gdLst/>
              <a:ahLst/>
              <a:cxnLst/>
              <a:rect l="l" t="t" r="r" b="b"/>
              <a:pathLst>
                <a:path w="1904" h="80645">
                  <a:moveTo>
                    <a:pt x="1891" y="0"/>
                  </a:moveTo>
                  <a:lnTo>
                    <a:pt x="1891" y="80023"/>
                  </a:lnTo>
                </a:path>
                <a:path w="1904" h="80645">
                  <a:moveTo>
                    <a:pt x="0" y="80023"/>
                  </a:moveTo>
                  <a:lnTo>
                    <a:pt x="0" y="0"/>
                  </a:lnTo>
                </a:path>
              </a:pathLst>
            </a:custGeom>
            <a:ln w="3175">
              <a:solidFill>
                <a:srgbClr val="C2C4C5"/>
              </a:solidFill>
            </a:ln>
          </p:spPr>
          <p:txBody>
            <a:bodyPr wrap="square" lIns="0" tIns="0" rIns="0" bIns="0" rtlCol="0"/>
            <a:lstStyle/>
            <a:p>
              <a:endParaRPr/>
            </a:p>
          </p:txBody>
        </p:sp>
        <p:sp>
          <p:nvSpPr>
            <p:cNvPr id="788" name="object 788"/>
            <p:cNvSpPr/>
            <p:nvPr/>
          </p:nvSpPr>
          <p:spPr>
            <a:xfrm>
              <a:off x="5851927" y="3696818"/>
              <a:ext cx="3810" cy="80645"/>
            </a:xfrm>
            <a:custGeom>
              <a:avLst/>
              <a:gdLst/>
              <a:ahLst/>
              <a:cxnLst/>
              <a:rect l="l" t="t" r="r" b="b"/>
              <a:pathLst>
                <a:path w="3810" h="80645">
                  <a:moveTo>
                    <a:pt x="0" y="0"/>
                  </a:moveTo>
                  <a:lnTo>
                    <a:pt x="3547" y="0"/>
                  </a:lnTo>
                  <a:lnTo>
                    <a:pt x="3547" y="80023"/>
                  </a:lnTo>
                  <a:lnTo>
                    <a:pt x="0" y="80023"/>
                  </a:lnTo>
                  <a:lnTo>
                    <a:pt x="0" y="0"/>
                  </a:lnTo>
                  <a:close/>
                </a:path>
              </a:pathLst>
            </a:custGeom>
            <a:solidFill>
              <a:srgbClr val="C2C4C5"/>
            </a:solidFill>
          </p:spPr>
          <p:txBody>
            <a:bodyPr wrap="square" lIns="0" tIns="0" rIns="0" bIns="0" rtlCol="0"/>
            <a:lstStyle/>
            <a:p>
              <a:endParaRPr/>
            </a:p>
          </p:txBody>
        </p:sp>
        <p:sp>
          <p:nvSpPr>
            <p:cNvPr id="789" name="object 789"/>
            <p:cNvSpPr/>
            <p:nvPr/>
          </p:nvSpPr>
          <p:spPr>
            <a:xfrm>
              <a:off x="5851927" y="3696818"/>
              <a:ext cx="3810" cy="80645"/>
            </a:xfrm>
            <a:custGeom>
              <a:avLst/>
              <a:gdLst/>
              <a:ahLst/>
              <a:cxnLst/>
              <a:rect l="l" t="t" r="r" b="b"/>
              <a:pathLst>
                <a:path w="3810" h="80645">
                  <a:moveTo>
                    <a:pt x="3547" y="0"/>
                  </a:moveTo>
                  <a:lnTo>
                    <a:pt x="3547" y="80023"/>
                  </a:lnTo>
                </a:path>
                <a:path w="3810" h="80645">
                  <a:moveTo>
                    <a:pt x="0" y="80023"/>
                  </a:moveTo>
                  <a:lnTo>
                    <a:pt x="0" y="0"/>
                  </a:lnTo>
                </a:path>
              </a:pathLst>
            </a:custGeom>
            <a:ln w="3175">
              <a:solidFill>
                <a:srgbClr val="C2C4C5"/>
              </a:solidFill>
            </a:ln>
          </p:spPr>
          <p:txBody>
            <a:bodyPr wrap="square" lIns="0" tIns="0" rIns="0" bIns="0" rtlCol="0"/>
            <a:lstStyle/>
            <a:p>
              <a:endParaRPr/>
            </a:p>
          </p:txBody>
        </p:sp>
        <p:sp>
          <p:nvSpPr>
            <p:cNvPr id="790" name="object 790"/>
            <p:cNvSpPr/>
            <p:nvPr/>
          </p:nvSpPr>
          <p:spPr>
            <a:xfrm>
              <a:off x="5855474" y="3696818"/>
              <a:ext cx="1905" cy="80645"/>
            </a:xfrm>
            <a:custGeom>
              <a:avLst/>
              <a:gdLst/>
              <a:ahLst/>
              <a:cxnLst/>
              <a:rect l="l" t="t" r="r" b="b"/>
              <a:pathLst>
                <a:path w="1904" h="80645">
                  <a:moveTo>
                    <a:pt x="0" y="0"/>
                  </a:moveTo>
                  <a:lnTo>
                    <a:pt x="1655" y="0"/>
                  </a:lnTo>
                  <a:lnTo>
                    <a:pt x="1655" y="80023"/>
                  </a:lnTo>
                  <a:lnTo>
                    <a:pt x="0" y="80023"/>
                  </a:lnTo>
                  <a:lnTo>
                    <a:pt x="0" y="0"/>
                  </a:lnTo>
                  <a:close/>
                </a:path>
              </a:pathLst>
            </a:custGeom>
            <a:solidFill>
              <a:srgbClr val="C1C3C5"/>
            </a:solidFill>
          </p:spPr>
          <p:txBody>
            <a:bodyPr wrap="square" lIns="0" tIns="0" rIns="0" bIns="0" rtlCol="0"/>
            <a:lstStyle/>
            <a:p>
              <a:endParaRPr/>
            </a:p>
          </p:txBody>
        </p:sp>
        <p:sp>
          <p:nvSpPr>
            <p:cNvPr id="791" name="object 791"/>
            <p:cNvSpPr/>
            <p:nvPr/>
          </p:nvSpPr>
          <p:spPr>
            <a:xfrm>
              <a:off x="5855475" y="3696818"/>
              <a:ext cx="1905" cy="80645"/>
            </a:xfrm>
            <a:custGeom>
              <a:avLst/>
              <a:gdLst/>
              <a:ahLst/>
              <a:cxnLst/>
              <a:rect l="l" t="t" r="r" b="b"/>
              <a:pathLst>
                <a:path w="1904" h="80645">
                  <a:moveTo>
                    <a:pt x="1655" y="0"/>
                  </a:moveTo>
                  <a:lnTo>
                    <a:pt x="1655" y="80023"/>
                  </a:lnTo>
                </a:path>
                <a:path w="1904" h="80645">
                  <a:moveTo>
                    <a:pt x="0" y="80023"/>
                  </a:moveTo>
                  <a:lnTo>
                    <a:pt x="0" y="0"/>
                  </a:lnTo>
                </a:path>
              </a:pathLst>
            </a:custGeom>
            <a:ln w="3175">
              <a:solidFill>
                <a:srgbClr val="C1C3C5"/>
              </a:solidFill>
            </a:ln>
          </p:spPr>
          <p:txBody>
            <a:bodyPr wrap="square" lIns="0" tIns="0" rIns="0" bIns="0" rtlCol="0"/>
            <a:lstStyle/>
            <a:p>
              <a:endParaRPr/>
            </a:p>
          </p:txBody>
        </p:sp>
        <p:sp>
          <p:nvSpPr>
            <p:cNvPr id="792" name="object 792"/>
            <p:cNvSpPr/>
            <p:nvPr/>
          </p:nvSpPr>
          <p:spPr>
            <a:xfrm>
              <a:off x="5857130" y="3696818"/>
              <a:ext cx="3810" cy="80645"/>
            </a:xfrm>
            <a:custGeom>
              <a:avLst/>
              <a:gdLst/>
              <a:ahLst/>
              <a:cxnLst/>
              <a:rect l="l" t="t" r="r" b="b"/>
              <a:pathLst>
                <a:path w="3810" h="80645">
                  <a:moveTo>
                    <a:pt x="0" y="0"/>
                  </a:moveTo>
                  <a:lnTo>
                    <a:pt x="3547" y="0"/>
                  </a:lnTo>
                  <a:lnTo>
                    <a:pt x="3547" y="80023"/>
                  </a:lnTo>
                  <a:lnTo>
                    <a:pt x="0" y="80023"/>
                  </a:lnTo>
                  <a:lnTo>
                    <a:pt x="0" y="0"/>
                  </a:lnTo>
                  <a:close/>
                </a:path>
              </a:pathLst>
            </a:custGeom>
            <a:solidFill>
              <a:srgbClr val="C0C2C4"/>
            </a:solidFill>
          </p:spPr>
          <p:txBody>
            <a:bodyPr wrap="square" lIns="0" tIns="0" rIns="0" bIns="0" rtlCol="0"/>
            <a:lstStyle/>
            <a:p>
              <a:endParaRPr/>
            </a:p>
          </p:txBody>
        </p:sp>
        <p:sp>
          <p:nvSpPr>
            <p:cNvPr id="793" name="object 793"/>
            <p:cNvSpPr/>
            <p:nvPr/>
          </p:nvSpPr>
          <p:spPr>
            <a:xfrm>
              <a:off x="5857130" y="3696818"/>
              <a:ext cx="3810" cy="80645"/>
            </a:xfrm>
            <a:custGeom>
              <a:avLst/>
              <a:gdLst/>
              <a:ahLst/>
              <a:cxnLst/>
              <a:rect l="l" t="t" r="r" b="b"/>
              <a:pathLst>
                <a:path w="3810" h="80645">
                  <a:moveTo>
                    <a:pt x="3547" y="0"/>
                  </a:moveTo>
                  <a:lnTo>
                    <a:pt x="3547" y="80023"/>
                  </a:lnTo>
                </a:path>
                <a:path w="3810" h="80645">
                  <a:moveTo>
                    <a:pt x="0" y="80023"/>
                  </a:moveTo>
                  <a:lnTo>
                    <a:pt x="0" y="0"/>
                  </a:lnTo>
                </a:path>
              </a:pathLst>
            </a:custGeom>
            <a:ln w="3175">
              <a:solidFill>
                <a:srgbClr val="C0C2C4"/>
              </a:solidFill>
            </a:ln>
          </p:spPr>
          <p:txBody>
            <a:bodyPr wrap="square" lIns="0" tIns="0" rIns="0" bIns="0" rtlCol="0"/>
            <a:lstStyle/>
            <a:p>
              <a:endParaRPr/>
            </a:p>
          </p:txBody>
        </p:sp>
        <p:sp>
          <p:nvSpPr>
            <p:cNvPr id="794" name="object 794"/>
            <p:cNvSpPr/>
            <p:nvPr/>
          </p:nvSpPr>
          <p:spPr>
            <a:xfrm>
              <a:off x="5860677" y="3696818"/>
              <a:ext cx="1905" cy="80645"/>
            </a:xfrm>
            <a:custGeom>
              <a:avLst/>
              <a:gdLst/>
              <a:ahLst/>
              <a:cxnLst/>
              <a:rect l="l" t="t" r="r" b="b"/>
              <a:pathLst>
                <a:path w="1904" h="80645">
                  <a:moveTo>
                    <a:pt x="0" y="0"/>
                  </a:moveTo>
                  <a:lnTo>
                    <a:pt x="1891" y="0"/>
                  </a:lnTo>
                  <a:lnTo>
                    <a:pt x="1891" y="80023"/>
                  </a:lnTo>
                  <a:lnTo>
                    <a:pt x="0" y="80023"/>
                  </a:lnTo>
                  <a:lnTo>
                    <a:pt x="0" y="0"/>
                  </a:lnTo>
                  <a:close/>
                </a:path>
              </a:pathLst>
            </a:custGeom>
            <a:solidFill>
              <a:srgbClr val="C0C2C4"/>
            </a:solidFill>
          </p:spPr>
          <p:txBody>
            <a:bodyPr wrap="square" lIns="0" tIns="0" rIns="0" bIns="0" rtlCol="0"/>
            <a:lstStyle/>
            <a:p>
              <a:endParaRPr/>
            </a:p>
          </p:txBody>
        </p:sp>
        <p:sp>
          <p:nvSpPr>
            <p:cNvPr id="795" name="object 795"/>
            <p:cNvSpPr/>
            <p:nvPr/>
          </p:nvSpPr>
          <p:spPr>
            <a:xfrm>
              <a:off x="5860677" y="3696818"/>
              <a:ext cx="1905" cy="80645"/>
            </a:xfrm>
            <a:custGeom>
              <a:avLst/>
              <a:gdLst/>
              <a:ahLst/>
              <a:cxnLst/>
              <a:rect l="l" t="t" r="r" b="b"/>
              <a:pathLst>
                <a:path w="1904" h="80645">
                  <a:moveTo>
                    <a:pt x="1891" y="0"/>
                  </a:moveTo>
                  <a:lnTo>
                    <a:pt x="1891" y="80023"/>
                  </a:lnTo>
                </a:path>
                <a:path w="1904" h="80645">
                  <a:moveTo>
                    <a:pt x="0" y="80023"/>
                  </a:moveTo>
                  <a:lnTo>
                    <a:pt x="0" y="0"/>
                  </a:lnTo>
                </a:path>
              </a:pathLst>
            </a:custGeom>
            <a:ln w="3175">
              <a:solidFill>
                <a:srgbClr val="C0C2C4"/>
              </a:solidFill>
            </a:ln>
          </p:spPr>
          <p:txBody>
            <a:bodyPr wrap="square" lIns="0" tIns="0" rIns="0" bIns="0" rtlCol="0"/>
            <a:lstStyle/>
            <a:p>
              <a:endParaRPr/>
            </a:p>
          </p:txBody>
        </p:sp>
        <p:sp>
          <p:nvSpPr>
            <p:cNvPr id="796" name="object 796"/>
            <p:cNvSpPr/>
            <p:nvPr/>
          </p:nvSpPr>
          <p:spPr>
            <a:xfrm>
              <a:off x="5862569" y="3696818"/>
              <a:ext cx="3810" cy="80645"/>
            </a:xfrm>
            <a:custGeom>
              <a:avLst/>
              <a:gdLst/>
              <a:ahLst/>
              <a:cxnLst/>
              <a:rect l="l" t="t" r="r" b="b"/>
              <a:pathLst>
                <a:path w="3810" h="80645">
                  <a:moveTo>
                    <a:pt x="0" y="0"/>
                  </a:moveTo>
                  <a:lnTo>
                    <a:pt x="3547" y="0"/>
                  </a:lnTo>
                  <a:lnTo>
                    <a:pt x="3547" y="80023"/>
                  </a:lnTo>
                  <a:lnTo>
                    <a:pt x="0" y="80023"/>
                  </a:lnTo>
                  <a:lnTo>
                    <a:pt x="0" y="0"/>
                  </a:lnTo>
                  <a:close/>
                </a:path>
              </a:pathLst>
            </a:custGeom>
            <a:solidFill>
              <a:srgbClr val="C0C1C4"/>
            </a:solidFill>
          </p:spPr>
          <p:txBody>
            <a:bodyPr wrap="square" lIns="0" tIns="0" rIns="0" bIns="0" rtlCol="0"/>
            <a:lstStyle/>
            <a:p>
              <a:endParaRPr/>
            </a:p>
          </p:txBody>
        </p:sp>
        <p:sp>
          <p:nvSpPr>
            <p:cNvPr id="797" name="object 797"/>
            <p:cNvSpPr/>
            <p:nvPr/>
          </p:nvSpPr>
          <p:spPr>
            <a:xfrm>
              <a:off x="5862569" y="3696818"/>
              <a:ext cx="3810" cy="80645"/>
            </a:xfrm>
            <a:custGeom>
              <a:avLst/>
              <a:gdLst/>
              <a:ahLst/>
              <a:cxnLst/>
              <a:rect l="l" t="t" r="r" b="b"/>
              <a:pathLst>
                <a:path w="3810" h="80645">
                  <a:moveTo>
                    <a:pt x="3547" y="0"/>
                  </a:moveTo>
                  <a:lnTo>
                    <a:pt x="3547" y="80023"/>
                  </a:lnTo>
                </a:path>
                <a:path w="3810" h="80645">
                  <a:moveTo>
                    <a:pt x="0" y="80023"/>
                  </a:moveTo>
                  <a:lnTo>
                    <a:pt x="0" y="0"/>
                  </a:lnTo>
                </a:path>
              </a:pathLst>
            </a:custGeom>
            <a:ln w="3175">
              <a:solidFill>
                <a:srgbClr val="C0C1C4"/>
              </a:solidFill>
            </a:ln>
          </p:spPr>
          <p:txBody>
            <a:bodyPr wrap="square" lIns="0" tIns="0" rIns="0" bIns="0" rtlCol="0"/>
            <a:lstStyle/>
            <a:p>
              <a:endParaRPr/>
            </a:p>
          </p:txBody>
        </p:sp>
        <p:sp>
          <p:nvSpPr>
            <p:cNvPr id="798" name="object 798"/>
            <p:cNvSpPr/>
            <p:nvPr/>
          </p:nvSpPr>
          <p:spPr>
            <a:xfrm>
              <a:off x="5866116" y="3696818"/>
              <a:ext cx="1905" cy="80645"/>
            </a:xfrm>
            <a:custGeom>
              <a:avLst/>
              <a:gdLst/>
              <a:ahLst/>
              <a:cxnLst/>
              <a:rect l="l" t="t" r="r" b="b"/>
              <a:pathLst>
                <a:path w="1904" h="80645">
                  <a:moveTo>
                    <a:pt x="0" y="0"/>
                  </a:moveTo>
                  <a:lnTo>
                    <a:pt x="1655" y="0"/>
                  </a:lnTo>
                  <a:lnTo>
                    <a:pt x="1655" y="80023"/>
                  </a:lnTo>
                  <a:lnTo>
                    <a:pt x="0" y="80023"/>
                  </a:lnTo>
                  <a:lnTo>
                    <a:pt x="0" y="0"/>
                  </a:lnTo>
                  <a:close/>
                </a:path>
              </a:pathLst>
            </a:custGeom>
            <a:solidFill>
              <a:srgbClr val="BEC1C3"/>
            </a:solidFill>
          </p:spPr>
          <p:txBody>
            <a:bodyPr wrap="square" lIns="0" tIns="0" rIns="0" bIns="0" rtlCol="0"/>
            <a:lstStyle/>
            <a:p>
              <a:endParaRPr/>
            </a:p>
          </p:txBody>
        </p:sp>
        <p:sp>
          <p:nvSpPr>
            <p:cNvPr id="799" name="object 799"/>
            <p:cNvSpPr/>
            <p:nvPr/>
          </p:nvSpPr>
          <p:spPr>
            <a:xfrm>
              <a:off x="5866116" y="3696818"/>
              <a:ext cx="1905" cy="80645"/>
            </a:xfrm>
            <a:custGeom>
              <a:avLst/>
              <a:gdLst/>
              <a:ahLst/>
              <a:cxnLst/>
              <a:rect l="l" t="t" r="r" b="b"/>
              <a:pathLst>
                <a:path w="1904" h="80645">
                  <a:moveTo>
                    <a:pt x="1655" y="0"/>
                  </a:moveTo>
                  <a:lnTo>
                    <a:pt x="1655" y="80023"/>
                  </a:lnTo>
                </a:path>
                <a:path w="1904" h="80645">
                  <a:moveTo>
                    <a:pt x="0" y="80023"/>
                  </a:moveTo>
                  <a:lnTo>
                    <a:pt x="0" y="0"/>
                  </a:lnTo>
                </a:path>
              </a:pathLst>
            </a:custGeom>
            <a:ln w="3175">
              <a:solidFill>
                <a:srgbClr val="BEC1C3"/>
              </a:solidFill>
            </a:ln>
          </p:spPr>
          <p:txBody>
            <a:bodyPr wrap="square" lIns="0" tIns="0" rIns="0" bIns="0" rtlCol="0"/>
            <a:lstStyle/>
            <a:p>
              <a:endParaRPr/>
            </a:p>
          </p:txBody>
        </p:sp>
        <p:sp>
          <p:nvSpPr>
            <p:cNvPr id="800" name="object 800"/>
            <p:cNvSpPr/>
            <p:nvPr/>
          </p:nvSpPr>
          <p:spPr>
            <a:xfrm>
              <a:off x="5867771" y="3696818"/>
              <a:ext cx="3810" cy="80645"/>
            </a:xfrm>
            <a:custGeom>
              <a:avLst/>
              <a:gdLst/>
              <a:ahLst/>
              <a:cxnLst/>
              <a:rect l="l" t="t" r="r" b="b"/>
              <a:pathLst>
                <a:path w="3810" h="80645">
                  <a:moveTo>
                    <a:pt x="0" y="0"/>
                  </a:moveTo>
                  <a:lnTo>
                    <a:pt x="3547" y="0"/>
                  </a:lnTo>
                  <a:lnTo>
                    <a:pt x="3547" y="80023"/>
                  </a:lnTo>
                  <a:lnTo>
                    <a:pt x="0" y="80023"/>
                  </a:lnTo>
                  <a:lnTo>
                    <a:pt x="0" y="0"/>
                  </a:lnTo>
                  <a:close/>
                </a:path>
              </a:pathLst>
            </a:custGeom>
            <a:solidFill>
              <a:srgbClr val="BEC1C3"/>
            </a:solidFill>
          </p:spPr>
          <p:txBody>
            <a:bodyPr wrap="square" lIns="0" tIns="0" rIns="0" bIns="0" rtlCol="0"/>
            <a:lstStyle/>
            <a:p>
              <a:endParaRPr/>
            </a:p>
          </p:txBody>
        </p:sp>
        <p:sp>
          <p:nvSpPr>
            <p:cNvPr id="801" name="object 801"/>
            <p:cNvSpPr/>
            <p:nvPr/>
          </p:nvSpPr>
          <p:spPr>
            <a:xfrm>
              <a:off x="5867772" y="3696818"/>
              <a:ext cx="3810" cy="80645"/>
            </a:xfrm>
            <a:custGeom>
              <a:avLst/>
              <a:gdLst/>
              <a:ahLst/>
              <a:cxnLst/>
              <a:rect l="l" t="t" r="r" b="b"/>
              <a:pathLst>
                <a:path w="3810" h="80645">
                  <a:moveTo>
                    <a:pt x="3547" y="0"/>
                  </a:moveTo>
                  <a:lnTo>
                    <a:pt x="3547" y="80023"/>
                  </a:lnTo>
                </a:path>
                <a:path w="3810" h="80645">
                  <a:moveTo>
                    <a:pt x="0" y="80023"/>
                  </a:moveTo>
                  <a:lnTo>
                    <a:pt x="0" y="0"/>
                  </a:lnTo>
                </a:path>
              </a:pathLst>
            </a:custGeom>
            <a:ln w="3175">
              <a:solidFill>
                <a:srgbClr val="BEC1C3"/>
              </a:solidFill>
            </a:ln>
          </p:spPr>
          <p:txBody>
            <a:bodyPr wrap="square" lIns="0" tIns="0" rIns="0" bIns="0" rtlCol="0"/>
            <a:lstStyle/>
            <a:p>
              <a:endParaRPr/>
            </a:p>
          </p:txBody>
        </p:sp>
        <p:sp>
          <p:nvSpPr>
            <p:cNvPr id="802" name="object 802"/>
            <p:cNvSpPr/>
            <p:nvPr/>
          </p:nvSpPr>
          <p:spPr>
            <a:xfrm>
              <a:off x="5871319" y="3696818"/>
              <a:ext cx="1905" cy="80645"/>
            </a:xfrm>
            <a:custGeom>
              <a:avLst/>
              <a:gdLst/>
              <a:ahLst/>
              <a:cxnLst/>
              <a:rect l="l" t="t" r="r" b="b"/>
              <a:pathLst>
                <a:path w="1904" h="80645">
                  <a:moveTo>
                    <a:pt x="0" y="0"/>
                  </a:moveTo>
                  <a:lnTo>
                    <a:pt x="1891" y="0"/>
                  </a:lnTo>
                  <a:lnTo>
                    <a:pt x="1891" y="80023"/>
                  </a:lnTo>
                  <a:lnTo>
                    <a:pt x="0" y="80023"/>
                  </a:lnTo>
                  <a:lnTo>
                    <a:pt x="0" y="0"/>
                  </a:lnTo>
                  <a:close/>
                </a:path>
              </a:pathLst>
            </a:custGeom>
            <a:solidFill>
              <a:srgbClr val="BDC0C2"/>
            </a:solidFill>
          </p:spPr>
          <p:txBody>
            <a:bodyPr wrap="square" lIns="0" tIns="0" rIns="0" bIns="0" rtlCol="0"/>
            <a:lstStyle/>
            <a:p>
              <a:endParaRPr/>
            </a:p>
          </p:txBody>
        </p:sp>
        <p:sp>
          <p:nvSpPr>
            <p:cNvPr id="803" name="object 803"/>
            <p:cNvSpPr/>
            <p:nvPr/>
          </p:nvSpPr>
          <p:spPr>
            <a:xfrm>
              <a:off x="5871319" y="3696818"/>
              <a:ext cx="1905" cy="80645"/>
            </a:xfrm>
            <a:custGeom>
              <a:avLst/>
              <a:gdLst/>
              <a:ahLst/>
              <a:cxnLst/>
              <a:rect l="l" t="t" r="r" b="b"/>
              <a:pathLst>
                <a:path w="1904" h="80645">
                  <a:moveTo>
                    <a:pt x="1891" y="0"/>
                  </a:moveTo>
                  <a:lnTo>
                    <a:pt x="1891" y="80023"/>
                  </a:lnTo>
                </a:path>
                <a:path w="1904" h="80645">
                  <a:moveTo>
                    <a:pt x="0" y="80023"/>
                  </a:moveTo>
                  <a:lnTo>
                    <a:pt x="0" y="0"/>
                  </a:lnTo>
                </a:path>
              </a:pathLst>
            </a:custGeom>
            <a:ln w="3175">
              <a:solidFill>
                <a:srgbClr val="BDC0C2"/>
              </a:solidFill>
            </a:ln>
          </p:spPr>
          <p:txBody>
            <a:bodyPr wrap="square" lIns="0" tIns="0" rIns="0" bIns="0" rtlCol="0"/>
            <a:lstStyle/>
            <a:p>
              <a:endParaRPr/>
            </a:p>
          </p:txBody>
        </p:sp>
        <p:sp>
          <p:nvSpPr>
            <p:cNvPr id="804" name="object 804"/>
            <p:cNvSpPr/>
            <p:nvPr/>
          </p:nvSpPr>
          <p:spPr>
            <a:xfrm>
              <a:off x="5873211" y="3696818"/>
              <a:ext cx="1905" cy="80645"/>
            </a:xfrm>
            <a:custGeom>
              <a:avLst/>
              <a:gdLst/>
              <a:ahLst/>
              <a:cxnLst/>
              <a:rect l="l" t="t" r="r" b="b"/>
              <a:pathLst>
                <a:path w="1904" h="80645">
                  <a:moveTo>
                    <a:pt x="0" y="0"/>
                  </a:moveTo>
                  <a:lnTo>
                    <a:pt x="1655" y="0"/>
                  </a:lnTo>
                  <a:lnTo>
                    <a:pt x="1655" y="80023"/>
                  </a:lnTo>
                  <a:lnTo>
                    <a:pt x="0" y="80023"/>
                  </a:lnTo>
                  <a:lnTo>
                    <a:pt x="0" y="0"/>
                  </a:lnTo>
                  <a:close/>
                </a:path>
              </a:pathLst>
            </a:custGeom>
            <a:solidFill>
              <a:srgbClr val="BCBEC1"/>
            </a:solidFill>
          </p:spPr>
          <p:txBody>
            <a:bodyPr wrap="square" lIns="0" tIns="0" rIns="0" bIns="0" rtlCol="0"/>
            <a:lstStyle/>
            <a:p>
              <a:endParaRPr/>
            </a:p>
          </p:txBody>
        </p:sp>
        <p:sp>
          <p:nvSpPr>
            <p:cNvPr id="805" name="object 805"/>
            <p:cNvSpPr/>
            <p:nvPr/>
          </p:nvSpPr>
          <p:spPr>
            <a:xfrm>
              <a:off x="5873211" y="3696818"/>
              <a:ext cx="1905" cy="80645"/>
            </a:xfrm>
            <a:custGeom>
              <a:avLst/>
              <a:gdLst/>
              <a:ahLst/>
              <a:cxnLst/>
              <a:rect l="l" t="t" r="r" b="b"/>
              <a:pathLst>
                <a:path w="1904" h="80645">
                  <a:moveTo>
                    <a:pt x="1655" y="0"/>
                  </a:moveTo>
                  <a:lnTo>
                    <a:pt x="1655" y="80023"/>
                  </a:lnTo>
                </a:path>
                <a:path w="1904" h="80645">
                  <a:moveTo>
                    <a:pt x="0" y="80023"/>
                  </a:moveTo>
                  <a:lnTo>
                    <a:pt x="0" y="0"/>
                  </a:lnTo>
                </a:path>
              </a:pathLst>
            </a:custGeom>
            <a:ln w="3175">
              <a:solidFill>
                <a:srgbClr val="BCBEC1"/>
              </a:solidFill>
            </a:ln>
          </p:spPr>
          <p:txBody>
            <a:bodyPr wrap="square" lIns="0" tIns="0" rIns="0" bIns="0" rtlCol="0"/>
            <a:lstStyle/>
            <a:p>
              <a:endParaRPr/>
            </a:p>
          </p:txBody>
        </p:sp>
        <p:sp>
          <p:nvSpPr>
            <p:cNvPr id="806" name="object 806"/>
            <p:cNvSpPr/>
            <p:nvPr/>
          </p:nvSpPr>
          <p:spPr>
            <a:xfrm>
              <a:off x="5874866" y="3696818"/>
              <a:ext cx="3810" cy="80645"/>
            </a:xfrm>
            <a:custGeom>
              <a:avLst/>
              <a:gdLst/>
              <a:ahLst/>
              <a:cxnLst/>
              <a:rect l="l" t="t" r="r" b="b"/>
              <a:pathLst>
                <a:path w="3810" h="80645">
                  <a:moveTo>
                    <a:pt x="0" y="0"/>
                  </a:moveTo>
                  <a:lnTo>
                    <a:pt x="3547" y="0"/>
                  </a:lnTo>
                  <a:lnTo>
                    <a:pt x="3547" y="80023"/>
                  </a:lnTo>
                  <a:lnTo>
                    <a:pt x="0" y="80023"/>
                  </a:lnTo>
                  <a:lnTo>
                    <a:pt x="0" y="0"/>
                  </a:lnTo>
                  <a:close/>
                </a:path>
              </a:pathLst>
            </a:custGeom>
            <a:solidFill>
              <a:srgbClr val="BBBDC0"/>
            </a:solidFill>
          </p:spPr>
          <p:txBody>
            <a:bodyPr wrap="square" lIns="0" tIns="0" rIns="0" bIns="0" rtlCol="0"/>
            <a:lstStyle/>
            <a:p>
              <a:endParaRPr/>
            </a:p>
          </p:txBody>
        </p:sp>
        <p:sp>
          <p:nvSpPr>
            <p:cNvPr id="807" name="object 807"/>
            <p:cNvSpPr/>
            <p:nvPr/>
          </p:nvSpPr>
          <p:spPr>
            <a:xfrm>
              <a:off x="5874866" y="3696818"/>
              <a:ext cx="3810" cy="80645"/>
            </a:xfrm>
            <a:custGeom>
              <a:avLst/>
              <a:gdLst/>
              <a:ahLst/>
              <a:cxnLst/>
              <a:rect l="l" t="t" r="r" b="b"/>
              <a:pathLst>
                <a:path w="3810" h="80645">
                  <a:moveTo>
                    <a:pt x="3547" y="0"/>
                  </a:moveTo>
                  <a:lnTo>
                    <a:pt x="3547" y="80023"/>
                  </a:lnTo>
                </a:path>
                <a:path w="3810" h="80645">
                  <a:moveTo>
                    <a:pt x="0" y="80023"/>
                  </a:moveTo>
                  <a:lnTo>
                    <a:pt x="0" y="0"/>
                  </a:lnTo>
                </a:path>
              </a:pathLst>
            </a:custGeom>
            <a:ln w="3175">
              <a:solidFill>
                <a:srgbClr val="BBBDC0"/>
              </a:solidFill>
            </a:ln>
          </p:spPr>
          <p:txBody>
            <a:bodyPr wrap="square" lIns="0" tIns="0" rIns="0" bIns="0" rtlCol="0"/>
            <a:lstStyle/>
            <a:p>
              <a:endParaRPr/>
            </a:p>
          </p:txBody>
        </p:sp>
        <p:sp>
          <p:nvSpPr>
            <p:cNvPr id="808" name="object 808"/>
            <p:cNvSpPr/>
            <p:nvPr/>
          </p:nvSpPr>
          <p:spPr>
            <a:xfrm>
              <a:off x="5878413" y="3696818"/>
              <a:ext cx="1905" cy="80645"/>
            </a:xfrm>
            <a:custGeom>
              <a:avLst/>
              <a:gdLst/>
              <a:ahLst/>
              <a:cxnLst/>
              <a:rect l="l" t="t" r="r" b="b"/>
              <a:pathLst>
                <a:path w="1904" h="80645">
                  <a:moveTo>
                    <a:pt x="0" y="0"/>
                  </a:moveTo>
                  <a:lnTo>
                    <a:pt x="1891" y="0"/>
                  </a:lnTo>
                  <a:lnTo>
                    <a:pt x="1891" y="80023"/>
                  </a:lnTo>
                  <a:lnTo>
                    <a:pt x="0" y="80023"/>
                  </a:lnTo>
                  <a:lnTo>
                    <a:pt x="0" y="0"/>
                  </a:lnTo>
                  <a:close/>
                </a:path>
              </a:pathLst>
            </a:custGeom>
            <a:solidFill>
              <a:srgbClr val="BBBDC0"/>
            </a:solidFill>
          </p:spPr>
          <p:txBody>
            <a:bodyPr wrap="square" lIns="0" tIns="0" rIns="0" bIns="0" rtlCol="0"/>
            <a:lstStyle/>
            <a:p>
              <a:endParaRPr/>
            </a:p>
          </p:txBody>
        </p:sp>
        <p:sp>
          <p:nvSpPr>
            <p:cNvPr id="809" name="object 809"/>
            <p:cNvSpPr/>
            <p:nvPr/>
          </p:nvSpPr>
          <p:spPr>
            <a:xfrm>
              <a:off x="5878413" y="3696818"/>
              <a:ext cx="1905" cy="80645"/>
            </a:xfrm>
            <a:custGeom>
              <a:avLst/>
              <a:gdLst/>
              <a:ahLst/>
              <a:cxnLst/>
              <a:rect l="l" t="t" r="r" b="b"/>
              <a:pathLst>
                <a:path w="1904" h="80645">
                  <a:moveTo>
                    <a:pt x="1891" y="0"/>
                  </a:moveTo>
                  <a:lnTo>
                    <a:pt x="1891" y="80023"/>
                  </a:lnTo>
                </a:path>
                <a:path w="1904" h="80645">
                  <a:moveTo>
                    <a:pt x="0" y="80023"/>
                  </a:moveTo>
                  <a:lnTo>
                    <a:pt x="0" y="0"/>
                  </a:lnTo>
                </a:path>
              </a:pathLst>
            </a:custGeom>
            <a:ln w="3175">
              <a:solidFill>
                <a:srgbClr val="BBBDC0"/>
              </a:solidFill>
            </a:ln>
          </p:spPr>
          <p:txBody>
            <a:bodyPr wrap="square" lIns="0" tIns="0" rIns="0" bIns="0" rtlCol="0"/>
            <a:lstStyle/>
            <a:p>
              <a:endParaRPr/>
            </a:p>
          </p:txBody>
        </p:sp>
        <p:sp>
          <p:nvSpPr>
            <p:cNvPr id="810" name="object 810"/>
            <p:cNvSpPr/>
            <p:nvPr/>
          </p:nvSpPr>
          <p:spPr>
            <a:xfrm>
              <a:off x="5880305" y="3696818"/>
              <a:ext cx="3810" cy="80645"/>
            </a:xfrm>
            <a:custGeom>
              <a:avLst/>
              <a:gdLst/>
              <a:ahLst/>
              <a:cxnLst/>
              <a:rect l="l" t="t" r="r" b="b"/>
              <a:pathLst>
                <a:path w="3810" h="80645">
                  <a:moveTo>
                    <a:pt x="0" y="0"/>
                  </a:moveTo>
                  <a:lnTo>
                    <a:pt x="3547" y="0"/>
                  </a:lnTo>
                  <a:lnTo>
                    <a:pt x="3547" y="80023"/>
                  </a:lnTo>
                  <a:lnTo>
                    <a:pt x="0" y="80023"/>
                  </a:lnTo>
                  <a:lnTo>
                    <a:pt x="0" y="0"/>
                  </a:lnTo>
                  <a:close/>
                </a:path>
              </a:pathLst>
            </a:custGeom>
            <a:solidFill>
              <a:srgbClr val="BABCC0"/>
            </a:solidFill>
          </p:spPr>
          <p:txBody>
            <a:bodyPr wrap="square" lIns="0" tIns="0" rIns="0" bIns="0" rtlCol="0"/>
            <a:lstStyle/>
            <a:p>
              <a:endParaRPr/>
            </a:p>
          </p:txBody>
        </p:sp>
        <p:sp>
          <p:nvSpPr>
            <p:cNvPr id="811" name="object 811"/>
            <p:cNvSpPr/>
            <p:nvPr/>
          </p:nvSpPr>
          <p:spPr>
            <a:xfrm>
              <a:off x="5880305" y="3696818"/>
              <a:ext cx="3810" cy="80645"/>
            </a:xfrm>
            <a:custGeom>
              <a:avLst/>
              <a:gdLst/>
              <a:ahLst/>
              <a:cxnLst/>
              <a:rect l="l" t="t" r="r" b="b"/>
              <a:pathLst>
                <a:path w="3810" h="80645">
                  <a:moveTo>
                    <a:pt x="3547" y="0"/>
                  </a:moveTo>
                  <a:lnTo>
                    <a:pt x="3547" y="80023"/>
                  </a:lnTo>
                </a:path>
                <a:path w="3810" h="80645">
                  <a:moveTo>
                    <a:pt x="0" y="80023"/>
                  </a:moveTo>
                  <a:lnTo>
                    <a:pt x="0" y="0"/>
                  </a:lnTo>
                </a:path>
              </a:pathLst>
            </a:custGeom>
            <a:ln w="3175">
              <a:solidFill>
                <a:srgbClr val="BABCC0"/>
              </a:solidFill>
            </a:ln>
          </p:spPr>
          <p:txBody>
            <a:bodyPr wrap="square" lIns="0" tIns="0" rIns="0" bIns="0" rtlCol="0"/>
            <a:lstStyle/>
            <a:p>
              <a:endParaRPr/>
            </a:p>
          </p:txBody>
        </p:sp>
        <p:sp>
          <p:nvSpPr>
            <p:cNvPr id="812" name="object 812"/>
            <p:cNvSpPr/>
            <p:nvPr/>
          </p:nvSpPr>
          <p:spPr>
            <a:xfrm>
              <a:off x="5883852" y="3696818"/>
              <a:ext cx="1905" cy="80645"/>
            </a:xfrm>
            <a:custGeom>
              <a:avLst/>
              <a:gdLst/>
              <a:ahLst/>
              <a:cxnLst/>
              <a:rect l="l" t="t" r="r" b="b"/>
              <a:pathLst>
                <a:path w="1904" h="80645">
                  <a:moveTo>
                    <a:pt x="0" y="0"/>
                  </a:moveTo>
                  <a:lnTo>
                    <a:pt x="1655" y="0"/>
                  </a:lnTo>
                  <a:lnTo>
                    <a:pt x="1655" y="80023"/>
                  </a:lnTo>
                  <a:lnTo>
                    <a:pt x="0" y="80023"/>
                  </a:lnTo>
                  <a:lnTo>
                    <a:pt x="0" y="0"/>
                  </a:lnTo>
                  <a:close/>
                </a:path>
              </a:pathLst>
            </a:custGeom>
            <a:solidFill>
              <a:srgbClr val="BABCBE"/>
            </a:solidFill>
          </p:spPr>
          <p:txBody>
            <a:bodyPr wrap="square" lIns="0" tIns="0" rIns="0" bIns="0" rtlCol="0"/>
            <a:lstStyle/>
            <a:p>
              <a:endParaRPr/>
            </a:p>
          </p:txBody>
        </p:sp>
        <p:sp>
          <p:nvSpPr>
            <p:cNvPr id="813" name="object 813"/>
            <p:cNvSpPr/>
            <p:nvPr/>
          </p:nvSpPr>
          <p:spPr>
            <a:xfrm>
              <a:off x="5883852" y="3696818"/>
              <a:ext cx="1905" cy="80645"/>
            </a:xfrm>
            <a:custGeom>
              <a:avLst/>
              <a:gdLst/>
              <a:ahLst/>
              <a:cxnLst/>
              <a:rect l="l" t="t" r="r" b="b"/>
              <a:pathLst>
                <a:path w="1904" h="80645">
                  <a:moveTo>
                    <a:pt x="1655" y="0"/>
                  </a:moveTo>
                  <a:lnTo>
                    <a:pt x="1655" y="80023"/>
                  </a:lnTo>
                </a:path>
                <a:path w="1904" h="80645">
                  <a:moveTo>
                    <a:pt x="0" y="80023"/>
                  </a:moveTo>
                  <a:lnTo>
                    <a:pt x="0" y="0"/>
                  </a:lnTo>
                </a:path>
              </a:pathLst>
            </a:custGeom>
            <a:ln w="3175">
              <a:solidFill>
                <a:srgbClr val="BABCBE"/>
              </a:solidFill>
            </a:ln>
          </p:spPr>
          <p:txBody>
            <a:bodyPr wrap="square" lIns="0" tIns="0" rIns="0" bIns="0" rtlCol="0"/>
            <a:lstStyle/>
            <a:p>
              <a:endParaRPr/>
            </a:p>
          </p:txBody>
        </p:sp>
        <p:sp>
          <p:nvSpPr>
            <p:cNvPr id="814" name="object 814"/>
            <p:cNvSpPr/>
            <p:nvPr/>
          </p:nvSpPr>
          <p:spPr>
            <a:xfrm>
              <a:off x="5885508" y="3696818"/>
              <a:ext cx="3810" cy="80645"/>
            </a:xfrm>
            <a:custGeom>
              <a:avLst/>
              <a:gdLst/>
              <a:ahLst/>
              <a:cxnLst/>
              <a:rect l="l" t="t" r="r" b="b"/>
              <a:pathLst>
                <a:path w="3810" h="80645">
                  <a:moveTo>
                    <a:pt x="0" y="0"/>
                  </a:moveTo>
                  <a:lnTo>
                    <a:pt x="3547" y="0"/>
                  </a:lnTo>
                  <a:lnTo>
                    <a:pt x="3547" y="80023"/>
                  </a:lnTo>
                  <a:lnTo>
                    <a:pt x="0" y="80023"/>
                  </a:lnTo>
                  <a:lnTo>
                    <a:pt x="0" y="0"/>
                  </a:lnTo>
                  <a:close/>
                </a:path>
              </a:pathLst>
            </a:custGeom>
            <a:solidFill>
              <a:srgbClr val="BABCBE"/>
            </a:solidFill>
          </p:spPr>
          <p:txBody>
            <a:bodyPr wrap="square" lIns="0" tIns="0" rIns="0" bIns="0" rtlCol="0"/>
            <a:lstStyle/>
            <a:p>
              <a:endParaRPr/>
            </a:p>
          </p:txBody>
        </p:sp>
        <p:sp>
          <p:nvSpPr>
            <p:cNvPr id="815" name="object 815"/>
            <p:cNvSpPr/>
            <p:nvPr/>
          </p:nvSpPr>
          <p:spPr>
            <a:xfrm>
              <a:off x="5885508" y="3696818"/>
              <a:ext cx="3810" cy="80645"/>
            </a:xfrm>
            <a:custGeom>
              <a:avLst/>
              <a:gdLst/>
              <a:ahLst/>
              <a:cxnLst/>
              <a:rect l="l" t="t" r="r" b="b"/>
              <a:pathLst>
                <a:path w="3810" h="80645">
                  <a:moveTo>
                    <a:pt x="3547" y="0"/>
                  </a:moveTo>
                  <a:lnTo>
                    <a:pt x="3547" y="80023"/>
                  </a:lnTo>
                </a:path>
                <a:path w="3810" h="80645">
                  <a:moveTo>
                    <a:pt x="0" y="80023"/>
                  </a:moveTo>
                  <a:lnTo>
                    <a:pt x="0" y="0"/>
                  </a:lnTo>
                </a:path>
              </a:pathLst>
            </a:custGeom>
            <a:ln w="3175">
              <a:solidFill>
                <a:srgbClr val="BABCBE"/>
              </a:solidFill>
            </a:ln>
          </p:spPr>
          <p:txBody>
            <a:bodyPr wrap="square" lIns="0" tIns="0" rIns="0" bIns="0" rtlCol="0"/>
            <a:lstStyle/>
            <a:p>
              <a:endParaRPr/>
            </a:p>
          </p:txBody>
        </p:sp>
        <p:sp>
          <p:nvSpPr>
            <p:cNvPr id="816" name="object 816"/>
            <p:cNvSpPr/>
            <p:nvPr/>
          </p:nvSpPr>
          <p:spPr>
            <a:xfrm>
              <a:off x="5889055" y="3696818"/>
              <a:ext cx="1905" cy="80645"/>
            </a:xfrm>
            <a:custGeom>
              <a:avLst/>
              <a:gdLst/>
              <a:ahLst/>
              <a:cxnLst/>
              <a:rect l="l" t="t" r="r" b="b"/>
              <a:pathLst>
                <a:path w="1904" h="80645">
                  <a:moveTo>
                    <a:pt x="0" y="0"/>
                  </a:moveTo>
                  <a:lnTo>
                    <a:pt x="1891" y="0"/>
                  </a:lnTo>
                  <a:lnTo>
                    <a:pt x="1891" y="80023"/>
                  </a:lnTo>
                  <a:lnTo>
                    <a:pt x="0" y="80023"/>
                  </a:lnTo>
                  <a:lnTo>
                    <a:pt x="0" y="0"/>
                  </a:lnTo>
                  <a:close/>
                </a:path>
              </a:pathLst>
            </a:custGeom>
            <a:solidFill>
              <a:srgbClr val="B9BBBD"/>
            </a:solidFill>
          </p:spPr>
          <p:txBody>
            <a:bodyPr wrap="square" lIns="0" tIns="0" rIns="0" bIns="0" rtlCol="0"/>
            <a:lstStyle/>
            <a:p>
              <a:endParaRPr/>
            </a:p>
          </p:txBody>
        </p:sp>
        <p:sp>
          <p:nvSpPr>
            <p:cNvPr id="817" name="object 817"/>
            <p:cNvSpPr/>
            <p:nvPr/>
          </p:nvSpPr>
          <p:spPr>
            <a:xfrm>
              <a:off x="5889055" y="3696818"/>
              <a:ext cx="1905" cy="80645"/>
            </a:xfrm>
            <a:custGeom>
              <a:avLst/>
              <a:gdLst/>
              <a:ahLst/>
              <a:cxnLst/>
              <a:rect l="l" t="t" r="r" b="b"/>
              <a:pathLst>
                <a:path w="1904" h="80645">
                  <a:moveTo>
                    <a:pt x="1891" y="0"/>
                  </a:moveTo>
                  <a:lnTo>
                    <a:pt x="1891" y="80023"/>
                  </a:lnTo>
                </a:path>
                <a:path w="1904" h="80645">
                  <a:moveTo>
                    <a:pt x="0" y="80023"/>
                  </a:moveTo>
                  <a:lnTo>
                    <a:pt x="0" y="0"/>
                  </a:lnTo>
                </a:path>
              </a:pathLst>
            </a:custGeom>
            <a:ln w="3175">
              <a:solidFill>
                <a:srgbClr val="B9BBBD"/>
              </a:solidFill>
            </a:ln>
          </p:spPr>
          <p:txBody>
            <a:bodyPr wrap="square" lIns="0" tIns="0" rIns="0" bIns="0" rtlCol="0"/>
            <a:lstStyle/>
            <a:p>
              <a:endParaRPr/>
            </a:p>
          </p:txBody>
        </p:sp>
        <p:sp>
          <p:nvSpPr>
            <p:cNvPr id="818" name="object 818"/>
            <p:cNvSpPr/>
            <p:nvPr/>
          </p:nvSpPr>
          <p:spPr>
            <a:xfrm>
              <a:off x="5890947" y="3696818"/>
              <a:ext cx="3810" cy="80645"/>
            </a:xfrm>
            <a:custGeom>
              <a:avLst/>
              <a:gdLst/>
              <a:ahLst/>
              <a:cxnLst/>
              <a:rect l="l" t="t" r="r" b="b"/>
              <a:pathLst>
                <a:path w="3810" h="80645">
                  <a:moveTo>
                    <a:pt x="0" y="0"/>
                  </a:moveTo>
                  <a:lnTo>
                    <a:pt x="3547" y="0"/>
                  </a:lnTo>
                  <a:lnTo>
                    <a:pt x="3547" y="80023"/>
                  </a:lnTo>
                  <a:lnTo>
                    <a:pt x="0" y="80023"/>
                  </a:lnTo>
                  <a:lnTo>
                    <a:pt x="0" y="0"/>
                  </a:lnTo>
                  <a:close/>
                </a:path>
              </a:pathLst>
            </a:custGeom>
            <a:solidFill>
              <a:srgbClr val="B8BABC"/>
            </a:solidFill>
          </p:spPr>
          <p:txBody>
            <a:bodyPr wrap="square" lIns="0" tIns="0" rIns="0" bIns="0" rtlCol="0"/>
            <a:lstStyle/>
            <a:p>
              <a:endParaRPr/>
            </a:p>
          </p:txBody>
        </p:sp>
        <p:sp>
          <p:nvSpPr>
            <p:cNvPr id="819" name="object 819"/>
            <p:cNvSpPr/>
            <p:nvPr/>
          </p:nvSpPr>
          <p:spPr>
            <a:xfrm>
              <a:off x="5890947" y="3696818"/>
              <a:ext cx="3810" cy="80645"/>
            </a:xfrm>
            <a:custGeom>
              <a:avLst/>
              <a:gdLst/>
              <a:ahLst/>
              <a:cxnLst/>
              <a:rect l="l" t="t" r="r" b="b"/>
              <a:pathLst>
                <a:path w="3810" h="80645">
                  <a:moveTo>
                    <a:pt x="3547" y="0"/>
                  </a:moveTo>
                  <a:lnTo>
                    <a:pt x="3547" y="80023"/>
                  </a:lnTo>
                </a:path>
                <a:path w="3810" h="80645">
                  <a:moveTo>
                    <a:pt x="0" y="80023"/>
                  </a:moveTo>
                  <a:lnTo>
                    <a:pt x="0" y="0"/>
                  </a:lnTo>
                </a:path>
              </a:pathLst>
            </a:custGeom>
            <a:ln w="3175">
              <a:solidFill>
                <a:srgbClr val="B8BABC"/>
              </a:solidFill>
            </a:ln>
          </p:spPr>
          <p:txBody>
            <a:bodyPr wrap="square" lIns="0" tIns="0" rIns="0" bIns="0" rtlCol="0"/>
            <a:lstStyle/>
            <a:p>
              <a:endParaRPr/>
            </a:p>
          </p:txBody>
        </p:sp>
        <p:sp>
          <p:nvSpPr>
            <p:cNvPr id="820" name="object 820"/>
            <p:cNvSpPr/>
            <p:nvPr/>
          </p:nvSpPr>
          <p:spPr>
            <a:xfrm>
              <a:off x="5894494" y="3696818"/>
              <a:ext cx="1905" cy="80645"/>
            </a:xfrm>
            <a:custGeom>
              <a:avLst/>
              <a:gdLst/>
              <a:ahLst/>
              <a:cxnLst/>
              <a:rect l="l" t="t" r="r" b="b"/>
              <a:pathLst>
                <a:path w="1904" h="80645">
                  <a:moveTo>
                    <a:pt x="0" y="0"/>
                  </a:moveTo>
                  <a:lnTo>
                    <a:pt x="1655" y="0"/>
                  </a:lnTo>
                  <a:lnTo>
                    <a:pt x="1655" y="80023"/>
                  </a:lnTo>
                  <a:lnTo>
                    <a:pt x="0" y="80023"/>
                  </a:lnTo>
                  <a:lnTo>
                    <a:pt x="0" y="0"/>
                  </a:lnTo>
                  <a:close/>
                </a:path>
              </a:pathLst>
            </a:custGeom>
            <a:solidFill>
              <a:srgbClr val="B8BABC"/>
            </a:solidFill>
          </p:spPr>
          <p:txBody>
            <a:bodyPr wrap="square" lIns="0" tIns="0" rIns="0" bIns="0" rtlCol="0"/>
            <a:lstStyle/>
            <a:p>
              <a:endParaRPr/>
            </a:p>
          </p:txBody>
        </p:sp>
        <p:sp>
          <p:nvSpPr>
            <p:cNvPr id="821" name="object 821"/>
            <p:cNvSpPr/>
            <p:nvPr/>
          </p:nvSpPr>
          <p:spPr>
            <a:xfrm>
              <a:off x="5894494" y="3696818"/>
              <a:ext cx="1905" cy="80645"/>
            </a:xfrm>
            <a:custGeom>
              <a:avLst/>
              <a:gdLst/>
              <a:ahLst/>
              <a:cxnLst/>
              <a:rect l="l" t="t" r="r" b="b"/>
              <a:pathLst>
                <a:path w="1904" h="80645">
                  <a:moveTo>
                    <a:pt x="1655" y="0"/>
                  </a:moveTo>
                  <a:lnTo>
                    <a:pt x="1655" y="80023"/>
                  </a:lnTo>
                </a:path>
                <a:path w="1904" h="80645">
                  <a:moveTo>
                    <a:pt x="0" y="80023"/>
                  </a:moveTo>
                  <a:lnTo>
                    <a:pt x="0" y="0"/>
                  </a:lnTo>
                </a:path>
              </a:pathLst>
            </a:custGeom>
            <a:ln w="3175">
              <a:solidFill>
                <a:srgbClr val="B8BABC"/>
              </a:solidFill>
            </a:ln>
          </p:spPr>
          <p:txBody>
            <a:bodyPr wrap="square" lIns="0" tIns="0" rIns="0" bIns="0" rtlCol="0"/>
            <a:lstStyle/>
            <a:p>
              <a:endParaRPr/>
            </a:p>
          </p:txBody>
        </p:sp>
        <p:sp>
          <p:nvSpPr>
            <p:cNvPr id="822" name="object 822"/>
            <p:cNvSpPr/>
            <p:nvPr/>
          </p:nvSpPr>
          <p:spPr>
            <a:xfrm>
              <a:off x="5896149" y="3696818"/>
              <a:ext cx="3810" cy="80645"/>
            </a:xfrm>
            <a:custGeom>
              <a:avLst/>
              <a:gdLst/>
              <a:ahLst/>
              <a:cxnLst/>
              <a:rect l="l" t="t" r="r" b="b"/>
              <a:pathLst>
                <a:path w="3810" h="80645">
                  <a:moveTo>
                    <a:pt x="0" y="0"/>
                  </a:moveTo>
                  <a:lnTo>
                    <a:pt x="3547" y="0"/>
                  </a:lnTo>
                  <a:lnTo>
                    <a:pt x="3547" y="80023"/>
                  </a:lnTo>
                  <a:lnTo>
                    <a:pt x="0" y="80023"/>
                  </a:lnTo>
                  <a:lnTo>
                    <a:pt x="0" y="0"/>
                  </a:lnTo>
                  <a:close/>
                </a:path>
              </a:pathLst>
            </a:custGeom>
            <a:solidFill>
              <a:srgbClr val="B8B9BB"/>
            </a:solidFill>
          </p:spPr>
          <p:txBody>
            <a:bodyPr wrap="square" lIns="0" tIns="0" rIns="0" bIns="0" rtlCol="0"/>
            <a:lstStyle/>
            <a:p>
              <a:endParaRPr/>
            </a:p>
          </p:txBody>
        </p:sp>
        <p:sp>
          <p:nvSpPr>
            <p:cNvPr id="823" name="object 823"/>
            <p:cNvSpPr/>
            <p:nvPr/>
          </p:nvSpPr>
          <p:spPr>
            <a:xfrm>
              <a:off x="5896149" y="3696818"/>
              <a:ext cx="3810" cy="80645"/>
            </a:xfrm>
            <a:custGeom>
              <a:avLst/>
              <a:gdLst/>
              <a:ahLst/>
              <a:cxnLst/>
              <a:rect l="l" t="t" r="r" b="b"/>
              <a:pathLst>
                <a:path w="3810" h="80645">
                  <a:moveTo>
                    <a:pt x="3547" y="0"/>
                  </a:moveTo>
                  <a:lnTo>
                    <a:pt x="3547" y="80023"/>
                  </a:lnTo>
                </a:path>
                <a:path w="3810" h="80645">
                  <a:moveTo>
                    <a:pt x="0" y="80023"/>
                  </a:moveTo>
                  <a:lnTo>
                    <a:pt x="0" y="0"/>
                  </a:lnTo>
                </a:path>
              </a:pathLst>
            </a:custGeom>
            <a:ln w="3175">
              <a:solidFill>
                <a:srgbClr val="B8B9BB"/>
              </a:solidFill>
            </a:ln>
          </p:spPr>
          <p:txBody>
            <a:bodyPr wrap="square" lIns="0" tIns="0" rIns="0" bIns="0" rtlCol="0"/>
            <a:lstStyle/>
            <a:p>
              <a:endParaRPr/>
            </a:p>
          </p:txBody>
        </p:sp>
        <p:sp>
          <p:nvSpPr>
            <p:cNvPr id="824" name="object 824"/>
            <p:cNvSpPr/>
            <p:nvPr/>
          </p:nvSpPr>
          <p:spPr>
            <a:xfrm>
              <a:off x="5899696" y="3696818"/>
              <a:ext cx="1905" cy="80645"/>
            </a:xfrm>
            <a:custGeom>
              <a:avLst/>
              <a:gdLst/>
              <a:ahLst/>
              <a:cxnLst/>
              <a:rect l="l" t="t" r="r" b="b"/>
              <a:pathLst>
                <a:path w="1904" h="80645">
                  <a:moveTo>
                    <a:pt x="0" y="0"/>
                  </a:moveTo>
                  <a:lnTo>
                    <a:pt x="1891" y="0"/>
                  </a:lnTo>
                  <a:lnTo>
                    <a:pt x="1891" y="80023"/>
                  </a:lnTo>
                  <a:lnTo>
                    <a:pt x="0" y="80023"/>
                  </a:lnTo>
                  <a:lnTo>
                    <a:pt x="0" y="0"/>
                  </a:lnTo>
                  <a:close/>
                </a:path>
              </a:pathLst>
            </a:custGeom>
            <a:solidFill>
              <a:srgbClr val="B7B8BB"/>
            </a:solidFill>
          </p:spPr>
          <p:txBody>
            <a:bodyPr wrap="square" lIns="0" tIns="0" rIns="0" bIns="0" rtlCol="0"/>
            <a:lstStyle/>
            <a:p>
              <a:endParaRPr/>
            </a:p>
          </p:txBody>
        </p:sp>
        <p:sp>
          <p:nvSpPr>
            <p:cNvPr id="825" name="object 825"/>
            <p:cNvSpPr/>
            <p:nvPr/>
          </p:nvSpPr>
          <p:spPr>
            <a:xfrm>
              <a:off x="5899697" y="3696818"/>
              <a:ext cx="1905" cy="80645"/>
            </a:xfrm>
            <a:custGeom>
              <a:avLst/>
              <a:gdLst/>
              <a:ahLst/>
              <a:cxnLst/>
              <a:rect l="l" t="t" r="r" b="b"/>
              <a:pathLst>
                <a:path w="1904" h="80645">
                  <a:moveTo>
                    <a:pt x="1891" y="0"/>
                  </a:moveTo>
                  <a:lnTo>
                    <a:pt x="1891" y="80023"/>
                  </a:lnTo>
                </a:path>
                <a:path w="1904" h="80645">
                  <a:moveTo>
                    <a:pt x="0" y="80023"/>
                  </a:moveTo>
                  <a:lnTo>
                    <a:pt x="0" y="0"/>
                  </a:lnTo>
                </a:path>
              </a:pathLst>
            </a:custGeom>
            <a:ln w="3175">
              <a:solidFill>
                <a:srgbClr val="B7B8BB"/>
              </a:solidFill>
            </a:ln>
          </p:spPr>
          <p:txBody>
            <a:bodyPr wrap="square" lIns="0" tIns="0" rIns="0" bIns="0" rtlCol="0"/>
            <a:lstStyle/>
            <a:p>
              <a:endParaRPr/>
            </a:p>
          </p:txBody>
        </p:sp>
        <p:sp>
          <p:nvSpPr>
            <p:cNvPr id="826" name="object 826"/>
            <p:cNvSpPr/>
            <p:nvPr/>
          </p:nvSpPr>
          <p:spPr>
            <a:xfrm>
              <a:off x="5901588" y="3696818"/>
              <a:ext cx="3810" cy="80645"/>
            </a:xfrm>
            <a:custGeom>
              <a:avLst/>
              <a:gdLst/>
              <a:ahLst/>
              <a:cxnLst/>
              <a:rect l="l" t="t" r="r" b="b"/>
              <a:pathLst>
                <a:path w="3810" h="80645">
                  <a:moveTo>
                    <a:pt x="0" y="0"/>
                  </a:moveTo>
                  <a:lnTo>
                    <a:pt x="3547" y="0"/>
                  </a:lnTo>
                  <a:lnTo>
                    <a:pt x="3547" y="80023"/>
                  </a:lnTo>
                  <a:lnTo>
                    <a:pt x="0" y="80023"/>
                  </a:lnTo>
                  <a:lnTo>
                    <a:pt x="0" y="0"/>
                  </a:lnTo>
                  <a:close/>
                </a:path>
              </a:pathLst>
            </a:custGeom>
            <a:solidFill>
              <a:srgbClr val="B6B8BA"/>
            </a:solidFill>
          </p:spPr>
          <p:txBody>
            <a:bodyPr wrap="square" lIns="0" tIns="0" rIns="0" bIns="0" rtlCol="0"/>
            <a:lstStyle/>
            <a:p>
              <a:endParaRPr/>
            </a:p>
          </p:txBody>
        </p:sp>
        <p:sp>
          <p:nvSpPr>
            <p:cNvPr id="827" name="object 827"/>
            <p:cNvSpPr/>
            <p:nvPr/>
          </p:nvSpPr>
          <p:spPr>
            <a:xfrm>
              <a:off x="5901588" y="3696818"/>
              <a:ext cx="3810" cy="80645"/>
            </a:xfrm>
            <a:custGeom>
              <a:avLst/>
              <a:gdLst/>
              <a:ahLst/>
              <a:cxnLst/>
              <a:rect l="l" t="t" r="r" b="b"/>
              <a:pathLst>
                <a:path w="3810" h="80645">
                  <a:moveTo>
                    <a:pt x="3547" y="0"/>
                  </a:moveTo>
                  <a:lnTo>
                    <a:pt x="3547" y="80023"/>
                  </a:lnTo>
                </a:path>
                <a:path w="3810" h="80645">
                  <a:moveTo>
                    <a:pt x="0" y="80023"/>
                  </a:moveTo>
                  <a:lnTo>
                    <a:pt x="0" y="0"/>
                  </a:lnTo>
                </a:path>
              </a:pathLst>
            </a:custGeom>
            <a:ln w="3175">
              <a:solidFill>
                <a:srgbClr val="B6B8BA"/>
              </a:solidFill>
            </a:ln>
          </p:spPr>
          <p:txBody>
            <a:bodyPr wrap="square" lIns="0" tIns="0" rIns="0" bIns="0" rtlCol="0"/>
            <a:lstStyle/>
            <a:p>
              <a:endParaRPr/>
            </a:p>
          </p:txBody>
        </p:sp>
        <p:sp>
          <p:nvSpPr>
            <p:cNvPr id="828" name="object 828"/>
            <p:cNvSpPr/>
            <p:nvPr/>
          </p:nvSpPr>
          <p:spPr>
            <a:xfrm>
              <a:off x="5905136" y="3696818"/>
              <a:ext cx="1905" cy="80645"/>
            </a:xfrm>
            <a:custGeom>
              <a:avLst/>
              <a:gdLst/>
              <a:ahLst/>
              <a:cxnLst/>
              <a:rect l="l" t="t" r="r" b="b"/>
              <a:pathLst>
                <a:path w="1904" h="80645">
                  <a:moveTo>
                    <a:pt x="0" y="0"/>
                  </a:moveTo>
                  <a:lnTo>
                    <a:pt x="1655" y="0"/>
                  </a:lnTo>
                  <a:lnTo>
                    <a:pt x="1655" y="80023"/>
                  </a:lnTo>
                  <a:lnTo>
                    <a:pt x="0" y="80023"/>
                  </a:lnTo>
                  <a:lnTo>
                    <a:pt x="0" y="0"/>
                  </a:lnTo>
                  <a:close/>
                </a:path>
              </a:pathLst>
            </a:custGeom>
            <a:solidFill>
              <a:srgbClr val="B6B8BA"/>
            </a:solidFill>
          </p:spPr>
          <p:txBody>
            <a:bodyPr wrap="square" lIns="0" tIns="0" rIns="0" bIns="0" rtlCol="0"/>
            <a:lstStyle/>
            <a:p>
              <a:endParaRPr/>
            </a:p>
          </p:txBody>
        </p:sp>
        <p:sp>
          <p:nvSpPr>
            <p:cNvPr id="829" name="object 829"/>
            <p:cNvSpPr/>
            <p:nvPr/>
          </p:nvSpPr>
          <p:spPr>
            <a:xfrm>
              <a:off x="5905136" y="3696818"/>
              <a:ext cx="1905" cy="80645"/>
            </a:xfrm>
            <a:custGeom>
              <a:avLst/>
              <a:gdLst/>
              <a:ahLst/>
              <a:cxnLst/>
              <a:rect l="l" t="t" r="r" b="b"/>
              <a:pathLst>
                <a:path w="1904" h="80645">
                  <a:moveTo>
                    <a:pt x="1655" y="0"/>
                  </a:moveTo>
                  <a:lnTo>
                    <a:pt x="1655" y="80023"/>
                  </a:lnTo>
                </a:path>
                <a:path w="1904" h="80645">
                  <a:moveTo>
                    <a:pt x="0" y="80023"/>
                  </a:moveTo>
                  <a:lnTo>
                    <a:pt x="0" y="0"/>
                  </a:lnTo>
                </a:path>
              </a:pathLst>
            </a:custGeom>
            <a:ln w="3175">
              <a:solidFill>
                <a:srgbClr val="B6B8BA"/>
              </a:solidFill>
            </a:ln>
          </p:spPr>
          <p:txBody>
            <a:bodyPr wrap="square" lIns="0" tIns="0" rIns="0" bIns="0" rtlCol="0"/>
            <a:lstStyle/>
            <a:p>
              <a:endParaRPr/>
            </a:p>
          </p:txBody>
        </p:sp>
        <p:sp>
          <p:nvSpPr>
            <p:cNvPr id="830" name="object 830"/>
            <p:cNvSpPr/>
            <p:nvPr/>
          </p:nvSpPr>
          <p:spPr>
            <a:xfrm>
              <a:off x="5906791" y="3696818"/>
              <a:ext cx="1905" cy="80645"/>
            </a:xfrm>
            <a:custGeom>
              <a:avLst/>
              <a:gdLst/>
              <a:ahLst/>
              <a:cxnLst/>
              <a:rect l="l" t="t" r="r" b="b"/>
              <a:pathLst>
                <a:path w="1904" h="80645">
                  <a:moveTo>
                    <a:pt x="0" y="0"/>
                  </a:moveTo>
                  <a:lnTo>
                    <a:pt x="1891" y="0"/>
                  </a:lnTo>
                  <a:lnTo>
                    <a:pt x="1891" y="80023"/>
                  </a:lnTo>
                  <a:lnTo>
                    <a:pt x="0" y="80023"/>
                  </a:lnTo>
                  <a:lnTo>
                    <a:pt x="0" y="0"/>
                  </a:lnTo>
                  <a:close/>
                </a:path>
              </a:pathLst>
            </a:custGeom>
            <a:solidFill>
              <a:srgbClr val="B6B8B9"/>
            </a:solidFill>
          </p:spPr>
          <p:txBody>
            <a:bodyPr wrap="square" lIns="0" tIns="0" rIns="0" bIns="0" rtlCol="0"/>
            <a:lstStyle/>
            <a:p>
              <a:endParaRPr/>
            </a:p>
          </p:txBody>
        </p:sp>
        <p:sp>
          <p:nvSpPr>
            <p:cNvPr id="831" name="object 831"/>
            <p:cNvSpPr/>
            <p:nvPr/>
          </p:nvSpPr>
          <p:spPr>
            <a:xfrm>
              <a:off x="5906791" y="3696818"/>
              <a:ext cx="1905" cy="80645"/>
            </a:xfrm>
            <a:custGeom>
              <a:avLst/>
              <a:gdLst/>
              <a:ahLst/>
              <a:cxnLst/>
              <a:rect l="l" t="t" r="r" b="b"/>
              <a:pathLst>
                <a:path w="1904" h="80645">
                  <a:moveTo>
                    <a:pt x="1891" y="0"/>
                  </a:moveTo>
                  <a:lnTo>
                    <a:pt x="1891" y="80023"/>
                  </a:lnTo>
                </a:path>
                <a:path w="1904" h="80645">
                  <a:moveTo>
                    <a:pt x="0" y="80023"/>
                  </a:moveTo>
                  <a:lnTo>
                    <a:pt x="0" y="0"/>
                  </a:lnTo>
                </a:path>
              </a:pathLst>
            </a:custGeom>
            <a:ln w="3175">
              <a:solidFill>
                <a:srgbClr val="B6B8B9"/>
              </a:solidFill>
            </a:ln>
          </p:spPr>
          <p:txBody>
            <a:bodyPr wrap="square" lIns="0" tIns="0" rIns="0" bIns="0" rtlCol="0"/>
            <a:lstStyle/>
            <a:p>
              <a:endParaRPr/>
            </a:p>
          </p:txBody>
        </p:sp>
        <p:sp>
          <p:nvSpPr>
            <p:cNvPr id="832" name="object 832"/>
            <p:cNvSpPr/>
            <p:nvPr/>
          </p:nvSpPr>
          <p:spPr>
            <a:xfrm>
              <a:off x="5908683" y="3696818"/>
              <a:ext cx="3810" cy="80645"/>
            </a:xfrm>
            <a:custGeom>
              <a:avLst/>
              <a:gdLst/>
              <a:ahLst/>
              <a:cxnLst/>
              <a:rect l="l" t="t" r="r" b="b"/>
              <a:pathLst>
                <a:path w="3810" h="80645">
                  <a:moveTo>
                    <a:pt x="0" y="0"/>
                  </a:moveTo>
                  <a:lnTo>
                    <a:pt x="3547" y="0"/>
                  </a:lnTo>
                  <a:lnTo>
                    <a:pt x="3547" y="80023"/>
                  </a:lnTo>
                  <a:lnTo>
                    <a:pt x="0" y="80023"/>
                  </a:lnTo>
                  <a:lnTo>
                    <a:pt x="0" y="0"/>
                  </a:lnTo>
                  <a:close/>
                </a:path>
              </a:pathLst>
            </a:custGeom>
            <a:solidFill>
              <a:srgbClr val="B5B7B8"/>
            </a:solidFill>
          </p:spPr>
          <p:txBody>
            <a:bodyPr wrap="square" lIns="0" tIns="0" rIns="0" bIns="0" rtlCol="0"/>
            <a:lstStyle/>
            <a:p>
              <a:endParaRPr/>
            </a:p>
          </p:txBody>
        </p:sp>
        <p:sp>
          <p:nvSpPr>
            <p:cNvPr id="833" name="object 833"/>
            <p:cNvSpPr/>
            <p:nvPr/>
          </p:nvSpPr>
          <p:spPr>
            <a:xfrm>
              <a:off x="5908683" y="3696818"/>
              <a:ext cx="3810" cy="80645"/>
            </a:xfrm>
            <a:custGeom>
              <a:avLst/>
              <a:gdLst/>
              <a:ahLst/>
              <a:cxnLst/>
              <a:rect l="l" t="t" r="r" b="b"/>
              <a:pathLst>
                <a:path w="3810" h="80645">
                  <a:moveTo>
                    <a:pt x="3547" y="0"/>
                  </a:moveTo>
                  <a:lnTo>
                    <a:pt x="3547" y="80023"/>
                  </a:lnTo>
                </a:path>
                <a:path w="3810" h="80645">
                  <a:moveTo>
                    <a:pt x="0" y="80023"/>
                  </a:moveTo>
                  <a:lnTo>
                    <a:pt x="0" y="0"/>
                  </a:lnTo>
                </a:path>
              </a:pathLst>
            </a:custGeom>
            <a:ln w="3175">
              <a:solidFill>
                <a:srgbClr val="B5B7B8"/>
              </a:solidFill>
            </a:ln>
          </p:spPr>
          <p:txBody>
            <a:bodyPr wrap="square" lIns="0" tIns="0" rIns="0" bIns="0" rtlCol="0"/>
            <a:lstStyle/>
            <a:p>
              <a:endParaRPr/>
            </a:p>
          </p:txBody>
        </p:sp>
        <p:sp>
          <p:nvSpPr>
            <p:cNvPr id="834" name="object 834"/>
            <p:cNvSpPr/>
            <p:nvPr/>
          </p:nvSpPr>
          <p:spPr>
            <a:xfrm>
              <a:off x="5912230" y="3696818"/>
              <a:ext cx="1905" cy="80645"/>
            </a:xfrm>
            <a:custGeom>
              <a:avLst/>
              <a:gdLst/>
              <a:ahLst/>
              <a:cxnLst/>
              <a:rect l="l" t="t" r="r" b="b"/>
              <a:pathLst>
                <a:path w="1904" h="80645">
                  <a:moveTo>
                    <a:pt x="0" y="0"/>
                  </a:moveTo>
                  <a:lnTo>
                    <a:pt x="1655" y="0"/>
                  </a:lnTo>
                  <a:lnTo>
                    <a:pt x="1655" y="80023"/>
                  </a:lnTo>
                  <a:lnTo>
                    <a:pt x="0" y="80023"/>
                  </a:lnTo>
                  <a:lnTo>
                    <a:pt x="0" y="0"/>
                  </a:lnTo>
                  <a:close/>
                </a:path>
              </a:pathLst>
            </a:custGeom>
            <a:solidFill>
              <a:srgbClr val="B5B7B8"/>
            </a:solidFill>
          </p:spPr>
          <p:txBody>
            <a:bodyPr wrap="square" lIns="0" tIns="0" rIns="0" bIns="0" rtlCol="0"/>
            <a:lstStyle/>
            <a:p>
              <a:endParaRPr/>
            </a:p>
          </p:txBody>
        </p:sp>
        <p:sp>
          <p:nvSpPr>
            <p:cNvPr id="835" name="object 835"/>
            <p:cNvSpPr/>
            <p:nvPr/>
          </p:nvSpPr>
          <p:spPr>
            <a:xfrm>
              <a:off x="5912230" y="3696818"/>
              <a:ext cx="1905" cy="80645"/>
            </a:xfrm>
            <a:custGeom>
              <a:avLst/>
              <a:gdLst/>
              <a:ahLst/>
              <a:cxnLst/>
              <a:rect l="l" t="t" r="r" b="b"/>
              <a:pathLst>
                <a:path w="1904" h="80645">
                  <a:moveTo>
                    <a:pt x="1655" y="0"/>
                  </a:moveTo>
                  <a:lnTo>
                    <a:pt x="1655" y="80023"/>
                  </a:lnTo>
                </a:path>
                <a:path w="1904" h="80645">
                  <a:moveTo>
                    <a:pt x="0" y="80023"/>
                  </a:moveTo>
                  <a:lnTo>
                    <a:pt x="0" y="0"/>
                  </a:lnTo>
                </a:path>
              </a:pathLst>
            </a:custGeom>
            <a:ln w="3175">
              <a:solidFill>
                <a:srgbClr val="B5B7B8"/>
              </a:solidFill>
            </a:ln>
          </p:spPr>
          <p:txBody>
            <a:bodyPr wrap="square" lIns="0" tIns="0" rIns="0" bIns="0" rtlCol="0"/>
            <a:lstStyle/>
            <a:p>
              <a:endParaRPr/>
            </a:p>
          </p:txBody>
        </p:sp>
        <p:sp>
          <p:nvSpPr>
            <p:cNvPr id="836" name="object 836"/>
            <p:cNvSpPr/>
            <p:nvPr/>
          </p:nvSpPr>
          <p:spPr>
            <a:xfrm>
              <a:off x="5913885" y="3696818"/>
              <a:ext cx="3810" cy="80645"/>
            </a:xfrm>
            <a:custGeom>
              <a:avLst/>
              <a:gdLst/>
              <a:ahLst/>
              <a:cxnLst/>
              <a:rect l="l" t="t" r="r" b="b"/>
              <a:pathLst>
                <a:path w="3810" h="80645">
                  <a:moveTo>
                    <a:pt x="0" y="0"/>
                  </a:moveTo>
                  <a:lnTo>
                    <a:pt x="3547" y="0"/>
                  </a:lnTo>
                  <a:lnTo>
                    <a:pt x="3547" y="80023"/>
                  </a:lnTo>
                  <a:lnTo>
                    <a:pt x="0" y="80023"/>
                  </a:lnTo>
                  <a:lnTo>
                    <a:pt x="0" y="0"/>
                  </a:lnTo>
                  <a:close/>
                </a:path>
              </a:pathLst>
            </a:custGeom>
            <a:solidFill>
              <a:srgbClr val="B4B6B8"/>
            </a:solidFill>
          </p:spPr>
          <p:txBody>
            <a:bodyPr wrap="square" lIns="0" tIns="0" rIns="0" bIns="0" rtlCol="0"/>
            <a:lstStyle/>
            <a:p>
              <a:endParaRPr/>
            </a:p>
          </p:txBody>
        </p:sp>
        <p:sp>
          <p:nvSpPr>
            <p:cNvPr id="837" name="object 837"/>
            <p:cNvSpPr/>
            <p:nvPr/>
          </p:nvSpPr>
          <p:spPr>
            <a:xfrm>
              <a:off x="5913885" y="3696818"/>
              <a:ext cx="3810" cy="80645"/>
            </a:xfrm>
            <a:custGeom>
              <a:avLst/>
              <a:gdLst/>
              <a:ahLst/>
              <a:cxnLst/>
              <a:rect l="l" t="t" r="r" b="b"/>
              <a:pathLst>
                <a:path w="3810" h="80645">
                  <a:moveTo>
                    <a:pt x="3547" y="0"/>
                  </a:moveTo>
                  <a:lnTo>
                    <a:pt x="3547" y="80023"/>
                  </a:lnTo>
                </a:path>
                <a:path w="3810" h="80645">
                  <a:moveTo>
                    <a:pt x="0" y="80023"/>
                  </a:moveTo>
                  <a:lnTo>
                    <a:pt x="0" y="0"/>
                  </a:lnTo>
                </a:path>
              </a:pathLst>
            </a:custGeom>
            <a:ln w="3175">
              <a:solidFill>
                <a:srgbClr val="B4B6B8"/>
              </a:solidFill>
            </a:ln>
          </p:spPr>
          <p:txBody>
            <a:bodyPr wrap="square" lIns="0" tIns="0" rIns="0" bIns="0" rtlCol="0"/>
            <a:lstStyle/>
            <a:p>
              <a:endParaRPr/>
            </a:p>
          </p:txBody>
        </p:sp>
        <p:sp>
          <p:nvSpPr>
            <p:cNvPr id="838" name="object 838"/>
            <p:cNvSpPr/>
            <p:nvPr/>
          </p:nvSpPr>
          <p:spPr>
            <a:xfrm>
              <a:off x="5917433" y="3696818"/>
              <a:ext cx="1905" cy="80645"/>
            </a:xfrm>
            <a:custGeom>
              <a:avLst/>
              <a:gdLst/>
              <a:ahLst/>
              <a:cxnLst/>
              <a:rect l="l" t="t" r="r" b="b"/>
              <a:pathLst>
                <a:path w="1904" h="80645">
                  <a:moveTo>
                    <a:pt x="0" y="0"/>
                  </a:moveTo>
                  <a:lnTo>
                    <a:pt x="1891" y="0"/>
                  </a:lnTo>
                  <a:lnTo>
                    <a:pt x="1891" y="80023"/>
                  </a:lnTo>
                  <a:lnTo>
                    <a:pt x="0" y="80023"/>
                  </a:lnTo>
                  <a:lnTo>
                    <a:pt x="0" y="0"/>
                  </a:lnTo>
                  <a:close/>
                </a:path>
              </a:pathLst>
            </a:custGeom>
            <a:solidFill>
              <a:srgbClr val="B3B5B8"/>
            </a:solidFill>
          </p:spPr>
          <p:txBody>
            <a:bodyPr wrap="square" lIns="0" tIns="0" rIns="0" bIns="0" rtlCol="0"/>
            <a:lstStyle/>
            <a:p>
              <a:endParaRPr/>
            </a:p>
          </p:txBody>
        </p:sp>
        <p:sp>
          <p:nvSpPr>
            <p:cNvPr id="839" name="object 839"/>
            <p:cNvSpPr/>
            <p:nvPr/>
          </p:nvSpPr>
          <p:spPr>
            <a:xfrm>
              <a:off x="5917433" y="3696818"/>
              <a:ext cx="1905" cy="80645"/>
            </a:xfrm>
            <a:custGeom>
              <a:avLst/>
              <a:gdLst/>
              <a:ahLst/>
              <a:cxnLst/>
              <a:rect l="l" t="t" r="r" b="b"/>
              <a:pathLst>
                <a:path w="1904" h="80645">
                  <a:moveTo>
                    <a:pt x="1891" y="0"/>
                  </a:moveTo>
                  <a:lnTo>
                    <a:pt x="1891" y="80023"/>
                  </a:lnTo>
                </a:path>
                <a:path w="1904" h="80645">
                  <a:moveTo>
                    <a:pt x="0" y="80023"/>
                  </a:moveTo>
                  <a:lnTo>
                    <a:pt x="0" y="0"/>
                  </a:lnTo>
                </a:path>
              </a:pathLst>
            </a:custGeom>
            <a:ln w="3175">
              <a:solidFill>
                <a:srgbClr val="B3B5B8"/>
              </a:solidFill>
            </a:ln>
          </p:spPr>
          <p:txBody>
            <a:bodyPr wrap="square" lIns="0" tIns="0" rIns="0" bIns="0" rtlCol="0"/>
            <a:lstStyle/>
            <a:p>
              <a:endParaRPr/>
            </a:p>
          </p:txBody>
        </p:sp>
        <p:sp>
          <p:nvSpPr>
            <p:cNvPr id="840" name="object 840"/>
            <p:cNvSpPr/>
            <p:nvPr/>
          </p:nvSpPr>
          <p:spPr>
            <a:xfrm>
              <a:off x="5919324" y="3696818"/>
              <a:ext cx="3810" cy="80645"/>
            </a:xfrm>
            <a:custGeom>
              <a:avLst/>
              <a:gdLst/>
              <a:ahLst/>
              <a:cxnLst/>
              <a:rect l="l" t="t" r="r" b="b"/>
              <a:pathLst>
                <a:path w="3810" h="80645">
                  <a:moveTo>
                    <a:pt x="0" y="0"/>
                  </a:moveTo>
                  <a:lnTo>
                    <a:pt x="3547" y="0"/>
                  </a:lnTo>
                  <a:lnTo>
                    <a:pt x="3547" y="80023"/>
                  </a:lnTo>
                  <a:lnTo>
                    <a:pt x="0" y="80023"/>
                  </a:lnTo>
                  <a:lnTo>
                    <a:pt x="0" y="0"/>
                  </a:lnTo>
                  <a:close/>
                </a:path>
              </a:pathLst>
            </a:custGeom>
            <a:solidFill>
              <a:srgbClr val="B3B5B8"/>
            </a:solidFill>
          </p:spPr>
          <p:txBody>
            <a:bodyPr wrap="square" lIns="0" tIns="0" rIns="0" bIns="0" rtlCol="0"/>
            <a:lstStyle/>
            <a:p>
              <a:endParaRPr/>
            </a:p>
          </p:txBody>
        </p:sp>
        <p:sp>
          <p:nvSpPr>
            <p:cNvPr id="841" name="object 841"/>
            <p:cNvSpPr/>
            <p:nvPr/>
          </p:nvSpPr>
          <p:spPr>
            <a:xfrm>
              <a:off x="5919325" y="3696818"/>
              <a:ext cx="3810" cy="80645"/>
            </a:xfrm>
            <a:custGeom>
              <a:avLst/>
              <a:gdLst/>
              <a:ahLst/>
              <a:cxnLst/>
              <a:rect l="l" t="t" r="r" b="b"/>
              <a:pathLst>
                <a:path w="3810" h="80645">
                  <a:moveTo>
                    <a:pt x="3547" y="0"/>
                  </a:moveTo>
                  <a:lnTo>
                    <a:pt x="3547" y="80023"/>
                  </a:lnTo>
                </a:path>
                <a:path w="3810" h="80645">
                  <a:moveTo>
                    <a:pt x="0" y="80023"/>
                  </a:moveTo>
                  <a:lnTo>
                    <a:pt x="0" y="0"/>
                  </a:lnTo>
                </a:path>
              </a:pathLst>
            </a:custGeom>
            <a:ln w="3175">
              <a:solidFill>
                <a:srgbClr val="B3B5B8"/>
              </a:solidFill>
            </a:ln>
          </p:spPr>
          <p:txBody>
            <a:bodyPr wrap="square" lIns="0" tIns="0" rIns="0" bIns="0" rtlCol="0"/>
            <a:lstStyle/>
            <a:p>
              <a:endParaRPr/>
            </a:p>
          </p:txBody>
        </p:sp>
        <p:sp>
          <p:nvSpPr>
            <p:cNvPr id="842" name="object 842"/>
            <p:cNvSpPr/>
            <p:nvPr/>
          </p:nvSpPr>
          <p:spPr>
            <a:xfrm>
              <a:off x="5922872" y="3696818"/>
              <a:ext cx="1905" cy="80645"/>
            </a:xfrm>
            <a:custGeom>
              <a:avLst/>
              <a:gdLst/>
              <a:ahLst/>
              <a:cxnLst/>
              <a:rect l="l" t="t" r="r" b="b"/>
              <a:pathLst>
                <a:path w="1904" h="80645">
                  <a:moveTo>
                    <a:pt x="0" y="0"/>
                  </a:moveTo>
                  <a:lnTo>
                    <a:pt x="1655" y="0"/>
                  </a:lnTo>
                  <a:lnTo>
                    <a:pt x="1655" y="80023"/>
                  </a:lnTo>
                  <a:lnTo>
                    <a:pt x="0" y="80023"/>
                  </a:lnTo>
                  <a:lnTo>
                    <a:pt x="0" y="0"/>
                  </a:lnTo>
                  <a:close/>
                </a:path>
              </a:pathLst>
            </a:custGeom>
            <a:solidFill>
              <a:srgbClr val="B1B4B7"/>
            </a:solidFill>
          </p:spPr>
          <p:txBody>
            <a:bodyPr wrap="square" lIns="0" tIns="0" rIns="0" bIns="0" rtlCol="0"/>
            <a:lstStyle/>
            <a:p>
              <a:endParaRPr/>
            </a:p>
          </p:txBody>
        </p:sp>
        <p:sp>
          <p:nvSpPr>
            <p:cNvPr id="843" name="object 843"/>
            <p:cNvSpPr/>
            <p:nvPr/>
          </p:nvSpPr>
          <p:spPr>
            <a:xfrm>
              <a:off x="5922872" y="3696818"/>
              <a:ext cx="1905" cy="80645"/>
            </a:xfrm>
            <a:custGeom>
              <a:avLst/>
              <a:gdLst/>
              <a:ahLst/>
              <a:cxnLst/>
              <a:rect l="l" t="t" r="r" b="b"/>
              <a:pathLst>
                <a:path w="1904" h="80645">
                  <a:moveTo>
                    <a:pt x="1655" y="0"/>
                  </a:moveTo>
                  <a:lnTo>
                    <a:pt x="1655" y="80023"/>
                  </a:lnTo>
                </a:path>
                <a:path w="1904" h="80645">
                  <a:moveTo>
                    <a:pt x="0" y="80023"/>
                  </a:moveTo>
                  <a:lnTo>
                    <a:pt x="0" y="0"/>
                  </a:lnTo>
                </a:path>
              </a:pathLst>
            </a:custGeom>
            <a:ln w="3175">
              <a:solidFill>
                <a:srgbClr val="B1B4B7"/>
              </a:solidFill>
            </a:ln>
          </p:spPr>
          <p:txBody>
            <a:bodyPr wrap="square" lIns="0" tIns="0" rIns="0" bIns="0" rtlCol="0"/>
            <a:lstStyle/>
            <a:p>
              <a:endParaRPr/>
            </a:p>
          </p:txBody>
        </p:sp>
        <p:sp>
          <p:nvSpPr>
            <p:cNvPr id="844" name="object 844"/>
            <p:cNvSpPr/>
            <p:nvPr/>
          </p:nvSpPr>
          <p:spPr>
            <a:xfrm>
              <a:off x="5924527" y="3696818"/>
              <a:ext cx="3810" cy="80645"/>
            </a:xfrm>
            <a:custGeom>
              <a:avLst/>
              <a:gdLst/>
              <a:ahLst/>
              <a:cxnLst/>
              <a:rect l="l" t="t" r="r" b="b"/>
              <a:pathLst>
                <a:path w="3810" h="80645">
                  <a:moveTo>
                    <a:pt x="0" y="0"/>
                  </a:moveTo>
                  <a:lnTo>
                    <a:pt x="3547" y="0"/>
                  </a:lnTo>
                  <a:lnTo>
                    <a:pt x="3547" y="80023"/>
                  </a:lnTo>
                  <a:lnTo>
                    <a:pt x="0" y="80023"/>
                  </a:lnTo>
                  <a:lnTo>
                    <a:pt x="0" y="0"/>
                  </a:lnTo>
                  <a:close/>
                </a:path>
              </a:pathLst>
            </a:custGeom>
            <a:solidFill>
              <a:srgbClr val="B1B4B6"/>
            </a:solidFill>
          </p:spPr>
          <p:txBody>
            <a:bodyPr wrap="square" lIns="0" tIns="0" rIns="0" bIns="0" rtlCol="0"/>
            <a:lstStyle/>
            <a:p>
              <a:endParaRPr/>
            </a:p>
          </p:txBody>
        </p:sp>
        <p:sp>
          <p:nvSpPr>
            <p:cNvPr id="845" name="object 845"/>
            <p:cNvSpPr/>
            <p:nvPr/>
          </p:nvSpPr>
          <p:spPr>
            <a:xfrm>
              <a:off x="5924527" y="3696818"/>
              <a:ext cx="3810" cy="80645"/>
            </a:xfrm>
            <a:custGeom>
              <a:avLst/>
              <a:gdLst/>
              <a:ahLst/>
              <a:cxnLst/>
              <a:rect l="l" t="t" r="r" b="b"/>
              <a:pathLst>
                <a:path w="3810" h="80645">
                  <a:moveTo>
                    <a:pt x="3547" y="0"/>
                  </a:moveTo>
                  <a:lnTo>
                    <a:pt x="3547" y="80023"/>
                  </a:lnTo>
                </a:path>
                <a:path w="3810" h="80645">
                  <a:moveTo>
                    <a:pt x="0" y="80023"/>
                  </a:moveTo>
                  <a:lnTo>
                    <a:pt x="0" y="0"/>
                  </a:lnTo>
                </a:path>
              </a:pathLst>
            </a:custGeom>
            <a:ln w="3175">
              <a:solidFill>
                <a:srgbClr val="B1B4B6"/>
              </a:solidFill>
            </a:ln>
          </p:spPr>
          <p:txBody>
            <a:bodyPr wrap="square" lIns="0" tIns="0" rIns="0" bIns="0" rtlCol="0"/>
            <a:lstStyle/>
            <a:p>
              <a:endParaRPr/>
            </a:p>
          </p:txBody>
        </p:sp>
        <p:sp>
          <p:nvSpPr>
            <p:cNvPr id="846" name="object 846"/>
            <p:cNvSpPr/>
            <p:nvPr/>
          </p:nvSpPr>
          <p:spPr>
            <a:xfrm>
              <a:off x="5928074" y="3696818"/>
              <a:ext cx="1905" cy="80645"/>
            </a:xfrm>
            <a:custGeom>
              <a:avLst/>
              <a:gdLst/>
              <a:ahLst/>
              <a:cxnLst/>
              <a:rect l="l" t="t" r="r" b="b"/>
              <a:pathLst>
                <a:path w="1904" h="80645">
                  <a:moveTo>
                    <a:pt x="0" y="0"/>
                  </a:moveTo>
                  <a:lnTo>
                    <a:pt x="1891" y="0"/>
                  </a:lnTo>
                  <a:lnTo>
                    <a:pt x="1891" y="80023"/>
                  </a:lnTo>
                  <a:lnTo>
                    <a:pt x="0" y="80023"/>
                  </a:lnTo>
                  <a:lnTo>
                    <a:pt x="0" y="0"/>
                  </a:lnTo>
                  <a:close/>
                </a:path>
              </a:pathLst>
            </a:custGeom>
            <a:solidFill>
              <a:srgbClr val="B0B3B5"/>
            </a:solidFill>
          </p:spPr>
          <p:txBody>
            <a:bodyPr wrap="square" lIns="0" tIns="0" rIns="0" bIns="0" rtlCol="0"/>
            <a:lstStyle/>
            <a:p>
              <a:endParaRPr/>
            </a:p>
          </p:txBody>
        </p:sp>
        <p:sp>
          <p:nvSpPr>
            <p:cNvPr id="847" name="object 847"/>
            <p:cNvSpPr/>
            <p:nvPr/>
          </p:nvSpPr>
          <p:spPr>
            <a:xfrm>
              <a:off x="5928074" y="3696818"/>
              <a:ext cx="1905" cy="80645"/>
            </a:xfrm>
            <a:custGeom>
              <a:avLst/>
              <a:gdLst/>
              <a:ahLst/>
              <a:cxnLst/>
              <a:rect l="l" t="t" r="r" b="b"/>
              <a:pathLst>
                <a:path w="1904" h="80645">
                  <a:moveTo>
                    <a:pt x="1891" y="0"/>
                  </a:moveTo>
                  <a:lnTo>
                    <a:pt x="1891" y="80023"/>
                  </a:lnTo>
                </a:path>
                <a:path w="1904" h="80645">
                  <a:moveTo>
                    <a:pt x="0" y="80023"/>
                  </a:moveTo>
                  <a:lnTo>
                    <a:pt x="0" y="0"/>
                  </a:lnTo>
                </a:path>
              </a:pathLst>
            </a:custGeom>
            <a:ln w="3175">
              <a:solidFill>
                <a:srgbClr val="B0B3B5"/>
              </a:solidFill>
            </a:ln>
          </p:spPr>
          <p:txBody>
            <a:bodyPr wrap="square" lIns="0" tIns="0" rIns="0" bIns="0" rtlCol="0"/>
            <a:lstStyle/>
            <a:p>
              <a:endParaRPr/>
            </a:p>
          </p:txBody>
        </p:sp>
        <p:sp>
          <p:nvSpPr>
            <p:cNvPr id="848" name="object 848"/>
            <p:cNvSpPr/>
            <p:nvPr/>
          </p:nvSpPr>
          <p:spPr>
            <a:xfrm>
              <a:off x="5929966" y="3696818"/>
              <a:ext cx="3810" cy="80645"/>
            </a:xfrm>
            <a:custGeom>
              <a:avLst/>
              <a:gdLst/>
              <a:ahLst/>
              <a:cxnLst/>
              <a:rect l="l" t="t" r="r" b="b"/>
              <a:pathLst>
                <a:path w="3810" h="80645">
                  <a:moveTo>
                    <a:pt x="0" y="0"/>
                  </a:moveTo>
                  <a:lnTo>
                    <a:pt x="3547" y="0"/>
                  </a:lnTo>
                  <a:lnTo>
                    <a:pt x="3547" y="80023"/>
                  </a:lnTo>
                  <a:lnTo>
                    <a:pt x="0" y="80023"/>
                  </a:lnTo>
                  <a:lnTo>
                    <a:pt x="0" y="0"/>
                  </a:lnTo>
                  <a:close/>
                </a:path>
              </a:pathLst>
            </a:custGeom>
            <a:solidFill>
              <a:srgbClr val="B0B3B5"/>
            </a:solidFill>
          </p:spPr>
          <p:txBody>
            <a:bodyPr wrap="square" lIns="0" tIns="0" rIns="0" bIns="0" rtlCol="0"/>
            <a:lstStyle/>
            <a:p>
              <a:endParaRPr/>
            </a:p>
          </p:txBody>
        </p:sp>
        <p:sp>
          <p:nvSpPr>
            <p:cNvPr id="849" name="object 849"/>
            <p:cNvSpPr/>
            <p:nvPr/>
          </p:nvSpPr>
          <p:spPr>
            <a:xfrm>
              <a:off x="5929966" y="3696818"/>
              <a:ext cx="3810" cy="80645"/>
            </a:xfrm>
            <a:custGeom>
              <a:avLst/>
              <a:gdLst/>
              <a:ahLst/>
              <a:cxnLst/>
              <a:rect l="l" t="t" r="r" b="b"/>
              <a:pathLst>
                <a:path w="3810" h="80645">
                  <a:moveTo>
                    <a:pt x="3547" y="0"/>
                  </a:moveTo>
                  <a:lnTo>
                    <a:pt x="3547" y="80023"/>
                  </a:lnTo>
                </a:path>
                <a:path w="3810" h="80645">
                  <a:moveTo>
                    <a:pt x="0" y="80023"/>
                  </a:moveTo>
                  <a:lnTo>
                    <a:pt x="0" y="0"/>
                  </a:lnTo>
                </a:path>
              </a:pathLst>
            </a:custGeom>
            <a:ln w="3175">
              <a:solidFill>
                <a:srgbClr val="B0B3B5"/>
              </a:solidFill>
            </a:ln>
          </p:spPr>
          <p:txBody>
            <a:bodyPr wrap="square" lIns="0" tIns="0" rIns="0" bIns="0" rtlCol="0"/>
            <a:lstStyle/>
            <a:p>
              <a:endParaRPr/>
            </a:p>
          </p:txBody>
        </p:sp>
        <p:sp>
          <p:nvSpPr>
            <p:cNvPr id="850" name="object 850"/>
            <p:cNvSpPr/>
            <p:nvPr/>
          </p:nvSpPr>
          <p:spPr>
            <a:xfrm>
              <a:off x="5933513" y="3696818"/>
              <a:ext cx="1905" cy="80645"/>
            </a:xfrm>
            <a:custGeom>
              <a:avLst/>
              <a:gdLst/>
              <a:ahLst/>
              <a:cxnLst/>
              <a:rect l="l" t="t" r="r" b="b"/>
              <a:pathLst>
                <a:path w="1904" h="80645">
                  <a:moveTo>
                    <a:pt x="0" y="0"/>
                  </a:moveTo>
                  <a:lnTo>
                    <a:pt x="1655" y="0"/>
                  </a:lnTo>
                  <a:lnTo>
                    <a:pt x="1655" y="80023"/>
                  </a:lnTo>
                  <a:lnTo>
                    <a:pt x="0" y="80023"/>
                  </a:lnTo>
                  <a:lnTo>
                    <a:pt x="0" y="0"/>
                  </a:lnTo>
                  <a:close/>
                </a:path>
              </a:pathLst>
            </a:custGeom>
            <a:solidFill>
              <a:srgbClr val="AFB1B4"/>
            </a:solidFill>
          </p:spPr>
          <p:txBody>
            <a:bodyPr wrap="square" lIns="0" tIns="0" rIns="0" bIns="0" rtlCol="0"/>
            <a:lstStyle/>
            <a:p>
              <a:endParaRPr/>
            </a:p>
          </p:txBody>
        </p:sp>
        <p:sp>
          <p:nvSpPr>
            <p:cNvPr id="851" name="object 851"/>
            <p:cNvSpPr/>
            <p:nvPr/>
          </p:nvSpPr>
          <p:spPr>
            <a:xfrm>
              <a:off x="5933513" y="3696818"/>
              <a:ext cx="1905" cy="80645"/>
            </a:xfrm>
            <a:custGeom>
              <a:avLst/>
              <a:gdLst/>
              <a:ahLst/>
              <a:cxnLst/>
              <a:rect l="l" t="t" r="r" b="b"/>
              <a:pathLst>
                <a:path w="1904" h="80645">
                  <a:moveTo>
                    <a:pt x="1655" y="0"/>
                  </a:moveTo>
                  <a:lnTo>
                    <a:pt x="1655" y="80023"/>
                  </a:lnTo>
                </a:path>
                <a:path w="1904" h="80645">
                  <a:moveTo>
                    <a:pt x="0" y="80023"/>
                  </a:moveTo>
                  <a:lnTo>
                    <a:pt x="0" y="0"/>
                  </a:lnTo>
                </a:path>
              </a:pathLst>
            </a:custGeom>
            <a:ln w="3175">
              <a:solidFill>
                <a:srgbClr val="AFB1B4"/>
              </a:solidFill>
            </a:ln>
          </p:spPr>
          <p:txBody>
            <a:bodyPr wrap="square" lIns="0" tIns="0" rIns="0" bIns="0" rtlCol="0"/>
            <a:lstStyle/>
            <a:p>
              <a:endParaRPr/>
            </a:p>
          </p:txBody>
        </p:sp>
        <p:sp>
          <p:nvSpPr>
            <p:cNvPr id="852" name="object 852"/>
            <p:cNvSpPr/>
            <p:nvPr/>
          </p:nvSpPr>
          <p:spPr>
            <a:xfrm>
              <a:off x="5935169" y="3696818"/>
              <a:ext cx="3810" cy="80645"/>
            </a:xfrm>
            <a:custGeom>
              <a:avLst/>
              <a:gdLst/>
              <a:ahLst/>
              <a:cxnLst/>
              <a:rect l="l" t="t" r="r" b="b"/>
              <a:pathLst>
                <a:path w="3810" h="80645">
                  <a:moveTo>
                    <a:pt x="0" y="0"/>
                  </a:moveTo>
                  <a:lnTo>
                    <a:pt x="3547" y="0"/>
                  </a:lnTo>
                  <a:lnTo>
                    <a:pt x="3547" y="80023"/>
                  </a:lnTo>
                  <a:lnTo>
                    <a:pt x="0" y="80023"/>
                  </a:lnTo>
                  <a:lnTo>
                    <a:pt x="0" y="0"/>
                  </a:lnTo>
                  <a:close/>
                </a:path>
              </a:pathLst>
            </a:custGeom>
            <a:solidFill>
              <a:srgbClr val="AEB0B4"/>
            </a:solidFill>
          </p:spPr>
          <p:txBody>
            <a:bodyPr wrap="square" lIns="0" tIns="0" rIns="0" bIns="0" rtlCol="0"/>
            <a:lstStyle/>
            <a:p>
              <a:endParaRPr/>
            </a:p>
          </p:txBody>
        </p:sp>
        <p:sp>
          <p:nvSpPr>
            <p:cNvPr id="853" name="object 853"/>
            <p:cNvSpPr/>
            <p:nvPr/>
          </p:nvSpPr>
          <p:spPr>
            <a:xfrm>
              <a:off x="5935169" y="3696818"/>
              <a:ext cx="3810" cy="80645"/>
            </a:xfrm>
            <a:custGeom>
              <a:avLst/>
              <a:gdLst/>
              <a:ahLst/>
              <a:cxnLst/>
              <a:rect l="l" t="t" r="r" b="b"/>
              <a:pathLst>
                <a:path w="3810" h="80645">
                  <a:moveTo>
                    <a:pt x="3547" y="0"/>
                  </a:moveTo>
                  <a:lnTo>
                    <a:pt x="3547" y="80023"/>
                  </a:lnTo>
                </a:path>
                <a:path w="3810" h="80645">
                  <a:moveTo>
                    <a:pt x="0" y="80023"/>
                  </a:moveTo>
                  <a:lnTo>
                    <a:pt x="0" y="0"/>
                  </a:lnTo>
                </a:path>
              </a:pathLst>
            </a:custGeom>
            <a:ln w="3175">
              <a:solidFill>
                <a:srgbClr val="AEB0B4"/>
              </a:solidFill>
            </a:ln>
          </p:spPr>
          <p:txBody>
            <a:bodyPr wrap="square" lIns="0" tIns="0" rIns="0" bIns="0" rtlCol="0"/>
            <a:lstStyle/>
            <a:p>
              <a:endParaRPr/>
            </a:p>
          </p:txBody>
        </p:sp>
        <p:sp>
          <p:nvSpPr>
            <p:cNvPr id="854" name="object 854"/>
            <p:cNvSpPr/>
            <p:nvPr/>
          </p:nvSpPr>
          <p:spPr>
            <a:xfrm>
              <a:off x="5938716" y="3696818"/>
              <a:ext cx="1905" cy="80645"/>
            </a:xfrm>
            <a:custGeom>
              <a:avLst/>
              <a:gdLst/>
              <a:ahLst/>
              <a:cxnLst/>
              <a:rect l="l" t="t" r="r" b="b"/>
              <a:pathLst>
                <a:path w="1904" h="80645">
                  <a:moveTo>
                    <a:pt x="0" y="0"/>
                  </a:moveTo>
                  <a:lnTo>
                    <a:pt x="1891" y="0"/>
                  </a:lnTo>
                  <a:lnTo>
                    <a:pt x="1891" y="80023"/>
                  </a:lnTo>
                  <a:lnTo>
                    <a:pt x="0" y="80023"/>
                  </a:lnTo>
                  <a:lnTo>
                    <a:pt x="0" y="0"/>
                  </a:lnTo>
                  <a:close/>
                </a:path>
              </a:pathLst>
            </a:custGeom>
            <a:solidFill>
              <a:srgbClr val="AEB0B4"/>
            </a:solidFill>
          </p:spPr>
          <p:txBody>
            <a:bodyPr wrap="square" lIns="0" tIns="0" rIns="0" bIns="0" rtlCol="0"/>
            <a:lstStyle/>
            <a:p>
              <a:endParaRPr/>
            </a:p>
          </p:txBody>
        </p:sp>
        <p:sp>
          <p:nvSpPr>
            <p:cNvPr id="855" name="object 855"/>
            <p:cNvSpPr/>
            <p:nvPr/>
          </p:nvSpPr>
          <p:spPr>
            <a:xfrm>
              <a:off x="5938716" y="3696818"/>
              <a:ext cx="1905" cy="80645"/>
            </a:xfrm>
            <a:custGeom>
              <a:avLst/>
              <a:gdLst/>
              <a:ahLst/>
              <a:cxnLst/>
              <a:rect l="l" t="t" r="r" b="b"/>
              <a:pathLst>
                <a:path w="1904" h="80645">
                  <a:moveTo>
                    <a:pt x="1891" y="0"/>
                  </a:moveTo>
                  <a:lnTo>
                    <a:pt x="1891" y="80023"/>
                  </a:lnTo>
                </a:path>
                <a:path w="1904" h="80645">
                  <a:moveTo>
                    <a:pt x="0" y="80023"/>
                  </a:moveTo>
                  <a:lnTo>
                    <a:pt x="0" y="0"/>
                  </a:lnTo>
                </a:path>
              </a:pathLst>
            </a:custGeom>
            <a:ln w="3175">
              <a:solidFill>
                <a:srgbClr val="AEB0B4"/>
              </a:solidFill>
            </a:ln>
          </p:spPr>
          <p:txBody>
            <a:bodyPr wrap="square" lIns="0" tIns="0" rIns="0" bIns="0" rtlCol="0"/>
            <a:lstStyle/>
            <a:p>
              <a:endParaRPr/>
            </a:p>
          </p:txBody>
        </p:sp>
        <p:sp>
          <p:nvSpPr>
            <p:cNvPr id="856" name="object 856"/>
            <p:cNvSpPr/>
            <p:nvPr/>
          </p:nvSpPr>
          <p:spPr>
            <a:xfrm>
              <a:off x="5940608" y="3696818"/>
              <a:ext cx="1905" cy="80645"/>
            </a:xfrm>
            <a:custGeom>
              <a:avLst/>
              <a:gdLst/>
              <a:ahLst/>
              <a:cxnLst/>
              <a:rect l="l" t="t" r="r" b="b"/>
              <a:pathLst>
                <a:path w="1904" h="80645">
                  <a:moveTo>
                    <a:pt x="0" y="0"/>
                  </a:moveTo>
                  <a:lnTo>
                    <a:pt x="1655" y="0"/>
                  </a:lnTo>
                  <a:lnTo>
                    <a:pt x="1655" y="80023"/>
                  </a:lnTo>
                  <a:lnTo>
                    <a:pt x="0" y="80023"/>
                  </a:lnTo>
                  <a:lnTo>
                    <a:pt x="0" y="0"/>
                  </a:lnTo>
                  <a:close/>
                </a:path>
              </a:pathLst>
            </a:custGeom>
            <a:solidFill>
              <a:srgbClr val="ADAFB3"/>
            </a:solidFill>
          </p:spPr>
          <p:txBody>
            <a:bodyPr wrap="square" lIns="0" tIns="0" rIns="0" bIns="0" rtlCol="0"/>
            <a:lstStyle/>
            <a:p>
              <a:endParaRPr/>
            </a:p>
          </p:txBody>
        </p:sp>
        <p:sp>
          <p:nvSpPr>
            <p:cNvPr id="857" name="object 857"/>
            <p:cNvSpPr/>
            <p:nvPr/>
          </p:nvSpPr>
          <p:spPr>
            <a:xfrm>
              <a:off x="5940608" y="3696818"/>
              <a:ext cx="1905" cy="80645"/>
            </a:xfrm>
            <a:custGeom>
              <a:avLst/>
              <a:gdLst/>
              <a:ahLst/>
              <a:cxnLst/>
              <a:rect l="l" t="t" r="r" b="b"/>
              <a:pathLst>
                <a:path w="1904" h="80645">
                  <a:moveTo>
                    <a:pt x="1655" y="0"/>
                  </a:moveTo>
                  <a:lnTo>
                    <a:pt x="1655" y="80023"/>
                  </a:lnTo>
                </a:path>
                <a:path w="1904" h="80645">
                  <a:moveTo>
                    <a:pt x="0" y="80023"/>
                  </a:moveTo>
                  <a:lnTo>
                    <a:pt x="0" y="0"/>
                  </a:lnTo>
                </a:path>
              </a:pathLst>
            </a:custGeom>
            <a:ln w="3175">
              <a:solidFill>
                <a:srgbClr val="ADAFB3"/>
              </a:solidFill>
            </a:ln>
          </p:spPr>
          <p:txBody>
            <a:bodyPr wrap="square" lIns="0" tIns="0" rIns="0" bIns="0" rtlCol="0"/>
            <a:lstStyle/>
            <a:p>
              <a:endParaRPr/>
            </a:p>
          </p:txBody>
        </p:sp>
        <p:sp>
          <p:nvSpPr>
            <p:cNvPr id="858" name="object 858"/>
            <p:cNvSpPr/>
            <p:nvPr/>
          </p:nvSpPr>
          <p:spPr>
            <a:xfrm>
              <a:off x="5942263" y="3696818"/>
              <a:ext cx="3810" cy="80645"/>
            </a:xfrm>
            <a:custGeom>
              <a:avLst/>
              <a:gdLst/>
              <a:ahLst/>
              <a:cxnLst/>
              <a:rect l="l" t="t" r="r" b="b"/>
              <a:pathLst>
                <a:path w="3810" h="80645">
                  <a:moveTo>
                    <a:pt x="0" y="0"/>
                  </a:moveTo>
                  <a:lnTo>
                    <a:pt x="3547" y="0"/>
                  </a:lnTo>
                  <a:lnTo>
                    <a:pt x="3547" y="80023"/>
                  </a:lnTo>
                  <a:lnTo>
                    <a:pt x="0" y="80023"/>
                  </a:lnTo>
                  <a:lnTo>
                    <a:pt x="0" y="0"/>
                  </a:lnTo>
                  <a:close/>
                </a:path>
              </a:pathLst>
            </a:custGeom>
            <a:solidFill>
              <a:srgbClr val="ACAFB1"/>
            </a:solidFill>
          </p:spPr>
          <p:txBody>
            <a:bodyPr wrap="square" lIns="0" tIns="0" rIns="0" bIns="0" rtlCol="0"/>
            <a:lstStyle/>
            <a:p>
              <a:endParaRPr/>
            </a:p>
          </p:txBody>
        </p:sp>
        <p:sp>
          <p:nvSpPr>
            <p:cNvPr id="859" name="object 859"/>
            <p:cNvSpPr/>
            <p:nvPr/>
          </p:nvSpPr>
          <p:spPr>
            <a:xfrm>
              <a:off x="5942263" y="3696818"/>
              <a:ext cx="3810" cy="80645"/>
            </a:xfrm>
            <a:custGeom>
              <a:avLst/>
              <a:gdLst/>
              <a:ahLst/>
              <a:cxnLst/>
              <a:rect l="l" t="t" r="r" b="b"/>
              <a:pathLst>
                <a:path w="3810" h="80645">
                  <a:moveTo>
                    <a:pt x="3547" y="0"/>
                  </a:moveTo>
                  <a:lnTo>
                    <a:pt x="3547" y="80023"/>
                  </a:lnTo>
                </a:path>
                <a:path w="3810" h="80645">
                  <a:moveTo>
                    <a:pt x="0" y="80023"/>
                  </a:moveTo>
                  <a:lnTo>
                    <a:pt x="0" y="0"/>
                  </a:lnTo>
                </a:path>
              </a:pathLst>
            </a:custGeom>
            <a:ln w="3175">
              <a:solidFill>
                <a:srgbClr val="ACAFB1"/>
              </a:solidFill>
            </a:ln>
          </p:spPr>
          <p:txBody>
            <a:bodyPr wrap="square" lIns="0" tIns="0" rIns="0" bIns="0" rtlCol="0"/>
            <a:lstStyle/>
            <a:p>
              <a:endParaRPr/>
            </a:p>
          </p:txBody>
        </p:sp>
        <p:sp>
          <p:nvSpPr>
            <p:cNvPr id="860" name="object 860"/>
            <p:cNvSpPr/>
            <p:nvPr/>
          </p:nvSpPr>
          <p:spPr>
            <a:xfrm>
              <a:off x="5945810" y="3696818"/>
              <a:ext cx="1905" cy="80645"/>
            </a:xfrm>
            <a:custGeom>
              <a:avLst/>
              <a:gdLst/>
              <a:ahLst/>
              <a:cxnLst/>
              <a:rect l="l" t="t" r="r" b="b"/>
              <a:pathLst>
                <a:path w="1904" h="80645">
                  <a:moveTo>
                    <a:pt x="0" y="0"/>
                  </a:moveTo>
                  <a:lnTo>
                    <a:pt x="1891" y="0"/>
                  </a:lnTo>
                  <a:lnTo>
                    <a:pt x="1891" y="80023"/>
                  </a:lnTo>
                  <a:lnTo>
                    <a:pt x="0" y="80023"/>
                  </a:lnTo>
                  <a:lnTo>
                    <a:pt x="0" y="0"/>
                  </a:lnTo>
                  <a:close/>
                </a:path>
              </a:pathLst>
            </a:custGeom>
            <a:solidFill>
              <a:srgbClr val="ACAFB1"/>
            </a:solidFill>
          </p:spPr>
          <p:txBody>
            <a:bodyPr wrap="square" lIns="0" tIns="0" rIns="0" bIns="0" rtlCol="0"/>
            <a:lstStyle/>
            <a:p>
              <a:endParaRPr/>
            </a:p>
          </p:txBody>
        </p:sp>
        <p:sp>
          <p:nvSpPr>
            <p:cNvPr id="861" name="object 861"/>
            <p:cNvSpPr/>
            <p:nvPr/>
          </p:nvSpPr>
          <p:spPr>
            <a:xfrm>
              <a:off x="5945811" y="3696818"/>
              <a:ext cx="1905" cy="80645"/>
            </a:xfrm>
            <a:custGeom>
              <a:avLst/>
              <a:gdLst/>
              <a:ahLst/>
              <a:cxnLst/>
              <a:rect l="l" t="t" r="r" b="b"/>
              <a:pathLst>
                <a:path w="1904" h="80645">
                  <a:moveTo>
                    <a:pt x="1891" y="0"/>
                  </a:moveTo>
                  <a:lnTo>
                    <a:pt x="1891" y="80023"/>
                  </a:lnTo>
                </a:path>
                <a:path w="1904" h="80645">
                  <a:moveTo>
                    <a:pt x="0" y="80023"/>
                  </a:moveTo>
                  <a:lnTo>
                    <a:pt x="0" y="0"/>
                  </a:lnTo>
                </a:path>
              </a:pathLst>
            </a:custGeom>
            <a:ln w="3175">
              <a:solidFill>
                <a:srgbClr val="ACAFB1"/>
              </a:solidFill>
            </a:ln>
          </p:spPr>
          <p:txBody>
            <a:bodyPr wrap="square" lIns="0" tIns="0" rIns="0" bIns="0" rtlCol="0"/>
            <a:lstStyle/>
            <a:p>
              <a:endParaRPr/>
            </a:p>
          </p:txBody>
        </p:sp>
        <p:sp>
          <p:nvSpPr>
            <p:cNvPr id="862" name="object 862"/>
            <p:cNvSpPr/>
            <p:nvPr/>
          </p:nvSpPr>
          <p:spPr>
            <a:xfrm>
              <a:off x="5947702" y="3696818"/>
              <a:ext cx="3810" cy="80645"/>
            </a:xfrm>
            <a:custGeom>
              <a:avLst/>
              <a:gdLst/>
              <a:ahLst/>
              <a:cxnLst/>
              <a:rect l="l" t="t" r="r" b="b"/>
              <a:pathLst>
                <a:path w="3810" h="80645">
                  <a:moveTo>
                    <a:pt x="0" y="0"/>
                  </a:moveTo>
                  <a:lnTo>
                    <a:pt x="3547" y="0"/>
                  </a:lnTo>
                  <a:lnTo>
                    <a:pt x="3547" y="80023"/>
                  </a:lnTo>
                  <a:lnTo>
                    <a:pt x="0" y="80023"/>
                  </a:lnTo>
                  <a:lnTo>
                    <a:pt x="0" y="0"/>
                  </a:lnTo>
                  <a:close/>
                </a:path>
              </a:pathLst>
            </a:custGeom>
            <a:solidFill>
              <a:srgbClr val="ACAEB0"/>
            </a:solidFill>
          </p:spPr>
          <p:txBody>
            <a:bodyPr wrap="square" lIns="0" tIns="0" rIns="0" bIns="0" rtlCol="0"/>
            <a:lstStyle/>
            <a:p>
              <a:endParaRPr/>
            </a:p>
          </p:txBody>
        </p:sp>
        <p:sp>
          <p:nvSpPr>
            <p:cNvPr id="863" name="object 863"/>
            <p:cNvSpPr/>
            <p:nvPr/>
          </p:nvSpPr>
          <p:spPr>
            <a:xfrm>
              <a:off x="5947702" y="3696818"/>
              <a:ext cx="3810" cy="80645"/>
            </a:xfrm>
            <a:custGeom>
              <a:avLst/>
              <a:gdLst/>
              <a:ahLst/>
              <a:cxnLst/>
              <a:rect l="l" t="t" r="r" b="b"/>
              <a:pathLst>
                <a:path w="3810" h="80645">
                  <a:moveTo>
                    <a:pt x="3547" y="0"/>
                  </a:moveTo>
                  <a:lnTo>
                    <a:pt x="3547" y="80023"/>
                  </a:lnTo>
                </a:path>
                <a:path w="3810" h="80645">
                  <a:moveTo>
                    <a:pt x="0" y="80023"/>
                  </a:moveTo>
                  <a:lnTo>
                    <a:pt x="0" y="0"/>
                  </a:lnTo>
                </a:path>
              </a:pathLst>
            </a:custGeom>
            <a:ln w="3175">
              <a:solidFill>
                <a:srgbClr val="ACAEB0"/>
              </a:solidFill>
            </a:ln>
          </p:spPr>
          <p:txBody>
            <a:bodyPr wrap="square" lIns="0" tIns="0" rIns="0" bIns="0" rtlCol="0"/>
            <a:lstStyle/>
            <a:p>
              <a:endParaRPr/>
            </a:p>
          </p:txBody>
        </p:sp>
        <p:sp>
          <p:nvSpPr>
            <p:cNvPr id="864" name="object 864"/>
            <p:cNvSpPr/>
            <p:nvPr/>
          </p:nvSpPr>
          <p:spPr>
            <a:xfrm>
              <a:off x="5951249" y="3696818"/>
              <a:ext cx="1905" cy="80645"/>
            </a:xfrm>
            <a:custGeom>
              <a:avLst/>
              <a:gdLst/>
              <a:ahLst/>
              <a:cxnLst/>
              <a:rect l="l" t="t" r="r" b="b"/>
              <a:pathLst>
                <a:path w="1904" h="80645">
                  <a:moveTo>
                    <a:pt x="0" y="0"/>
                  </a:moveTo>
                  <a:lnTo>
                    <a:pt x="1655" y="0"/>
                  </a:lnTo>
                  <a:lnTo>
                    <a:pt x="1655" y="80023"/>
                  </a:lnTo>
                  <a:lnTo>
                    <a:pt x="0" y="80023"/>
                  </a:lnTo>
                  <a:lnTo>
                    <a:pt x="0" y="0"/>
                  </a:lnTo>
                  <a:close/>
                </a:path>
              </a:pathLst>
            </a:custGeom>
            <a:solidFill>
              <a:srgbClr val="ACADAF"/>
            </a:solidFill>
          </p:spPr>
          <p:txBody>
            <a:bodyPr wrap="square" lIns="0" tIns="0" rIns="0" bIns="0" rtlCol="0"/>
            <a:lstStyle/>
            <a:p>
              <a:endParaRPr/>
            </a:p>
          </p:txBody>
        </p:sp>
        <p:sp>
          <p:nvSpPr>
            <p:cNvPr id="865" name="object 865"/>
            <p:cNvSpPr/>
            <p:nvPr/>
          </p:nvSpPr>
          <p:spPr>
            <a:xfrm>
              <a:off x="5951250" y="3696818"/>
              <a:ext cx="1905" cy="80645"/>
            </a:xfrm>
            <a:custGeom>
              <a:avLst/>
              <a:gdLst/>
              <a:ahLst/>
              <a:cxnLst/>
              <a:rect l="l" t="t" r="r" b="b"/>
              <a:pathLst>
                <a:path w="1904" h="80645">
                  <a:moveTo>
                    <a:pt x="1655" y="0"/>
                  </a:moveTo>
                  <a:lnTo>
                    <a:pt x="1655" y="80023"/>
                  </a:lnTo>
                </a:path>
                <a:path w="1904" h="80645">
                  <a:moveTo>
                    <a:pt x="0" y="80023"/>
                  </a:moveTo>
                  <a:lnTo>
                    <a:pt x="0" y="0"/>
                  </a:lnTo>
                </a:path>
              </a:pathLst>
            </a:custGeom>
            <a:ln w="3175">
              <a:solidFill>
                <a:srgbClr val="ACADAF"/>
              </a:solidFill>
            </a:ln>
          </p:spPr>
          <p:txBody>
            <a:bodyPr wrap="square" lIns="0" tIns="0" rIns="0" bIns="0" rtlCol="0"/>
            <a:lstStyle/>
            <a:p>
              <a:endParaRPr/>
            </a:p>
          </p:txBody>
        </p:sp>
        <p:sp>
          <p:nvSpPr>
            <p:cNvPr id="866" name="object 866"/>
            <p:cNvSpPr/>
            <p:nvPr/>
          </p:nvSpPr>
          <p:spPr>
            <a:xfrm>
              <a:off x="5952905" y="3696818"/>
              <a:ext cx="3810" cy="80645"/>
            </a:xfrm>
            <a:custGeom>
              <a:avLst/>
              <a:gdLst/>
              <a:ahLst/>
              <a:cxnLst/>
              <a:rect l="l" t="t" r="r" b="b"/>
              <a:pathLst>
                <a:path w="3810" h="80645">
                  <a:moveTo>
                    <a:pt x="0" y="0"/>
                  </a:moveTo>
                  <a:lnTo>
                    <a:pt x="3547" y="0"/>
                  </a:lnTo>
                  <a:lnTo>
                    <a:pt x="3547" y="80023"/>
                  </a:lnTo>
                  <a:lnTo>
                    <a:pt x="0" y="80023"/>
                  </a:lnTo>
                  <a:lnTo>
                    <a:pt x="0" y="0"/>
                  </a:lnTo>
                  <a:close/>
                </a:path>
              </a:pathLst>
            </a:custGeom>
            <a:solidFill>
              <a:srgbClr val="ABACAF"/>
            </a:solidFill>
          </p:spPr>
          <p:txBody>
            <a:bodyPr wrap="square" lIns="0" tIns="0" rIns="0" bIns="0" rtlCol="0"/>
            <a:lstStyle/>
            <a:p>
              <a:endParaRPr/>
            </a:p>
          </p:txBody>
        </p:sp>
        <p:sp>
          <p:nvSpPr>
            <p:cNvPr id="867" name="object 867"/>
            <p:cNvSpPr/>
            <p:nvPr/>
          </p:nvSpPr>
          <p:spPr>
            <a:xfrm>
              <a:off x="5952905" y="3696818"/>
              <a:ext cx="3810" cy="80645"/>
            </a:xfrm>
            <a:custGeom>
              <a:avLst/>
              <a:gdLst/>
              <a:ahLst/>
              <a:cxnLst/>
              <a:rect l="l" t="t" r="r" b="b"/>
              <a:pathLst>
                <a:path w="3810" h="80645">
                  <a:moveTo>
                    <a:pt x="3547" y="0"/>
                  </a:moveTo>
                  <a:lnTo>
                    <a:pt x="3547" y="80023"/>
                  </a:lnTo>
                </a:path>
                <a:path w="3810" h="80645">
                  <a:moveTo>
                    <a:pt x="0" y="80023"/>
                  </a:moveTo>
                  <a:lnTo>
                    <a:pt x="0" y="0"/>
                  </a:lnTo>
                </a:path>
              </a:pathLst>
            </a:custGeom>
            <a:ln w="3175">
              <a:solidFill>
                <a:srgbClr val="ABACAF"/>
              </a:solidFill>
            </a:ln>
          </p:spPr>
          <p:txBody>
            <a:bodyPr wrap="square" lIns="0" tIns="0" rIns="0" bIns="0" rtlCol="0"/>
            <a:lstStyle/>
            <a:p>
              <a:endParaRPr/>
            </a:p>
          </p:txBody>
        </p:sp>
        <p:sp>
          <p:nvSpPr>
            <p:cNvPr id="868" name="object 868"/>
            <p:cNvSpPr/>
            <p:nvPr/>
          </p:nvSpPr>
          <p:spPr>
            <a:xfrm>
              <a:off x="5956452" y="3696818"/>
              <a:ext cx="1905" cy="80645"/>
            </a:xfrm>
            <a:custGeom>
              <a:avLst/>
              <a:gdLst/>
              <a:ahLst/>
              <a:cxnLst/>
              <a:rect l="l" t="t" r="r" b="b"/>
              <a:pathLst>
                <a:path w="1904" h="80645">
                  <a:moveTo>
                    <a:pt x="0" y="0"/>
                  </a:moveTo>
                  <a:lnTo>
                    <a:pt x="1891" y="0"/>
                  </a:lnTo>
                  <a:lnTo>
                    <a:pt x="1891" y="80023"/>
                  </a:lnTo>
                  <a:lnTo>
                    <a:pt x="0" y="80023"/>
                  </a:lnTo>
                  <a:lnTo>
                    <a:pt x="0" y="0"/>
                  </a:lnTo>
                  <a:close/>
                </a:path>
              </a:pathLst>
            </a:custGeom>
            <a:solidFill>
              <a:srgbClr val="ABACAF"/>
            </a:solidFill>
          </p:spPr>
          <p:txBody>
            <a:bodyPr wrap="square" lIns="0" tIns="0" rIns="0" bIns="0" rtlCol="0"/>
            <a:lstStyle/>
            <a:p>
              <a:endParaRPr/>
            </a:p>
          </p:txBody>
        </p:sp>
        <p:sp>
          <p:nvSpPr>
            <p:cNvPr id="869" name="object 869"/>
            <p:cNvSpPr/>
            <p:nvPr/>
          </p:nvSpPr>
          <p:spPr>
            <a:xfrm>
              <a:off x="5956452" y="3696818"/>
              <a:ext cx="1905" cy="80645"/>
            </a:xfrm>
            <a:custGeom>
              <a:avLst/>
              <a:gdLst/>
              <a:ahLst/>
              <a:cxnLst/>
              <a:rect l="l" t="t" r="r" b="b"/>
              <a:pathLst>
                <a:path w="1904" h="80645">
                  <a:moveTo>
                    <a:pt x="1891" y="0"/>
                  </a:moveTo>
                  <a:lnTo>
                    <a:pt x="1891" y="80023"/>
                  </a:lnTo>
                </a:path>
                <a:path w="1904" h="80645">
                  <a:moveTo>
                    <a:pt x="0" y="80023"/>
                  </a:moveTo>
                  <a:lnTo>
                    <a:pt x="0" y="0"/>
                  </a:lnTo>
                </a:path>
              </a:pathLst>
            </a:custGeom>
            <a:ln w="3175">
              <a:solidFill>
                <a:srgbClr val="ABACAF"/>
              </a:solidFill>
            </a:ln>
          </p:spPr>
          <p:txBody>
            <a:bodyPr wrap="square" lIns="0" tIns="0" rIns="0" bIns="0" rtlCol="0"/>
            <a:lstStyle/>
            <a:p>
              <a:endParaRPr/>
            </a:p>
          </p:txBody>
        </p:sp>
        <p:sp>
          <p:nvSpPr>
            <p:cNvPr id="870" name="object 870"/>
            <p:cNvSpPr/>
            <p:nvPr/>
          </p:nvSpPr>
          <p:spPr>
            <a:xfrm>
              <a:off x="5958344" y="3696818"/>
              <a:ext cx="3810" cy="80645"/>
            </a:xfrm>
            <a:custGeom>
              <a:avLst/>
              <a:gdLst/>
              <a:ahLst/>
              <a:cxnLst/>
              <a:rect l="l" t="t" r="r" b="b"/>
              <a:pathLst>
                <a:path w="3810" h="80645">
                  <a:moveTo>
                    <a:pt x="0" y="0"/>
                  </a:moveTo>
                  <a:lnTo>
                    <a:pt x="3547" y="0"/>
                  </a:lnTo>
                  <a:lnTo>
                    <a:pt x="3547" y="80023"/>
                  </a:lnTo>
                  <a:lnTo>
                    <a:pt x="0" y="80023"/>
                  </a:lnTo>
                  <a:lnTo>
                    <a:pt x="0" y="0"/>
                  </a:lnTo>
                  <a:close/>
                </a:path>
              </a:pathLst>
            </a:custGeom>
            <a:solidFill>
              <a:srgbClr val="AAACAE"/>
            </a:solidFill>
          </p:spPr>
          <p:txBody>
            <a:bodyPr wrap="square" lIns="0" tIns="0" rIns="0" bIns="0" rtlCol="0"/>
            <a:lstStyle/>
            <a:p>
              <a:endParaRPr/>
            </a:p>
          </p:txBody>
        </p:sp>
        <p:sp>
          <p:nvSpPr>
            <p:cNvPr id="871" name="object 871"/>
            <p:cNvSpPr/>
            <p:nvPr/>
          </p:nvSpPr>
          <p:spPr>
            <a:xfrm>
              <a:off x="5958344" y="3696818"/>
              <a:ext cx="3810" cy="80645"/>
            </a:xfrm>
            <a:custGeom>
              <a:avLst/>
              <a:gdLst/>
              <a:ahLst/>
              <a:cxnLst/>
              <a:rect l="l" t="t" r="r" b="b"/>
              <a:pathLst>
                <a:path w="3810" h="80645">
                  <a:moveTo>
                    <a:pt x="3547" y="0"/>
                  </a:moveTo>
                  <a:lnTo>
                    <a:pt x="3547" y="80023"/>
                  </a:lnTo>
                </a:path>
                <a:path w="3810" h="80645">
                  <a:moveTo>
                    <a:pt x="0" y="80023"/>
                  </a:moveTo>
                  <a:lnTo>
                    <a:pt x="0" y="0"/>
                  </a:lnTo>
                </a:path>
              </a:pathLst>
            </a:custGeom>
            <a:ln w="3175">
              <a:solidFill>
                <a:srgbClr val="AAACAE"/>
              </a:solidFill>
            </a:ln>
          </p:spPr>
          <p:txBody>
            <a:bodyPr wrap="square" lIns="0" tIns="0" rIns="0" bIns="0" rtlCol="0"/>
            <a:lstStyle/>
            <a:p>
              <a:endParaRPr/>
            </a:p>
          </p:txBody>
        </p:sp>
        <p:sp>
          <p:nvSpPr>
            <p:cNvPr id="872" name="object 872"/>
            <p:cNvSpPr/>
            <p:nvPr/>
          </p:nvSpPr>
          <p:spPr>
            <a:xfrm>
              <a:off x="5961891" y="3696818"/>
              <a:ext cx="1905" cy="80645"/>
            </a:xfrm>
            <a:custGeom>
              <a:avLst/>
              <a:gdLst/>
              <a:ahLst/>
              <a:cxnLst/>
              <a:rect l="l" t="t" r="r" b="b"/>
              <a:pathLst>
                <a:path w="1904" h="80645">
                  <a:moveTo>
                    <a:pt x="0" y="0"/>
                  </a:moveTo>
                  <a:lnTo>
                    <a:pt x="1655" y="0"/>
                  </a:lnTo>
                  <a:lnTo>
                    <a:pt x="1655" y="80023"/>
                  </a:lnTo>
                  <a:lnTo>
                    <a:pt x="0" y="80023"/>
                  </a:lnTo>
                  <a:lnTo>
                    <a:pt x="0" y="0"/>
                  </a:lnTo>
                  <a:close/>
                </a:path>
              </a:pathLst>
            </a:custGeom>
            <a:solidFill>
              <a:srgbClr val="A9ACAD"/>
            </a:solidFill>
          </p:spPr>
          <p:txBody>
            <a:bodyPr wrap="square" lIns="0" tIns="0" rIns="0" bIns="0" rtlCol="0"/>
            <a:lstStyle/>
            <a:p>
              <a:endParaRPr/>
            </a:p>
          </p:txBody>
        </p:sp>
        <p:sp>
          <p:nvSpPr>
            <p:cNvPr id="873" name="object 873"/>
            <p:cNvSpPr/>
            <p:nvPr/>
          </p:nvSpPr>
          <p:spPr>
            <a:xfrm>
              <a:off x="5961891" y="3696818"/>
              <a:ext cx="1905" cy="80645"/>
            </a:xfrm>
            <a:custGeom>
              <a:avLst/>
              <a:gdLst/>
              <a:ahLst/>
              <a:cxnLst/>
              <a:rect l="l" t="t" r="r" b="b"/>
              <a:pathLst>
                <a:path w="1904" h="80645">
                  <a:moveTo>
                    <a:pt x="1655" y="0"/>
                  </a:moveTo>
                  <a:lnTo>
                    <a:pt x="1655" y="80023"/>
                  </a:lnTo>
                </a:path>
                <a:path w="1904" h="80645">
                  <a:moveTo>
                    <a:pt x="0" y="80023"/>
                  </a:moveTo>
                  <a:lnTo>
                    <a:pt x="0" y="0"/>
                  </a:lnTo>
                </a:path>
              </a:pathLst>
            </a:custGeom>
            <a:ln w="3175">
              <a:solidFill>
                <a:srgbClr val="A9ACAD"/>
              </a:solidFill>
            </a:ln>
          </p:spPr>
          <p:txBody>
            <a:bodyPr wrap="square" lIns="0" tIns="0" rIns="0" bIns="0" rtlCol="0"/>
            <a:lstStyle/>
            <a:p>
              <a:endParaRPr/>
            </a:p>
          </p:txBody>
        </p:sp>
        <p:sp>
          <p:nvSpPr>
            <p:cNvPr id="874" name="object 874"/>
            <p:cNvSpPr/>
            <p:nvPr/>
          </p:nvSpPr>
          <p:spPr>
            <a:xfrm>
              <a:off x="5963547" y="3696818"/>
              <a:ext cx="3810" cy="80645"/>
            </a:xfrm>
            <a:custGeom>
              <a:avLst/>
              <a:gdLst/>
              <a:ahLst/>
              <a:cxnLst/>
              <a:rect l="l" t="t" r="r" b="b"/>
              <a:pathLst>
                <a:path w="3810" h="80645">
                  <a:moveTo>
                    <a:pt x="0" y="0"/>
                  </a:moveTo>
                  <a:lnTo>
                    <a:pt x="3547" y="0"/>
                  </a:lnTo>
                  <a:lnTo>
                    <a:pt x="3547" y="80023"/>
                  </a:lnTo>
                  <a:lnTo>
                    <a:pt x="0" y="80023"/>
                  </a:lnTo>
                  <a:lnTo>
                    <a:pt x="0" y="0"/>
                  </a:lnTo>
                  <a:close/>
                </a:path>
              </a:pathLst>
            </a:custGeom>
            <a:solidFill>
              <a:srgbClr val="A9ACAD"/>
            </a:solidFill>
          </p:spPr>
          <p:txBody>
            <a:bodyPr wrap="square" lIns="0" tIns="0" rIns="0" bIns="0" rtlCol="0"/>
            <a:lstStyle/>
            <a:p>
              <a:endParaRPr/>
            </a:p>
          </p:txBody>
        </p:sp>
        <p:sp>
          <p:nvSpPr>
            <p:cNvPr id="875" name="object 875"/>
            <p:cNvSpPr/>
            <p:nvPr/>
          </p:nvSpPr>
          <p:spPr>
            <a:xfrm>
              <a:off x="5963547" y="3696818"/>
              <a:ext cx="3810" cy="80645"/>
            </a:xfrm>
            <a:custGeom>
              <a:avLst/>
              <a:gdLst/>
              <a:ahLst/>
              <a:cxnLst/>
              <a:rect l="l" t="t" r="r" b="b"/>
              <a:pathLst>
                <a:path w="3810" h="80645">
                  <a:moveTo>
                    <a:pt x="3547" y="0"/>
                  </a:moveTo>
                  <a:lnTo>
                    <a:pt x="3547" y="80023"/>
                  </a:lnTo>
                </a:path>
                <a:path w="3810" h="80645">
                  <a:moveTo>
                    <a:pt x="0" y="80023"/>
                  </a:moveTo>
                  <a:lnTo>
                    <a:pt x="0" y="0"/>
                  </a:lnTo>
                </a:path>
              </a:pathLst>
            </a:custGeom>
            <a:ln w="3175">
              <a:solidFill>
                <a:srgbClr val="A9ACAD"/>
              </a:solidFill>
            </a:ln>
          </p:spPr>
          <p:txBody>
            <a:bodyPr wrap="square" lIns="0" tIns="0" rIns="0" bIns="0" rtlCol="0"/>
            <a:lstStyle/>
            <a:p>
              <a:endParaRPr/>
            </a:p>
          </p:txBody>
        </p:sp>
        <p:sp>
          <p:nvSpPr>
            <p:cNvPr id="876" name="object 876"/>
            <p:cNvSpPr/>
            <p:nvPr/>
          </p:nvSpPr>
          <p:spPr>
            <a:xfrm>
              <a:off x="5967094" y="3696818"/>
              <a:ext cx="1905" cy="80645"/>
            </a:xfrm>
            <a:custGeom>
              <a:avLst/>
              <a:gdLst/>
              <a:ahLst/>
              <a:cxnLst/>
              <a:rect l="l" t="t" r="r" b="b"/>
              <a:pathLst>
                <a:path w="1904" h="80645">
                  <a:moveTo>
                    <a:pt x="0" y="0"/>
                  </a:moveTo>
                  <a:lnTo>
                    <a:pt x="1891" y="0"/>
                  </a:lnTo>
                  <a:lnTo>
                    <a:pt x="1891" y="80023"/>
                  </a:lnTo>
                  <a:lnTo>
                    <a:pt x="0" y="80023"/>
                  </a:lnTo>
                  <a:lnTo>
                    <a:pt x="0" y="0"/>
                  </a:lnTo>
                  <a:close/>
                </a:path>
              </a:pathLst>
            </a:custGeom>
            <a:solidFill>
              <a:srgbClr val="A9ABAC"/>
            </a:solidFill>
          </p:spPr>
          <p:txBody>
            <a:bodyPr wrap="square" lIns="0" tIns="0" rIns="0" bIns="0" rtlCol="0"/>
            <a:lstStyle/>
            <a:p>
              <a:endParaRPr/>
            </a:p>
          </p:txBody>
        </p:sp>
        <p:sp>
          <p:nvSpPr>
            <p:cNvPr id="877" name="object 877"/>
            <p:cNvSpPr/>
            <p:nvPr/>
          </p:nvSpPr>
          <p:spPr>
            <a:xfrm>
              <a:off x="5967094" y="3696818"/>
              <a:ext cx="1905" cy="80645"/>
            </a:xfrm>
            <a:custGeom>
              <a:avLst/>
              <a:gdLst/>
              <a:ahLst/>
              <a:cxnLst/>
              <a:rect l="l" t="t" r="r" b="b"/>
              <a:pathLst>
                <a:path w="1904" h="80645">
                  <a:moveTo>
                    <a:pt x="1891" y="0"/>
                  </a:moveTo>
                  <a:lnTo>
                    <a:pt x="1891" y="80023"/>
                  </a:lnTo>
                </a:path>
                <a:path w="1904" h="80645">
                  <a:moveTo>
                    <a:pt x="0" y="80023"/>
                  </a:moveTo>
                  <a:lnTo>
                    <a:pt x="0" y="0"/>
                  </a:lnTo>
                </a:path>
              </a:pathLst>
            </a:custGeom>
            <a:ln w="3175">
              <a:solidFill>
                <a:srgbClr val="A9ABAC"/>
              </a:solidFill>
            </a:ln>
          </p:spPr>
          <p:txBody>
            <a:bodyPr wrap="square" lIns="0" tIns="0" rIns="0" bIns="0" rtlCol="0"/>
            <a:lstStyle/>
            <a:p>
              <a:endParaRPr/>
            </a:p>
          </p:txBody>
        </p:sp>
        <p:sp>
          <p:nvSpPr>
            <p:cNvPr id="878" name="object 878"/>
            <p:cNvSpPr/>
            <p:nvPr/>
          </p:nvSpPr>
          <p:spPr>
            <a:xfrm>
              <a:off x="5968986" y="3696818"/>
              <a:ext cx="3810" cy="80645"/>
            </a:xfrm>
            <a:custGeom>
              <a:avLst/>
              <a:gdLst/>
              <a:ahLst/>
              <a:cxnLst/>
              <a:rect l="l" t="t" r="r" b="b"/>
              <a:pathLst>
                <a:path w="3810" h="80645">
                  <a:moveTo>
                    <a:pt x="0" y="0"/>
                  </a:moveTo>
                  <a:lnTo>
                    <a:pt x="3547" y="0"/>
                  </a:lnTo>
                  <a:lnTo>
                    <a:pt x="3547" y="80023"/>
                  </a:lnTo>
                  <a:lnTo>
                    <a:pt x="0" y="80023"/>
                  </a:lnTo>
                  <a:lnTo>
                    <a:pt x="0" y="0"/>
                  </a:lnTo>
                  <a:close/>
                </a:path>
              </a:pathLst>
            </a:custGeom>
            <a:solidFill>
              <a:srgbClr val="A8AAAC"/>
            </a:solidFill>
          </p:spPr>
          <p:txBody>
            <a:bodyPr wrap="square" lIns="0" tIns="0" rIns="0" bIns="0" rtlCol="0"/>
            <a:lstStyle/>
            <a:p>
              <a:endParaRPr/>
            </a:p>
          </p:txBody>
        </p:sp>
        <p:sp>
          <p:nvSpPr>
            <p:cNvPr id="879" name="object 879"/>
            <p:cNvSpPr/>
            <p:nvPr/>
          </p:nvSpPr>
          <p:spPr>
            <a:xfrm>
              <a:off x="5968986" y="3696818"/>
              <a:ext cx="3810" cy="80645"/>
            </a:xfrm>
            <a:custGeom>
              <a:avLst/>
              <a:gdLst/>
              <a:ahLst/>
              <a:cxnLst/>
              <a:rect l="l" t="t" r="r" b="b"/>
              <a:pathLst>
                <a:path w="3810" h="80645">
                  <a:moveTo>
                    <a:pt x="3547" y="0"/>
                  </a:moveTo>
                  <a:lnTo>
                    <a:pt x="3547" y="80023"/>
                  </a:lnTo>
                </a:path>
                <a:path w="3810" h="80645">
                  <a:moveTo>
                    <a:pt x="0" y="80023"/>
                  </a:moveTo>
                  <a:lnTo>
                    <a:pt x="0" y="0"/>
                  </a:lnTo>
                </a:path>
              </a:pathLst>
            </a:custGeom>
            <a:ln w="3175">
              <a:solidFill>
                <a:srgbClr val="A8AAAC"/>
              </a:solidFill>
            </a:ln>
          </p:spPr>
          <p:txBody>
            <a:bodyPr wrap="square" lIns="0" tIns="0" rIns="0" bIns="0" rtlCol="0"/>
            <a:lstStyle/>
            <a:p>
              <a:endParaRPr/>
            </a:p>
          </p:txBody>
        </p:sp>
        <p:sp>
          <p:nvSpPr>
            <p:cNvPr id="880" name="object 880"/>
            <p:cNvSpPr/>
            <p:nvPr/>
          </p:nvSpPr>
          <p:spPr>
            <a:xfrm>
              <a:off x="5972533" y="3696818"/>
              <a:ext cx="1905" cy="80645"/>
            </a:xfrm>
            <a:custGeom>
              <a:avLst/>
              <a:gdLst/>
              <a:ahLst/>
              <a:cxnLst/>
              <a:rect l="l" t="t" r="r" b="b"/>
              <a:pathLst>
                <a:path w="1904" h="80645">
                  <a:moveTo>
                    <a:pt x="0" y="0"/>
                  </a:moveTo>
                  <a:lnTo>
                    <a:pt x="1655" y="0"/>
                  </a:lnTo>
                  <a:lnTo>
                    <a:pt x="1655" y="80023"/>
                  </a:lnTo>
                  <a:lnTo>
                    <a:pt x="0" y="80023"/>
                  </a:lnTo>
                  <a:lnTo>
                    <a:pt x="0" y="0"/>
                  </a:lnTo>
                  <a:close/>
                </a:path>
              </a:pathLst>
            </a:custGeom>
            <a:solidFill>
              <a:srgbClr val="A8AAAC"/>
            </a:solidFill>
          </p:spPr>
          <p:txBody>
            <a:bodyPr wrap="square" lIns="0" tIns="0" rIns="0" bIns="0" rtlCol="0"/>
            <a:lstStyle/>
            <a:p>
              <a:endParaRPr/>
            </a:p>
          </p:txBody>
        </p:sp>
        <p:sp>
          <p:nvSpPr>
            <p:cNvPr id="881" name="object 881"/>
            <p:cNvSpPr/>
            <p:nvPr/>
          </p:nvSpPr>
          <p:spPr>
            <a:xfrm>
              <a:off x="5972533" y="3696818"/>
              <a:ext cx="1905" cy="80645"/>
            </a:xfrm>
            <a:custGeom>
              <a:avLst/>
              <a:gdLst/>
              <a:ahLst/>
              <a:cxnLst/>
              <a:rect l="l" t="t" r="r" b="b"/>
              <a:pathLst>
                <a:path w="1904" h="80645">
                  <a:moveTo>
                    <a:pt x="1655" y="0"/>
                  </a:moveTo>
                  <a:lnTo>
                    <a:pt x="1655" y="80023"/>
                  </a:lnTo>
                </a:path>
                <a:path w="1904" h="80645">
                  <a:moveTo>
                    <a:pt x="0" y="80023"/>
                  </a:moveTo>
                  <a:lnTo>
                    <a:pt x="0" y="0"/>
                  </a:lnTo>
                </a:path>
              </a:pathLst>
            </a:custGeom>
            <a:ln w="3175">
              <a:solidFill>
                <a:srgbClr val="A8AAAC"/>
              </a:solidFill>
            </a:ln>
          </p:spPr>
          <p:txBody>
            <a:bodyPr wrap="square" lIns="0" tIns="0" rIns="0" bIns="0" rtlCol="0"/>
            <a:lstStyle/>
            <a:p>
              <a:endParaRPr/>
            </a:p>
          </p:txBody>
        </p:sp>
        <p:sp>
          <p:nvSpPr>
            <p:cNvPr id="882" name="object 882"/>
            <p:cNvSpPr/>
            <p:nvPr/>
          </p:nvSpPr>
          <p:spPr>
            <a:xfrm>
              <a:off x="5974188" y="3696818"/>
              <a:ext cx="3810" cy="80645"/>
            </a:xfrm>
            <a:custGeom>
              <a:avLst/>
              <a:gdLst/>
              <a:ahLst/>
              <a:cxnLst/>
              <a:rect l="l" t="t" r="r" b="b"/>
              <a:pathLst>
                <a:path w="3810" h="80645">
                  <a:moveTo>
                    <a:pt x="0" y="0"/>
                  </a:moveTo>
                  <a:lnTo>
                    <a:pt x="3547" y="0"/>
                  </a:lnTo>
                  <a:lnTo>
                    <a:pt x="3547" y="80023"/>
                  </a:lnTo>
                  <a:lnTo>
                    <a:pt x="0" y="80023"/>
                  </a:lnTo>
                  <a:lnTo>
                    <a:pt x="0" y="0"/>
                  </a:lnTo>
                  <a:close/>
                </a:path>
              </a:pathLst>
            </a:custGeom>
            <a:solidFill>
              <a:srgbClr val="A7A9AC"/>
            </a:solidFill>
          </p:spPr>
          <p:txBody>
            <a:bodyPr wrap="square" lIns="0" tIns="0" rIns="0" bIns="0" rtlCol="0"/>
            <a:lstStyle/>
            <a:p>
              <a:endParaRPr/>
            </a:p>
          </p:txBody>
        </p:sp>
        <p:sp>
          <p:nvSpPr>
            <p:cNvPr id="883" name="object 883"/>
            <p:cNvSpPr/>
            <p:nvPr/>
          </p:nvSpPr>
          <p:spPr>
            <a:xfrm>
              <a:off x="5974188" y="3696818"/>
              <a:ext cx="3810" cy="80645"/>
            </a:xfrm>
            <a:custGeom>
              <a:avLst/>
              <a:gdLst/>
              <a:ahLst/>
              <a:cxnLst/>
              <a:rect l="l" t="t" r="r" b="b"/>
              <a:pathLst>
                <a:path w="3810" h="80645">
                  <a:moveTo>
                    <a:pt x="3547" y="0"/>
                  </a:moveTo>
                  <a:lnTo>
                    <a:pt x="3547" y="80023"/>
                  </a:lnTo>
                </a:path>
                <a:path w="3810" h="80645">
                  <a:moveTo>
                    <a:pt x="0" y="80023"/>
                  </a:moveTo>
                  <a:lnTo>
                    <a:pt x="0" y="0"/>
                  </a:lnTo>
                </a:path>
              </a:pathLst>
            </a:custGeom>
            <a:ln w="3175">
              <a:solidFill>
                <a:srgbClr val="A7A9AC"/>
              </a:solidFill>
            </a:ln>
          </p:spPr>
          <p:txBody>
            <a:bodyPr wrap="square" lIns="0" tIns="0" rIns="0" bIns="0" rtlCol="0"/>
            <a:lstStyle/>
            <a:p>
              <a:endParaRPr/>
            </a:p>
          </p:txBody>
        </p:sp>
        <p:sp>
          <p:nvSpPr>
            <p:cNvPr id="884" name="object 884"/>
            <p:cNvSpPr/>
            <p:nvPr/>
          </p:nvSpPr>
          <p:spPr>
            <a:xfrm>
              <a:off x="5977735" y="3696818"/>
              <a:ext cx="1905" cy="80645"/>
            </a:xfrm>
            <a:custGeom>
              <a:avLst/>
              <a:gdLst/>
              <a:ahLst/>
              <a:cxnLst/>
              <a:rect l="l" t="t" r="r" b="b"/>
              <a:pathLst>
                <a:path w="1904" h="80645">
                  <a:moveTo>
                    <a:pt x="0" y="0"/>
                  </a:moveTo>
                  <a:lnTo>
                    <a:pt x="1891" y="0"/>
                  </a:lnTo>
                  <a:lnTo>
                    <a:pt x="1891" y="80023"/>
                  </a:lnTo>
                  <a:lnTo>
                    <a:pt x="0" y="80023"/>
                  </a:lnTo>
                  <a:lnTo>
                    <a:pt x="0" y="0"/>
                  </a:lnTo>
                  <a:close/>
                </a:path>
              </a:pathLst>
            </a:custGeom>
            <a:solidFill>
              <a:srgbClr val="A6A8AB"/>
            </a:solidFill>
          </p:spPr>
          <p:txBody>
            <a:bodyPr wrap="square" lIns="0" tIns="0" rIns="0" bIns="0" rtlCol="0"/>
            <a:lstStyle/>
            <a:p>
              <a:endParaRPr/>
            </a:p>
          </p:txBody>
        </p:sp>
        <p:sp>
          <p:nvSpPr>
            <p:cNvPr id="885" name="object 885"/>
            <p:cNvSpPr/>
            <p:nvPr/>
          </p:nvSpPr>
          <p:spPr>
            <a:xfrm>
              <a:off x="5977736" y="3696818"/>
              <a:ext cx="1905" cy="80645"/>
            </a:xfrm>
            <a:custGeom>
              <a:avLst/>
              <a:gdLst/>
              <a:ahLst/>
              <a:cxnLst/>
              <a:rect l="l" t="t" r="r" b="b"/>
              <a:pathLst>
                <a:path w="1904" h="80645">
                  <a:moveTo>
                    <a:pt x="1891" y="0"/>
                  </a:moveTo>
                  <a:lnTo>
                    <a:pt x="1891" y="80023"/>
                  </a:lnTo>
                </a:path>
                <a:path w="1904" h="80645">
                  <a:moveTo>
                    <a:pt x="0" y="80023"/>
                  </a:moveTo>
                  <a:lnTo>
                    <a:pt x="0" y="0"/>
                  </a:lnTo>
                </a:path>
              </a:pathLst>
            </a:custGeom>
            <a:ln w="3175">
              <a:solidFill>
                <a:srgbClr val="A6A8AB"/>
              </a:solidFill>
            </a:ln>
          </p:spPr>
          <p:txBody>
            <a:bodyPr wrap="square" lIns="0" tIns="0" rIns="0" bIns="0" rtlCol="0"/>
            <a:lstStyle/>
            <a:p>
              <a:endParaRPr/>
            </a:p>
          </p:txBody>
        </p:sp>
        <p:sp>
          <p:nvSpPr>
            <p:cNvPr id="886" name="object 886"/>
            <p:cNvSpPr/>
            <p:nvPr/>
          </p:nvSpPr>
          <p:spPr>
            <a:xfrm>
              <a:off x="5979627" y="3696818"/>
              <a:ext cx="1905" cy="80645"/>
            </a:xfrm>
            <a:custGeom>
              <a:avLst/>
              <a:gdLst/>
              <a:ahLst/>
              <a:cxnLst/>
              <a:rect l="l" t="t" r="r" b="b"/>
              <a:pathLst>
                <a:path w="1904" h="80645">
                  <a:moveTo>
                    <a:pt x="0" y="0"/>
                  </a:moveTo>
                  <a:lnTo>
                    <a:pt x="1655" y="0"/>
                  </a:lnTo>
                  <a:lnTo>
                    <a:pt x="1655" y="80023"/>
                  </a:lnTo>
                  <a:lnTo>
                    <a:pt x="0" y="80023"/>
                  </a:lnTo>
                  <a:lnTo>
                    <a:pt x="0" y="0"/>
                  </a:lnTo>
                  <a:close/>
                </a:path>
              </a:pathLst>
            </a:custGeom>
            <a:solidFill>
              <a:srgbClr val="A6A8AB"/>
            </a:solidFill>
          </p:spPr>
          <p:txBody>
            <a:bodyPr wrap="square" lIns="0" tIns="0" rIns="0" bIns="0" rtlCol="0"/>
            <a:lstStyle/>
            <a:p>
              <a:endParaRPr/>
            </a:p>
          </p:txBody>
        </p:sp>
        <p:sp>
          <p:nvSpPr>
            <p:cNvPr id="887" name="object 887"/>
            <p:cNvSpPr/>
            <p:nvPr/>
          </p:nvSpPr>
          <p:spPr>
            <a:xfrm>
              <a:off x="5979627" y="3696818"/>
              <a:ext cx="1905" cy="80645"/>
            </a:xfrm>
            <a:custGeom>
              <a:avLst/>
              <a:gdLst/>
              <a:ahLst/>
              <a:cxnLst/>
              <a:rect l="l" t="t" r="r" b="b"/>
              <a:pathLst>
                <a:path w="1904" h="80645">
                  <a:moveTo>
                    <a:pt x="1655" y="0"/>
                  </a:moveTo>
                  <a:lnTo>
                    <a:pt x="1655" y="80023"/>
                  </a:lnTo>
                </a:path>
                <a:path w="1904" h="80645">
                  <a:moveTo>
                    <a:pt x="0" y="80023"/>
                  </a:moveTo>
                  <a:lnTo>
                    <a:pt x="0" y="0"/>
                  </a:lnTo>
                </a:path>
              </a:pathLst>
            </a:custGeom>
            <a:ln w="3175">
              <a:solidFill>
                <a:srgbClr val="A6A8AB"/>
              </a:solidFill>
            </a:ln>
          </p:spPr>
          <p:txBody>
            <a:bodyPr wrap="square" lIns="0" tIns="0" rIns="0" bIns="0" rtlCol="0"/>
            <a:lstStyle/>
            <a:p>
              <a:endParaRPr/>
            </a:p>
          </p:txBody>
        </p:sp>
        <p:sp>
          <p:nvSpPr>
            <p:cNvPr id="888" name="object 888"/>
            <p:cNvSpPr/>
            <p:nvPr/>
          </p:nvSpPr>
          <p:spPr>
            <a:xfrm>
              <a:off x="5981283" y="3696818"/>
              <a:ext cx="3810" cy="80645"/>
            </a:xfrm>
            <a:custGeom>
              <a:avLst/>
              <a:gdLst/>
              <a:ahLst/>
              <a:cxnLst/>
              <a:rect l="l" t="t" r="r" b="b"/>
              <a:pathLst>
                <a:path w="3810" h="80645">
                  <a:moveTo>
                    <a:pt x="0" y="0"/>
                  </a:moveTo>
                  <a:lnTo>
                    <a:pt x="3547" y="0"/>
                  </a:lnTo>
                  <a:lnTo>
                    <a:pt x="3547" y="80023"/>
                  </a:lnTo>
                  <a:lnTo>
                    <a:pt x="0" y="80023"/>
                  </a:lnTo>
                  <a:lnTo>
                    <a:pt x="0" y="0"/>
                  </a:lnTo>
                  <a:close/>
                </a:path>
              </a:pathLst>
            </a:custGeom>
            <a:solidFill>
              <a:srgbClr val="A4A8AA"/>
            </a:solidFill>
          </p:spPr>
          <p:txBody>
            <a:bodyPr wrap="square" lIns="0" tIns="0" rIns="0" bIns="0" rtlCol="0"/>
            <a:lstStyle/>
            <a:p>
              <a:endParaRPr/>
            </a:p>
          </p:txBody>
        </p:sp>
        <p:sp>
          <p:nvSpPr>
            <p:cNvPr id="889" name="object 889"/>
            <p:cNvSpPr/>
            <p:nvPr/>
          </p:nvSpPr>
          <p:spPr>
            <a:xfrm>
              <a:off x="5981283" y="3696818"/>
              <a:ext cx="3810" cy="80645"/>
            </a:xfrm>
            <a:custGeom>
              <a:avLst/>
              <a:gdLst/>
              <a:ahLst/>
              <a:cxnLst/>
              <a:rect l="l" t="t" r="r" b="b"/>
              <a:pathLst>
                <a:path w="3810" h="80645">
                  <a:moveTo>
                    <a:pt x="3547" y="0"/>
                  </a:moveTo>
                  <a:lnTo>
                    <a:pt x="3547" y="80023"/>
                  </a:lnTo>
                </a:path>
                <a:path w="3810" h="80645">
                  <a:moveTo>
                    <a:pt x="0" y="80023"/>
                  </a:moveTo>
                  <a:lnTo>
                    <a:pt x="0" y="0"/>
                  </a:lnTo>
                </a:path>
              </a:pathLst>
            </a:custGeom>
            <a:ln w="3175">
              <a:solidFill>
                <a:srgbClr val="A4A8AA"/>
              </a:solidFill>
            </a:ln>
          </p:spPr>
          <p:txBody>
            <a:bodyPr wrap="square" lIns="0" tIns="0" rIns="0" bIns="0" rtlCol="0"/>
            <a:lstStyle/>
            <a:p>
              <a:endParaRPr/>
            </a:p>
          </p:txBody>
        </p:sp>
        <p:sp>
          <p:nvSpPr>
            <p:cNvPr id="890" name="object 890"/>
            <p:cNvSpPr/>
            <p:nvPr/>
          </p:nvSpPr>
          <p:spPr>
            <a:xfrm>
              <a:off x="5984830" y="3696818"/>
              <a:ext cx="1905" cy="80645"/>
            </a:xfrm>
            <a:custGeom>
              <a:avLst/>
              <a:gdLst/>
              <a:ahLst/>
              <a:cxnLst/>
              <a:rect l="l" t="t" r="r" b="b"/>
              <a:pathLst>
                <a:path w="1904" h="80645">
                  <a:moveTo>
                    <a:pt x="0" y="0"/>
                  </a:moveTo>
                  <a:lnTo>
                    <a:pt x="1891" y="0"/>
                  </a:lnTo>
                  <a:lnTo>
                    <a:pt x="1891" y="80023"/>
                  </a:lnTo>
                  <a:lnTo>
                    <a:pt x="0" y="80023"/>
                  </a:lnTo>
                  <a:lnTo>
                    <a:pt x="0" y="0"/>
                  </a:lnTo>
                  <a:close/>
                </a:path>
              </a:pathLst>
            </a:custGeom>
            <a:solidFill>
              <a:srgbClr val="A4A7A9"/>
            </a:solidFill>
          </p:spPr>
          <p:txBody>
            <a:bodyPr wrap="square" lIns="0" tIns="0" rIns="0" bIns="0" rtlCol="0"/>
            <a:lstStyle/>
            <a:p>
              <a:endParaRPr/>
            </a:p>
          </p:txBody>
        </p:sp>
        <p:sp>
          <p:nvSpPr>
            <p:cNvPr id="891" name="object 891"/>
            <p:cNvSpPr/>
            <p:nvPr/>
          </p:nvSpPr>
          <p:spPr>
            <a:xfrm>
              <a:off x="5984830" y="3696818"/>
              <a:ext cx="1905" cy="80645"/>
            </a:xfrm>
            <a:custGeom>
              <a:avLst/>
              <a:gdLst/>
              <a:ahLst/>
              <a:cxnLst/>
              <a:rect l="l" t="t" r="r" b="b"/>
              <a:pathLst>
                <a:path w="1904" h="80645">
                  <a:moveTo>
                    <a:pt x="1891" y="0"/>
                  </a:moveTo>
                  <a:lnTo>
                    <a:pt x="1891" y="80023"/>
                  </a:lnTo>
                </a:path>
                <a:path w="1904" h="80645">
                  <a:moveTo>
                    <a:pt x="0" y="80023"/>
                  </a:moveTo>
                  <a:lnTo>
                    <a:pt x="0" y="0"/>
                  </a:lnTo>
                </a:path>
              </a:pathLst>
            </a:custGeom>
            <a:ln w="3175">
              <a:solidFill>
                <a:srgbClr val="A4A7A9"/>
              </a:solidFill>
            </a:ln>
          </p:spPr>
          <p:txBody>
            <a:bodyPr wrap="square" lIns="0" tIns="0" rIns="0" bIns="0" rtlCol="0"/>
            <a:lstStyle/>
            <a:p>
              <a:endParaRPr/>
            </a:p>
          </p:txBody>
        </p:sp>
        <p:sp>
          <p:nvSpPr>
            <p:cNvPr id="892" name="object 892"/>
            <p:cNvSpPr/>
            <p:nvPr/>
          </p:nvSpPr>
          <p:spPr>
            <a:xfrm>
              <a:off x="5986722" y="3696818"/>
              <a:ext cx="3810" cy="80645"/>
            </a:xfrm>
            <a:custGeom>
              <a:avLst/>
              <a:gdLst/>
              <a:ahLst/>
              <a:cxnLst/>
              <a:rect l="l" t="t" r="r" b="b"/>
              <a:pathLst>
                <a:path w="3810" h="80645">
                  <a:moveTo>
                    <a:pt x="0" y="0"/>
                  </a:moveTo>
                  <a:lnTo>
                    <a:pt x="3547" y="0"/>
                  </a:lnTo>
                  <a:lnTo>
                    <a:pt x="3547" y="80023"/>
                  </a:lnTo>
                  <a:lnTo>
                    <a:pt x="0" y="80023"/>
                  </a:lnTo>
                  <a:lnTo>
                    <a:pt x="0" y="0"/>
                  </a:lnTo>
                  <a:close/>
                </a:path>
              </a:pathLst>
            </a:custGeom>
            <a:solidFill>
              <a:srgbClr val="A3A6A9"/>
            </a:solidFill>
          </p:spPr>
          <p:txBody>
            <a:bodyPr wrap="square" lIns="0" tIns="0" rIns="0" bIns="0" rtlCol="0"/>
            <a:lstStyle/>
            <a:p>
              <a:endParaRPr/>
            </a:p>
          </p:txBody>
        </p:sp>
        <p:sp>
          <p:nvSpPr>
            <p:cNvPr id="893" name="object 893"/>
            <p:cNvSpPr/>
            <p:nvPr/>
          </p:nvSpPr>
          <p:spPr>
            <a:xfrm>
              <a:off x="5986722" y="3696818"/>
              <a:ext cx="3810" cy="80645"/>
            </a:xfrm>
            <a:custGeom>
              <a:avLst/>
              <a:gdLst/>
              <a:ahLst/>
              <a:cxnLst/>
              <a:rect l="l" t="t" r="r" b="b"/>
              <a:pathLst>
                <a:path w="3810" h="80645">
                  <a:moveTo>
                    <a:pt x="3547" y="0"/>
                  </a:moveTo>
                  <a:lnTo>
                    <a:pt x="3547" y="80023"/>
                  </a:lnTo>
                </a:path>
                <a:path w="3810" h="80645">
                  <a:moveTo>
                    <a:pt x="0" y="80023"/>
                  </a:moveTo>
                  <a:lnTo>
                    <a:pt x="0" y="0"/>
                  </a:lnTo>
                </a:path>
              </a:pathLst>
            </a:custGeom>
            <a:ln w="3175">
              <a:solidFill>
                <a:srgbClr val="A3A6A9"/>
              </a:solidFill>
            </a:ln>
          </p:spPr>
          <p:txBody>
            <a:bodyPr wrap="square" lIns="0" tIns="0" rIns="0" bIns="0" rtlCol="0"/>
            <a:lstStyle/>
            <a:p>
              <a:endParaRPr/>
            </a:p>
          </p:txBody>
        </p:sp>
        <p:sp>
          <p:nvSpPr>
            <p:cNvPr id="894" name="object 894"/>
            <p:cNvSpPr/>
            <p:nvPr/>
          </p:nvSpPr>
          <p:spPr>
            <a:xfrm>
              <a:off x="5990269" y="3696818"/>
              <a:ext cx="1905" cy="80645"/>
            </a:xfrm>
            <a:custGeom>
              <a:avLst/>
              <a:gdLst/>
              <a:ahLst/>
              <a:cxnLst/>
              <a:rect l="l" t="t" r="r" b="b"/>
              <a:pathLst>
                <a:path w="1904" h="80645">
                  <a:moveTo>
                    <a:pt x="0" y="0"/>
                  </a:moveTo>
                  <a:lnTo>
                    <a:pt x="1655" y="0"/>
                  </a:lnTo>
                  <a:lnTo>
                    <a:pt x="1655" y="80023"/>
                  </a:lnTo>
                  <a:lnTo>
                    <a:pt x="0" y="80023"/>
                  </a:lnTo>
                  <a:lnTo>
                    <a:pt x="0" y="0"/>
                  </a:lnTo>
                  <a:close/>
                </a:path>
              </a:pathLst>
            </a:custGeom>
            <a:solidFill>
              <a:srgbClr val="A3A6A9"/>
            </a:solidFill>
          </p:spPr>
          <p:txBody>
            <a:bodyPr wrap="square" lIns="0" tIns="0" rIns="0" bIns="0" rtlCol="0"/>
            <a:lstStyle/>
            <a:p>
              <a:endParaRPr/>
            </a:p>
          </p:txBody>
        </p:sp>
        <p:sp>
          <p:nvSpPr>
            <p:cNvPr id="895" name="object 895"/>
            <p:cNvSpPr/>
            <p:nvPr/>
          </p:nvSpPr>
          <p:spPr>
            <a:xfrm>
              <a:off x="5990269" y="3696818"/>
              <a:ext cx="1905" cy="80645"/>
            </a:xfrm>
            <a:custGeom>
              <a:avLst/>
              <a:gdLst/>
              <a:ahLst/>
              <a:cxnLst/>
              <a:rect l="l" t="t" r="r" b="b"/>
              <a:pathLst>
                <a:path w="1904" h="80645">
                  <a:moveTo>
                    <a:pt x="1655" y="0"/>
                  </a:moveTo>
                  <a:lnTo>
                    <a:pt x="1655" y="80023"/>
                  </a:lnTo>
                </a:path>
                <a:path w="1904" h="80645">
                  <a:moveTo>
                    <a:pt x="0" y="80023"/>
                  </a:moveTo>
                  <a:lnTo>
                    <a:pt x="0" y="0"/>
                  </a:lnTo>
                </a:path>
              </a:pathLst>
            </a:custGeom>
            <a:ln w="3175">
              <a:solidFill>
                <a:srgbClr val="A3A6A9"/>
              </a:solidFill>
            </a:ln>
          </p:spPr>
          <p:txBody>
            <a:bodyPr wrap="square" lIns="0" tIns="0" rIns="0" bIns="0" rtlCol="0"/>
            <a:lstStyle/>
            <a:p>
              <a:endParaRPr/>
            </a:p>
          </p:txBody>
        </p:sp>
        <p:sp>
          <p:nvSpPr>
            <p:cNvPr id="896" name="object 896"/>
            <p:cNvSpPr/>
            <p:nvPr/>
          </p:nvSpPr>
          <p:spPr>
            <a:xfrm>
              <a:off x="5991924" y="3696818"/>
              <a:ext cx="3810" cy="80645"/>
            </a:xfrm>
            <a:custGeom>
              <a:avLst/>
              <a:gdLst/>
              <a:ahLst/>
              <a:cxnLst/>
              <a:rect l="l" t="t" r="r" b="b"/>
              <a:pathLst>
                <a:path w="3810" h="80645">
                  <a:moveTo>
                    <a:pt x="0" y="0"/>
                  </a:moveTo>
                  <a:lnTo>
                    <a:pt x="3547" y="0"/>
                  </a:lnTo>
                  <a:lnTo>
                    <a:pt x="3547" y="80023"/>
                  </a:lnTo>
                  <a:lnTo>
                    <a:pt x="0" y="80023"/>
                  </a:lnTo>
                  <a:lnTo>
                    <a:pt x="0" y="0"/>
                  </a:lnTo>
                  <a:close/>
                </a:path>
              </a:pathLst>
            </a:custGeom>
            <a:solidFill>
              <a:srgbClr val="A2A4A8"/>
            </a:solidFill>
          </p:spPr>
          <p:txBody>
            <a:bodyPr wrap="square" lIns="0" tIns="0" rIns="0" bIns="0" rtlCol="0"/>
            <a:lstStyle/>
            <a:p>
              <a:endParaRPr/>
            </a:p>
          </p:txBody>
        </p:sp>
        <p:sp>
          <p:nvSpPr>
            <p:cNvPr id="897" name="object 897"/>
            <p:cNvSpPr/>
            <p:nvPr/>
          </p:nvSpPr>
          <p:spPr>
            <a:xfrm>
              <a:off x="5991924" y="3696818"/>
              <a:ext cx="3810" cy="80645"/>
            </a:xfrm>
            <a:custGeom>
              <a:avLst/>
              <a:gdLst/>
              <a:ahLst/>
              <a:cxnLst/>
              <a:rect l="l" t="t" r="r" b="b"/>
              <a:pathLst>
                <a:path w="3810" h="80645">
                  <a:moveTo>
                    <a:pt x="3547" y="0"/>
                  </a:moveTo>
                  <a:lnTo>
                    <a:pt x="3547" y="80023"/>
                  </a:lnTo>
                </a:path>
                <a:path w="3810" h="80645">
                  <a:moveTo>
                    <a:pt x="0" y="80023"/>
                  </a:moveTo>
                  <a:lnTo>
                    <a:pt x="0" y="0"/>
                  </a:lnTo>
                </a:path>
              </a:pathLst>
            </a:custGeom>
            <a:ln w="3175">
              <a:solidFill>
                <a:srgbClr val="A2A4A8"/>
              </a:solidFill>
            </a:ln>
          </p:spPr>
          <p:txBody>
            <a:bodyPr wrap="square" lIns="0" tIns="0" rIns="0" bIns="0" rtlCol="0"/>
            <a:lstStyle/>
            <a:p>
              <a:endParaRPr/>
            </a:p>
          </p:txBody>
        </p:sp>
        <p:sp>
          <p:nvSpPr>
            <p:cNvPr id="898" name="object 898"/>
            <p:cNvSpPr/>
            <p:nvPr/>
          </p:nvSpPr>
          <p:spPr>
            <a:xfrm>
              <a:off x="5995472" y="3696818"/>
              <a:ext cx="1905" cy="80645"/>
            </a:xfrm>
            <a:custGeom>
              <a:avLst/>
              <a:gdLst/>
              <a:ahLst/>
              <a:cxnLst/>
              <a:rect l="l" t="t" r="r" b="b"/>
              <a:pathLst>
                <a:path w="1904" h="80645">
                  <a:moveTo>
                    <a:pt x="0" y="0"/>
                  </a:moveTo>
                  <a:lnTo>
                    <a:pt x="1891" y="0"/>
                  </a:lnTo>
                  <a:lnTo>
                    <a:pt x="1891" y="80023"/>
                  </a:lnTo>
                  <a:lnTo>
                    <a:pt x="0" y="80023"/>
                  </a:lnTo>
                  <a:lnTo>
                    <a:pt x="0" y="0"/>
                  </a:lnTo>
                  <a:close/>
                </a:path>
              </a:pathLst>
            </a:custGeom>
            <a:solidFill>
              <a:srgbClr val="A1A3A7"/>
            </a:solidFill>
          </p:spPr>
          <p:txBody>
            <a:bodyPr wrap="square" lIns="0" tIns="0" rIns="0" bIns="0" rtlCol="0"/>
            <a:lstStyle/>
            <a:p>
              <a:endParaRPr/>
            </a:p>
          </p:txBody>
        </p:sp>
        <p:sp>
          <p:nvSpPr>
            <p:cNvPr id="899" name="object 899"/>
            <p:cNvSpPr/>
            <p:nvPr/>
          </p:nvSpPr>
          <p:spPr>
            <a:xfrm>
              <a:off x="5995472" y="3696818"/>
              <a:ext cx="1905" cy="80645"/>
            </a:xfrm>
            <a:custGeom>
              <a:avLst/>
              <a:gdLst/>
              <a:ahLst/>
              <a:cxnLst/>
              <a:rect l="l" t="t" r="r" b="b"/>
              <a:pathLst>
                <a:path w="1904" h="80645">
                  <a:moveTo>
                    <a:pt x="1891" y="0"/>
                  </a:moveTo>
                  <a:lnTo>
                    <a:pt x="1891" y="80023"/>
                  </a:lnTo>
                </a:path>
                <a:path w="1904" h="80645">
                  <a:moveTo>
                    <a:pt x="0" y="80023"/>
                  </a:moveTo>
                  <a:lnTo>
                    <a:pt x="0" y="0"/>
                  </a:lnTo>
                </a:path>
              </a:pathLst>
            </a:custGeom>
            <a:ln w="3175">
              <a:solidFill>
                <a:srgbClr val="A1A3A7"/>
              </a:solidFill>
            </a:ln>
          </p:spPr>
          <p:txBody>
            <a:bodyPr wrap="square" lIns="0" tIns="0" rIns="0" bIns="0" rtlCol="0"/>
            <a:lstStyle/>
            <a:p>
              <a:endParaRPr/>
            </a:p>
          </p:txBody>
        </p:sp>
        <p:sp>
          <p:nvSpPr>
            <p:cNvPr id="900" name="object 900"/>
            <p:cNvSpPr/>
            <p:nvPr/>
          </p:nvSpPr>
          <p:spPr>
            <a:xfrm>
              <a:off x="5997363" y="3696818"/>
              <a:ext cx="3810" cy="80645"/>
            </a:xfrm>
            <a:custGeom>
              <a:avLst/>
              <a:gdLst/>
              <a:ahLst/>
              <a:cxnLst/>
              <a:rect l="l" t="t" r="r" b="b"/>
              <a:pathLst>
                <a:path w="3810" h="80645">
                  <a:moveTo>
                    <a:pt x="0" y="0"/>
                  </a:moveTo>
                  <a:lnTo>
                    <a:pt x="3547" y="0"/>
                  </a:lnTo>
                  <a:lnTo>
                    <a:pt x="3547" y="80023"/>
                  </a:lnTo>
                  <a:lnTo>
                    <a:pt x="0" y="80023"/>
                  </a:lnTo>
                  <a:lnTo>
                    <a:pt x="0" y="0"/>
                  </a:lnTo>
                  <a:close/>
                </a:path>
              </a:pathLst>
            </a:custGeom>
            <a:solidFill>
              <a:srgbClr val="A1A3A7"/>
            </a:solidFill>
          </p:spPr>
          <p:txBody>
            <a:bodyPr wrap="square" lIns="0" tIns="0" rIns="0" bIns="0" rtlCol="0"/>
            <a:lstStyle/>
            <a:p>
              <a:endParaRPr/>
            </a:p>
          </p:txBody>
        </p:sp>
        <p:sp>
          <p:nvSpPr>
            <p:cNvPr id="901" name="object 901"/>
            <p:cNvSpPr/>
            <p:nvPr/>
          </p:nvSpPr>
          <p:spPr>
            <a:xfrm>
              <a:off x="5997364" y="3696818"/>
              <a:ext cx="3810" cy="80645"/>
            </a:xfrm>
            <a:custGeom>
              <a:avLst/>
              <a:gdLst/>
              <a:ahLst/>
              <a:cxnLst/>
              <a:rect l="l" t="t" r="r" b="b"/>
              <a:pathLst>
                <a:path w="3810" h="80645">
                  <a:moveTo>
                    <a:pt x="3547" y="0"/>
                  </a:moveTo>
                  <a:lnTo>
                    <a:pt x="3547" y="80023"/>
                  </a:lnTo>
                </a:path>
                <a:path w="3810" h="80645">
                  <a:moveTo>
                    <a:pt x="0" y="80023"/>
                  </a:moveTo>
                  <a:lnTo>
                    <a:pt x="0" y="0"/>
                  </a:lnTo>
                </a:path>
              </a:pathLst>
            </a:custGeom>
            <a:ln w="3175">
              <a:solidFill>
                <a:srgbClr val="A1A3A7"/>
              </a:solidFill>
            </a:ln>
          </p:spPr>
          <p:txBody>
            <a:bodyPr wrap="square" lIns="0" tIns="0" rIns="0" bIns="0" rtlCol="0"/>
            <a:lstStyle/>
            <a:p>
              <a:endParaRPr/>
            </a:p>
          </p:txBody>
        </p:sp>
        <p:sp>
          <p:nvSpPr>
            <p:cNvPr id="902" name="object 902"/>
            <p:cNvSpPr/>
            <p:nvPr/>
          </p:nvSpPr>
          <p:spPr>
            <a:xfrm>
              <a:off x="6000911" y="3696818"/>
              <a:ext cx="1905" cy="80645"/>
            </a:xfrm>
            <a:custGeom>
              <a:avLst/>
              <a:gdLst/>
              <a:ahLst/>
              <a:cxnLst/>
              <a:rect l="l" t="t" r="r" b="b"/>
              <a:pathLst>
                <a:path w="1904" h="80645">
                  <a:moveTo>
                    <a:pt x="0" y="0"/>
                  </a:moveTo>
                  <a:lnTo>
                    <a:pt x="1655" y="0"/>
                  </a:lnTo>
                  <a:lnTo>
                    <a:pt x="1655" y="80023"/>
                  </a:lnTo>
                  <a:lnTo>
                    <a:pt x="0" y="80023"/>
                  </a:lnTo>
                  <a:lnTo>
                    <a:pt x="0" y="0"/>
                  </a:lnTo>
                  <a:close/>
                </a:path>
              </a:pathLst>
            </a:custGeom>
            <a:solidFill>
              <a:srgbClr val="A0A3A6"/>
            </a:solidFill>
          </p:spPr>
          <p:txBody>
            <a:bodyPr wrap="square" lIns="0" tIns="0" rIns="0" bIns="0" rtlCol="0"/>
            <a:lstStyle/>
            <a:p>
              <a:endParaRPr/>
            </a:p>
          </p:txBody>
        </p:sp>
        <p:sp>
          <p:nvSpPr>
            <p:cNvPr id="903" name="object 903"/>
            <p:cNvSpPr/>
            <p:nvPr/>
          </p:nvSpPr>
          <p:spPr>
            <a:xfrm>
              <a:off x="6000911" y="3696818"/>
              <a:ext cx="1905" cy="80645"/>
            </a:xfrm>
            <a:custGeom>
              <a:avLst/>
              <a:gdLst/>
              <a:ahLst/>
              <a:cxnLst/>
              <a:rect l="l" t="t" r="r" b="b"/>
              <a:pathLst>
                <a:path w="1904" h="80645">
                  <a:moveTo>
                    <a:pt x="1655" y="0"/>
                  </a:moveTo>
                  <a:lnTo>
                    <a:pt x="1655" y="80023"/>
                  </a:lnTo>
                </a:path>
                <a:path w="1904" h="80645">
                  <a:moveTo>
                    <a:pt x="0" y="80023"/>
                  </a:moveTo>
                  <a:lnTo>
                    <a:pt x="0" y="0"/>
                  </a:lnTo>
                </a:path>
              </a:pathLst>
            </a:custGeom>
            <a:ln w="3175">
              <a:solidFill>
                <a:srgbClr val="A0A3A6"/>
              </a:solidFill>
            </a:ln>
          </p:spPr>
          <p:txBody>
            <a:bodyPr wrap="square" lIns="0" tIns="0" rIns="0" bIns="0" rtlCol="0"/>
            <a:lstStyle/>
            <a:p>
              <a:endParaRPr/>
            </a:p>
          </p:txBody>
        </p:sp>
        <p:sp>
          <p:nvSpPr>
            <p:cNvPr id="904" name="object 904"/>
            <p:cNvSpPr/>
            <p:nvPr/>
          </p:nvSpPr>
          <p:spPr>
            <a:xfrm>
              <a:off x="6002566" y="3696818"/>
              <a:ext cx="3810" cy="80645"/>
            </a:xfrm>
            <a:custGeom>
              <a:avLst/>
              <a:gdLst/>
              <a:ahLst/>
              <a:cxnLst/>
              <a:rect l="l" t="t" r="r" b="b"/>
              <a:pathLst>
                <a:path w="3810" h="80645">
                  <a:moveTo>
                    <a:pt x="0" y="0"/>
                  </a:moveTo>
                  <a:lnTo>
                    <a:pt x="3547" y="0"/>
                  </a:lnTo>
                  <a:lnTo>
                    <a:pt x="3547" y="80023"/>
                  </a:lnTo>
                  <a:lnTo>
                    <a:pt x="0" y="80023"/>
                  </a:lnTo>
                  <a:lnTo>
                    <a:pt x="0" y="0"/>
                  </a:lnTo>
                  <a:close/>
                </a:path>
              </a:pathLst>
            </a:custGeom>
            <a:solidFill>
              <a:srgbClr val="A0A2A4"/>
            </a:solidFill>
          </p:spPr>
          <p:txBody>
            <a:bodyPr wrap="square" lIns="0" tIns="0" rIns="0" bIns="0" rtlCol="0"/>
            <a:lstStyle/>
            <a:p>
              <a:endParaRPr/>
            </a:p>
          </p:txBody>
        </p:sp>
        <p:sp>
          <p:nvSpPr>
            <p:cNvPr id="905" name="object 905"/>
            <p:cNvSpPr/>
            <p:nvPr/>
          </p:nvSpPr>
          <p:spPr>
            <a:xfrm>
              <a:off x="6002566" y="3696818"/>
              <a:ext cx="3810" cy="80645"/>
            </a:xfrm>
            <a:custGeom>
              <a:avLst/>
              <a:gdLst/>
              <a:ahLst/>
              <a:cxnLst/>
              <a:rect l="l" t="t" r="r" b="b"/>
              <a:pathLst>
                <a:path w="3810" h="80645">
                  <a:moveTo>
                    <a:pt x="3547" y="0"/>
                  </a:moveTo>
                  <a:lnTo>
                    <a:pt x="3547" y="80023"/>
                  </a:lnTo>
                </a:path>
                <a:path w="3810" h="80645">
                  <a:moveTo>
                    <a:pt x="0" y="80023"/>
                  </a:moveTo>
                  <a:lnTo>
                    <a:pt x="0" y="0"/>
                  </a:lnTo>
                </a:path>
              </a:pathLst>
            </a:custGeom>
            <a:ln w="3175">
              <a:solidFill>
                <a:srgbClr val="A0A2A4"/>
              </a:solidFill>
            </a:ln>
          </p:spPr>
          <p:txBody>
            <a:bodyPr wrap="square" lIns="0" tIns="0" rIns="0" bIns="0" rtlCol="0"/>
            <a:lstStyle/>
            <a:p>
              <a:endParaRPr/>
            </a:p>
          </p:txBody>
        </p:sp>
        <p:sp>
          <p:nvSpPr>
            <p:cNvPr id="906" name="object 906"/>
            <p:cNvSpPr/>
            <p:nvPr/>
          </p:nvSpPr>
          <p:spPr>
            <a:xfrm>
              <a:off x="6006113" y="3696818"/>
              <a:ext cx="1905" cy="80645"/>
            </a:xfrm>
            <a:custGeom>
              <a:avLst/>
              <a:gdLst/>
              <a:ahLst/>
              <a:cxnLst/>
              <a:rect l="l" t="t" r="r" b="b"/>
              <a:pathLst>
                <a:path w="1904" h="80645">
                  <a:moveTo>
                    <a:pt x="0" y="0"/>
                  </a:moveTo>
                  <a:lnTo>
                    <a:pt x="1891" y="0"/>
                  </a:lnTo>
                  <a:lnTo>
                    <a:pt x="1891" y="80023"/>
                  </a:lnTo>
                  <a:lnTo>
                    <a:pt x="0" y="80023"/>
                  </a:lnTo>
                  <a:lnTo>
                    <a:pt x="0" y="0"/>
                  </a:lnTo>
                  <a:close/>
                </a:path>
              </a:pathLst>
            </a:custGeom>
            <a:solidFill>
              <a:srgbClr val="A0A2A4"/>
            </a:solidFill>
          </p:spPr>
          <p:txBody>
            <a:bodyPr wrap="square" lIns="0" tIns="0" rIns="0" bIns="0" rtlCol="0"/>
            <a:lstStyle/>
            <a:p>
              <a:endParaRPr/>
            </a:p>
          </p:txBody>
        </p:sp>
        <p:sp>
          <p:nvSpPr>
            <p:cNvPr id="907" name="object 907"/>
            <p:cNvSpPr/>
            <p:nvPr/>
          </p:nvSpPr>
          <p:spPr>
            <a:xfrm>
              <a:off x="6006113" y="3696818"/>
              <a:ext cx="1905" cy="80645"/>
            </a:xfrm>
            <a:custGeom>
              <a:avLst/>
              <a:gdLst/>
              <a:ahLst/>
              <a:cxnLst/>
              <a:rect l="l" t="t" r="r" b="b"/>
              <a:pathLst>
                <a:path w="1904" h="80645">
                  <a:moveTo>
                    <a:pt x="1891" y="0"/>
                  </a:moveTo>
                  <a:lnTo>
                    <a:pt x="1891" y="80023"/>
                  </a:lnTo>
                </a:path>
                <a:path w="1904" h="80645">
                  <a:moveTo>
                    <a:pt x="0" y="80023"/>
                  </a:moveTo>
                  <a:lnTo>
                    <a:pt x="0" y="0"/>
                  </a:lnTo>
                </a:path>
              </a:pathLst>
            </a:custGeom>
            <a:ln w="3175">
              <a:solidFill>
                <a:srgbClr val="A0A2A4"/>
              </a:solidFill>
            </a:ln>
          </p:spPr>
          <p:txBody>
            <a:bodyPr wrap="square" lIns="0" tIns="0" rIns="0" bIns="0" rtlCol="0"/>
            <a:lstStyle/>
            <a:p>
              <a:endParaRPr/>
            </a:p>
          </p:txBody>
        </p:sp>
        <p:sp>
          <p:nvSpPr>
            <p:cNvPr id="908" name="object 908"/>
            <p:cNvSpPr/>
            <p:nvPr/>
          </p:nvSpPr>
          <p:spPr>
            <a:xfrm>
              <a:off x="6008005" y="3696818"/>
              <a:ext cx="3810" cy="80645"/>
            </a:xfrm>
            <a:custGeom>
              <a:avLst/>
              <a:gdLst/>
              <a:ahLst/>
              <a:cxnLst/>
              <a:rect l="l" t="t" r="r" b="b"/>
              <a:pathLst>
                <a:path w="3810" h="80645">
                  <a:moveTo>
                    <a:pt x="0" y="0"/>
                  </a:moveTo>
                  <a:lnTo>
                    <a:pt x="3547" y="0"/>
                  </a:lnTo>
                  <a:lnTo>
                    <a:pt x="3547" y="80023"/>
                  </a:lnTo>
                  <a:lnTo>
                    <a:pt x="0" y="80023"/>
                  </a:lnTo>
                  <a:lnTo>
                    <a:pt x="0" y="0"/>
                  </a:lnTo>
                  <a:close/>
                </a:path>
              </a:pathLst>
            </a:custGeom>
            <a:solidFill>
              <a:srgbClr val="9FA1A4"/>
            </a:solidFill>
          </p:spPr>
          <p:txBody>
            <a:bodyPr wrap="square" lIns="0" tIns="0" rIns="0" bIns="0" rtlCol="0"/>
            <a:lstStyle/>
            <a:p>
              <a:endParaRPr/>
            </a:p>
          </p:txBody>
        </p:sp>
        <p:sp>
          <p:nvSpPr>
            <p:cNvPr id="909" name="object 909"/>
            <p:cNvSpPr/>
            <p:nvPr/>
          </p:nvSpPr>
          <p:spPr>
            <a:xfrm>
              <a:off x="6008005" y="3696818"/>
              <a:ext cx="3810" cy="80645"/>
            </a:xfrm>
            <a:custGeom>
              <a:avLst/>
              <a:gdLst/>
              <a:ahLst/>
              <a:cxnLst/>
              <a:rect l="l" t="t" r="r" b="b"/>
              <a:pathLst>
                <a:path w="3810" h="80645">
                  <a:moveTo>
                    <a:pt x="3547" y="0"/>
                  </a:moveTo>
                  <a:lnTo>
                    <a:pt x="3547" y="80023"/>
                  </a:lnTo>
                </a:path>
                <a:path w="3810" h="80645">
                  <a:moveTo>
                    <a:pt x="0" y="80023"/>
                  </a:moveTo>
                  <a:lnTo>
                    <a:pt x="0" y="0"/>
                  </a:lnTo>
                </a:path>
              </a:pathLst>
            </a:custGeom>
            <a:ln w="3175">
              <a:solidFill>
                <a:srgbClr val="9FA1A4"/>
              </a:solidFill>
            </a:ln>
          </p:spPr>
          <p:txBody>
            <a:bodyPr wrap="square" lIns="0" tIns="0" rIns="0" bIns="0" rtlCol="0"/>
            <a:lstStyle/>
            <a:p>
              <a:endParaRPr/>
            </a:p>
          </p:txBody>
        </p:sp>
        <p:sp>
          <p:nvSpPr>
            <p:cNvPr id="910" name="object 910"/>
            <p:cNvSpPr/>
            <p:nvPr/>
          </p:nvSpPr>
          <p:spPr>
            <a:xfrm>
              <a:off x="6011552" y="3696818"/>
              <a:ext cx="1905" cy="80645"/>
            </a:xfrm>
            <a:custGeom>
              <a:avLst/>
              <a:gdLst/>
              <a:ahLst/>
              <a:cxnLst/>
              <a:rect l="l" t="t" r="r" b="b"/>
              <a:pathLst>
                <a:path w="1904" h="80645">
                  <a:moveTo>
                    <a:pt x="0" y="0"/>
                  </a:moveTo>
                  <a:lnTo>
                    <a:pt x="1655" y="0"/>
                  </a:lnTo>
                  <a:lnTo>
                    <a:pt x="1655" y="80023"/>
                  </a:lnTo>
                  <a:lnTo>
                    <a:pt x="0" y="80023"/>
                  </a:lnTo>
                  <a:lnTo>
                    <a:pt x="0" y="0"/>
                  </a:lnTo>
                  <a:close/>
                </a:path>
              </a:pathLst>
            </a:custGeom>
            <a:solidFill>
              <a:srgbClr val="9FA0A3"/>
            </a:solidFill>
          </p:spPr>
          <p:txBody>
            <a:bodyPr wrap="square" lIns="0" tIns="0" rIns="0" bIns="0" rtlCol="0"/>
            <a:lstStyle/>
            <a:p>
              <a:endParaRPr/>
            </a:p>
          </p:txBody>
        </p:sp>
        <p:sp>
          <p:nvSpPr>
            <p:cNvPr id="911" name="object 911"/>
            <p:cNvSpPr/>
            <p:nvPr/>
          </p:nvSpPr>
          <p:spPr>
            <a:xfrm>
              <a:off x="6011552" y="3696818"/>
              <a:ext cx="1905" cy="80645"/>
            </a:xfrm>
            <a:custGeom>
              <a:avLst/>
              <a:gdLst/>
              <a:ahLst/>
              <a:cxnLst/>
              <a:rect l="l" t="t" r="r" b="b"/>
              <a:pathLst>
                <a:path w="1904" h="80645">
                  <a:moveTo>
                    <a:pt x="1655" y="0"/>
                  </a:moveTo>
                  <a:lnTo>
                    <a:pt x="1655" y="80023"/>
                  </a:lnTo>
                </a:path>
                <a:path w="1904" h="80645">
                  <a:moveTo>
                    <a:pt x="0" y="80023"/>
                  </a:moveTo>
                  <a:lnTo>
                    <a:pt x="0" y="0"/>
                  </a:lnTo>
                </a:path>
              </a:pathLst>
            </a:custGeom>
            <a:ln w="3175">
              <a:solidFill>
                <a:srgbClr val="9FA0A3"/>
              </a:solidFill>
            </a:ln>
          </p:spPr>
          <p:txBody>
            <a:bodyPr wrap="square" lIns="0" tIns="0" rIns="0" bIns="0" rtlCol="0"/>
            <a:lstStyle/>
            <a:p>
              <a:endParaRPr/>
            </a:p>
          </p:txBody>
        </p:sp>
        <p:sp>
          <p:nvSpPr>
            <p:cNvPr id="912" name="object 912"/>
            <p:cNvSpPr/>
            <p:nvPr/>
          </p:nvSpPr>
          <p:spPr>
            <a:xfrm>
              <a:off x="6013208" y="3696818"/>
              <a:ext cx="1905" cy="80645"/>
            </a:xfrm>
            <a:custGeom>
              <a:avLst/>
              <a:gdLst/>
              <a:ahLst/>
              <a:cxnLst/>
              <a:rect l="l" t="t" r="r" b="b"/>
              <a:pathLst>
                <a:path w="1904" h="80645">
                  <a:moveTo>
                    <a:pt x="0" y="0"/>
                  </a:moveTo>
                  <a:lnTo>
                    <a:pt x="1891" y="0"/>
                  </a:lnTo>
                  <a:lnTo>
                    <a:pt x="1891" y="80023"/>
                  </a:lnTo>
                  <a:lnTo>
                    <a:pt x="0" y="80023"/>
                  </a:lnTo>
                  <a:lnTo>
                    <a:pt x="0" y="0"/>
                  </a:lnTo>
                  <a:close/>
                </a:path>
              </a:pathLst>
            </a:custGeom>
            <a:solidFill>
              <a:srgbClr val="9E9FA2"/>
            </a:solidFill>
          </p:spPr>
          <p:txBody>
            <a:bodyPr wrap="square" lIns="0" tIns="0" rIns="0" bIns="0" rtlCol="0"/>
            <a:lstStyle/>
            <a:p>
              <a:endParaRPr/>
            </a:p>
          </p:txBody>
        </p:sp>
        <p:sp>
          <p:nvSpPr>
            <p:cNvPr id="913" name="object 913"/>
            <p:cNvSpPr/>
            <p:nvPr/>
          </p:nvSpPr>
          <p:spPr>
            <a:xfrm>
              <a:off x="6013208" y="3696818"/>
              <a:ext cx="1905" cy="80645"/>
            </a:xfrm>
            <a:custGeom>
              <a:avLst/>
              <a:gdLst/>
              <a:ahLst/>
              <a:cxnLst/>
              <a:rect l="l" t="t" r="r" b="b"/>
              <a:pathLst>
                <a:path w="1904" h="80645">
                  <a:moveTo>
                    <a:pt x="1891" y="0"/>
                  </a:moveTo>
                  <a:lnTo>
                    <a:pt x="1891" y="80023"/>
                  </a:lnTo>
                </a:path>
                <a:path w="1904" h="80645">
                  <a:moveTo>
                    <a:pt x="0" y="80023"/>
                  </a:moveTo>
                  <a:lnTo>
                    <a:pt x="0" y="0"/>
                  </a:lnTo>
                </a:path>
              </a:pathLst>
            </a:custGeom>
            <a:ln w="3175">
              <a:solidFill>
                <a:srgbClr val="9E9FA2"/>
              </a:solidFill>
            </a:ln>
          </p:spPr>
          <p:txBody>
            <a:bodyPr wrap="square" lIns="0" tIns="0" rIns="0" bIns="0" rtlCol="0"/>
            <a:lstStyle/>
            <a:p>
              <a:endParaRPr/>
            </a:p>
          </p:txBody>
        </p:sp>
        <p:sp>
          <p:nvSpPr>
            <p:cNvPr id="914" name="object 914"/>
            <p:cNvSpPr/>
            <p:nvPr/>
          </p:nvSpPr>
          <p:spPr>
            <a:xfrm>
              <a:off x="6015100" y="3696818"/>
              <a:ext cx="3810" cy="80645"/>
            </a:xfrm>
            <a:custGeom>
              <a:avLst/>
              <a:gdLst/>
              <a:ahLst/>
              <a:cxnLst/>
              <a:rect l="l" t="t" r="r" b="b"/>
              <a:pathLst>
                <a:path w="3810" h="80645">
                  <a:moveTo>
                    <a:pt x="0" y="0"/>
                  </a:moveTo>
                  <a:lnTo>
                    <a:pt x="3547" y="0"/>
                  </a:lnTo>
                  <a:lnTo>
                    <a:pt x="3547" y="80023"/>
                  </a:lnTo>
                  <a:lnTo>
                    <a:pt x="0" y="80023"/>
                  </a:lnTo>
                  <a:lnTo>
                    <a:pt x="0" y="0"/>
                  </a:lnTo>
                  <a:close/>
                </a:path>
              </a:pathLst>
            </a:custGeom>
            <a:solidFill>
              <a:srgbClr val="9E9FA2"/>
            </a:solidFill>
          </p:spPr>
          <p:txBody>
            <a:bodyPr wrap="square" lIns="0" tIns="0" rIns="0" bIns="0" rtlCol="0"/>
            <a:lstStyle/>
            <a:p>
              <a:endParaRPr/>
            </a:p>
          </p:txBody>
        </p:sp>
        <p:sp>
          <p:nvSpPr>
            <p:cNvPr id="915" name="object 915"/>
            <p:cNvSpPr/>
            <p:nvPr/>
          </p:nvSpPr>
          <p:spPr>
            <a:xfrm>
              <a:off x="6015100" y="3696818"/>
              <a:ext cx="3810" cy="80645"/>
            </a:xfrm>
            <a:custGeom>
              <a:avLst/>
              <a:gdLst/>
              <a:ahLst/>
              <a:cxnLst/>
              <a:rect l="l" t="t" r="r" b="b"/>
              <a:pathLst>
                <a:path w="3810" h="80645">
                  <a:moveTo>
                    <a:pt x="3547" y="0"/>
                  </a:moveTo>
                  <a:lnTo>
                    <a:pt x="3547" y="80023"/>
                  </a:lnTo>
                </a:path>
                <a:path w="3810" h="80645">
                  <a:moveTo>
                    <a:pt x="0" y="80023"/>
                  </a:moveTo>
                  <a:lnTo>
                    <a:pt x="0" y="0"/>
                  </a:lnTo>
                </a:path>
              </a:pathLst>
            </a:custGeom>
            <a:ln w="3175">
              <a:solidFill>
                <a:srgbClr val="9E9FA2"/>
              </a:solidFill>
            </a:ln>
          </p:spPr>
          <p:txBody>
            <a:bodyPr wrap="square" lIns="0" tIns="0" rIns="0" bIns="0" rtlCol="0"/>
            <a:lstStyle/>
            <a:p>
              <a:endParaRPr/>
            </a:p>
          </p:txBody>
        </p:sp>
        <p:sp>
          <p:nvSpPr>
            <p:cNvPr id="916" name="object 916"/>
            <p:cNvSpPr/>
            <p:nvPr/>
          </p:nvSpPr>
          <p:spPr>
            <a:xfrm>
              <a:off x="6018647" y="3696818"/>
              <a:ext cx="1905" cy="80645"/>
            </a:xfrm>
            <a:custGeom>
              <a:avLst/>
              <a:gdLst/>
              <a:ahLst/>
              <a:cxnLst/>
              <a:rect l="l" t="t" r="r" b="b"/>
              <a:pathLst>
                <a:path w="1904" h="80645">
                  <a:moveTo>
                    <a:pt x="0" y="0"/>
                  </a:moveTo>
                  <a:lnTo>
                    <a:pt x="1655" y="0"/>
                  </a:lnTo>
                  <a:lnTo>
                    <a:pt x="1655" y="80023"/>
                  </a:lnTo>
                  <a:lnTo>
                    <a:pt x="0" y="80023"/>
                  </a:lnTo>
                  <a:lnTo>
                    <a:pt x="0" y="0"/>
                  </a:lnTo>
                  <a:close/>
                </a:path>
              </a:pathLst>
            </a:custGeom>
            <a:solidFill>
              <a:srgbClr val="9E9FA1"/>
            </a:solidFill>
          </p:spPr>
          <p:txBody>
            <a:bodyPr wrap="square" lIns="0" tIns="0" rIns="0" bIns="0" rtlCol="0"/>
            <a:lstStyle/>
            <a:p>
              <a:endParaRPr/>
            </a:p>
          </p:txBody>
        </p:sp>
        <p:sp>
          <p:nvSpPr>
            <p:cNvPr id="917" name="object 917"/>
            <p:cNvSpPr/>
            <p:nvPr/>
          </p:nvSpPr>
          <p:spPr>
            <a:xfrm>
              <a:off x="6018647" y="3696818"/>
              <a:ext cx="1905" cy="80645"/>
            </a:xfrm>
            <a:custGeom>
              <a:avLst/>
              <a:gdLst/>
              <a:ahLst/>
              <a:cxnLst/>
              <a:rect l="l" t="t" r="r" b="b"/>
              <a:pathLst>
                <a:path w="1904" h="80645">
                  <a:moveTo>
                    <a:pt x="1655" y="0"/>
                  </a:moveTo>
                  <a:lnTo>
                    <a:pt x="1655" y="80023"/>
                  </a:lnTo>
                </a:path>
                <a:path w="1904" h="80645">
                  <a:moveTo>
                    <a:pt x="0" y="80023"/>
                  </a:moveTo>
                  <a:lnTo>
                    <a:pt x="0" y="0"/>
                  </a:lnTo>
                </a:path>
              </a:pathLst>
            </a:custGeom>
            <a:ln w="3175">
              <a:solidFill>
                <a:srgbClr val="9E9FA1"/>
              </a:solidFill>
            </a:ln>
          </p:spPr>
          <p:txBody>
            <a:bodyPr wrap="square" lIns="0" tIns="0" rIns="0" bIns="0" rtlCol="0"/>
            <a:lstStyle/>
            <a:p>
              <a:endParaRPr/>
            </a:p>
          </p:txBody>
        </p:sp>
        <p:sp>
          <p:nvSpPr>
            <p:cNvPr id="918" name="object 918"/>
            <p:cNvSpPr/>
            <p:nvPr/>
          </p:nvSpPr>
          <p:spPr>
            <a:xfrm>
              <a:off x="6020302" y="3696818"/>
              <a:ext cx="3810" cy="80645"/>
            </a:xfrm>
            <a:custGeom>
              <a:avLst/>
              <a:gdLst/>
              <a:ahLst/>
              <a:cxnLst/>
              <a:rect l="l" t="t" r="r" b="b"/>
              <a:pathLst>
                <a:path w="3810" h="80645">
                  <a:moveTo>
                    <a:pt x="0" y="0"/>
                  </a:moveTo>
                  <a:lnTo>
                    <a:pt x="3547" y="0"/>
                  </a:lnTo>
                  <a:lnTo>
                    <a:pt x="3547" y="80023"/>
                  </a:lnTo>
                  <a:lnTo>
                    <a:pt x="0" y="80023"/>
                  </a:lnTo>
                  <a:lnTo>
                    <a:pt x="0" y="0"/>
                  </a:lnTo>
                  <a:close/>
                </a:path>
              </a:pathLst>
            </a:custGeom>
            <a:solidFill>
              <a:srgbClr val="9D9FA0"/>
            </a:solidFill>
          </p:spPr>
          <p:txBody>
            <a:bodyPr wrap="square" lIns="0" tIns="0" rIns="0" bIns="0" rtlCol="0"/>
            <a:lstStyle/>
            <a:p>
              <a:endParaRPr/>
            </a:p>
          </p:txBody>
        </p:sp>
        <p:sp>
          <p:nvSpPr>
            <p:cNvPr id="919" name="object 919"/>
            <p:cNvSpPr/>
            <p:nvPr/>
          </p:nvSpPr>
          <p:spPr>
            <a:xfrm>
              <a:off x="6020302" y="3696818"/>
              <a:ext cx="3810" cy="80645"/>
            </a:xfrm>
            <a:custGeom>
              <a:avLst/>
              <a:gdLst/>
              <a:ahLst/>
              <a:cxnLst/>
              <a:rect l="l" t="t" r="r" b="b"/>
              <a:pathLst>
                <a:path w="3810" h="80645">
                  <a:moveTo>
                    <a:pt x="3547" y="0"/>
                  </a:moveTo>
                  <a:lnTo>
                    <a:pt x="3547" y="80023"/>
                  </a:lnTo>
                </a:path>
                <a:path w="3810" h="80645">
                  <a:moveTo>
                    <a:pt x="0" y="80023"/>
                  </a:moveTo>
                  <a:lnTo>
                    <a:pt x="0" y="0"/>
                  </a:lnTo>
                </a:path>
              </a:pathLst>
            </a:custGeom>
            <a:ln w="3175">
              <a:solidFill>
                <a:srgbClr val="9D9FA0"/>
              </a:solidFill>
            </a:ln>
          </p:spPr>
          <p:txBody>
            <a:bodyPr wrap="square" lIns="0" tIns="0" rIns="0" bIns="0" rtlCol="0"/>
            <a:lstStyle/>
            <a:p>
              <a:endParaRPr/>
            </a:p>
          </p:txBody>
        </p:sp>
        <p:sp>
          <p:nvSpPr>
            <p:cNvPr id="920" name="object 920"/>
            <p:cNvSpPr/>
            <p:nvPr/>
          </p:nvSpPr>
          <p:spPr>
            <a:xfrm>
              <a:off x="6023849" y="3696818"/>
              <a:ext cx="1905" cy="80645"/>
            </a:xfrm>
            <a:custGeom>
              <a:avLst/>
              <a:gdLst/>
              <a:ahLst/>
              <a:cxnLst/>
              <a:rect l="l" t="t" r="r" b="b"/>
              <a:pathLst>
                <a:path w="1904" h="80645">
                  <a:moveTo>
                    <a:pt x="0" y="0"/>
                  </a:moveTo>
                  <a:lnTo>
                    <a:pt x="1891" y="0"/>
                  </a:lnTo>
                  <a:lnTo>
                    <a:pt x="1891" y="80023"/>
                  </a:lnTo>
                  <a:lnTo>
                    <a:pt x="0" y="80023"/>
                  </a:lnTo>
                  <a:lnTo>
                    <a:pt x="0" y="0"/>
                  </a:lnTo>
                  <a:close/>
                </a:path>
              </a:pathLst>
            </a:custGeom>
            <a:solidFill>
              <a:srgbClr val="9D9FA0"/>
            </a:solidFill>
          </p:spPr>
          <p:txBody>
            <a:bodyPr wrap="square" lIns="0" tIns="0" rIns="0" bIns="0" rtlCol="0"/>
            <a:lstStyle/>
            <a:p>
              <a:endParaRPr/>
            </a:p>
          </p:txBody>
        </p:sp>
        <p:sp>
          <p:nvSpPr>
            <p:cNvPr id="921" name="object 921"/>
            <p:cNvSpPr/>
            <p:nvPr/>
          </p:nvSpPr>
          <p:spPr>
            <a:xfrm>
              <a:off x="6023850" y="3696818"/>
              <a:ext cx="1905" cy="80645"/>
            </a:xfrm>
            <a:custGeom>
              <a:avLst/>
              <a:gdLst/>
              <a:ahLst/>
              <a:cxnLst/>
              <a:rect l="l" t="t" r="r" b="b"/>
              <a:pathLst>
                <a:path w="1904" h="80645">
                  <a:moveTo>
                    <a:pt x="1891" y="0"/>
                  </a:moveTo>
                  <a:lnTo>
                    <a:pt x="1891" y="80023"/>
                  </a:lnTo>
                </a:path>
                <a:path w="1904" h="80645">
                  <a:moveTo>
                    <a:pt x="0" y="80023"/>
                  </a:moveTo>
                  <a:lnTo>
                    <a:pt x="0" y="0"/>
                  </a:lnTo>
                </a:path>
              </a:pathLst>
            </a:custGeom>
            <a:ln w="3175">
              <a:solidFill>
                <a:srgbClr val="9D9FA0"/>
              </a:solidFill>
            </a:ln>
          </p:spPr>
          <p:txBody>
            <a:bodyPr wrap="square" lIns="0" tIns="0" rIns="0" bIns="0" rtlCol="0"/>
            <a:lstStyle/>
            <a:p>
              <a:endParaRPr/>
            </a:p>
          </p:txBody>
        </p:sp>
        <p:sp>
          <p:nvSpPr>
            <p:cNvPr id="922" name="object 922"/>
            <p:cNvSpPr/>
            <p:nvPr/>
          </p:nvSpPr>
          <p:spPr>
            <a:xfrm>
              <a:off x="6025741" y="3696818"/>
              <a:ext cx="3810" cy="80645"/>
            </a:xfrm>
            <a:custGeom>
              <a:avLst/>
              <a:gdLst/>
              <a:ahLst/>
              <a:cxnLst/>
              <a:rect l="l" t="t" r="r" b="b"/>
              <a:pathLst>
                <a:path w="3810" h="80645">
                  <a:moveTo>
                    <a:pt x="0" y="0"/>
                  </a:moveTo>
                  <a:lnTo>
                    <a:pt x="3547" y="0"/>
                  </a:lnTo>
                  <a:lnTo>
                    <a:pt x="3547" y="80023"/>
                  </a:lnTo>
                  <a:lnTo>
                    <a:pt x="0" y="80023"/>
                  </a:lnTo>
                  <a:lnTo>
                    <a:pt x="0" y="0"/>
                  </a:lnTo>
                  <a:close/>
                </a:path>
              </a:pathLst>
            </a:custGeom>
            <a:solidFill>
              <a:srgbClr val="9C9EA0"/>
            </a:solidFill>
          </p:spPr>
          <p:txBody>
            <a:bodyPr wrap="square" lIns="0" tIns="0" rIns="0" bIns="0" rtlCol="0"/>
            <a:lstStyle/>
            <a:p>
              <a:endParaRPr/>
            </a:p>
          </p:txBody>
        </p:sp>
        <p:sp>
          <p:nvSpPr>
            <p:cNvPr id="923" name="object 923"/>
            <p:cNvSpPr/>
            <p:nvPr/>
          </p:nvSpPr>
          <p:spPr>
            <a:xfrm>
              <a:off x="6025741" y="3696818"/>
              <a:ext cx="3810" cy="80645"/>
            </a:xfrm>
            <a:custGeom>
              <a:avLst/>
              <a:gdLst/>
              <a:ahLst/>
              <a:cxnLst/>
              <a:rect l="l" t="t" r="r" b="b"/>
              <a:pathLst>
                <a:path w="3810" h="80645">
                  <a:moveTo>
                    <a:pt x="3547" y="0"/>
                  </a:moveTo>
                  <a:lnTo>
                    <a:pt x="3547" y="80023"/>
                  </a:lnTo>
                </a:path>
                <a:path w="3810" h="80645">
                  <a:moveTo>
                    <a:pt x="0" y="80023"/>
                  </a:moveTo>
                  <a:lnTo>
                    <a:pt x="0" y="0"/>
                  </a:lnTo>
                </a:path>
              </a:pathLst>
            </a:custGeom>
            <a:ln w="3175">
              <a:solidFill>
                <a:srgbClr val="9C9EA0"/>
              </a:solidFill>
            </a:ln>
          </p:spPr>
          <p:txBody>
            <a:bodyPr wrap="square" lIns="0" tIns="0" rIns="0" bIns="0" rtlCol="0"/>
            <a:lstStyle/>
            <a:p>
              <a:endParaRPr/>
            </a:p>
          </p:txBody>
        </p:sp>
        <p:sp>
          <p:nvSpPr>
            <p:cNvPr id="924" name="object 924"/>
            <p:cNvSpPr/>
            <p:nvPr/>
          </p:nvSpPr>
          <p:spPr>
            <a:xfrm>
              <a:off x="6029288" y="3696818"/>
              <a:ext cx="1905" cy="80645"/>
            </a:xfrm>
            <a:custGeom>
              <a:avLst/>
              <a:gdLst/>
              <a:ahLst/>
              <a:cxnLst/>
              <a:rect l="l" t="t" r="r" b="b"/>
              <a:pathLst>
                <a:path w="1904" h="80645">
                  <a:moveTo>
                    <a:pt x="0" y="0"/>
                  </a:moveTo>
                  <a:lnTo>
                    <a:pt x="1655" y="0"/>
                  </a:lnTo>
                  <a:lnTo>
                    <a:pt x="1655" y="80023"/>
                  </a:lnTo>
                  <a:lnTo>
                    <a:pt x="0" y="80023"/>
                  </a:lnTo>
                  <a:lnTo>
                    <a:pt x="0" y="0"/>
                  </a:lnTo>
                  <a:close/>
                </a:path>
              </a:pathLst>
            </a:custGeom>
            <a:solidFill>
              <a:srgbClr val="9B9D9F"/>
            </a:solidFill>
          </p:spPr>
          <p:txBody>
            <a:bodyPr wrap="square" lIns="0" tIns="0" rIns="0" bIns="0" rtlCol="0"/>
            <a:lstStyle/>
            <a:p>
              <a:endParaRPr/>
            </a:p>
          </p:txBody>
        </p:sp>
        <p:sp>
          <p:nvSpPr>
            <p:cNvPr id="925" name="object 925"/>
            <p:cNvSpPr/>
            <p:nvPr/>
          </p:nvSpPr>
          <p:spPr>
            <a:xfrm>
              <a:off x="6029289" y="3696818"/>
              <a:ext cx="1905" cy="80645"/>
            </a:xfrm>
            <a:custGeom>
              <a:avLst/>
              <a:gdLst/>
              <a:ahLst/>
              <a:cxnLst/>
              <a:rect l="l" t="t" r="r" b="b"/>
              <a:pathLst>
                <a:path w="1904" h="80645">
                  <a:moveTo>
                    <a:pt x="1655" y="0"/>
                  </a:moveTo>
                  <a:lnTo>
                    <a:pt x="1655" y="80023"/>
                  </a:lnTo>
                </a:path>
                <a:path w="1904" h="80645">
                  <a:moveTo>
                    <a:pt x="0" y="80023"/>
                  </a:moveTo>
                  <a:lnTo>
                    <a:pt x="0" y="0"/>
                  </a:lnTo>
                </a:path>
              </a:pathLst>
            </a:custGeom>
            <a:ln w="3175">
              <a:solidFill>
                <a:srgbClr val="9B9D9F"/>
              </a:solidFill>
            </a:ln>
          </p:spPr>
          <p:txBody>
            <a:bodyPr wrap="square" lIns="0" tIns="0" rIns="0" bIns="0" rtlCol="0"/>
            <a:lstStyle/>
            <a:p>
              <a:endParaRPr/>
            </a:p>
          </p:txBody>
        </p:sp>
        <p:sp>
          <p:nvSpPr>
            <p:cNvPr id="926" name="object 926"/>
            <p:cNvSpPr/>
            <p:nvPr/>
          </p:nvSpPr>
          <p:spPr>
            <a:xfrm>
              <a:off x="6030944" y="3696818"/>
              <a:ext cx="3810" cy="80645"/>
            </a:xfrm>
            <a:custGeom>
              <a:avLst/>
              <a:gdLst/>
              <a:ahLst/>
              <a:cxnLst/>
              <a:rect l="l" t="t" r="r" b="b"/>
              <a:pathLst>
                <a:path w="3810" h="80645">
                  <a:moveTo>
                    <a:pt x="0" y="0"/>
                  </a:moveTo>
                  <a:lnTo>
                    <a:pt x="3547" y="0"/>
                  </a:lnTo>
                  <a:lnTo>
                    <a:pt x="3547" y="80023"/>
                  </a:lnTo>
                  <a:lnTo>
                    <a:pt x="0" y="80023"/>
                  </a:lnTo>
                  <a:lnTo>
                    <a:pt x="0" y="0"/>
                  </a:lnTo>
                  <a:close/>
                </a:path>
              </a:pathLst>
            </a:custGeom>
            <a:solidFill>
              <a:srgbClr val="9B9D9F"/>
            </a:solidFill>
          </p:spPr>
          <p:txBody>
            <a:bodyPr wrap="square" lIns="0" tIns="0" rIns="0" bIns="0" rtlCol="0"/>
            <a:lstStyle/>
            <a:p>
              <a:endParaRPr/>
            </a:p>
          </p:txBody>
        </p:sp>
        <p:sp>
          <p:nvSpPr>
            <p:cNvPr id="927" name="object 927"/>
            <p:cNvSpPr/>
            <p:nvPr/>
          </p:nvSpPr>
          <p:spPr>
            <a:xfrm>
              <a:off x="6030944" y="3696818"/>
              <a:ext cx="3810" cy="80645"/>
            </a:xfrm>
            <a:custGeom>
              <a:avLst/>
              <a:gdLst/>
              <a:ahLst/>
              <a:cxnLst/>
              <a:rect l="l" t="t" r="r" b="b"/>
              <a:pathLst>
                <a:path w="3810" h="80645">
                  <a:moveTo>
                    <a:pt x="3547" y="0"/>
                  </a:moveTo>
                  <a:lnTo>
                    <a:pt x="3547" y="80023"/>
                  </a:lnTo>
                </a:path>
                <a:path w="3810" h="80645">
                  <a:moveTo>
                    <a:pt x="0" y="80023"/>
                  </a:moveTo>
                  <a:lnTo>
                    <a:pt x="0" y="0"/>
                  </a:lnTo>
                </a:path>
              </a:pathLst>
            </a:custGeom>
            <a:ln w="3175">
              <a:solidFill>
                <a:srgbClr val="9B9D9F"/>
              </a:solidFill>
            </a:ln>
          </p:spPr>
          <p:txBody>
            <a:bodyPr wrap="square" lIns="0" tIns="0" rIns="0" bIns="0" rtlCol="0"/>
            <a:lstStyle/>
            <a:p>
              <a:endParaRPr/>
            </a:p>
          </p:txBody>
        </p:sp>
        <p:sp>
          <p:nvSpPr>
            <p:cNvPr id="928" name="object 928"/>
            <p:cNvSpPr/>
            <p:nvPr/>
          </p:nvSpPr>
          <p:spPr>
            <a:xfrm>
              <a:off x="6034491" y="3696818"/>
              <a:ext cx="1905" cy="80645"/>
            </a:xfrm>
            <a:custGeom>
              <a:avLst/>
              <a:gdLst/>
              <a:ahLst/>
              <a:cxnLst/>
              <a:rect l="l" t="t" r="r" b="b"/>
              <a:pathLst>
                <a:path w="1904" h="80645">
                  <a:moveTo>
                    <a:pt x="0" y="0"/>
                  </a:moveTo>
                  <a:lnTo>
                    <a:pt x="1891" y="0"/>
                  </a:lnTo>
                  <a:lnTo>
                    <a:pt x="1891" y="80023"/>
                  </a:lnTo>
                  <a:lnTo>
                    <a:pt x="0" y="80023"/>
                  </a:lnTo>
                  <a:lnTo>
                    <a:pt x="0" y="0"/>
                  </a:lnTo>
                  <a:close/>
                </a:path>
              </a:pathLst>
            </a:custGeom>
            <a:solidFill>
              <a:srgbClr val="9A9D9F"/>
            </a:solidFill>
          </p:spPr>
          <p:txBody>
            <a:bodyPr wrap="square" lIns="0" tIns="0" rIns="0" bIns="0" rtlCol="0"/>
            <a:lstStyle/>
            <a:p>
              <a:endParaRPr/>
            </a:p>
          </p:txBody>
        </p:sp>
        <p:sp>
          <p:nvSpPr>
            <p:cNvPr id="929" name="object 929"/>
            <p:cNvSpPr/>
            <p:nvPr/>
          </p:nvSpPr>
          <p:spPr>
            <a:xfrm>
              <a:off x="6034491" y="3696818"/>
              <a:ext cx="1905" cy="80645"/>
            </a:xfrm>
            <a:custGeom>
              <a:avLst/>
              <a:gdLst/>
              <a:ahLst/>
              <a:cxnLst/>
              <a:rect l="l" t="t" r="r" b="b"/>
              <a:pathLst>
                <a:path w="1904" h="80645">
                  <a:moveTo>
                    <a:pt x="1891" y="0"/>
                  </a:moveTo>
                  <a:lnTo>
                    <a:pt x="1891" y="80023"/>
                  </a:lnTo>
                </a:path>
                <a:path w="1904" h="80645">
                  <a:moveTo>
                    <a:pt x="0" y="80023"/>
                  </a:moveTo>
                  <a:lnTo>
                    <a:pt x="0" y="0"/>
                  </a:lnTo>
                </a:path>
              </a:pathLst>
            </a:custGeom>
            <a:ln w="3175">
              <a:solidFill>
                <a:srgbClr val="9A9D9F"/>
              </a:solidFill>
            </a:ln>
          </p:spPr>
          <p:txBody>
            <a:bodyPr wrap="square" lIns="0" tIns="0" rIns="0" bIns="0" rtlCol="0"/>
            <a:lstStyle/>
            <a:p>
              <a:endParaRPr/>
            </a:p>
          </p:txBody>
        </p:sp>
        <p:sp>
          <p:nvSpPr>
            <p:cNvPr id="930" name="object 930"/>
            <p:cNvSpPr/>
            <p:nvPr/>
          </p:nvSpPr>
          <p:spPr>
            <a:xfrm>
              <a:off x="6036383" y="3696818"/>
              <a:ext cx="3810" cy="80645"/>
            </a:xfrm>
            <a:custGeom>
              <a:avLst/>
              <a:gdLst/>
              <a:ahLst/>
              <a:cxnLst/>
              <a:rect l="l" t="t" r="r" b="b"/>
              <a:pathLst>
                <a:path w="3810" h="80645">
                  <a:moveTo>
                    <a:pt x="0" y="0"/>
                  </a:moveTo>
                  <a:lnTo>
                    <a:pt x="3547" y="0"/>
                  </a:lnTo>
                  <a:lnTo>
                    <a:pt x="3547" y="80023"/>
                  </a:lnTo>
                  <a:lnTo>
                    <a:pt x="0" y="80023"/>
                  </a:lnTo>
                  <a:lnTo>
                    <a:pt x="0" y="0"/>
                  </a:lnTo>
                  <a:close/>
                </a:path>
              </a:pathLst>
            </a:custGeom>
            <a:solidFill>
              <a:srgbClr val="9A9C9E"/>
            </a:solidFill>
          </p:spPr>
          <p:txBody>
            <a:bodyPr wrap="square" lIns="0" tIns="0" rIns="0" bIns="0" rtlCol="0"/>
            <a:lstStyle/>
            <a:p>
              <a:endParaRPr/>
            </a:p>
          </p:txBody>
        </p:sp>
        <p:sp>
          <p:nvSpPr>
            <p:cNvPr id="931" name="object 931"/>
            <p:cNvSpPr/>
            <p:nvPr/>
          </p:nvSpPr>
          <p:spPr>
            <a:xfrm>
              <a:off x="6036383" y="3696818"/>
              <a:ext cx="3810" cy="80645"/>
            </a:xfrm>
            <a:custGeom>
              <a:avLst/>
              <a:gdLst/>
              <a:ahLst/>
              <a:cxnLst/>
              <a:rect l="l" t="t" r="r" b="b"/>
              <a:pathLst>
                <a:path w="3810" h="80645">
                  <a:moveTo>
                    <a:pt x="3547" y="0"/>
                  </a:moveTo>
                  <a:lnTo>
                    <a:pt x="3547" y="80023"/>
                  </a:lnTo>
                </a:path>
                <a:path w="3810" h="80645">
                  <a:moveTo>
                    <a:pt x="0" y="80023"/>
                  </a:moveTo>
                  <a:lnTo>
                    <a:pt x="0" y="0"/>
                  </a:lnTo>
                </a:path>
              </a:pathLst>
            </a:custGeom>
            <a:ln w="3175">
              <a:solidFill>
                <a:srgbClr val="9A9C9E"/>
              </a:solidFill>
            </a:ln>
          </p:spPr>
          <p:txBody>
            <a:bodyPr wrap="square" lIns="0" tIns="0" rIns="0" bIns="0" rtlCol="0"/>
            <a:lstStyle/>
            <a:p>
              <a:endParaRPr/>
            </a:p>
          </p:txBody>
        </p:sp>
        <p:sp>
          <p:nvSpPr>
            <p:cNvPr id="932" name="object 932"/>
            <p:cNvSpPr/>
            <p:nvPr/>
          </p:nvSpPr>
          <p:spPr>
            <a:xfrm>
              <a:off x="6039930" y="3696818"/>
              <a:ext cx="1905" cy="80645"/>
            </a:xfrm>
            <a:custGeom>
              <a:avLst/>
              <a:gdLst/>
              <a:ahLst/>
              <a:cxnLst/>
              <a:rect l="l" t="t" r="r" b="b"/>
              <a:pathLst>
                <a:path w="1904" h="80645">
                  <a:moveTo>
                    <a:pt x="0" y="0"/>
                  </a:moveTo>
                  <a:lnTo>
                    <a:pt x="1655" y="0"/>
                  </a:lnTo>
                  <a:lnTo>
                    <a:pt x="1655" y="80023"/>
                  </a:lnTo>
                  <a:lnTo>
                    <a:pt x="0" y="80023"/>
                  </a:lnTo>
                  <a:lnTo>
                    <a:pt x="0" y="0"/>
                  </a:lnTo>
                  <a:close/>
                </a:path>
              </a:pathLst>
            </a:custGeom>
            <a:solidFill>
              <a:srgbClr val="999B9E"/>
            </a:solidFill>
          </p:spPr>
          <p:txBody>
            <a:bodyPr wrap="square" lIns="0" tIns="0" rIns="0" bIns="0" rtlCol="0"/>
            <a:lstStyle/>
            <a:p>
              <a:endParaRPr/>
            </a:p>
          </p:txBody>
        </p:sp>
        <p:sp>
          <p:nvSpPr>
            <p:cNvPr id="933" name="object 933"/>
            <p:cNvSpPr/>
            <p:nvPr/>
          </p:nvSpPr>
          <p:spPr>
            <a:xfrm>
              <a:off x="6039930" y="3696818"/>
              <a:ext cx="1905" cy="80645"/>
            </a:xfrm>
            <a:custGeom>
              <a:avLst/>
              <a:gdLst/>
              <a:ahLst/>
              <a:cxnLst/>
              <a:rect l="l" t="t" r="r" b="b"/>
              <a:pathLst>
                <a:path w="1904" h="80645">
                  <a:moveTo>
                    <a:pt x="1655" y="0"/>
                  </a:moveTo>
                  <a:lnTo>
                    <a:pt x="1655" y="80023"/>
                  </a:lnTo>
                </a:path>
                <a:path w="1904" h="80645">
                  <a:moveTo>
                    <a:pt x="0" y="80023"/>
                  </a:moveTo>
                  <a:lnTo>
                    <a:pt x="0" y="0"/>
                  </a:lnTo>
                </a:path>
              </a:pathLst>
            </a:custGeom>
            <a:ln w="3175">
              <a:solidFill>
                <a:srgbClr val="999B9E"/>
              </a:solidFill>
            </a:ln>
          </p:spPr>
          <p:txBody>
            <a:bodyPr wrap="square" lIns="0" tIns="0" rIns="0" bIns="0" rtlCol="0"/>
            <a:lstStyle/>
            <a:p>
              <a:endParaRPr/>
            </a:p>
          </p:txBody>
        </p:sp>
        <p:sp>
          <p:nvSpPr>
            <p:cNvPr id="934" name="object 934"/>
            <p:cNvSpPr/>
            <p:nvPr/>
          </p:nvSpPr>
          <p:spPr>
            <a:xfrm>
              <a:off x="6041586" y="3696818"/>
              <a:ext cx="3810" cy="80645"/>
            </a:xfrm>
            <a:custGeom>
              <a:avLst/>
              <a:gdLst/>
              <a:ahLst/>
              <a:cxnLst/>
              <a:rect l="l" t="t" r="r" b="b"/>
              <a:pathLst>
                <a:path w="3810" h="80645">
                  <a:moveTo>
                    <a:pt x="0" y="0"/>
                  </a:moveTo>
                  <a:lnTo>
                    <a:pt x="3547" y="0"/>
                  </a:lnTo>
                  <a:lnTo>
                    <a:pt x="3547" y="80023"/>
                  </a:lnTo>
                  <a:lnTo>
                    <a:pt x="0" y="80023"/>
                  </a:lnTo>
                  <a:lnTo>
                    <a:pt x="0" y="0"/>
                  </a:lnTo>
                  <a:close/>
                </a:path>
              </a:pathLst>
            </a:custGeom>
            <a:solidFill>
              <a:srgbClr val="999B9E"/>
            </a:solidFill>
          </p:spPr>
          <p:txBody>
            <a:bodyPr wrap="square" lIns="0" tIns="0" rIns="0" bIns="0" rtlCol="0"/>
            <a:lstStyle/>
            <a:p>
              <a:endParaRPr/>
            </a:p>
          </p:txBody>
        </p:sp>
        <p:sp>
          <p:nvSpPr>
            <p:cNvPr id="935" name="object 935"/>
            <p:cNvSpPr/>
            <p:nvPr/>
          </p:nvSpPr>
          <p:spPr>
            <a:xfrm>
              <a:off x="6041586" y="3696818"/>
              <a:ext cx="3810" cy="80645"/>
            </a:xfrm>
            <a:custGeom>
              <a:avLst/>
              <a:gdLst/>
              <a:ahLst/>
              <a:cxnLst/>
              <a:rect l="l" t="t" r="r" b="b"/>
              <a:pathLst>
                <a:path w="3810" h="80645">
                  <a:moveTo>
                    <a:pt x="3547" y="0"/>
                  </a:moveTo>
                  <a:lnTo>
                    <a:pt x="3547" y="80023"/>
                  </a:lnTo>
                </a:path>
                <a:path w="3810" h="80645">
                  <a:moveTo>
                    <a:pt x="0" y="80023"/>
                  </a:moveTo>
                  <a:lnTo>
                    <a:pt x="0" y="0"/>
                  </a:lnTo>
                </a:path>
              </a:pathLst>
            </a:custGeom>
            <a:ln w="3175">
              <a:solidFill>
                <a:srgbClr val="999B9E"/>
              </a:solidFill>
            </a:ln>
          </p:spPr>
          <p:txBody>
            <a:bodyPr wrap="square" lIns="0" tIns="0" rIns="0" bIns="0" rtlCol="0"/>
            <a:lstStyle/>
            <a:p>
              <a:endParaRPr/>
            </a:p>
          </p:txBody>
        </p:sp>
        <p:sp>
          <p:nvSpPr>
            <p:cNvPr id="936" name="object 936"/>
            <p:cNvSpPr/>
            <p:nvPr/>
          </p:nvSpPr>
          <p:spPr>
            <a:xfrm>
              <a:off x="6045133" y="3696818"/>
              <a:ext cx="1905" cy="80645"/>
            </a:xfrm>
            <a:custGeom>
              <a:avLst/>
              <a:gdLst/>
              <a:ahLst/>
              <a:cxnLst/>
              <a:rect l="l" t="t" r="r" b="b"/>
              <a:pathLst>
                <a:path w="1904" h="80645">
                  <a:moveTo>
                    <a:pt x="0" y="0"/>
                  </a:moveTo>
                  <a:lnTo>
                    <a:pt x="1891" y="0"/>
                  </a:lnTo>
                  <a:lnTo>
                    <a:pt x="1891" y="80023"/>
                  </a:lnTo>
                  <a:lnTo>
                    <a:pt x="0" y="80023"/>
                  </a:lnTo>
                  <a:lnTo>
                    <a:pt x="0" y="0"/>
                  </a:lnTo>
                  <a:close/>
                </a:path>
              </a:pathLst>
            </a:custGeom>
            <a:solidFill>
              <a:srgbClr val="979A9D"/>
            </a:solidFill>
          </p:spPr>
          <p:txBody>
            <a:bodyPr wrap="square" lIns="0" tIns="0" rIns="0" bIns="0" rtlCol="0"/>
            <a:lstStyle/>
            <a:p>
              <a:endParaRPr/>
            </a:p>
          </p:txBody>
        </p:sp>
        <p:sp>
          <p:nvSpPr>
            <p:cNvPr id="937" name="object 937"/>
            <p:cNvSpPr/>
            <p:nvPr/>
          </p:nvSpPr>
          <p:spPr>
            <a:xfrm>
              <a:off x="6045133" y="3696818"/>
              <a:ext cx="1905" cy="80645"/>
            </a:xfrm>
            <a:custGeom>
              <a:avLst/>
              <a:gdLst/>
              <a:ahLst/>
              <a:cxnLst/>
              <a:rect l="l" t="t" r="r" b="b"/>
              <a:pathLst>
                <a:path w="1904" h="80645">
                  <a:moveTo>
                    <a:pt x="1891" y="0"/>
                  </a:moveTo>
                  <a:lnTo>
                    <a:pt x="1891" y="80023"/>
                  </a:lnTo>
                </a:path>
                <a:path w="1904" h="80645">
                  <a:moveTo>
                    <a:pt x="0" y="80023"/>
                  </a:moveTo>
                  <a:lnTo>
                    <a:pt x="0" y="0"/>
                  </a:lnTo>
                </a:path>
              </a:pathLst>
            </a:custGeom>
            <a:ln w="3175">
              <a:solidFill>
                <a:srgbClr val="979A9D"/>
              </a:solidFill>
            </a:ln>
          </p:spPr>
          <p:txBody>
            <a:bodyPr wrap="square" lIns="0" tIns="0" rIns="0" bIns="0" rtlCol="0"/>
            <a:lstStyle/>
            <a:p>
              <a:endParaRPr/>
            </a:p>
          </p:txBody>
        </p:sp>
        <p:sp>
          <p:nvSpPr>
            <p:cNvPr id="938" name="object 938"/>
            <p:cNvSpPr/>
            <p:nvPr/>
          </p:nvSpPr>
          <p:spPr>
            <a:xfrm>
              <a:off x="6047025" y="3696818"/>
              <a:ext cx="1905" cy="80645"/>
            </a:xfrm>
            <a:custGeom>
              <a:avLst/>
              <a:gdLst/>
              <a:ahLst/>
              <a:cxnLst/>
              <a:rect l="l" t="t" r="r" b="b"/>
              <a:pathLst>
                <a:path w="1904" h="80645">
                  <a:moveTo>
                    <a:pt x="0" y="0"/>
                  </a:moveTo>
                  <a:lnTo>
                    <a:pt x="1655" y="0"/>
                  </a:lnTo>
                  <a:lnTo>
                    <a:pt x="1655" y="80023"/>
                  </a:lnTo>
                  <a:lnTo>
                    <a:pt x="0" y="80023"/>
                  </a:lnTo>
                  <a:lnTo>
                    <a:pt x="0" y="0"/>
                  </a:lnTo>
                  <a:close/>
                </a:path>
              </a:pathLst>
            </a:custGeom>
            <a:solidFill>
              <a:srgbClr val="96999C"/>
            </a:solidFill>
          </p:spPr>
          <p:txBody>
            <a:bodyPr wrap="square" lIns="0" tIns="0" rIns="0" bIns="0" rtlCol="0"/>
            <a:lstStyle/>
            <a:p>
              <a:endParaRPr/>
            </a:p>
          </p:txBody>
        </p:sp>
        <p:sp>
          <p:nvSpPr>
            <p:cNvPr id="939" name="object 939"/>
            <p:cNvSpPr/>
            <p:nvPr/>
          </p:nvSpPr>
          <p:spPr>
            <a:xfrm>
              <a:off x="6047025" y="3696818"/>
              <a:ext cx="1905" cy="80645"/>
            </a:xfrm>
            <a:custGeom>
              <a:avLst/>
              <a:gdLst/>
              <a:ahLst/>
              <a:cxnLst/>
              <a:rect l="l" t="t" r="r" b="b"/>
              <a:pathLst>
                <a:path w="1904" h="80645">
                  <a:moveTo>
                    <a:pt x="1655" y="0"/>
                  </a:moveTo>
                  <a:lnTo>
                    <a:pt x="1655" y="80023"/>
                  </a:lnTo>
                </a:path>
                <a:path w="1904" h="80645">
                  <a:moveTo>
                    <a:pt x="0" y="80023"/>
                  </a:moveTo>
                  <a:lnTo>
                    <a:pt x="0" y="0"/>
                  </a:lnTo>
                </a:path>
              </a:pathLst>
            </a:custGeom>
            <a:ln w="3175">
              <a:solidFill>
                <a:srgbClr val="96999C"/>
              </a:solidFill>
            </a:ln>
          </p:spPr>
          <p:txBody>
            <a:bodyPr wrap="square" lIns="0" tIns="0" rIns="0" bIns="0" rtlCol="0"/>
            <a:lstStyle/>
            <a:p>
              <a:endParaRPr/>
            </a:p>
          </p:txBody>
        </p:sp>
        <p:sp>
          <p:nvSpPr>
            <p:cNvPr id="940" name="object 940"/>
            <p:cNvSpPr/>
            <p:nvPr/>
          </p:nvSpPr>
          <p:spPr>
            <a:xfrm>
              <a:off x="6048680" y="3696818"/>
              <a:ext cx="3810" cy="80645"/>
            </a:xfrm>
            <a:custGeom>
              <a:avLst/>
              <a:gdLst/>
              <a:ahLst/>
              <a:cxnLst/>
              <a:rect l="l" t="t" r="r" b="b"/>
              <a:pathLst>
                <a:path w="3810" h="80645">
                  <a:moveTo>
                    <a:pt x="0" y="0"/>
                  </a:moveTo>
                  <a:lnTo>
                    <a:pt x="3547" y="0"/>
                  </a:lnTo>
                  <a:lnTo>
                    <a:pt x="3547" y="80023"/>
                  </a:lnTo>
                  <a:lnTo>
                    <a:pt x="0" y="80023"/>
                  </a:lnTo>
                  <a:lnTo>
                    <a:pt x="0" y="0"/>
                  </a:lnTo>
                  <a:close/>
                </a:path>
              </a:pathLst>
            </a:custGeom>
            <a:solidFill>
              <a:srgbClr val="96999C"/>
            </a:solidFill>
          </p:spPr>
          <p:txBody>
            <a:bodyPr wrap="square" lIns="0" tIns="0" rIns="0" bIns="0" rtlCol="0"/>
            <a:lstStyle/>
            <a:p>
              <a:endParaRPr/>
            </a:p>
          </p:txBody>
        </p:sp>
        <p:sp>
          <p:nvSpPr>
            <p:cNvPr id="941" name="object 941"/>
            <p:cNvSpPr/>
            <p:nvPr/>
          </p:nvSpPr>
          <p:spPr>
            <a:xfrm>
              <a:off x="6048680" y="3696818"/>
              <a:ext cx="3810" cy="80645"/>
            </a:xfrm>
            <a:custGeom>
              <a:avLst/>
              <a:gdLst/>
              <a:ahLst/>
              <a:cxnLst/>
              <a:rect l="l" t="t" r="r" b="b"/>
              <a:pathLst>
                <a:path w="3810" h="80645">
                  <a:moveTo>
                    <a:pt x="3547" y="0"/>
                  </a:moveTo>
                  <a:lnTo>
                    <a:pt x="3547" y="80023"/>
                  </a:lnTo>
                </a:path>
                <a:path w="3810" h="80645">
                  <a:moveTo>
                    <a:pt x="0" y="80023"/>
                  </a:moveTo>
                  <a:lnTo>
                    <a:pt x="0" y="0"/>
                  </a:lnTo>
                </a:path>
              </a:pathLst>
            </a:custGeom>
            <a:ln w="3175">
              <a:solidFill>
                <a:srgbClr val="96999C"/>
              </a:solidFill>
            </a:ln>
          </p:spPr>
          <p:txBody>
            <a:bodyPr wrap="square" lIns="0" tIns="0" rIns="0" bIns="0" rtlCol="0"/>
            <a:lstStyle/>
            <a:p>
              <a:endParaRPr/>
            </a:p>
          </p:txBody>
        </p:sp>
        <p:sp>
          <p:nvSpPr>
            <p:cNvPr id="942" name="object 942"/>
            <p:cNvSpPr/>
            <p:nvPr/>
          </p:nvSpPr>
          <p:spPr>
            <a:xfrm>
              <a:off x="6052227" y="3696818"/>
              <a:ext cx="1905" cy="80645"/>
            </a:xfrm>
            <a:custGeom>
              <a:avLst/>
              <a:gdLst/>
              <a:ahLst/>
              <a:cxnLst/>
              <a:rect l="l" t="t" r="r" b="b"/>
              <a:pathLst>
                <a:path w="1904" h="80645">
                  <a:moveTo>
                    <a:pt x="0" y="0"/>
                  </a:moveTo>
                  <a:lnTo>
                    <a:pt x="1891" y="0"/>
                  </a:lnTo>
                  <a:lnTo>
                    <a:pt x="1891" y="80023"/>
                  </a:lnTo>
                  <a:lnTo>
                    <a:pt x="0" y="80023"/>
                  </a:lnTo>
                  <a:lnTo>
                    <a:pt x="0" y="0"/>
                  </a:lnTo>
                  <a:close/>
                </a:path>
              </a:pathLst>
            </a:custGeom>
            <a:solidFill>
              <a:srgbClr val="96999B"/>
            </a:solidFill>
          </p:spPr>
          <p:txBody>
            <a:bodyPr wrap="square" lIns="0" tIns="0" rIns="0" bIns="0" rtlCol="0"/>
            <a:lstStyle/>
            <a:p>
              <a:endParaRPr/>
            </a:p>
          </p:txBody>
        </p:sp>
        <p:sp>
          <p:nvSpPr>
            <p:cNvPr id="943" name="object 943"/>
            <p:cNvSpPr/>
            <p:nvPr/>
          </p:nvSpPr>
          <p:spPr>
            <a:xfrm>
              <a:off x="6052227" y="3696818"/>
              <a:ext cx="1905" cy="80645"/>
            </a:xfrm>
            <a:custGeom>
              <a:avLst/>
              <a:gdLst/>
              <a:ahLst/>
              <a:cxnLst/>
              <a:rect l="l" t="t" r="r" b="b"/>
              <a:pathLst>
                <a:path w="1904" h="80645">
                  <a:moveTo>
                    <a:pt x="1891" y="0"/>
                  </a:moveTo>
                  <a:lnTo>
                    <a:pt x="1891" y="80023"/>
                  </a:lnTo>
                </a:path>
                <a:path w="1904" h="80645">
                  <a:moveTo>
                    <a:pt x="0" y="80023"/>
                  </a:moveTo>
                  <a:lnTo>
                    <a:pt x="0" y="0"/>
                  </a:lnTo>
                </a:path>
              </a:pathLst>
            </a:custGeom>
            <a:ln w="3175">
              <a:solidFill>
                <a:srgbClr val="96999B"/>
              </a:solidFill>
            </a:ln>
          </p:spPr>
          <p:txBody>
            <a:bodyPr wrap="square" lIns="0" tIns="0" rIns="0" bIns="0" rtlCol="0"/>
            <a:lstStyle/>
            <a:p>
              <a:endParaRPr/>
            </a:p>
          </p:txBody>
        </p:sp>
        <p:sp>
          <p:nvSpPr>
            <p:cNvPr id="944" name="object 944"/>
            <p:cNvSpPr/>
            <p:nvPr/>
          </p:nvSpPr>
          <p:spPr>
            <a:xfrm>
              <a:off x="6054119" y="3696818"/>
              <a:ext cx="3810" cy="80645"/>
            </a:xfrm>
            <a:custGeom>
              <a:avLst/>
              <a:gdLst/>
              <a:ahLst/>
              <a:cxnLst/>
              <a:rect l="l" t="t" r="r" b="b"/>
              <a:pathLst>
                <a:path w="3810" h="80645">
                  <a:moveTo>
                    <a:pt x="0" y="0"/>
                  </a:moveTo>
                  <a:lnTo>
                    <a:pt x="3547" y="0"/>
                  </a:lnTo>
                  <a:lnTo>
                    <a:pt x="3547" y="80023"/>
                  </a:lnTo>
                  <a:lnTo>
                    <a:pt x="0" y="80023"/>
                  </a:lnTo>
                  <a:lnTo>
                    <a:pt x="0" y="0"/>
                  </a:lnTo>
                  <a:close/>
                </a:path>
              </a:pathLst>
            </a:custGeom>
            <a:solidFill>
              <a:srgbClr val="95979B"/>
            </a:solidFill>
          </p:spPr>
          <p:txBody>
            <a:bodyPr wrap="square" lIns="0" tIns="0" rIns="0" bIns="0" rtlCol="0"/>
            <a:lstStyle/>
            <a:p>
              <a:endParaRPr/>
            </a:p>
          </p:txBody>
        </p:sp>
        <p:sp>
          <p:nvSpPr>
            <p:cNvPr id="945" name="object 945"/>
            <p:cNvSpPr/>
            <p:nvPr/>
          </p:nvSpPr>
          <p:spPr>
            <a:xfrm>
              <a:off x="6054119" y="3696818"/>
              <a:ext cx="3810" cy="80645"/>
            </a:xfrm>
            <a:custGeom>
              <a:avLst/>
              <a:gdLst/>
              <a:ahLst/>
              <a:cxnLst/>
              <a:rect l="l" t="t" r="r" b="b"/>
              <a:pathLst>
                <a:path w="3810" h="80645">
                  <a:moveTo>
                    <a:pt x="3547" y="0"/>
                  </a:moveTo>
                  <a:lnTo>
                    <a:pt x="3547" y="80023"/>
                  </a:lnTo>
                </a:path>
                <a:path w="3810" h="80645">
                  <a:moveTo>
                    <a:pt x="0" y="80023"/>
                  </a:moveTo>
                  <a:lnTo>
                    <a:pt x="0" y="0"/>
                  </a:lnTo>
                </a:path>
              </a:pathLst>
            </a:custGeom>
            <a:ln w="3175">
              <a:solidFill>
                <a:srgbClr val="95979B"/>
              </a:solidFill>
            </a:ln>
          </p:spPr>
          <p:txBody>
            <a:bodyPr wrap="square" lIns="0" tIns="0" rIns="0" bIns="0" rtlCol="0"/>
            <a:lstStyle/>
            <a:p>
              <a:endParaRPr/>
            </a:p>
          </p:txBody>
        </p:sp>
        <p:sp>
          <p:nvSpPr>
            <p:cNvPr id="946" name="object 946"/>
            <p:cNvSpPr/>
            <p:nvPr/>
          </p:nvSpPr>
          <p:spPr>
            <a:xfrm>
              <a:off x="6057666" y="3696818"/>
              <a:ext cx="1905" cy="80645"/>
            </a:xfrm>
            <a:custGeom>
              <a:avLst/>
              <a:gdLst/>
              <a:ahLst/>
              <a:cxnLst/>
              <a:rect l="l" t="t" r="r" b="b"/>
              <a:pathLst>
                <a:path w="1904" h="80645">
                  <a:moveTo>
                    <a:pt x="0" y="0"/>
                  </a:moveTo>
                  <a:lnTo>
                    <a:pt x="1655" y="0"/>
                  </a:lnTo>
                  <a:lnTo>
                    <a:pt x="1655" y="80023"/>
                  </a:lnTo>
                  <a:lnTo>
                    <a:pt x="0" y="80023"/>
                  </a:lnTo>
                  <a:lnTo>
                    <a:pt x="0" y="0"/>
                  </a:lnTo>
                  <a:close/>
                </a:path>
              </a:pathLst>
            </a:custGeom>
            <a:solidFill>
              <a:srgbClr val="95979B"/>
            </a:solidFill>
          </p:spPr>
          <p:txBody>
            <a:bodyPr wrap="square" lIns="0" tIns="0" rIns="0" bIns="0" rtlCol="0"/>
            <a:lstStyle/>
            <a:p>
              <a:endParaRPr/>
            </a:p>
          </p:txBody>
        </p:sp>
        <p:sp>
          <p:nvSpPr>
            <p:cNvPr id="947" name="object 947"/>
            <p:cNvSpPr/>
            <p:nvPr/>
          </p:nvSpPr>
          <p:spPr>
            <a:xfrm>
              <a:off x="6057666" y="3696818"/>
              <a:ext cx="1905" cy="80645"/>
            </a:xfrm>
            <a:custGeom>
              <a:avLst/>
              <a:gdLst/>
              <a:ahLst/>
              <a:cxnLst/>
              <a:rect l="l" t="t" r="r" b="b"/>
              <a:pathLst>
                <a:path w="1904" h="80645">
                  <a:moveTo>
                    <a:pt x="1655" y="0"/>
                  </a:moveTo>
                  <a:lnTo>
                    <a:pt x="1655" y="80023"/>
                  </a:lnTo>
                </a:path>
                <a:path w="1904" h="80645">
                  <a:moveTo>
                    <a:pt x="0" y="80023"/>
                  </a:moveTo>
                  <a:lnTo>
                    <a:pt x="0" y="0"/>
                  </a:lnTo>
                </a:path>
              </a:pathLst>
            </a:custGeom>
            <a:ln w="3175">
              <a:solidFill>
                <a:srgbClr val="95979B"/>
              </a:solidFill>
            </a:ln>
          </p:spPr>
          <p:txBody>
            <a:bodyPr wrap="square" lIns="0" tIns="0" rIns="0" bIns="0" rtlCol="0"/>
            <a:lstStyle/>
            <a:p>
              <a:endParaRPr/>
            </a:p>
          </p:txBody>
        </p:sp>
        <p:sp>
          <p:nvSpPr>
            <p:cNvPr id="948" name="object 948"/>
            <p:cNvSpPr/>
            <p:nvPr/>
          </p:nvSpPr>
          <p:spPr>
            <a:xfrm>
              <a:off x="6059322" y="3696818"/>
              <a:ext cx="3810" cy="80645"/>
            </a:xfrm>
            <a:custGeom>
              <a:avLst/>
              <a:gdLst/>
              <a:ahLst/>
              <a:cxnLst/>
              <a:rect l="l" t="t" r="r" b="b"/>
              <a:pathLst>
                <a:path w="3810" h="80645">
                  <a:moveTo>
                    <a:pt x="0" y="0"/>
                  </a:moveTo>
                  <a:lnTo>
                    <a:pt x="3547" y="0"/>
                  </a:lnTo>
                  <a:lnTo>
                    <a:pt x="3547" y="80023"/>
                  </a:lnTo>
                  <a:lnTo>
                    <a:pt x="0" y="80023"/>
                  </a:lnTo>
                  <a:lnTo>
                    <a:pt x="0" y="0"/>
                  </a:lnTo>
                  <a:close/>
                </a:path>
              </a:pathLst>
            </a:custGeom>
            <a:solidFill>
              <a:srgbClr val="94969A"/>
            </a:solidFill>
          </p:spPr>
          <p:txBody>
            <a:bodyPr wrap="square" lIns="0" tIns="0" rIns="0" bIns="0" rtlCol="0"/>
            <a:lstStyle/>
            <a:p>
              <a:endParaRPr/>
            </a:p>
          </p:txBody>
        </p:sp>
        <p:sp>
          <p:nvSpPr>
            <p:cNvPr id="949" name="object 949"/>
            <p:cNvSpPr/>
            <p:nvPr/>
          </p:nvSpPr>
          <p:spPr>
            <a:xfrm>
              <a:off x="6059322" y="3696818"/>
              <a:ext cx="3810" cy="80645"/>
            </a:xfrm>
            <a:custGeom>
              <a:avLst/>
              <a:gdLst/>
              <a:ahLst/>
              <a:cxnLst/>
              <a:rect l="l" t="t" r="r" b="b"/>
              <a:pathLst>
                <a:path w="3810" h="80645">
                  <a:moveTo>
                    <a:pt x="3547" y="0"/>
                  </a:moveTo>
                  <a:lnTo>
                    <a:pt x="3547" y="80023"/>
                  </a:lnTo>
                </a:path>
                <a:path w="3810" h="80645">
                  <a:moveTo>
                    <a:pt x="0" y="80023"/>
                  </a:moveTo>
                  <a:lnTo>
                    <a:pt x="0" y="0"/>
                  </a:lnTo>
                </a:path>
              </a:pathLst>
            </a:custGeom>
            <a:ln w="3175">
              <a:solidFill>
                <a:srgbClr val="94969A"/>
              </a:solidFill>
            </a:ln>
          </p:spPr>
          <p:txBody>
            <a:bodyPr wrap="square" lIns="0" tIns="0" rIns="0" bIns="0" rtlCol="0"/>
            <a:lstStyle/>
            <a:p>
              <a:endParaRPr/>
            </a:p>
          </p:txBody>
        </p:sp>
        <p:sp>
          <p:nvSpPr>
            <p:cNvPr id="950" name="object 950"/>
            <p:cNvSpPr/>
            <p:nvPr/>
          </p:nvSpPr>
          <p:spPr>
            <a:xfrm>
              <a:off x="6062869" y="3696818"/>
              <a:ext cx="1905" cy="80645"/>
            </a:xfrm>
            <a:custGeom>
              <a:avLst/>
              <a:gdLst/>
              <a:ahLst/>
              <a:cxnLst/>
              <a:rect l="l" t="t" r="r" b="b"/>
              <a:pathLst>
                <a:path w="1904" h="80645">
                  <a:moveTo>
                    <a:pt x="0" y="0"/>
                  </a:moveTo>
                  <a:lnTo>
                    <a:pt x="1891" y="0"/>
                  </a:lnTo>
                  <a:lnTo>
                    <a:pt x="1891" y="80023"/>
                  </a:lnTo>
                  <a:lnTo>
                    <a:pt x="0" y="80023"/>
                  </a:lnTo>
                  <a:lnTo>
                    <a:pt x="0" y="0"/>
                  </a:lnTo>
                  <a:close/>
                </a:path>
              </a:pathLst>
            </a:custGeom>
            <a:solidFill>
              <a:srgbClr val="939599"/>
            </a:solidFill>
          </p:spPr>
          <p:txBody>
            <a:bodyPr wrap="square" lIns="0" tIns="0" rIns="0" bIns="0" rtlCol="0"/>
            <a:lstStyle/>
            <a:p>
              <a:endParaRPr/>
            </a:p>
          </p:txBody>
        </p:sp>
        <p:sp>
          <p:nvSpPr>
            <p:cNvPr id="951" name="object 951"/>
            <p:cNvSpPr/>
            <p:nvPr/>
          </p:nvSpPr>
          <p:spPr>
            <a:xfrm>
              <a:off x="6062869" y="3696818"/>
              <a:ext cx="1905" cy="80645"/>
            </a:xfrm>
            <a:custGeom>
              <a:avLst/>
              <a:gdLst/>
              <a:ahLst/>
              <a:cxnLst/>
              <a:rect l="l" t="t" r="r" b="b"/>
              <a:pathLst>
                <a:path w="1904" h="80645">
                  <a:moveTo>
                    <a:pt x="1891" y="0"/>
                  </a:moveTo>
                  <a:lnTo>
                    <a:pt x="1891" y="80023"/>
                  </a:lnTo>
                </a:path>
                <a:path w="1904" h="80645">
                  <a:moveTo>
                    <a:pt x="0" y="80023"/>
                  </a:moveTo>
                  <a:lnTo>
                    <a:pt x="0" y="0"/>
                  </a:lnTo>
                </a:path>
              </a:pathLst>
            </a:custGeom>
            <a:ln w="3175">
              <a:solidFill>
                <a:srgbClr val="939599"/>
              </a:solidFill>
            </a:ln>
          </p:spPr>
          <p:txBody>
            <a:bodyPr wrap="square" lIns="0" tIns="0" rIns="0" bIns="0" rtlCol="0"/>
            <a:lstStyle/>
            <a:p>
              <a:endParaRPr/>
            </a:p>
          </p:txBody>
        </p:sp>
        <p:sp>
          <p:nvSpPr>
            <p:cNvPr id="952" name="object 952"/>
            <p:cNvSpPr/>
            <p:nvPr/>
          </p:nvSpPr>
          <p:spPr>
            <a:xfrm>
              <a:off x="6064761" y="3696818"/>
              <a:ext cx="3810" cy="80645"/>
            </a:xfrm>
            <a:custGeom>
              <a:avLst/>
              <a:gdLst/>
              <a:ahLst/>
              <a:cxnLst/>
              <a:rect l="l" t="t" r="r" b="b"/>
              <a:pathLst>
                <a:path w="3810" h="80645">
                  <a:moveTo>
                    <a:pt x="0" y="0"/>
                  </a:moveTo>
                  <a:lnTo>
                    <a:pt x="3547" y="0"/>
                  </a:lnTo>
                  <a:lnTo>
                    <a:pt x="3547" y="80023"/>
                  </a:lnTo>
                  <a:lnTo>
                    <a:pt x="0" y="80023"/>
                  </a:lnTo>
                  <a:lnTo>
                    <a:pt x="0" y="0"/>
                  </a:lnTo>
                  <a:close/>
                </a:path>
              </a:pathLst>
            </a:custGeom>
            <a:solidFill>
              <a:srgbClr val="939597"/>
            </a:solidFill>
          </p:spPr>
          <p:txBody>
            <a:bodyPr wrap="square" lIns="0" tIns="0" rIns="0" bIns="0" rtlCol="0"/>
            <a:lstStyle/>
            <a:p>
              <a:endParaRPr/>
            </a:p>
          </p:txBody>
        </p:sp>
        <p:sp>
          <p:nvSpPr>
            <p:cNvPr id="953" name="object 953"/>
            <p:cNvSpPr/>
            <p:nvPr/>
          </p:nvSpPr>
          <p:spPr>
            <a:xfrm>
              <a:off x="6064761" y="3696818"/>
              <a:ext cx="3810" cy="80645"/>
            </a:xfrm>
            <a:custGeom>
              <a:avLst/>
              <a:gdLst/>
              <a:ahLst/>
              <a:cxnLst/>
              <a:rect l="l" t="t" r="r" b="b"/>
              <a:pathLst>
                <a:path w="3810" h="80645">
                  <a:moveTo>
                    <a:pt x="3547" y="0"/>
                  </a:moveTo>
                  <a:lnTo>
                    <a:pt x="3547" y="80023"/>
                  </a:lnTo>
                </a:path>
                <a:path w="3810" h="80645">
                  <a:moveTo>
                    <a:pt x="0" y="80023"/>
                  </a:moveTo>
                  <a:lnTo>
                    <a:pt x="0" y="0"/>
                  </a:lnTo>
                </a:path>
              </a:pathLst>
            </a:custGeom>
            <a:ln w="3175">
              <a:solidFill>
                <a:srgbClr val="939597"/>
              </a:solidFill>
            </a:ln>
          </p:spPr>
          <p:txBody>
            <a:bodyPr wrap="square" lIns="0" tIns="0" rIns="0" bIns="0" rtlCol="0"/>
            <a:lstStyle/>
            <a:p>
              <a:endParaRPr/>
            </a:p>
          </p:txBody>
        </p:sp>
        <p:sp>
          <p:nvSpPr>
            <p:cNvPr id="954" name="object 954"/>
            <p:cNvSpPr/>
            <p:nvPr/>
          </p:nvSpPr>
          <p:spPr>
            <a:xfrm>
              <a:off x="6068308" y="3696818"/>
              <a:ext cx="1905" cy="80645"/>
            </a:xfrm>
            <a:custGeom>
              <a:avLst/>
              <a:gdLst/>
              <a:ahLst/>
              <a:cxnLst/>
              <a:rect l="l" t="t" r="r" b="b"/>
              <a:pathLst>
                <a:path w="1904" h="80645">
                  <a:moveTo>
                    <a:pt x="0" y="0"/>
                  </a:moveTo>
                  <a:lnTo>
                    <a:pt x="1655" y="0"/>
                  </a:lnTo>
                  <a:lnTo>
                    <a:pt x="1655" y="80023"/>
                  </a:lnTo>
                  <a:lnTo>
                    <a:pt x="0" y="80023"/>
                  </a:lnTo>
                  <a:lnTo>
                    <a:pt x="0" y="0"/>
                  </a:lnTo>
                  <a:close/>
                </a:path>
              </a:pathLst>
            </a:custGeom>
            <a:solidFill>
              <a:srgbClr val="939597"/>
            </a:solidFill>
          </p:spPr>
          <p:txBody>
            <a:bodyPr wrap="square" lIns="0" tIns="0" rIns="0" bIns="0" rtlCol="0"/>
            <a:lstStyle/>
            <a:p>
              <a:endParaRPr/>
            </a:p>
          </p:txBody>
        </p:sp>
        <p:sp>
          <p:nvSpPr>
            <p:cNvPr id="955" name="object 955"/>
            <p:cNvSpPr/>
            <p:nvPr/>
          </p:nvSpPr>
          <p:spPr>
            <a:xfrm>
              <a:off x="6068308" y="3696818"/>
              <a:ext cx="1905" cy="80645"/>
            </a:xfrm>
            <a:custGeom>
              <a:avLst/>
              <a:gdLst/>
              <a:ahLst/>
              <a:cxnLst/>
              <a:rect l="l" t="t" r="r" b="b"/>
              <a:pathLst>
                <a:path w="1904" h="80645">
                  <a:moveTo>
                    <a:pt x="1655" y="0"/>
                  </a:moveTo>
                  <a:lnTo>
                    <a:pt x="1655" y="80023"/>
                  </a:lnTo>
                </a:path>
                <a:path w="1904" h="80645">
                  <a:moveTo>
                    <a:pt x="0" y="80023"/>
                  </a:moveTo>
                  <a:lnTo>
                    <a:pt x="0" y="0"/>
                  </a:lnTo>
                </a:path>
              </a:pathLst>
            </a:custGeom>
            <a:ln w="3175">
              <a:solidFill>
                <a:srgbClr val="939597"/>
              </a:solidFill>
            </a:ln>
          </p:spPr>
          <p:txBody>
            <a:bodyPr wrap="square" lIns="0" tIns="0" rIns="0" bIns="0" rtlCol="0"/>
            <a:lstStyle/>
            <a:p>
              <a:endParaRPr/>
            </a:p>
          </p:txBody>
        </p:sp>
        <p:sp>
          <p:nvSpPr>
            <p:cNvPr id="956" name="object 956"/>
            <p:cNvSpPr/>
            <p:nvPr/>
          </p:nvSpPr>
          <p:spPr>
            <a:xfrm>
              <a:off x="6069963" y="3696818"/>
              <a:ext cx="3810" cy="80645"/>
            </a:xfrm>
            <a:custGeom>
              <a:avLst/>
              <a:gdLst/>
              <a:ahLst/>
              <a:cxnLst/>
              <a:rect l="l" t="t" r="r" b="b"/>
              <a:pathLst>
                <a:path w="3810" h="80645">
                  <a:moveTo>
                    <a:pt x="0" y="0"/>
                  </a:moveTo>
                  <a:lnTo>
                    <a:pt x="3547" y="0"/>
                  </a:lnTo>
                  <a:lnTo>
                    <a:pt x="3547" y="80023"/>
                  </a:lnTo>
                  <a:lnTo>
                    <a:pt x="0" y="80023"/>
                  </a:lnTo>
                  <a:lnTo>
                    <a:pt x="0" y="0"/>
                  </a:lnTo>
                  <a:close/>
                </a:path>
              </a:pathLst>
            </a:custGeom>
            <a:solidFill>
              <a:srgbClr val="929497"/>
            </a:solidFill>
          </p:spPr>
          <p:txBody>
            <a:bodyPr wrap="square" lIns="0" tIns="0" rIns="0" bIns="0" rtlCol="0"/>
            <a:lstStyle/>
            <a:p>
              <a:endParaRPr/>
            </a:p>
          </p:txBody>
        </p:sp>
        <p:sp>
          <p:nvSpPr>
            <p:cNvPr id="957" name="object 957"/>
            <p:cNvSpPr/>
            <p:nvPr/>
          </p:nvSpPr>
          <p:spPr>
            <a:xfrm>
              <a:off x="6069963" y="3696818"/>
              <a:ext cx="3810" cy="80645"/>
            </a:xfrm>
            <a:custGeom>
              <a:avLst/>
              <a:gdLst/>
              <a:ahLst/>
              <a:cxnLst/>
              <a:rect l="l" t="t" r="r" b="b"/>
              <a:pathLst>
                <a:path w="3810" h="80645">
                  <a:moveTo>
                    <a:pt x="3547" y="0"/>
                  </a:moveTo>
                  <a:lnTo>
                    <a:pt x="3547" y="80023"/>
                  </a:lnTo>
                </a:path>
                <a:path w="3810" h="80645">
                  <a:moveTo>
                    <a:pt x="0" y="80023"/>
                  </a:moveTo>
                  <a:lnTo>
                    <a:pt x="0" y="0"/>
                  </a:lnTo>
                </a:path>
              </a:pathLst>
            </a:custGeom>
            <a:ln w="3175">
              <a:solidFill>
                <a:srgbClr val="929497"/>
              </a:solidFill>
            </a:ln>
          </p:spPr>
          <p:txBody>
            <a:bodyPr wrap="square" lIns="0" tIns="0" rIns="0" bIns="0" rtlCol="0"/>
            <a:lstStyle/>
            <a:p>
              <a:endParaRPr/>
            </a:p>
          </p:txBody>
        </p:sp>
        <p:sp>
          <p:nvSpPr>
            <p:cNvPr id="958" name="object 958"/>
            <p:cNvSpPr/>
            <p:nvPr/>
          </p:nvSpPr>
          <p:spPr>
            <a:xfrm>
              <a:off x="6073511" y="3696818"/>
              <a:ext cx="1905" cy="80645"/>
            </a:xfrm>
            <a:custGeom>
              <a:avLst/>
              <a:gdLst/>
              <a:ahLst/>
              <a:cxnLst/>
              <a:rect l="l" t="t" r="r" b="b"/>
              <a:pathLst>
                <a:path w="1904" h="80645">
                  <a:moveTo>
                    <a:pt x="0" y="0"/>
                  </a:moveTo>
                  <a:lnTo>
                    <a:pt x="1891" y="0"/>
                  </a:lnTo>
                  <a:lnTo>
                    <a:pt x="1891" y="80023"/>
                  </a:lnTo>
                  <a:lnTo>
                    <a:pt x="0" y="80023"/>
                  </a:lnTo>
                  <a:lnTo>
                    <a:pt x="0" y="0"/>
                  </a:lnTo>
                  <a:close/>
                </a:path>
              </a:pathLst>
            </a:custGeom>
            <a:solidFill>
              <a:srgbClr val="929396"/>
            </a:solidFill>
          </p:spPr>
          <p:txBody>
            <a:bodyPr wrap="square" lIns="0" tIns="0" rIns="0" bIns="0" rtlCol="0"/>
            <a:lstStyle/>
            <a:p>
              <a:endParaRPr/>
            </a:p>
          </p:txBody>
        </p:sp>
        <p:sp>
          <p:nvSpPr>
            <p:cNvPr id="959" name="object 959"/>
            <p:cNvSpPr/>
            <p:nvPr/>
          </p:nvSpPr>
          <p:spPr>
            <a:xfrm>
              <a:off x="6073511" y="3696818"/>
              <a:ext cx="1905" cy="80645"/>
            </a:xfrm>
            <a:custGeom>
              <a:avLst/>
              <a:gdLst/>
              <a:ahLst/>
              <a:cxnLst/>
              <a:rect l="l" t="t" r="r" b="b"/>
              <a:pathLst>
                <a:path w="1904" h="80645">
                  <a:moveTo>
                    <a:pt x="1891" y="0"/>
                  </a:moveTo>
                  <a:lnTo>
                    <a:pt x="1891" y="80023"/>
                  </a:lnTo>
                </a:path>
                <a:path w="1904" h="80645">
                  <a:moveTo>
                    <a:pt x="0" y="80023"/>
                  </a:moveTo>
                  <a:lnTo>
                    <a:pt x="0" y="0"/>
                  </a:lnTo>
                </a:path>
              </a:pathLst>
            </a:custGeom>
            <a:ln w="3175">
              <a:solidFill>
                <a:srgbClr val="929396"/>
              </a:solidFill>
            </a:ln>
          </p:spPr>
          <p:txBody>
            <a:bodyPr wrap="square" lIns="0" tIns="0" rIns="0" bIns="0" rtlCol="0"/>
            <a:lstStyle/>
            <a:p>
              <a:endParaRPr/>
            </a:p>
          </p:txBody>
        </p:sp>
        <p:sp>
          <p:nvSpPr>
            <p:cNvPr id="960" name="object 960"/>
            <p:cNvSpPr/>
            <p:nvPr/>
          </p:nvSpPr>
          <p:spPr>
            <a:xfrm>
              <a:off x="6075402" y="3696818"/>
              <a:ext cx="3810" cy="80645"/>
            </a:xfrm>
            <a:custGeom>
              <a:avLst/>
              <a:gdLst/>
              <a:ahLst/>
              <a:cxnLst/>
              <a:rect l="l" t="t" r="r" b="b"/>
              <a:pathLst>
                <a:path w="3810" h="80645">
                  <a:moveTo>
                    <a:pt x="0" y="0"/>
                  </a:moveTo>
                  <a:lnTo>
                    <a:pt x="3547" y="0"/>
                  </a:lnTo>
                  <a:lnTo>
                    <a:pt x="3547" y="80023"/>
                  </a:lnTo>
                  <a:lnTo>
                    <a:pt x="0" y="80023"/>
                  </a:lnTo>
                  <a:lnTo>
                    <a:pt x="0" y="0"/>
                  </a:lnTo>
                  <a:close/>
                </a:path>
              </a:pathLst>
            </a:custGeom>
            <a:solidFill>
              <a:srgbClr val="929396"/>
            </a:solidFill>
          </p:spPr>
          <p:txBody>
            <a:bodyPr wrap="square" lIns="0" tIns="0" rIns="0" bIns="0" rtlCol="0"/>
            <a:lstStyle/>
            <a:p>
              <a:endParaRPr/>
            </a:p>
          </p:txBody>
        </p:sp>
        <p:sp>
          <p:nvSpPr>
            <p:cNvPr id="961" name="object 961"/>
            <p:cNvSpPr/>
            <p:nvPr/>
          </p:nvSpPr>
          <p:spPr>
            <a:xfrm>
              <a:off x="6075403" y="3696818"/>
              <a:ext cx="3810" cy="80645"/>
            </a:xfrm>
            <a:custGeom>
              <a:avLst/>
              <a:gdLst/>
              <a:ahLst/>
              <a:cxnLst/>
              <a:rect l="l" t="t" r="r" b="b"/>
              <a:pathLst>
                <a:path w="3810" h="80645">
                  <a:moveTo>
                    <a:pt x="3547" y="0"/>
                  </a:moveTo>
                  <a:lnTo>
                    <a:pt x="3547" y="80023"/>
                  </a:lnTo>
                </a:path>
                <a:path w="3810" h="80645">
                  <a:moveTo>
                    <a:pt x="0" y="80023"/>
                  </a:moveTo>
                  <a:lnTo>
                    <a:pt x="0" y="0"/>
                  </a:lnTo>
                </a:path>
              </a:pathLst>
            </a:custGeom>
            <a:ln w="3175">
              <a:solidFill>
                <a:srgbClr val="929396"/>
              </a:solidFill>
            </a:ln>
          </p:spPr>
          <p:txBody>
            <a:bodyPr wrap="square" lIns="0" tIns="0" rIns="0" bIns="0" rtlCol="0"/>
            <a:lstStyle/>
            <a:p>
              <a:endParaRPr/>
            </a:p>
          </p:txBody>
        </p:sp>
        <p:sp>
          <p:nvSpPr>
            <p:cNvPr id="962" name="object 962"/>
            <p:cNvSpPr/>
            <p:nvPr/>
          </p:nvSpPr>
          <p:spPr>
            <a:xfrm>
              <a:off x="6078950" y="3696818"/>
              <a:ext cx="1905" cy="80645"/>
            </a:xfrm>
            <a:custGeom>
              <a:avLst/>
              <a:gdLst/>
              <a:ahLst/>
              <a:cxnLst/>
              <a:rect l="l" t="t" r="r" b="b"/>
              <a:pathLst>
                <a:path w="1904" h="80645">
                  <a:moveTo>
                    <a:pt x="0" y="0"/>
                  </a:moveTo>
                  <a:lnTo>
                    <a:pt x="1655" y="0"/>
                  </a:lnTo>
                  <a:lnTo>
                    <a:pt x="1655" y="80023"/>
                  </a:lnTo>
                  <a:lnTo>
                    <a:pt x="0" y="80023"/>
                  </a:lnTo>
                  <a:lnTo>
                    <a:pt x="0" y="0"/>
                  </a:lnTo>
                  <a:close/>
                </a:path>
              </a:pathLst>
            </a:custGeom>
            <a:solidFill>
              <a:srgbClr val="919295"/>
            </a:solidFill>
          </p:spPr>
          <p:txBody>
            <a:bodyPr wrap="square" lIns="0" tIns="0" rIns="0" bIns="0" rtlCol="0"/>
            <a:lstStyle/>
            <a:p>
              <a:endParaRPr/>
            </a:p>
          </p:txBody>
        </p:sp>
        <p:sp>
          <p:nvSpPr>
            <p:cNvPr id="963" name="object 963"/>
            <p:cNvSpPr/>
            <p:nvPr/>
          </p:nvSpPr>
          <p:spPr>
            <a:xfrm>
              <a:off x="6078950" y="3696818"/>
              <a:ext cx="1905" cy="80645"/>
            </a:xfrm>
            <a:custGeom>
              <a:avLst/>
              <a:gdLst/>
              <a:ahLst/>
              <a:cxnLst/>
              <a:rect l="l" t="t" r="r" b="b"/>
              <a:pathLst>
                <a:path w="1904" h="80645">
                  <a:moveTo>
                    <a:pt x="1655" y="0"/>
                  </a:moveTo>
                  <a:lnTo>
                    <a:pt x="1655" y="80023"/>
                  </a:lnTo>
                </a:path>
                <a:path w="1904" h="80645">
                  <a:moveTo>
                    <a:pt x="0" y="80023"/>
                  </a:moveTo>
                  <a:lnTo>
                    <a:pt x="0" y="0"/>
                  </a:lnTo>
                </a:path>
              </a:pathLst>
            </a:custGeom>
            <a:ln w="3175">
              <a:solidFill>
                <a:srgbClr val="919295"/>
              </a:solidFill>
            </a:ln>
          </p:spPr>
          <p:txBody>
            <a:bodyPr wrap="square" lIns="0" tIns="0" rIns="0" bIns="0" rtlCol="0"/>
            <a:lstStyle/>
            <a:p>
              <a:endParaRPr/>
            </a:p>
          </p:txBody>
        </p:sp>
        <p:sp>
          <p:nvSpPr>
            <p:cNvPr id="964" name="object 964"/>
            <p:cNvSpPr/>
            <p:nvPr/>
          </p:nvSpPr>
          <p:spPr>
            <a:xfrm>
              <a:off x="6080605" y="3696818"/>
              <a:ext cx="3810" cy="80645"/>
            </a:xfrm>
            <a:custGeom>
              <a:avLst/>
              <a:gdLst/>
              <a:ahLst/>
              <a:cxnLst/>
              <a:rect l="l" t="t" r="r" b="b"/>
              <a:pathLst>
                <a:path w="3810" h="80645">
                  <a:moveTo>
                    <a:pt x="0" y="0"/>
                  </a:moveTo>
                  <a:lnTo>
                    <a:pt x="3547" y="0"/>
                  </a:lnTo>
                  <a:lnTo>
                    <a:pt x="3547" y="80023"/>
                  </a:lnTo>
                  <a:lnTo>
                    <a:pt x="0" y="80023"/>
                  </a:lnTo>
                  <a:lnTo>
                    <a:pt x="0" y="0"/>
                  </a:lnTo>
                  <a:close/>
                </a:path>
              </a:pathLst>
            </a:custGeom>
            <a:solidFill>
              <a:srgbClr val="919294"/>
            </a:solidFill>
          </p:spPr>
          <p:txBody>
            <a:bodyPr wrap="square" lIns="0" tIns="0" rIns="0" bIns="0" rtlCol="0"/>
            <a:lstStyle/>
            <a:p>
              <a:endParaRPr/>
            </a:p>
          </p:txBody>
        </p:sp>
        <p:sp>
          <p:nvSpPr>
            <p:cNvPr id="965" name="object 965"/>
            <p:cNvSpPr/>
            <p:nvPr/>
          </p:nvSpPr>
          <p:spPr>
            <a:xfrm>
              <a:off x="6080605" y="3696818"/>
              <a:ext cx="3810" cy="80645"/>
            </a:xfrm>
            <a:custGeom>
              <a:avLst/>
              <a:gdLst/>
              <a:ahLst/>
              <a:cxnLst/>
              <a:rect l="l" t="t" r="r" b="b"/>
              <a:pathLst>
                <a:path w="3810" h="80645">
                  <a:moveTo>
                    <a:pt x="3547" y="0"/>
                  </a:moveTo>
                  <a:lnTo>
                    <a:pt x="3547" y="80023"/>
                  </a:lnTo>
                </a:path>
                <a:path w="3810" h="80645">
                  <a:moveTo>
                    <a:pt x="0" y="80023"/>
                  </a:moveTo>
                  <a:lnTo>
                    <a:pt x="0" y="0"/>
                  </a:lnTo>
                </a:path>
              </a:pathLst>
            </a:custGeom>
            <a:ln w="3175">
              <a:solidFill>
                <a:srgbClr val="919294"/>
              </a:solidFill>
            </a:ln>
          </p:spPr>
          <p:txBody>
            <a:bodyPr wrap="square" lIns="0" tIns="0" rIns="0" bIns="0" rtlCol="0"/>
            <a:lstStyle/>
            <a:p>
              <a:endParaRPr/>
            </a:p>
          </p:txBody>
        </p:sp>
        <p:sp>
          <p:nvSpPr>
            <p:cNvPr id="966" name="object 966"/>
            <p:cNvSpPr/>
            <p:nvPr/>
          </p:nvSpPr>
          <p:spPr>
            <a:xfrm>
              <a:off x="6084152" y="3696818"/>
              <a:ext cx="1905" cy="80645"/>
            </a:xfrm>
            <a:custGeom>
              <a:avLst/>
              <a:gdLst/>
              <a:ahLst/>
              <a:cxnLst/>
              <a:rect l="l" t="t" r="r" b="b"/>
              <a:pathLst>
                <a:path w="1904" h="80645">
                  <a:moveTo>
                    <a:pt x="0" y="0"/>
                  </a:moveTo>
                  <a:lnTo>
                    <a:pt x="1891" y="0"/>
                  </a:lnTo>
                  <a:lnTo>
                    <a:pt x="1891" y="80023"/>
                  </a:lnTo>
                  <a:lnTo>
                    <a:pt x="0" y="80023"/>
                  </a:lnTo>
                  <a:lnTo>
                    <a:pt x="0" y="0"/>
                  </a:lnTo>
                  <a:close/>
                </a:path>
              </a:pathLst>
            </a:custGeom>
            <a:solidFill>
              <a:srgbClr val="919294"/>
            </a:solidFill>
          </p:spPr>
          <p:txBody>
            <a:bodyPr wrap="square" lIns="0" tIns="0" rIns="0" bIns="0" rtlCol="0"/>
            <a:lstStyle/>
            <a:p>
              <a:endParaRPr/>
            </a:p>
          </p:txBody>
        </p:sp>
        <p:sp>
          <p:nvSpPr>
            <p:cNvPr id="967" name="object 967"/>
            <p:cNvSpPr/>
            <p:nvPr/>
          </p:nvSpPr>
          <p:spPr>
            <a:xfrm>
              <a:off x="6084152" y="3696818"/>
              <a:ext cx="1905" cy="80645"/>
            </a:xfrm>
            <a:custGeom>
              <a:avLst/>
              <a:gdLst/>
              <a:ahLst/>
              <a:cxnLst/>
              <a:rect l="l" t="t" r="r" b="b"/>
              <a:pathLst>
                <a:path w="1904" h="80645">
                  <a:moveTo>
                    <a:pt x="1891" y="0"/>
                  </a:moveTo>
                  <a:lnTo>
                    <a:pt x="1891" y="80023"/>
                  </a:lnTo>
                </a:path>
                <a:path w="1904" h="80645">
                  <a:moveTo>
                    <a:pt x="0" y="80023"/>
                  </a:moveTo>
                  <a:lnTo>
                    <a:pt x="0" y="0"/>
                  </a:lnTo>
                </a:path>
              </a:pathLst>
            </a:custGeom>
            <a:ln w="3175">
              <a:solidFill>
                <a:srgbClr val="919294"/>
              </a:solidFill>
            </a:ln>
          </p:spPr>
          <p:txBody>
            <a:bodyPr wrap="square" lIns="0" tIns="0" rIns="0" bIns="0" rtlCol="0"/>
            <a:lstStyle/>
            <a:p>
              <a:endParaRPr/>
            </a:p>
          </p:txBody>
        </p:sp>
        <p:sp>
          <p:nvSpPr>
            <p:cNvPr id="968" name="object 968"/>
            <p:cNvSpPr/>
            <p:nvPr/>
          </p:nvSpPr>
          <p:spPr>
            <a:xfrm>
              <a:off x="6086044" y="3696818"/>
              <a:ext cx="1905" cy="80645"/>
            </a:xfrm>
            <a:custGeom>
              <a:avLst/>
              <a:gdLst/>
              <a:ahLst/>
              <a:cxnLst/>
              <a:rect l="l" t="t" r="r" b="b"/>
              <a:pathLst>
                <a:path w="1904" h="80645">
                  <a:moveTo>
                    <a:pt x="0" y="0"/>
                  </a:moveTo>
                  <a:lnTo>
                    <a:pt x="1655" y="0"/>
                  </a:lnTo>
                  <a:lnTo>
                    <a:pt x="1655" y="80023"/>
                  </a:lnTo>
                  <a:lnTo>
                    <a:pt x="0" y="80023"/>
                  </a:lnTo>
                  <a:lnTo>
                    <a:pt x="0" y="0"/>
                  </a:lnTo>
                  <a:close/>
                </a:path>
              </a:pathLst>
            </a:custGeom>
            <a:solidFill>
              <a:srgbClr val="909294"/>
            </a:solidFill>
          </p:spPr>
          <p:txBody>
            <a:bodyPr wrap="square" lIns="0" tIns="0" rIns="0" bIns="0" rtlCol="0"/>
            <a:lstStyle/>
            <a:p>
              <a:endParaRPr/>
            </a:p>
          </p:txBody>
        </p:sp>
        <p:sp>
          <p:nvSpPr>
            <p:cNvPr id="969" name="object 969"/>
            <p:cNvSpPr/>
            <p:nvPr/>
          </p:nvSpPr>
          <p:spPr>
            <a:xfrm>
              <a:off x="6086044" y="3696818"/>
              <a:ext cx="1905" cy="80645"/>
            </a:xfrm>
            <a:custGeom>
              <a:avLst/>
              <a:gdLst/>
              <a:ahLst/>
              <a:cxnLst/>
              <a:rect l="l" t="t" r="r" b="b"/>
              <a:pathLst>
                <a:path w="1904" h="80645">
                  <a:moveTo>
                    <a:pt x="1655" y="0"/>
                  </a:moveTo>
                  <a:lnTo>
                    <a:pt x="1655" y="80023"/>
                  </a:lnTo>
                </a:path>
                <a:path w="1904" h="80645">
                  <a:moveTo>
                    <a:pt x="0" y="80023"/>
                  </a:moveTo>
                  <a:lnTo>
                    <a:pt x="0" y="0"/>
                  </a:lnTo>
                </a:path>
              </a:pathLst>
            </a:custGeom>
            <a:ln w="3175">
              <a:solidFill>
                <a:srgbClr val="909294"/>
              </a:solidFill>
            </a:ln>
          </p:spPr>
          <p:txBody>
            <a:bodyPr wrap="square" lIns="0" tIns="0" rIns="0" bIns="0" rtlCol="0"/>
            <a:lstStyle/>
            <a:p>
              <a:endParaRPr/>
            </a:p>
          </p:txBody>
        </p:sp>
        <p:sp>
          <p:nvSpPr>
            <p:cNvPr id="970" name="object 970"/>
            <p:cNvSpPr/>
            <p:nvPr/>
          </p:nvSpPr>
          <p:spPr>
            <a:xfrm>
              <a:off x="6087699" y="3696818"/>
              <a:ext cx="3810" cy="80645"/>
            </a:xfrm>
            <a:custGeom>
              <a:avLst/>
              <a:gdLst/>
              <a:ahLst/>
              <a:cxnLst/>
              <a:rect l="l" t="t" r="r" b="b"/>
              <a:pathLst>
                <a:path w="3810" h="80645">
                  <a:moveTo>
                    <a:pt x="0" y="0"/>
                  </a:moveTo>
                  <a:lnTo>
                    <a:pt x="3547" y="0"/>
                  </a:lnTo>
                  <a:lnTo>
                    <a:pt x="3547" y="80023"/>
                  </a:lnTo>
                  <a:lnTo>
                    <a:pt x="0" y="80023"/>
                  </a:lnTo>
                  <a:lnTo>
                    <a:pt x="0" y="0"/>
                  </a:lnTo>
                  <a:close/>
                </a:path>
              </a:pathLst>
            </a:custGeom>
            <a:solidFill>
              <a:srgbClr val="8F9193"/>
            </a:solidFill>
          </p:spPr>
          <p:txBody>
            <a:bodyPr wrap="square" lIns="0" tIns="0" rIns="0" bIns="0" rtlCol="0"/>
            <a:lstStyle/>
            <a:p>
              <a:endParaRPr/>
            </a:p>
          </p:txBody>
        </p:sp>
        <p:sp>
          <p:nvSpPr>
            <p:cNvPr id="971" name="object 971"/>
            <p:cNvSpPr/>
            <p:nvPr/>
          </p:nvSpPr>
          <p:spPr>
            <a:xfrm>
              <a:off x="6087700" y="3696818"/>
              <a:ext cx="3810" cy="80645"/>
            </a:xfrm>
            <a:custGeom>
              <a:avLst/>
              <a:gdLst/>
              <a:ahLst/>
              <a:cxnLst/>
              <a:rect l="l" t="t" r="r" b="b"/>
              <a:pathLst>
                <a:path w="3810" h="80645">
                  <a:moveTo>
                    <a:pt x="3547" y="0"/>
                  </a:moveTo>
                  <a:lnTo>
                    <a:pt x="3547" y="80023"/>
                  </a:lnTo>
                </a:path>
                <a:path w="3810" h="80645">
                  <a:moveTo>
                    <a:pt x="0" y="80023"/>
                  </a:moveTo>
                  <a:lnTo>
                    <a:pt x="0" y="0"/>
                  </a:lnTo>
                </a:path>
              </a:pathLst>
            </a:custGeom>
            <a:ln w="3175">
              <a:solidFill>
                <a:srgbClr val="8F9193"/>
              </a:solidFill>
            </a:ln>
          </p:spPr>
          <p:txBody>
            <a:bodyPr wrap="square" lIns="0" tIns="0" rIns="0" bIns="0" rtlCol="0"/>
            <a:lstStyle/>
            <a:p>
              <a:endParaRPr/>
            </a:p>
          </p:txBody>
        </p:sp>
        <p:sp>
          <p:nvSpPr>
            <p:cNvPr id="972" name="object 972"/>
            <p:cNvSpPr/>
            <p:nvPr/>
          </p:nvSpPr>
          <p:spPr>
            <a:xfrm>
              <a:off x="6091247" y="3696818"/>
              <a:ext cx="1905" cy="80645"/>
            </a:xfrm>
            <a:custGeom>
              <a:avLst/>
              <a:gdLst/>
              <a:ahLst/>
              <a:cxnLst/>
              <a:rect l="l" t="t" r="r" b="b"/>
              <a:pathLst>
                <a:path w="1904" h="80645">
                  <a:moveTo>
                    <a:pt x="0" y="0"/>
                  </a:moveTo>
                  <a:lnTo>
                    <a:pt x="1891" y="0"/>
                  </a:lnTo>
                  <a:lnTo>
                    <a:pt x="1891" y="80023"/>
                  </a:lnTo>
                  <a:lnTo>
                    <a:pt x="0" y="80023"/>
                  </a:lnTo>
                  <a:lnTo>
                    <a:pt x="0" y="0"/>
                  </a:lnTo>
                  <a:close/>
                </a:path>
              </a:pathLst>
            </a:custGeom>
            <a:solidFill>
              <a:srgbClr val="8F9193"/>
            </a:solidFill>
          </p:spPr>
          <p:txBody>
            <a:bodyPr wrap="square" lIns="0" tIns="0" rIns="0" bIns="0" rtlCol="0"/>
            <a:lstStyle/>
            <a:p>
              <a:endParaRPr/>
            </a:p>
          </p:txBody>
        </p:sp>
        <p:sp>
          <p:nvSpPr>
            <p:cNvPr id="973" name="object 973"/>
            <p:cNvSpPr/>
            <p:nvPr/>
          </p:nvSpPr>
          <p:spPr>
            <a:xfrm>
              <a:off x="6091247" y="3696818"/>
              <a:ext cx="1905" cy="80645"/>
            </a:xfrm>
            <a:custGeom>
              <a:avLst/>
              <a:gdLst/>
              <a:ahLst/>
              <a:cxnLst/>
              <a:rect l="l" t="t" r="r" b="b"/>
              <a:pathLst>
                <a:path w="1904" h="80645">
                  <a:moveTo>
                    <a:pt x="1891" y="0"/>
                  </a:moveTo>
                  <a:lnTo>
                    <a:pt x="1891" y="80023"/>
                  </a:lnTo>
                </a:path>
                <a:path w="1904" h="80645">
                  <a:moveTo>
                    <a:pt x="0" y="80023"/>
                  </a:moveTo>
                  <a:lnTo>
                    <a:pt x="0" y="0"/>
                  </a:lnTo>
                </a:path>
              </a:pathLst>
            </a:custGeom>
            <a:ln w="3175">
              <a:solidFill>
                <a:srgbClr val="8F9193"/>
              </a:solidFill>
            </a:ln>
          </p:spPr>
          <p:txBody>
            <a:bodyPr wrap="square" lIns="0" tIns="0" rIns="0" bIns="0" rtlCol="0"/>
            <a:lstStyle/>
            <a:p>
              <a:endParaRPr/>
            </a:p>
          </p:txBody>
        </p:sp>
        <p:sp>
          <p:nvSpPr>
            <p:cNvPr id="974" name="object 974"/>
            <p:cNvSpPr/>
            <p:nvPr/>
          </p:nvSpPr>
          <p:spPr>
            <a:xfrm>
              <a:off x="6093139" y="3696818"/>
              <a:ext cx="3810" cy="80645"/>
            </a:xfrm>
            <a:custGeom>
              <a:avLst/>
              <a:gdLst/>
              <a:ahLst/>
              <a:cxnLst/>
              <a:rect l="l" t="t" r="r" b="b"/>
              <a:pathLst>
                <a:path w="3810" h="80645">
                  <a:moveTo>
                    <a:pt x="0" y="0"/>
                  </a:moveTo>
                  <a:lnTo>
                    <a:pt x="3547" y="0"/>
                  </a:lnTo>
                  <a:lnTo>
                    <a:pt x="3547" y="80023"/>
                  </a:lnTo>
                  <a:lnTo>
                    <a:pt x="0" y="80023"/>
                  </a:lnTo>
                  <a:lnTo>
                    <a:pt x="0" y="0"/>
                  </a:lnTo>
                  <a:close/>
                </a:path>
              </a:pathLst>
            </a:custGeom>
            <a:solidFill>
              <a:srgbClr val="8E9092"/>
            </a:solidFill>
          </p:spPr>
          <p:txBody>
            <a:bodyPr wrap="square" lIns="0" tIns="0" rIns="0" bIns="0" rtlCol="0"/>
            <a:lstStyle/>
            <a:p>
              <a:endParaRPr/>
            </a:p>
          </p:txBody>
        </p:sp>
        <p:sp>
          <p:nvSpPr>
            <p:cNvPr id="975" name="object 975"/>
            <p:cNvSpPr/>
            <p:nvPr/>
          </p:nvSpPr>
          <p:spPr>
            <a:xfrm>
              <a:off x="6093139" y="3696818"/>
              <a:ext cx="3810" cy="80645"/>
            </a:xfrm>
            <a:custGeom>
              <a:avLst/>
              <a:gdLst/>
              <a:ahLst/>
              <a:cxnLst/>
              <a:rect l="l" t="t" r="r" b="b"/>
              <a:pathLst>
                <a:path w="3810" h="80645">
                  <a:moveTo>
                    <a:pt x="3547" y="0"/>
                  </a:moveTo>
                  <a:lnTo>
                    <a:pt x="3547" y="80023"/>
                  </a:lnTo>
                </a:path>
                <a:path w="3810" h="80645">
                  <a:moveTo>
                    <a:pt x="0" y="80023"/>
                  </a:moveTo>
                  <a:lnTo>
                    <a:pt x="0" y="0"/>
                  </a:lnTo>
                </a:path>
              </a:pathLst>
            </a:custGeom>
            <a:ln w="3175">
              <a:solidFill>
                <a:srgbClr val="8E9092"/>
              </a:solidFill>
            </a:ln>
          </p:spPr>
          <p:txBody>
            <a:bodyPr wrap="square" lIns="0" tIns="0" rIns="0" bIns="0" rtlCol="0"/>
            <a:lstStyle/>
            <a:p>
              <a:endParaRPr/>
            </a:p>
          </p:txBody>
        </p:sp>
        <p:sp>
          <p:nvSpPr>
            <p:cNvPr id="976" name="object 976"/>
            <p:cNvSpPr/>
            <p:nvPr/>
          </p:nvSpPr>
          <p:spPr>
            <a:xfrm>
              <a:off x="6096686" y="3696818"/>
              <a:ext cx="1905" cy="80645"/>
            </a:xfrm>
            <a:custGeom>
              <a:avLst/>
              <a:gdLst/>
              <a:ahLst/>
              <a:cxnLst/>
              <a:rect l="l" t="t" r="r" b="b"/>
              <a:pathLst>
                <a:path w="1904" h="80645">
                  <a:moveTo>
                    <a:pt x="0" y="0"/>
                  </a:moveTo>
                  <a:lnTo>
                    <a:pt x="1655" y="0"/>
                  </a:lnTo>
                  <a:lnTo>
                    <a:pt x="1655" y="80023"/>
                  </a:lnTo>
                  <a:lnTo>
                    <a:pt x="0" y="80023"/>
                  </a:lnTo>
                  <a:lnTo>
                    <a:pt x="0" y="0"/>
                  </a:lnTo>
                  <a:close/>
                </a:path>
              </a:pathLst>
            </a:custGeom>
            <a:solidFill>
              <a:srgbClr val="8E9092"/>
            </a:solidFill>
          </p:spPr>
          <p:txBody>
            <a:bodyPr wrap="square" lIns="0" tIns="0" rIns="0" bIns="0" rtlCol="0"/>
            <a:lstStyle/>
            <a:p>
              <a:endParaRPr/>
            </a:p>
          </p:txBody>
        </p:sp>
        <p:sp>
          <p:nvSpPr>
            <p:cNvPr id="977" name="object 977"/>
            <p:cNvSpPr/>
            <p:nvPr/>
          </p:nvSpPr>
          <p:spPr>
            <a:xfrm>
              <a:off x="6096686" y="3696818"/>
              <a:ext cx="1905" cy="80645"/>
            </a:xfrm>
            <a:custGeom>
              <a:avLst/>
              <a:gdLst/>
              <a:ahLst/>
              <a:cxnLst/>
              <a:rect l="l" t="t" r="r" b="b"/>
              <a:pathLst>
                <a:path w="1904" h="80645">
                  <a:moveTo>
                    <a:pt x="1655" y="0"/>
                  </a:moveTo>
                  <a:lnTo>
                    <a:pt x="1655" y="80023"/>
                  </a:lnTo>
                </a:path>
                <a:path w="1904" h="80645">
                  <a:moveTo>
                    <a:pt x="0" y="80023"/>
                  </a:moveTo>
                  <a:lnTo>
                    <a:pt x="0" y="0"/>
                  </a:lnTo>
                </a:path>
              </a:pathLst>
            </a:custGeom>
            <a:ln w="3175">
              <a:solidFill>
                <a:srgbClr val="8E9092"/>
              </a:solidFill>
            </a:ln>
          </p:spPr>
          <p:txBody>
            <a:bodyPr wrap="square" lIns="0" tIns="0" rIns="0" bIns="0" rtlCol="0"/>
            <a:lstStyle/>
            <a:p>
              <a:endParaRPr/>
            </a:p>
          </p:txBody>
        </p:sp>
        <p:sp>
          <p:nvSpPr>
            <p:cNvPr id="978" name="object 978"/>
            <p:cNvSpPr/>
            <p:nvPr/>
          </p:nvSpPr>
          <p:spPr>
            <a:xfrm>
              <a:off x="6098341" y="3696818"/>
              <a:ext cx="3810" cy="80645"/>
            </a:xfrm>
            <a:custGeom>
              <a:avLst/>
              <a:gdLst/>
              <a:ahLst/>
              <a:cxnLst/>
              <a:rect l="l" t="t" r="r" b="b"/>
              <a:pathLst>
                <a:path w="3810" h="80645">
                  <a:moveTo>
                    <a:pt x="0" y="0"/>
                  </a:moveTo>
                  <a:lnTo>
                    <a:pt x="3547" y="0"/>
                  </a:lnTo>
                  <a:lnTo>
                    <a:pt x="3547" y="80023"/>
                  </a:lnTo>
                  <a:lnTo>
                    <a:pt x="0" y="80023"/>
                  </a:lnTo>
                  <a:lnTo>
                    <a:pt x="0" y="0"/>
                  </a:lnTo>
                  <a:close/>
                </a:path>
              </a:pathLst>
            </a:custGeom>
            <a:solidFill>
              <a:srgbClr val="8D8F91"/>
            </a:solidFill>
          </p:spPr>
          <p:txBody>
            <a:bodyPr wrap="square" lIns="0" tIns="0" rIns="0" bIns="0" rtlCol="0"/>
            <a:lstStyle/>
            <a:p>
              <a:endParaRPr/>
            </a:p>
          </p:txBody>
        </p:sp>
        <p:sp>
          <p:nvSpPr>
            <p:cNvPr id="979" name="object 979"/>
            <p:cNvSpPr/>
            <p:nvPr/>
          </p:nvSpPr>
          <p:spPr>
            <a:xfrm>
              <a:off x="6098341" y="3696818"/>
              <a:ext cx="3810" cy="80645"/>
            </a:xfrm>
            <a:custGeom>
              <a:avLst/>
              <a:gdLst/>
              <a:ahLst/>
              <a:cxnLst/>
              <a:rect l="l" t="t" r="r" b="b"/>
              <a:pathLst>
                <a:path w="3810" h="80645">
                  <a:moveTo>
                    <a:pt x="3547" y="0"/>
                  </a:moveTo>
                  <a:lnTo>
                    <a:pt x="3547" y="80023"/>
                  </a:lnTo>
                </a:path>
                <a:path w="3810" h="80645">
                  <a:moveTo>
                    <a:pt x="0" y="80023"/>
                  </a:moveTo>
                  <a:lnTo>
                    <a:pt x="0" y="0"/>
                  </a:lnTo>
                </a:path>
              </a:pathLst>
            </a:custGeom>
            <a:ln w="3175">
              <a:solidFill>
                <a:srgbClr val="8D8F91"/>
              </a:solidFill>
            </a:ln>
          </p:spPr>
          <p:txBody>
            <a:bodyPr wrap="square" lIns="0" tIns="0" rIns="0" bIns="0" rtlCol="0"/>
            <a:lstStyle/>
            <a:p>
              <a:endParaRPr/>
            </a:p>
          </p:txBody>
        </p:sp>
        <p:sp>
          <p:nvSpPr>
            <p:cNvPr id="980" name="object 980"/>
            <p:cNvSpPr/>
            <p:nvPr/>
          </p:nvSpPr>
          <p:spPr>
            <a:xfrm>
              <a:off x="6101888" y="3696818"/>
              <a:ext cx="1905" cy="80645"/>
            </a:xfrm>
            <a:custGeom>
              <a:avLst/>
              <a:gdLst/>
              <a:ahLst/>
              <a:cxnLst/>
              <a:rect l="l" t="t" r="r" b="b"/>
              <a:pathLst>
                <a:path w="1904" h="80645">
                  <a:moveTo>
                    <a:pt x="0" y="0"/>
                  </a:moveTo>
                  <a:lnTo>
                    <a:pt x="1891" y="0"/>
                  </a:lnTo>
                  <a:lnTo>
                    <a:pt x="1891" y="80023"/>
                  </a:lnTo>
                  <a:lnTo>
                    <a:pt x="0" y="80023"/>
                  </a:lnTo>
                  <a:lnTo>
                    <a:pt x="0" y="0"/>
                  </a:lnTo>
                  <a:close/>
                </a:path>
              </a:pathLst>
            </a:custGeom>
            <a:solidFill>
              <a:srgbClr val="8D8F91"/>
            </a:solidFill>
          </p:spPr>
          <p:txBody>
            <a:bodyPr wrap="square" lIns="0" tIns="0" rIns="0" bIns="0" rtlCol="0"/>
            <a:lstStyle/>
            <a:p>
              <a:endParaRPr/>
            </a:p>
          </p:txBody>
        </p:sp>
        <p:sp>
          <p:nvSpPr>
            <p:cNvPr id="981" name="object 981"/>
            <p:cNvSpPr/>
            <p:nvPr/>
          </p:nvSpPr>
          <p:spPr>
            <a:xfrm>
              <a:off x="6101889" y="3696818"/>
              <a:ext cx="1905" cy="80645"/>
            </a:xfrm>
            <a:custGeom>
              <a:avLst/>
              <a:gdLst/>
              <a:ahLst/>
              <a:cxnLst/>
              <a:rect l="l" t="t" r="r" b="b"/>
              <a:pathLst>
                <a:path w="1904" h="80645">
                  <a:moveTo>
                    <a:pt x="1891" y="0"/>
                  </a:moveTo>
                  <a:lnTo>
                    <a:pt x="1891" y="80023"/>
                  </a:lnTo>
                </a:path>
                <a:path w="1904" h="80645">
                  <a:moveTo>
                    <a:pt x="0" y="80023"/>
                  </a:moveTo>
                  <a:lnTo>
                    <a:pt x="0" y="0"/>
                  </a:lnTo>
                </a:path>
              </a:pathLst>
            </a:custGeom>
            <a:ln w="3175">
              <a:solidFill>
                <a:srgbClr val="8D8F91"/>
              </a:solidFill>
            </a:ln>
          </p:spPr>
          <p:txBody>
            <a:bodyPr wrap="square" lIns="0" tIns="0" rIns="0" bIns="0" rtlCol="0"/>
            <a:lstStyle/>
            <a:p>
              <a:endParaRPr/>
            </a:p>
          </p:txBody>
        </p:sp>
        <p:sp>
          <p:nvSpPr>
            <p:cNvPr id="982" name="object 982"/>
            <p:cNvSpPr/>
            <p:nvPr/>
          </p:nvSpPr>
          <p:spPr>
            <a:xfrm>
              <a:off x="6103780" y="3696818"/>
              <a:ext cx="3810" cy="80645"/>
            </a:xfrm>
            <a:custGeom>
              <a:avLst/>
              <a:gdLst/>
              <a:ahLst/>
              <a:cxnLst/>
              <a:rect l="l" t="t" r="r" b="b"/>
              <a:pathLst>
                <a:path w="3810" h="80645">
                  <a:moveTo>
                    <a:pt x="0" y="0"/>
                  </a:moveTo>
                  <a:lnTo>
                    <a:pt x="3547" y="0"/>
                  </a:lnTo>
                  <a:lnTo>
                    <a:pt x="3547" y="80023"/>
                  </a:lnTo>
                  <a:lnTo>
                    <a:pt x="0" y="80023"/>
                  </a:lnTo>
                  <a:lnTo>
                    <a:pt x="0" y="0"/>
                  </a:lnTo>
                  <a:close/>
                </a:path>
              </a:pathLst>
            </a:custGeom>
            <a:solidFill>
              <a:srgbClr val="8B8E91"/>
            </a:solidFill>
          </p:spPr>
          <p:txBody>
            <a:bodyPr wrap="square" lIns="0" tIns="0" rIns="0" bIns="0" rtlCol="0"/>
            <a:lstStyle/>
            <a:p>
              <a:endParaRPr/>
            </a:p>
          </p:txBody>
        </p:sp>
        <p:sp>
          <p:nvSpPr>
            <p:cNvPr id="983" name="object 983"/>
            <p:cNvSpPr/>
            <p:nvPr/>
          </p:nvSpPr>
          <p:spPr>
            <a:xfrm>
              <a:off x="6103780" y="3696818"/>
              <a:ext cx="3810" cy="80645"/>
            </a:xfrm>
            <a:custGeom>
              <a:avLst/>
              <a:gdLst/>
              <a:ahLst/>
              <a:cxnLst/>
              <a:rect l="l" t="t" r="r" b="b"/>
              <a:pathLst>
                <a:path w="3810" h="80645">
                  <a:moveTo>
                    <a:pt x="3547" y="0"/>
                  </a:moveTo>
                  <a:lnTo>
                    <a:pt x="3547" y="80023"/>
                  </a:lnTo>
                </a:path>
                <a:path w="3810" h="80645">
                  <a:moveTo>
                    <a:pt x="0" y="80023"/>
                  </a:moveTo>
                  <a:lnTo>
                    <a:pt x="0" y="0"/>
                  </a:lnTo>
                </a:path>
              </a:pathLst>
            </a:custGeom>
            <a:ln w="3175">
              <a:solidFill>
                <a:srgbClr val="8B8E91"/>
              </a:solidFill>
            </a:ln>
          </p:spPr>
          <p:txBody>
            <a:bodyPr wrap="square" lIns="0" tIns="0" rIns="0" bIns="0" rtlCol="0"/>
            <a:lstStyle/>
            <a:p>
              <a:endParaRPr/>
            </a:p>
          </p:txBody>
        </p:sp>
        <p:sp>
          <p:nvSpPr>
            <p:cNvPr id="984" name="object 984"/>
            <p:cNvSpPr/>
            <p:nvPr/>
          </p:nvSpPr>
          <p:spPr>
            <a:xfrm>
              <a:off x="6107327" y="3696818"/>
              <a:ext cx="1905" cy="80645"/>
            </a:xfrm>
            <a:custGeom>
              <a:avLst/>
              <a:gdLst/>
              <a:ahLst/>
              <a:cxnLst/>
              <a:rect l="l" t="t" r="r" b="b"/>
              <a:pathLst>
                <a:path w="1904" h="80645">
                  <a:moveTo>
                    <a:pt x="0" y="0"/>
                  </a:moveTo>
                  <a:lnTo>
                    <a:pt x="1655" y="0"/>
                  </a:lnTo>
                  <a:lnTo>
                    <a:pt x="1655" y="80023"/>
                  </a:lnTo>
                  <a:lnTo>
                    <a:pt x="0" y="80023"/>
                  </a:lnTo>
                  <a:lnTo>
                    <a:pt x="0" y="0"/>
                  </a:lnTo>
                  <a:close/>
                </a:path>
              </a:pathLst>
            </a:custGeom>
            <a:solidFill>
              <a:srgbClr val="8A8D90"/>
            </a:solidFill>
          </p:spPr>
          <p:txBody>
            <a:bodyPr wrap="square" lIns="0" tIns="0" rIns="0" bIns="0" rtlCol="0"/>
            <a:lstStyle/>
            <a:p>
              <a:endParaRPr/>
            </a:p>
          </p:txBody>
        </p:sp>
        <p:sp>
          <p:nvSpPr>
            <p:cNvPr id="985" name="object 985"/>
            <p:cNvSpPr/>
            <p:nvPr/>
          </p:nvSpPr>
          <p:spPr>
            <a:xfrm>
              <a:off x="6107328" y="3696818"/>
              <a:ext cx="1905" cy="80645"/>
            </a:xfrm>
            <a:custGeom>
              <a:avLst/>
              <a:gdLst/>
              <a:ahLst/>
              <a:cxnLst/>
              <a:rect l="l" t="t" r="r" b="b"/>
              <a:pathLst>
                <a:path w="1904" h="80645">
                  <a:moveTo>
                    <a:pt x="1655" y="0"/>
                  </a:moveTo>
                  <a:lnTo>
                    <a:pt x="1655" y="80023"/>
                  </a:lnTo>
                </a:path>
                <a:path w="1904" h="80645">
                  <a:moveTo>
                    <a:pt x="0" y="80023"/>
                  </a:moveTo>
                  <a:lnTo>
                    <a:pt x="0" y="0"/>
                  </a:lnTo>
                </a:path>
              </a:pathLst>
            </a:custGeom>
            <a:ln w="3175">
              <a:solidFill>
                <a:srgbClr val="8A8D90"/>
              </a:solidFill>
            </a:ln>
          </p:spPr>
          <p:txBody>
            <a:bodyPr wrap="square" lIns="0" tIns="0" rIns="0" bIns="0" rtlCol="0"/>
            <a:lstStyle/>
            <a:p>
              <a:endParaRPr/>
            </a:p>
          </p:txBody>
        </p:sp>
        <p:sp>
          <p:nvSpPr>
            <p:cNvPr id="986" name="object 986"/>
            <p:cNvSpPr/>
            <p:nvPr/>
          </p:nvSpPr>
          <p:spPr>
            <a:xfrm>
              <a:off x="6108983" y="3696818"/>
              <a:ext cx="3810" cy="80645"/>
            </a:xfrm>
            <a:custGeom>
              <a:avLst/>
              <a:gdLst/>
              <a:ahLst/>
              <a:cxnLst/>
              <a:rect l="l" t="t" r="r" b="b"/>
              <a:pathLst>
                <a:path w="3810" h="80645">
                  <a:moveTo>
                    <a:pt x="0" y="0"/>
                  </a:moveTo>
                  <a:lnTo>
                    <a:pt x="3547" y="0"/>
                  </a:lnTo>
                  <a:lnTo>
                    <a:pt x="3547" y="80023"/>
                  </a:lnTo>
                  <a:lnTo>
                    <a:pt x="0" y="80023"/>
                  </a:lnTo>
                  <a:lnTo>
                    <a:pt x="0" y="0"/>
                  </a:lnTo>
                  <a:close/>
                </a:path>
              </a:pathLst>
            </a:custGeom>
            <a:solidFill>
              <a:srgbClr val="8A8D90"/>
            </a:solidFill>
          </p:spPr>
          <p:txBody>
            <a:bodyPr wrap="square" lIns="0" tIns="0" rIns="0" bIns="0" rtlCol="0"/>
            <a:lstStyle/>
            <a:p>
              <a:endParaRPr/>
            </a:p>
          </p:txBody>
        </p:sp>
        <p:sp>
          <p:nvSpPr>
            <p:cNvPr id="987" name="object 987"/>
            <p:cNvSpPr/>
            <p:nvPr/>
          </p:nvSpPr>
          <p:spPr>
            <a:xfrm>
              <a:off x="6108983" y="3696818"/>
              <a:ext cx="3810" cy="80645"/>
            </a:xfrm>
            <a:custGeom>
              <a:avLst/>
              <a:gdLst/>
              <a:ahLst/>
              <a:cxnLst/>
              <a:rect l="l" t="t" r="r" b="b"/>
              <a:pathLst>
                <a:path w="3810" h="80645">
                  <a:moveTo>
                    <a:pt x="3547" y="0"/>
                  </a:moveTo>
                  <a:lnTo>
                    <a:pt x="3547" y="80023"/>
                  </a:lnTo>
                </a:path>
                <a:path w="3810" h="80645">
                  <a:moveTo>
                    <a:pt x="0" y="80023"/>
                  </a:moveTo>
                  <a:lnTo>
                    <a:pt x="0" y="0"/>
                  </a:lnTo>
                </a:path>
              </a:pathLst>
            </a:custGeom>
            <a:ln w="3175">
              <a:solidFill>
                <a:srgbClr val="8A8D90"/>
              </a:solidFill>
            </a:ln>
          </p:spPr>
          <p:txBody>
            <a:bodyPr wrap="square" lIns="0" tIns="0" rIns="0" bIns="0" rtlCol="0"/>
            <a:lstStyle/>
            <a:p>
              <a:endParaRPr/>
            </a:p>
          </p:txBody>
        </p:sp>
        <p:sp>
          <p:nvSpPr>
            <p:cNvPr id="988" name="object 988"/>
            <p:cNvSpPr/>
            <p:nvPr/>
          </p:nvSpPr>
          <p:spPr>
            <a:xfrm>
              <a:off x="6112530" y="3696818"/>
              <a:ext cx="1905" cy="80645"/>
            </a:xfrm>
            <a:custGeom>
              <a:avLst/>
              <a:gdLst/>
              <a:ahLst/>
              <a:cxnLst/>
              <a:rect l="l" t="t" r="r" b="b"/>
              <a:pathLst>
                <a:path w="1904" h="80645">
                  <a:moveTo>
                    <a:pt x="0" y="0"/>
                  </a:moveTo>
                  <a:lnTo>
                    <a:pt x="1891" y="0"/>
                  </a:lnTo>
                  <a:lnTo>
                    <a:pt x="1891" y="80023"/>
                  </a:lnTo>
                  <a:lnTo>
                    <a:pt x="0" y="80023"/>
                  </a:lnTo>
                  <a:lnTo>
                    <a:pt x="0" y="0"/>
                  </a:lnTo>
                  <a:close/>
                </a:path>
              </a:pathLst>
            </a:custGeom>
            <a:solidFill>
              <a:srgbClr val="8A8D8F"/>
            </a:solidFill>
          </p:spPr>
          <p:txBody>
            <a:bodyPr wrap="square" lIns="0" tIns="0" rIns="0" bIns="0" rtlCol="0"/>
            <a:lstStyle/>
            <a:p>
              <a:endParaRPr/>
            </a:p>
          </p:txBody>
        </p:sp>
        <p:sp>
          <p:nvSpPr>
            <p:cNvPr id="989" name="object 989"/>
            <p:cNvSpPr/>
            <p:nvPr/>
          </p:nvSpPr>
          <p:spPr>
            <a:xfrm>
              <a:off x="6112530" y="3696818"/>
              <a:ext cx="1905" cy="80645"/>
            </a:xfrm>
            <a:custGeom>
              <a:avLst/>
              <a:gdLst/>
              <a:ahLst/>
              <a:cxnLst/>
              <a:rect l="l" t="t" r="r" b="b"/>
              <a:pathLst>
                <a:path w="1904" h="80645">
                  <a:moveTo>
                    <a:pt x="1891" y="0"/>
                  </a:moveTo>
                  <a:lnTo>
                    <a:pt x="1891" y="80023"/>
                  </a:lnTo>
                </a:path>
                <a:path w="1904" h="80645">
                  <a:moveTo>
                    <a:pt x="0" y="80023"/>
                  </a:moveTo>
                  <a:lnTo>
                    <a:pt x="0" y="0"/>
                  </a:lnTo>
                </a:path>
              </a:pathLst>
            </a:custGeom>
            <a:ln w="3175">
              <a:solidFill>
                <a:srgbClr val="8A8D8F"/>
              </a:solidFill>
            </a:ln>
          </p:spPr>
          <p:txBody>
            <a:bodyPr wrap="square" lIns="0" tIns="0" rIns="0" bIns="0" rtlCol="0"/>
            <a:lstStyle/>
            <a:p>
              <a:endParaRPr/>
            </a:p>
          </p:txBody>
        </p:sp>
        <p:sp>
          <p:nvSpPr>
            <p:cNvPr id="990" name="object 990"/>
            <p:cNvSpPr/>
            <p:nvPr/>
          </p:nvSpPr>
          <p:spPr>
            <a:xfrm>
              <a:off x="6114422" y="3696818"/>
              <a:ext cx="3810" cy="80645"/>
            </a:xfrm>
            <a:custGeom>
              <a:avLst/>
              <a:gdLst/>
              <a:ahLst/>
              <a:cxnLst/>
              <a:rect l="l" t="t" r="r" b="b"/>
              <a:pathLst>
                <a:path w="3810" h="80645">
                  <a:moveTo>
                    <a:pt x="0" y="0"/>
                  </a:moveTo>
                  <a:lnTo>
                    <a:pt x="3547" y="0"/>
                  </a:lnTo>
                  <a:lnTo>
                    <a:pt x="3547" y="80023"/>
                  </a:lnTo>
                  <a:lnTo>
                    <a:pt x="0" y="80023"/>
                  </a:lnTo>
                  <a:lnTo>
                    <a:pt x="0" y="0"/>
                  </a:lnTo>
                  <a:close/>
                </a:path>
              </a:pathLst>
            </a:custGeom>
            <a:solidFill>
              <a:srgbClr val="898B8E"/>
            </a:solidFill>
          </p:spPr>
          <p:txBody>
            <a:bodyPr wrap="square" lIns="0" tIns="0" rIns="0" bIns="0" rtlCol="0"/>
            <a:lstStyle/>
            <a:p>
              <a:endParaRPr/>
            </a:p>
          </p:txBody>
        </p:sp>
        <p:sp>
          <p:nvSpPr>
            <p:cNvPr id="991" name="object 991"/>
            <p:cNvSpPr/>
            <p:nvPr/>
          </p:nvSpPr>
          <p:spPr>
            <a:xfrm>
              <a:off x="6114422" y="3696818"/>
              <a:ext cx="3810" cy="80645"/>
            </a:xfrm>
            <a:custGeom>
              <a:avLst/>
              <a:gdLst/>
              <a:ahLst/>
              <a:cxnLst/>
              <a:rect l="l" t="t" r="r" b="b"/>
              <a:pathLst>
                <a:path w="3810" h="80645">
                  <a:moveTo>
                    <a:pt x="3547" y="0"/>
                  </a:moveTo>
                  <a:lnTo>
                    <a:pt x="3547" y="80023"/>
                  </a:lnTo>
                </a:path>
                <a:path w="3810" h="80645">
                  <a:moveTo>
                    <a:pt x="0" y="80023"/>
                  </a:moveTo>
                  <a:lnTo>
                    <a:pt x="0" y="0"/>
                  </a:lnTo>
                </a:path>
              </a:pathLst>
            </a:custGeom>
            <a:ln w="3175">
              <a:solidFill>
                <a:srgbClr val="898B8E"/>
              </a:solidFill>
            </a:ln>
          </p:spPr>
          <p:txBody>
            <a:bodyPr wrap="square" lIns="0" tIns="0" rIns="0" bIns="0" rtlCol="0"/>
            <a:lstStyle/>
            <a:p>
              <a:endParaRPr/>
            </a:p>
          </p:txBody>
        </p:sp>
        <p:sp>
          <p:nvSpPr>
            <p:cNvPr id="992" name="object 992"/>
            <p:cNvSpPr/>
            <p:nvPr/>
          </p:nvSpPr>
          <p:spPr>
            <a:xfrm>
              <a:off x="6117969" y="3696818"/>
              <a:ext cx="1905" cy="80645"/>
            </a:xfrm>
            <a:custGeom>
              <a:avLst/>
              <a:gdLst/>
              <a:ahLst/>
              <a:cxnLst/>
              <a:rect l="l" t="t" r="r" b="b"/>
              <a:pathLst>
                <a:path w="1904" h="80645">
                  <a:moveTo>
                    <a:pt x="0" y="0"/>
                  </a:moveTo>
                  <a:lnTo>
                    <a:pt x="1655" y="0"/>
                  </a:lnTo>
                  <a:lnTo>
                    <a:pt x="1655" y="80023"/>
                  </a:lnTo>
                  <a:lnTo>
                    <a:pt x="0" y="80023"/>
                  </a:lnTo>
                  <a:lnTo>
                    <a:pt x="0" y="0"/>
                  </a:lnTo>
                  <a:close/>
                </a:path>
              </a:pathLst>
            </a:custGeom>
            <a:solidFill>
              <a:srgbClr val="898B8E"/>
            </a:solidFill>
          </p:spPr>
          <p:txBody>
            <a:bodyPr wrap="square" lIns="0" tIns="0" rIns="0" bIns="0" rtlCol="0"/>
            <a:lstStyle/>
            <a:p>
              <a:endParaRPr/>
            </a:p>
          </p:txBody>
        </p:sp>
        <p:sp>
          <p:nvSpPr>
            <p:cNvPr id="993" name="object 993"/>
            <p:cNvSpPr/>
            <p:nvPr/>
          </p:nvSpPr>
          <p:spPr>
            <a:xfrm>
              <a:off x="6117969" y="3696818"/>
              <a:ext cx="1905" cy="80645"/>
            </a:xfrm>
            <a:custGeom>
              <a:avLst/>
              <a:gdLst/>
              <a:ahLst/>
              <a:cxnLst/>
              <a:rect l="l" t="t" r="r" b="b"/>
              <a:pathLst>
                <a:path w="1904" h="80645">
                  <a:moveTo>
                    <a:pt x="1655" y="0"/>
                  </a:moveTo>
                  <a:lnTo>
                    <a:pt x="1655" y="80023"/>
                  </a:lnTo>
                </a:path>
                <a:path w="1904" h="80645">
                  <a:moveTo>
                    <a:pt x="0" y="80023"/>
                  </a:moveTo>
                  <a:lnTo>
                    <a:pt x="0" y="0"/>
                  </a:lnTo>
                </a:path>
              </a:pathLst>
            </a:custGeom>
            <a:ln w="3175">
              <a:solidFill>
                <a:srgbClr val="898B8E"/>
              </a:solidFill>
            </a:ln>
          </p:spPr>
          <p:txBody>
            <a:bodyPr wrap="square" lIns="0" tIns="0" rIns="0" bIns="0" rtlCol="0"/>
            <a:lstStyle/>
            <a:p>
              <a:endParaRPr/>
            </a:p>
          </p:txBody>
        </p:sp>
        <p:sp>
          <p:nvSpPr>
            <p:cNvPr id="994" name="object 994"/>
            <p:cNvSpPr/>
            <p:nvPr/>
          </p:nvSpPr>
          <p:spPr>
            <a:xfrm>
              <a:off x="6119625" y="3696818"/>
              <a:ext cx="1905" cy="80645"/>
            </a:xfrm>
            <a:custGeom>
              <a:avLst/>
              <a:gdLst/>
              <a:ahLst/>
              <a:cxnLst/>
              <a:rect l="l" t="t" r="r" b="b"/>
              <a:pathLst>
                <a:path w="1904" h="80645">
                  <a:moveTo>
                    <a:pt x="0" y="0"/>
                  </a:moveTo>
                  <a:lnTo>
                    <a:pt x="1891" y="0"/>
                  </a:lnTo>
                  <a:lnTo>
                    <a:pt x="1891" y="80023"/>
                  </a:lnTo>
                  <a:lnTo>
                    <a:pt x="0" y="80023"/>
                  </a:lnTo>
                  <a:lnTo>
                    <a:pt x="0" y="0"/>
                  </a:lnTo>
                  <a:close/>
                </a:path>
              </a:pathLst>
            </a:custGeom>
            <a:solidFill>
              <a:srgbClr val="888A8E"/>
            </a:solidFill>
          </p:spPr>
          <p:txBody>
            <a:bodyPr wrap="square" lIns="0" tIns="0" rIns="0" bIns="0" rtlCol="0"/>
            <a:lstStyle/>
            <a:p>
              <a:endParaRPr/>
            </a:p>
          </p:txBody>
        </p:sp>
        <p:sp>
          <p:nvSpPr>
            <p:cNvPr id="995" name="object 995"/>
            <p:cNvSpPr/>
            <p:nvPr/>
          </p:nvSpPr>
          <p:spPr>
            <a:xfrm>
              <a:off x="6119625" y="3696818"/>
              <a:ext cx="1905" cy="80645"/>
            </a:xfrm>
            <a:custGeom>
              <a:avLst/>
              <a:gdLst/>
              <a:ahLst/>
              <a:cxnLst/>
              <a:rect l="l" t="t" r="r" b="b"/>
              <a:pathLst>
                <a:path w="1904" h="80645">
                  <a:moveTo>
                    <a:pt x="1891" y="0"/>
                  </a:moveTo>
                  <a:lnTo>
                    <a:pt x="1891" y="80023"/>
                  </a:lnTo>
                </a:path>
                <a:path w="1904" h="80645">
                  <a:moveTo>
                    <a:pt x="0" y="80023"/>
                  </a:moveTo>
                  <a:lnTo>
                    <a:pt x="0" y="0"/>
                  </a:lnTo>
                </a:path>
              </a:pathLst>
            </a:custGeom>
            <a:ln w="3175">
              <a:solidFill>
                <a:srgbClr val="888A8E"/>
              </a:solidFill>
            </a:ln>
          </p:spPr>
          <p:txBody>
            <a:bodyPr wrap="square" lIns="0" tIns="0" rIns="0" bIns="0" rtlCol="0"/>
            <a:lstStyle/>
            <a:p>
              <a:endParaRPr/>
            </a:p>
          </p:txBody>
        </p:sp>
        <p:sp>
          <p:nvSpPr>
            <p:cNvPr id="996" name="object 996"/>
            <p:cNvSpPr/>
            <p:nvPr/>
          </p:nvSpPr>
          <p:spPr>
            <a:xfrm>
              <a:off x="6121516" y="3696818"/>
              <a:ext cx="3810" cy="129539"/>
            </a:xfrm>
            <a:custGeom>
              <a:avLst/>
              <a:gdLst/>
              <a:ahLst/>
              <a:cxnLst/>
              <a:rect l="l" t="t" r="r" b="b"/>
              <a:pathLst>
                <a:path w="3810" h="129539">
                  <a:moveTo>
                    <a:pt x="3547" y="0"/>
                  </a:moveTo>
                  <a:lnTo>
                    <a:pt x="0" y="0"/>
                  </a:lnTo>
                  <a:lnTo>
                    <a:pt x="0" y="80023"/>
                  </a:lnTo>
                  <a:lnTo>
                    <a:pt x="3547" y="80023"/>
                  </a:lnTo>
                  <a:lnTo>
                    <a:pt x="3547" y="129069"/>
                  </a:lnTo>
                  <a:lnTo>
                    <a:pt x="3547" y="0"/>
                  </a:lnTo>
                  <a:close/>
                </a:path>
              </a:pathLst>
            </a:custGeom>
            <a:solidFill>
              <a:srgbClr val="87898D"/>
            </a:solidFill>
          </p:spPr>
          <p:txBody>
            <a:bodyPr wrap="square" lIns="0" tIns="0" rIns="0" bIns="0" rtlCol="0"/>
            <a:lstStyle/>
            <a:p>
              <a:endParaRPr/>
            </a:p>
          </p:txBody>
        </p:sp>
        <p:sp>
          <p:nvSpPr>
            <p:cNvPr id="997" name="object 997"/>
            <p:cNvSpPr/>
            <p:nvPr/>
          </p:nvSpPr>
          <p:spPr>
            <a:xfrm>
              <a:off x="6121516" y="3650353"/>
              <a:ext cx="3810" cy="175895"/>
            </a:xfrm>
            <a:custGeom>
              <a:avLst/>
              <a:gdLst/>
              <a:ahLst/>
              <a:cxnLst/>
              <a:rect l="l" t="t" r="r" b="b"/>
              <a:pathLst>
                <a:path w="3810" h="175895">
                  <a:moveTo>
                    <a:pt x="3547" y="0"/>
                  </a:moveTo>
                  <a:lnTo>
                    <a:pt x="3547" y="175534"/>
                  </a:lnTo>
                </a:path>
                <a:path w="3810" h="175895">
                  <a:moveTo>
                    <a:pt x="3547" y="175534"/>
                  </a:moveTo>
                  <a:lnTo>
                    <a:pt x="3547" y="175534"/>
                  </a:lnTo>
                </a:path>
                <a:path w="3810" h="175895">
                  <a:moveTo>
                    <a:pt x="0" y="126488"/>
                  </a:moveTo>
                  <a:lnTo>
                    <a:pt x="0" y="46465"/>
                  </a:lnTo>
                </a:path>
              </a:pathLst>
            </a:custGeom>
            <a:ln w="3175">
              <a:solidFill>
                <a:srgbClr val="87898D"/>
              </a:solidFill>
            </a:ln>
          </p:spPr>
          <p:txBody>
            <a:bodyPr wrap="square" lIns="0" tIns="0" rIns="0" bIns="0" rtlCol="0"/>
            <a:lstStyle/>
            <a:p>
              <a:endParaRPr/>
            </a:p>
          </p:txBody>
        </p:sp>
        <p:sp>
          <p:nvSpPr>
            <p:cNvPr id="998" name="object 998"/>
            <p:cNvSpPr/>
            <p:nvPr/>
          </p:nvSpPr>
          <p:spPr>
            <a:xfrm>
              <a:off x="6125064" y="3650353"/>
              <a:ext cx="1905" cy="175895"/>
            </a:xfrm>
            <a:custGeom>
              <a:avLst/>
              <a:gdLst/>
              <a:ahLst/>
              <a:cxnLst/>
              <a:rect l="l" t="t" r="r" b="b"/>
              <a:pathLst>
                <a:path w="1904" h="175895">
                  <a:moveTo>
                    <a:pt x="0" y="0"/>
                  </a:moveTo>
                  <a:lnTo>
                    <a:pt x="1655" y="660"/>
                  </a:lnTo>
                  <a:lnTo>
                    <a:pt x="1655" y="174874"/>
                  </a:lnTo>
                  <a:lnTo>
                    <a:pt x="0" y="175534"/>
                  </a:lnTo>
                  <a:lnTo>
                    <a:pt x="0" y="0"/>
                  </a:lnTo>
                  <a:close/>
                </a:path>
              </a:pathLst>
            </a:custGeom>
            <a:solidFill>
              <a:srgbClr val="87898B"/>
            </a:solidFill>
          </p:spPr>
          <p:txBody>
            <a:bodyPr wrap="square" lIns="0" tIns="0" rIns="0" bIns="0" rtlCol="0"/>
            <a:lstStyle/>
            <a:p>
              <a:endParaRPr/>
            </a:p>
          </p:txBody>
        </p:sp>
        <p:sp>
          <p:nvSpPr>
            <p:cNvPr id="999" name="object 999"/>
            <p:cNvSpPr/>
            <p:nvPr/>
          </p:nvSpPr>
          <p:spPr>
            <a:xfrm>
              <a:off x="6125064" y="3650353"/>
              <a:ext cx="1905" cy="175895"/>
            </a:xfrm>
            <a:custGeom>
              <a:avLst/>
              <a:gdLst/>
              <a:ahLst/>
              <a:cxnLst/>
              <a:rect l="l" t="t" r="r" b="b"/>
              <a:pathLst>
                <a:path w="1904" h="175895">
                  <a:moveTo>
                    <a:pt x="1655" y="660"/>
                  </a:moveTo>
                  <a:lnTo>
                    <a:pt x="1655" y="174874"/>
                  </a:lnTo>
                </a:path>
                <a:path w="1904" h="175895">
                  <a:moveTo>
                    <a:pt x="0" y="175534"/>
                  </a:moveTo>
                  <a:lnTo>
                    <a:pt x="0" y="0"/>
                  </a:lnTo>
                </a:path>
              </a:pathLst>
            </a:custGeom>
            <a:ln w="3175">
              <a:solidFill>
                <a:srgbClr val="87898B"/>
              </a:solidFill>
            </a:ln>
          </p:spPr>
          <p:txBody>
            <a:bodyPr wrap="square" lIns="0" tIns="0" rIns="0" bIns="0" rtlCol="0"/>
            <a:lstStyle/>
            <a:p>
              <a:endParaRPr/>
            </a:p>
          </p:txBody>
        </p:sp>
        <p:sp>
          <p:nvSpPr>
            <p:cNvPr id="1000" name="object 1000"/>
            <p:cNvSpPr/>
            <p:nvPr/>
          </p:nvSpPr>
          <p:spPr>
            <a:xfrm>
              <a:off x="6126719" y="3651013"/>
              <a:ext cx="3810" cy="174625"/>
            </a:xfrm>
            <a:custGeom>
              <a:avLst/>
              <a:gdLst/>
              <a:ahLst/>
              <a:cxnLst/>
              <a:rect l="l" t="t" r="r" b="b"/>
              <a:pathLst>
                <a:path w="3810" h="174625">
                  <a:moveTo>
                    <a:pt x="0" y="0"/>
                  </a:moveTo>
                  <a:lnTo>
                    <a:pt x="0" y="174213"/>
                  </a:lnTo>
                  <a:lnTo>
                    <a:pt x="3547" y="172797"/>
                  </a:lnTo>
                  <a:lnTo>
                    <a:pt x="3547" y="1415"/>
                  </a:lnTo>
                  <a:lnTo>
                    <a:pt x="0" y="0"/>
                  </a:lnTo>
                  <a:close/>
                </a:path>
              </a:pathLst>
            </a:custGeom>
            <a:solidFill>
              <a:srgbClr val="87898B"/>
            </a:solidFill>
          </p:spPr>
          <p:txBody>
            <a:bodyPr wrap="square" lIns="0" tIns="0" rIns="0" bIns="0" rtlCol="0"/>
            <a:lstStyle/>
            <a:p>
              <a:endParaRPr/>
            </a:p>
          </p:txBody>
        </p:sp>
        <p:sp>
          <p:nvSpPr>
            <p:cNvPr id="1001" name="object 1001"/>
            <p:cNvSpPr/>
            <p:nvPr/>
          </p:nvSpPr>
          <p:spPr>
            <a:xfrm>
              <a:off x="6126719" y="3651013"/>
              <a:ext cx="3810" cy="174625"/>
            </a:xfrm>
            <a:custGeom>
              <a:avLst/>
              <a:gdLst/>
              <a:ahLst/>
              <a:cxnLst/>
              <a:rect l="l" t="t" r="r" b="b"/>
              <a:pathLst>
                <a:path w="3810" h="174625">
                  <a:moveTo>
                    <a:pt x="3547" y="1415"/>
                  </a:moveTo>
                  <a:lnTo>
                    <a:pt x="3547" y="172797"/>
                  </a:lnTo>
                </a:path>
                <a:path w="3810" h="174625">
                  <a:moveTo>
                    <a:pt x="0" y="174213"/>
                  </a:moveTo>
                  <a:lnTo>
                    <a:pt x="0" y="0"/>
                  </a:lnTo>
                </a:path>
              </a:pathLst>
            </a:custGeom>
            <a:ln w="3175">
              <a:solidFill>
                <a:srgbClr val="87898B"/>
              </a:solidFill>
            </a:ln>
          </p:spPr>
          <p:txBody>
            <a:bodyPr wrap="square" lIns="0" tIns="0" rIns="0" bIns="0" rtlCol="0"/>
            <a:lstStyle/>
            <a:p>
              <a:endParaRPr/>
            </a:p>
          </p:txBody>
        </p:sp>
        <p:sp>
          <p:nvSpPr>
            <p:cNvPr id="1002" name="object 1002"/>
            <p:cNvSpPr/>
            <p:nvPr/>
          </p:nvSpPr>
          <p:spPr>
            <a:xfrm>
              <a:off x="6130266" y="3652429"/>
              <a:ext cx="1905" cy="171450"/>
            </a:xfrm>
            <a:custGeom>
              <a:avLst/>
              <a:gdLst/>
              <a:ahLst/>
              <a:cxnLst/>
              <a:rect l="l" t="t" r="r" b="b"/>
              <a:pathLst>
                <a:path w="1904" h="171450">
                  <a:moveTo>
                    <a:pt x="0" y="0"/>
                  </a:moveTo>
                  <a:lnTo>
                    <a:pt x="1891" y="754"/>
                  </a:lnTo>
                  <a:lnTo>
                    <a:pt x="1891" y="170627"/>
                  </a:lnTo>
                  <a:lnTo>
                    <a:pt x="0" y="171382"/>
                  </a:lnTo>
                  <a:lnTo>
                    <a:pt x="0" y="0"/>
                  </a:lnTo>
                  <a:close/>
                </a:path>
              </a:pathLst>
            </a:custGeom>
            <a:solidFill>
              <a:srgbClr val="86888A"/>
            </a:solidFill>
          </p:spPr>
          <p:txBody>
            <a:bodyPr wrap="square" lIns="0" tIns="0" rIns="0" bIns="0" rtlCol="0"/>
            <a:lstStyle/>
            <a:p>
              <a:endParaRPr/>
            </a:p>
          </p:txBody>
        </p:sp>
        <p:sp>
          <p:nvSpPr>
            <p:cNvPr id="1003" name="object 1003"/>
            <p:cNvSpPr/>
            <p:nvPr/>
          </p:nvSpPr>
          <p:spPr>
            <a:xfrm>
              <a:off x="6130266" y="3652429"/>
              <a:ext cx="1905" cy="171450"/>
            </a:xfrm>
            <a:custGeom>
              <a:avLst/>
              <a:gdLst/>
              <a:ahLst/>
              <a:cxnLst/>
              <a:rect l="l" t="t" r="r" b="b"/>
              <a:pathLst>
                <a:path w="1904" h="171450">
                  <a:moveTo>
                    <a:pt x="1891" y="754"/>
                  </a:moveTo>
                  <a:lnTo>
                    <a:pt x="1891" y="170627"/>
                  </a:lnTo>
                </a:path>
                <a:path w="1904" h="171450">
                  <a:moveTo>
                    <a:pt x="0" y="171382"/>
                  </a:moveTo>
                  <a:lnTo>
                    <a:pt x="0" y="0"/>
                  </a:lnTo>
                </a:path>
              </a:pathLst>
            </a:custGeom>
            <a:ln w="3175">
              <a:solidFill>
                <a:srgbClr val="86888A"/>
              </a:solidFill>
            </a:ln>
          </p:spPr>
          <p:txBody>
            <a:bodyPr wrap="square" lIns="0" tIns="0" rIns="0" bIns="0" rtlCol="0"/>
            <a:lstStyle/>
            <a:p>
              <a:endParaRPr/>
            </a:p>
          </p:txBody>
        </p:sp>
        <p:sp>
          <p:nvSpPr>
            <p:cNvPr id="1004" name="object 1004"/>
            <p:cNvSpPr/>
            <p:nvPr/>
          </p:nvSpPr>
          <p:spPr>
            <a:xfrm>
              <a:off x="6132158" y="3653184"/>
              <a:ext cx="3810" cy="170180"/>
            </a:xfrm>
            <a:custGeom>
              <a:avLst/>
              <a:gdLst/>
              <a:ahLst/>
              <a:cxnLst/>
              <a:rect l="l" t="t" r="r" b="b"/>
              <a:pathLst>
                <a:path w="3810" h="170179">
                  <a:moveTo>
                    <a:pt x="0" y="0"/>
                  </a:moveTo>
                  <a:lnTo>
                    <a:pt x="0" y="169872"/>
                  </a:lnTo>
                  <a:lnTo>
                    <a:pt x="3547" y="168456"/>
                  </a:lnTo>
                  <a:lnTo>
                    <a:pt x="3547" y="1415"/>
                  </a:lnTo>
                  <a:lnTo>
                    <a:pt x="0" y="0"/>
                  </a:lnTo>
                  <a:close/>
                </a:path>
              </a:pathLst>
            </a:custGeom>
            <a:solidFill>
              <a:srgbClr val="85878A"/>
            </a:solidFill>
          </p:spPr>
          <p:txBody>
            <a:bodyPr wrap="square" lIns="0" tIns="0" rIns="0" bIns="0" rtlCol="0"/>
            <a:lstStyle/>
            <a:p>
              <a:endParaRPr/>
            </a:p>
          </p:txBody>
        </p:sp>
        <p:sp>
          <p:nvSpPr>
            <p:cNvPr id="1005" name="object 1005"/>
            <p:cNvSpPr/>
            <p:nvPr/>
          </p:nvSpPr>
          <p:spPr>
            <a:xfrm>
              <a:off x="6132158" y="3653184"/>
              <a:ext cx="3810" cy="170180"/>
            </a:xfrm>
            <a:custGeom>
              <a:avLst/>
              <a:gdLst/>
              <a:ahLst/>
              <a:cxnLst/>
              <a:rect l="l" t="t" r="r" b="b"/>
              <a:pathLst>
                <a:path w="3810" h="170179">
                  <a:moveTo>
                    <a:pt x="3547" y="1415"/>
                  </a:moveTo>
                  <a:lnTo>
                    <a:pt x="3547" y="168456"/>
                  </a:lnTo>
                </a:path>
                <a:path w="3810" h="170179">
                  <a:moveTo>
                    <a:pt x="0" y="169872"/>
                  </a:moveTo>
                  <a:lnTo>
                    <a:pt x="0" y="0"/>
                  </a:lnTo>
                </a:path>
              </a:pathLst>
            </a:custGeom>
            <a:ln w="3175">
              <a:solidFill>
                <a:srgbClr val="85878A"/>
              </a:solidFill>
            </a:ln>
          </p:spPr>
          <p:txBody>
            <a:bodyPr wrap="square" lIns="0" tIns="0" rIns="0" bIns="0" rtlCol="0"/>
            <a:lstStyle/>
            <a:p>
              <a:endParaRPr/>
            </a:p>
          </p:txBody>
        </p:sp>
        <p:sp>
          <p:nvSpPr>
            <p:cNvPr id="1006" name="object 1006"/>
            <p:cNvSpPr/>
            <p:nvPr/>
          </p:nvSpPr>
          <p:spPr>
            <a:xfrm>
              <a:off x="6135705" y="3654599"/>
              <a:ext cx="1905" cy="167640"/>
            </a:xfrm>
            <a:custGeom>
              <a:avLst/>
              <a:gdLst/>
              <a:ahLst/>
              <a:cxnLst/>
              <a:rect l="l" t="t" r="r" b="b"/>
              <a:pathLst>
                <a:path w="1904" h="167639">
                  <a:moveTo>
                    <a:pt x="0" y="0"/>
                  </a:moveTo>
                  <a:lnTo>
                    <a:pt x="1655" y="660"/>
                  </a:lnTo>
                  <a:lnTo>
                    <a:pt x="1655" y="166380"/>
                  </a:lnTo>
                  <a:lnTo>
                    <a:pt x="0" y="167041"/>
                  </a:lnTo>
                  <a:lnTo>
                    <a:pt x="0" y="0"/>
                  </a:lnTo>
                  <a:close/>
                </a:path>
              </a:pathLst>
            </a:custGeom>
            <a:solidFill>
              <a:srgbClr val="85878A"/>
            </a:solidFill>
          </p:spPr>
          <p:txBody>
            <a:bodyPr wrap="square" lIns="0" tIns="0" rIns="0" bIns="0" rtlCol="0"/>
            <a:lstStyle/>
            <a:p>
              <a:endParaRPr/>
            </a:p>
          </p:txBody>
        </p:sp>
        <p:sp>
          <p:nvSpPr>
            <p:cNvPr id="1007" name="object 1007"/>
            <p:cNvSpPr/>
            <p:nvPr/>
          </p:nvSpPr>
          <p:spPr>
            <a:xfrm>
              <a:off x="6135705" y="3654599"/>
              <a:ext cx="1905" cy="167640"/>
            </a:xfrm>
            <a:custGeom>
              <a:avLst/>
              <a:gdLst/>
              <a:ahLst/>
              <a:cxnLst/>
              <a:rect l="l" t="t" r="r" b="b"/>
              <a:pathLst>
                <a:path w="1904" h="167639">
                  <a:moveTo>
                    <a:pt x="1655" y="660"/>
                  </a:moveTo>
                  <a:lnTo>
                    <a:pt x="1655" y="166380"/>
                  </a:lnTo>
                </a:path>
                <a:path w="1904" h="167639">
                  <a:moveTo>
                    <a:pt x="0" y="167041"/>
                  </a:moveTo>
                  <a:lnTo>
                    <a:pt x="0" y="0"/>
                  </a:lnTo>
                </a:path>
              </a:pathLst>
            </a:custGeom>
            <a:ln w="3175">
              <a:solidFill>
                <a:srgbClr val="85878A"/>
              </a:solidFill>
            </a:ln>
          </p:spPr>
          <p:txBody>
            <a:bodyPr wrap="square" lIns="0" tIns="0" rIns="0" bIns="0" rtlCol="0"/>
            <a:lstStyle/>
            <a:p>
              <a:endParaRPr/>
            </a:p>
          </p:txBody>
        </p:sp>
        <p:sp>
          <p:nvSpPr>
            <p:cNvPr id="1008" name="object 1008"/>
            <p:cNvSpPr/>
            <p:nvPr/>
          </p:nvSpPr>
          <p:spPr>
            <a:xfrm>
              <a:off x="6137361" y="3655260"/>
              <a:ext cx="3810" cy="165735"/>
            </a:xfrm>
            <a:custGeom>
              <a:avLst/>
              <a:gdLst/>
              <a:ahLst/>
              <a:cxnLst/>
              <a:rect l="l" t="t" r="r" b="b"/>
              <a:pathLst>
                <a:path w="3810" h="165735">
                  <a:moveTo>
                    <a:pt x="0" y="0"/>
                  </a:moveTo>
                  <a:lnTo>
                    <a:pt x="0" y="165719"/>
                  </a:lnTo>
                  <a:lnTo>
                    <a:pt x="3547" y="164304"/>
                  </a:lnTo>
                  <a:lnTo>
                    <a:pt x="3547" y="1415"/>
                  </a:lnTo>
                  <a:lnTo>
                    <a:pt x="0" y="0"/>
                  </a:lnTo>
                  <a:close/>
                </a:path>
              </a:pathLst>
            </a:custGeom>
            <a:solidFill>
              <a:srgbClr val="858689"/>
            </a:solidFill>
          </p:spPr>
          <p:txBody>
            <a:bodyPr wrap="square" lIns="0" tIns="0" rIns="0" bIns="0" rtlCol="0"/>
            <a:lstStyle/>
            <a:p>
              <a:endParaRPr/>
            </a:p>
          </p:txBody>
        </p:sp>
        <p:sp>
          <p:nvSpPr>
            <p:cNvPr id="1009" name="object 1009"/>
            <p:cNvSpPr/>
            <p:nvPr/>
          </p:nvSpPr>
          <p:spPr>
            <a:xfrm>
              <a:off x="6137361" y="3655260"/>
              <a:ext cx="3810" cy="165735"/>
            </a:xfrm>
            <a:custGeom>
              <a:avLst/>
              <a:gdLst/>
              <a:ahLst/>
              <a:cxnLst/>
              <a:rect l="l" t="t" r="r" b="b"/>
              <a:pathLst>
                <a:path w="3810" h="165735">
                  <a:moveTo>
                    <a:pt x="3547" y="1415"/>
                  </a:moveTo>
                  <a:lnTo>
                    <a:pt x="3547" y="164304"/>
                  </a:lnTo>
                </a:path>
                <a:path w="3810" h="165735">
                  <a:moveTo>
                    <a:pt x="0" y="165719"/>
                  </a:moveTo>
                  <a:lnTo>
                    <a:pt x="0" y="0"/>
                  </a:lnTo>
                </a:path>
              </a:pathLst>
            </a:custGeom>
            <a:ln w="3175">
              <a:solidFill>
                <a:srgbClr val="858689"/>
              </a:solidFill>
            </a:ln>
          </p:spPr>
          <p:txBody>
            <a:bodyPr wrap="square" lIns="0" tIns="0" rIns="0" bIns="0" rtlCol="0"/>
            <a:lstStyle/>
            <a:p>
              <a:endParaRPr/>
            </a:p>
          </p:txBody>
        </p:sp>
        <p:sp>
          <p:nvSpPr>
            <p:cNvPr id="1010" name="object 1010"/>
            <p:cNvSpPr/>
            <p:nvPr/>
          </p:nvSpPr>
          <p:spPr>
            <a:xfrm>
              <a:off x="6140908" y="3656676"/>
              <a:ext cx="1905" cy="163195"/>
            </a:xfrm>
            <a:custGeom>
              <a:avLst/>
              <a:gdLst/>
              <a:ahLst/>
              <a:cxnLst/>
              <a:rect l="l" t="t" r="r" b="b"/>
              <a:pathLst>
                <a:path w="1904" h="163195">
                  <a:moveTo>
                    <a:pt x="0" y="0"/>
                  </a:moveTo>
                  <a:lnTo>
                    <a:pt x="1891" y="754"/>
                  </a:lnTo>
                  <a:lnTo>
                    <a:pt x="1891" y="162133"/>
                  </a:lnTo>
                  <a:lnTo>
                    <a:pt x="0" y="162888"/>
                  </a:lnTo>
                  <a:lnTo>
                    <a:pt x="0" y="0"/>
                  </a:lnTo>
                  <a:close/>
                </a:path>
              </a:pathLst>
            </a:custGeom>
            <a:solidFill>
              <a:srgbClr val="858588"/>
            </a:solidFill>
          </p:spPr>
          <p:txBody>
            <a:bodyPr wrap="square" lIns="0" tIns="0" rIns="0" bIns="0" rtlCol="0"/>
            <a:lstStyle/>
            <a:p>
              <a:endParaRPr/>
            </a:p>
          </p:txBody>
        </p:sp>
        <p:sp>
          <p:nvSpPr>
            <p:cNvPr id="1011" name="object 1011"/>
            <p:cNvSpPr/>
            <p:nvPr/>
          </p:nvSpPr>
          <p:spPr>
            <a:xfrm>
              <a:off x="6140908" y="3656676"/>
              <a:ext cx="1905" cy="163195"/>
            </a:xfrm>
            <a:custGeom>
              <a:avLst/>
              <a:gdLst/>
              <a:ahLst/>
              <a:cxnLst/>
              <a:rect l="l" t="t" r="r" b="b"/>
              <a:pathLst>
                <a:path w="1904" h="163195">
                  <a:moveTo>
                    <a:pt x="1891" y="754"/>
                  </a:moveTo>
                  <a:lnTo>
                    <a:pt x="1891" y="162133"/>
                  </a:lnTo>
                </a:path>
                <a:path w="1904" h="163195">
                  <a:moveTo>
                    <a:pt x="0" y="162888"/>
                  </a:moveTo>
                  <a:lnTo>
                    <a:pt x="0" y="0"/>
                  </a:lnTo>
                </a:path>
              </a:pathLst>
            </a:custGeom>
            <a:ln w="3175">
              <a:solidFill>
                <a:srgbClr val="858588"/>
              </a:solidFill>
            </a:ln>
          </p:spPr>
          <p:txBody>
            <a:bodyPr wrap="square" lIns="0" tIns="0" rIns="0" bIns="0" rtlCol="0"/>
            <a:lstStyle/>
            <a:p>
              <a:endParaRPr/>
            </a:p>
          </p:txBody>
        </p:sp>
        <p:sp>
          <p:nvSpPr>
            <p:cNvPr id="1012" name="object 1012"/>
            <p:cNvSpPr/>
            <p:nvPr/>
          </p:nvSpPr>
          <p:spPr>
            <a:xfrm>
              <a:off x="6142800" y="3657431"/>
              <a:ext cx="3810" cy="161925"/>
            </a:xfrm>
            <a:custGeom>
              <a:avLst/>
              <a:gdLst/>
              <a:ahLst/>
              <a:cxnLst/>
              <a:rect l="l" t="t" r="r" b="b"/>
              <a:pathLst>
                <a:path w="3810" h="161925">
                  <a:moveTo>
                    <a:pt x="0" y="0"/>
                  </a:moveTo>
                  <a:lnTo>
                    <a:pt x="0" y="161378"/>
                  </a:lnTo>
                  <a:lnTo>
                    <a:pt x="3547" y="159963"/>
                  </a:lnTo>
                  <a:lnTo>
                    <a:pt x="3547" y="1415"/>
                  </a:lnTo>
                  <a:lnTo>
                    <a:pt x="0" y="0"/>
                  </a:lnTo>
                  <a:close/>
                </a:path>
              </a:pathLst>
            </a:custGeom>
            <a:solidFill>
              <a:srgbClr val="858588"/>
            </a:solidFill>
          </p:spPr>
          <p:txBody>
            <a:bodyPr wrap="square" lIns="0" tIns="0" rIns="0" bIns="0" rtlCol="0"/>
            <a:lstStyle/>
            <a:p>
              <a:endParaRPr/>
            </a:p>
          </p:txBody>
        </p:sp>
        <p:sp>
          <p:nvSpPr>
            <p:cNvPr id="1013" name="object 1013"/>
            <p:cNvSpPr/>
            <p:nvPr/>
          </p:nvSpPr>
          <p:spPr>
            <a:xfrm>
              <a:off x="6142800" y="3657431"/>
              <a:ext cx="3810" cy="161925"/>
            </a:xfrm>
            <a:custGeom>
              <a:avLst/>
              <a:gdLst/>
              <a:ahLst/>
              <a:cxnLst/>
              <a:rect l="l" t="t" r="r" b="b"/>
              <a:pathLst>
                <a:path w="3810" h="161925">
                  <a:moveTo>
                    <a:pt x="3547" y="1415"/>
                  </a:moveTo>
                  <a:lnTo>
                    <a:pt x="3547" y="159963"/>
                  </a:lnTo>
                </a:path>
                <a:path w="3810" h="161925">
                  <a:moveTo>
                    <a:pt x="0" y="161378"/>
                  </a:moveTo>
                  <a:lnTo>
                    <a:pt x="0" y="0"/>
                  </a:lnTo>
                </a:path>
              </a:pathLst>
            </a:custGeom>
            <a:ln w="3175">
              <a:solidFill>
                <a:srgbClr val="858588"/>
              </a:solidFill>
            </a:ln>
          </p:spPr>
          <p:txBody>
            <a:bodyPr wrap="square" lIns="0" tIns="0" rIns="0" bIns="0" rtlCol="0"/>
            <a:lstStyle/>
            <a:p>
              <a:endParaRPr/>
            </a:p>
          </p:txBody>
        </p:sp>
        <p:sp>
          <p:nvSpPr>
            <p:cNvPr id="1014" name="object 1014"/>
            <p:cNvSpPr/>
            <p:nvPr/>
          </p:nvSpPr>
          <p:spPr>
            <a:xfrm>
              <a:off x="6146347" y="3658846"/>
              <a:ext cx="1905" cy="158750"/>
            </a:xfrm>
            <a:custGeom>
              <a:avLst/>
              <a:gdLst/>
              <a:ahLst/>
              <a:cxnLst/>
              <a:rect l="l" t="t" r="r" b="b"/>
              <a:pathLst>
                <a:path w="1904" h="158750">
                  <a:moveTo>
                    <a:pt x="0" y="0"/>
                  </a:moveTo>
                  <a:lnTo>
                    <a:pt x="1655" y="660"/>
                  </a:lnTo>
                  <a:lnTo>
                    <a:pt x="1655" y="157886"/>
                  </a:lnTo>
                  <a:lnTo>
                    <a:pt x="0" y="158547"/>
                  </a:lnTo>
                  <a:lnTo>
                    <a:pt x="0" y="0"/>
                  </a:lnTo>
                  <a:close/>
                </a:path>
              </a:pathLst>
            </a:custGeom>
            <a:solidFill>
              <a:srgbClr val="848587"/>
            </a:solidFill>
          </p:spPr>
          <p:txBody>
            <a:bodyPr wrap="square" lIns="0" tIns="0" rIns="0" bIns="0" rtlCol="0"/>
            <a:lstStyle/>
            <a:p>
              <a:endParaRPr/>
            </a:p>
          </p:txBody>
        </p:sp>
        <p:sp>
          <p:nvSpPr>
            <p:cNvPr id="1015" name="object 1015"/>
            <p:cNvSpPr/>
            <p:nvPr/>
          </p:nvSpPr>
          <p:spPr>
            <a:xfrm>
              <a:off x="6146347" y="3658846"/>
              <a:ext cx="1905" cy="158750"/>
            </a:xfrm>
            <a:custGeom>
              <a:avLst/>
              <a:gdLst/>
              <a:ahLst/>
              <a:cxnLst/>
              <a:rect l="l" t="t" r="r" b="b"/>
              <a:pathLst>
                <a:path w="1904" h="158750">
                  <a:moveTo>
                    <a:pt x="1655" y="660"/>
                  </a:moveTo>
                  <a:lnTo>
                    <a:pt x="1655" y="157886"/>
                  </a:lnTo>
                </a:path>
                <a:path w="1904" h="158750">
                  <a:moveTo>
                    <a:pt x="0" y="158547"/>
                  </a:moveTo>
                  <a:lnTo>
                    <a:pt x="0" y="0"/>
                  </a:lnTo>
                </a:path>
              </a:pathLst>
            </a:custGeom>
            <a:ln w="3175">
              <a:solidFill>
                <a:srgbClr val="848587"/>
              </a:solidFill>
            </a:ln>
          </p:spPr>
          <p:txBody>
            <a:bodyPr wrap="square" lIns="0" tIns="0" rIns="0" bIns="0" rtlCol="0"/>
            <a:lstStyle/>
            <a:p>
              <a:endParaRPr/>
            </a:p>
          </p:txBody>
        </p:sp>
        <p:sp>
          <p:nvSpPr>
            <p:cNvPr id="1016" name="object 1016"/>
            <p:cNvSpPr/>
            <p:nvPr/>
          </p:nvSpPr>
          <p:spPr>
            <a:xfrm>
              <a:off x="6148002" y="3659507"/>
              <a:ext cx="3810" cy="157480"/>
            </a:xfrm>
            <a:custGeom>
              <a:avLst/>
              <a:gdLst/>
              <a:ahLst/>
              <a:cxnLst/>
              <a:rect l="l" t="t" r="r" b="b"/>
              <a:pathLst>
                <a:path w="3810" h="157479">
                  <a:moveTo>
                    <a:pt x="0" y="0"/>
                  </a:moveTo>
                  <a:lnTo>
                    <a:pt x="0" y="157226"/>
                  </a:lnTo>
                  <a:lnTo>
                    <a:pt x="3547" y="155810"/>
                  </a:lnTo>
                  <a:lnTo>
                    <a:pt x="3547" y="1415"/>
                  </a:lnTo>
                  <a:lnTo>
                    <a:pt x="0" y="0"/>
                  </a:lnTo>
                  <a:close/>
                </a:path>
              </a:pathLst>
            </a:custGeom>
            <a:solidFill>
              <a:srgbClr val="838587"/>
            </a:solidFill>
          </p:spPr>
          <p:txBody>
            <a:bodyPr wrap="square" lIns="0" tIns="0" rIns="0" bIns="0" rtlCol="0"/>
            <a:lstStyle/>
            <a:p>
              <a:endParaRPr/>
            </a:p>
          </p:txBody>
        </p:sp>
        <p:sp>
          <p:nvSpPr>
            <p:cNvPr id="1017" name="object 1017"/>
            <p:cNvSpPr/>
            <p:nvPr/>
          </p:nvSpPr>
          <p:spPr>
            <a:xfrm>
              <a:off x="6148002" y="3659507"/>
              <a:ext cx="3810" cy="157480"/>
            </a:xfrm>
            <a:custGeom>
              <a:avLst/>
              <a:gdLst/>
              <a:ahLst/>
              <a:cxnLst/>
              <a:rect l="l" t="t" r="r" b="b"/>
              <a:pathLst>
                <a:path w="3810" h="157479">
                  <a:moveTo>
                    <a:pt x="3547" y="1415"/>
                  </a:moveTo>
                  <a:lnTo>
                    <a:pt x="3547" y="155810"/>
                  </a:lnTo>
                </a:path>
                <a:path w="3810" h="157479">
                  <a:moveTo>
                    <a:pt x="0" y="157226"/>
                  </a:moveTo>
                  <a:lnTo>
                    <a:pt x="0" y="0"/>
                  </a:lnTo>
                </a:path>
              </a:pathLst>
            </a:custGeom>
            <a:ln w="3175">
              <a:solidFill>
                <a:srgbClr val="838587"/>
              </a:solidFill>
            </a:ln>
          </p:spPr>
          <p:txBody>
            <a:bodyPr wrap="square" lIns="0" tIns="0" rIns="0" bIns="0" rtlCol="0"/>
            <a:lstStyle/>
            <a:p>
              <a:endParaRPr/>
            </a:p>
          </p:txBody>
        </p:sp>
        <p:sp>
          <p:nvSpPr>
            <p:cNvPr id="1018" name="object 1018"/>
            <p:cNvSpPr/>
            <p:nvPr/>
          </p:nvSpPr>
          <p:spPr>
            <a:xfrm>
              <a:off x="6151550" y="3660922"/>
              <a:ext cx="1905" cy="154940"/>
            </a:xfrm>
            <a:custGeom>
              <a:avLst/>
              <a:gdLst/>
              <a:ahLst/>
              <a:cxnLst/>
              <a:rect l="l" t="t" r="r" b="b"/>
              <a:pathLst>
                <a:path w="1904" h="154939">
                  <a:moveTo>
                    <a:pt x="0" y="0"/>
                  </a:moveTo>
                  <a:lnTo>
                    <a:pt x="1891" y="754"/>
                  </a:lnTo>
                  <a:lnTo>
                    <a:pt x="1891" y="153639"/>
                  </a:lnTo>
                  <a:lnTo>
                    <a:pt x="0" y="154394"/>
                  </a:lnTo>
                  <a:lnTo>
                    <a:pt x="0" y="0"/>
                  </a:lnTo>
                  <a:close/>
                </a:path>
              </a:pathLst>
            </a:custGeom>
            <a:solidFill>
              <a:srgbClr val="828486"/>
            </a:solidFill>
          </p:spPr>
          <p:txBody>
            <a:bodyPr wrap="square" lIns="0" tIns="0" rIns="0" bIns="0" rtlCol="0"/>
            <a:lstStyle/>
            <a:p>
              <a:endParaRPr/>
            </a:p>
          </p:txBody>
        </p:sp>
        <p:sp>
          <p:nvSpPr>
            <p:cNvPr id="1019" name="object 1019"/>
            <p:cNvSpPr/>
            <p:nvPr/>
          </p:nvSpPr>
          <p:spPr>
            <a:xfrm>
              <a:off x="6151550" y="3660922"/>
              <a:ext cx="1905" cy="154940"/>
            </a:xfrm>
            <a:custGeom>
              <a:avLst/>
              <a:gdLst/>
              <a:ahLst/>
              <a:cxnLst/>
              <a:rect l="l" t="t" r="r" b="b"/>
              <a:pathLst>
                <a:path w="1904" h="154939">
                  <a:moveTo>
                    <a:pt x="1891" y="754"/>
                  </a:moveTo>
                  <a:lnTo>
                    <a:pt x="1891" y="153639"/>
                  </a:lnTo>
                </a:path>
                <a:path w="1904" h="154939">
                  <a:moveTo>
                    <a:pt x="0" y="154394"/>
                  </a:moveTo>
                  <a:lnTo>
                    <a:pt x="0" y="0"/>
                  </a:lnTo>
                </a:path>
              </a:pathLst>
            </a:custGeom>
            <a:ln w="3175">
              <a:solidFill>
                <a:srgbClr val="828486"/>
              </a:solidFill>
            </a:ln>
          </p:spPr>
          <p:txBody>
            <a:bodyPr wrap="square" lIns="0" tIns="0" rIns="0" bIns="0" rtlCol="0"/>
            <a:lstStyle/>
            <a:p>
              <a:endParaRPr/>
            </a:p>
          </p:txBody>
        </p:sp>
        <p:sp>
          <p:nvSpPr>
            <p:cNvPr id="1020" name="object 1020"/>
            <p:cNvSpPr/>
            <p:nvPr/>
          </p:nvSpPr>
          <p:spPr>
            <a:xfrm>
              <a:off x="6153441" y="3661677"/>
              <a:ext cx="1905" cy="153035"/>
            </a:xfrm>
            <a:custGeom>
              <a:avLst/>
              <a:gdLst/>
              <a:ahLst/>
              <a:cxnLst/>
              <a:rect l="l" t="t" r="r" b="b"/>
              <a:pathLst>
                <a:path w="1904" h="153035">
                  <a:moveTo>
                    <a:pt x="0" y="0"/>
                  </a:moveTo>
                  <a:lnTo>
                    <a:pt x="1655" y="660"/>
                  </a:lnTo>
                  <a:lnTo>
                    <a:pt x="1655" y="152224"/>
                  </a:lnTo>
                  <a:lnTo>
                    <a:pt x="0" y="152885"/>
                  </a:lnTo>
                  <a:lnTo>
                    <a:pt x="0" y="0"/>
                  </a:lnTo>
                  <a:close/>
                </a:path>
              </a:pathLst>
            </a:custGeom>
            <a:solidFill>
              <a:srgbClr val="828486"/>
            </a:solidFill>
          </p:spPr>
          <p:txBody>
            <a:bodyPr wrap="square" lIns="0" tIns="0" rIns="0" bIns="0" rtlCol="0"/>
            <a:lstStyle/>
            <a:p>
              <a:endParaRPr/>
            </a:p>
          </p:txBody>
        </p:sp>
        <p:sp>
          <p:nvSpPr>
            <p:cNvPr id="1021" name="object 1021"/>
            <p:cNvSpPr/>
            <p:nvPr/>
          </p:nvSpPr>
          <p:spPr>
            <a:xfrm>
              <a:off x="6153442" y="3661677"/>
              <a:ext cx="1905" cy="153035"/>
            </a:xfrm>
            <a:custGeom>
              <a:avLst/>
              <a:gdLst/>
              <a:ahLst/>
              <a:cxnLst/>
              <a:rect l="l" t="t" r="r" b="b"/>
              <a:pathLst>
                <a:path w="1904" h="153035">
                  <a:moveTo>
                    <a:pt x="1655" y="660"/>
                  </a:moveTo>
                  <a:lnTo>
                    <a:pt x="1655" y="152224"/>
                  </a:lnTo>
                </a:path>
                <a:path w="1904" h="153035">
                  <a:moveTo>
                    <a:pt x="0" y="152885"/>
                  </a:moveTo>
                  <a:lnTo>
                    <a:pt x="0" y="0"/>
                  </a:lnTo>
                </a:path>
              </a:pathLst>
            </a:custGeom>
            <a:ln w="3175">
              <a:solidFill>
                <a:srgbClr val="828486"/>
              </a:solidFill>
            </a:ln>
          </p:spPr>
          <p:txBody>
            <a:bodyPr wrap="square" lIns="0" tIns="0" rIns="0" bIns="0" rtlCol="0"/>
            <a:lstStyle/>
            <a:p>
              <a:endParaRPr/>
            </a:p>
          </p:txBody>
        </p:sp>
        <p:sp>
          <p:nvSpPr>
            <p:cNvPr id="1022" name="object 1022"/>
            <p:cNvSpPr/>
            <p:nvPr/>
          </p:nvSpPr>
          <p:spPr>
            <a:xfrm>
              <a:off x="6155097" y="3662338"/>
              <a:ext cx="3810" cy="151765"/>
            </a:xfrm>
            <a:custGeom>
              <a:avLst/>
              <a:gdLst/>
              <a:ahLst/>
              <a:cxnLst/>
              <a:rect l="l" t="t" r="r" b="b"/>
              <a:pathLst>
                <a:path w="3810" h="151764">
                  <a:moveTo>
                    <a:pt x="0" y="0"/>
                  </a:moveTo>
                  <a:lnTo>
                    <a:pt x="0" y="151563"/>
                  </a:lnTo>
                  <a:lnTo>
                    <a:pt x="3547" y="150148"/>
                  </a:lnTo>
                  <a:lnTo>
                    <a:pt x="3547" y="1415"/>
                  </a:lnTo>
                  <a:lnTo>
                    <a:pt x="0" y="0"/>
                  </a:lnTo>
                  <a:close/>
                </a:path>
              </a:pathLst>
            </a:custGeom>
            <a:solidFill>
              <a:srgbClr val="828385"/>
            </a:solidFill>
          </p:spPr>
          <p:txBody>
            <a:bodyPr wrap="square" lIns="0" tIns="0" rIns="0" bIns="0" rtlCol="0"/>
            <a:lstStyle/>
            <a:p>
              <a:endParaRPr/>
            </a:p>
          </p:txBody>
        </p:sp>
        <p:sp>
          <p:nvSpPr>
            <p:cNvPr id="1023" name="object 1023"/>
            <p:cNvSpPr/>
            <p:nvPr/>
          </p:nvSpPr>
          <p:spPr>
            <a:xfrm>
              <a:off x="6155097" y="3662338"/>
              <a:ext cx="3810" cy="151765"/>
            </a:xfrm>
            <a:custGeom>
              <a:avLst/>
              <a:gdLst/>
              <a:ahLst/>
              <a:cxnLst/>
              <a:rect l="l" t="t" r="r" b="b"/>
              <a:pathLst>
                <a:path w="3810" h="151764">
                  <a:moveTo>
                    <a:pt x="3547" y="1415"/>
                  </a:moveTo>
                  <a:lnTo>
                    <a:pt x="3547" y="150148"/>
                  </a:lnTo>
                </a:path>
                <a:path w="3810" h="151764">
                  <a:moveTo>
                    <a:pt x="0" y="151563"/>
                  </a:moveTo>
                  <a:lnTo>
                    <a:pt x="0" y="0"/>
                  </a:lnTo>
                </a:path>
              </a:pathLst>
            </a:custGeom>
            <a:ln w="3175">
              <a:solidFill>
                <a:srgbClr val="828385"/>
              </a:solidFill>
            </a:ln>
          </p:spPr>
          <p:txBody>
            <a:bodyPr wrap="square" lIns="0" tIns="0" rIns="0" bIns="0" rtlCol="0"/>
            <a:lstStyle/>
            <a:p>
              <a:endParaRPr/>
            </a:p>
          </p:txBody>
        </p:sp>
        <p:sp>
          <p:nvSpPr>
            <p:cNvPr id="1024" name="object 1024"/>
            <p:cNvSpPr/>
            <p:nvPr/>
          </p:nvSpPr>
          <p:spPr>
            <a:xfrm>
              <a:off x="6158644" y="3663754"/>
              <a:ext cx="1905" cy="149225"/>
            </a:xfrm>
            <a:custGeom>
              <a:avLst/>
              <a:gdLst/>
              <a:ahLst/>
              <a:cxnLst/>
              <a:rect l="l" t="t" r="r" b="b"/>
              <a:pathLst>
                <a:path w="1904" h="149225">
                  <a:moveTo>
                    <a:pt x="0" y="0"/>
                  </a:moveTo>
                  <a:lnTo>
                    <a:pt x="1891" y="754"/>
                  </a:lnTo>
                  <a:lnTo>
                    <a:pt x="1891" y="147977"/>
                  </a:lnTo>
                  <a:lnTo>
                    <a:pt x="0" y="148732"/>
                  </a:lnTo>
                  <a:lnTo>
                    <a:pt x="0" y="0"/>
                  </a:lnTo>
                  <a:close/>
                </a:path>
              </a:pathLst>
            </a:custGeom>
            <a:solidFill>
              <a:srgbClr val="818385"/>
            </a:solidFill>
          </p:spPr>
          <p:txBody>
            <a:bodyPr wrap="square" lIns="0" tIns="0" rIns="0" bIns="0" rtlCol="0"/>
            <a:lstStyle/>
            <a:p>
              <a:endParaRPr/>
            </a:p>
          </p:txBody>
        </p:sp>
        <p:sp>
          <p:nvSpPr>
            <p:cNvPr id="1025" name="object 1025"/>
            <p:cNvSpPr/>
            <p:nvPr/>
          </p:nvSpPr>
          <p:spPr>
            <a:xfrm>
              <a:off x="6158644" y="3663754"/>
              <a:ext cx="1905" cy="149225"/>
            </a:xfrm>
            <a:custGeom>
              <a:avLst/>
              <a:gdLst/>
              <a:ahLst/>
              <a:cxnLst/>
              <a:rect l="l" t="t" r="r" b="b"/>
              <a:pathLst>
                <a:path w="1904" h="149225">
                  <a:moveTo>
                    <a:pt x="1891" y="754"/>
                  </a:moveTo>
                  <a:lnTo>
                    <a:pt x="1891" y="147977"/>
                  </a:lnTo>
                </a:path>
                <a:path w="1904" h="149225">
                  <a:moveTo>
                    <a:pt x="0" y="148732"/>
                  </a:moveTo>
                  <a:lnTo>
                    <a:pt x="0" y="0"/>
                  </a:lnTo>
                </a:path>
              </a:pathLst>
            </a:custGeom>
            <a:ln w="3175">
              <a:solidFill>
                <a:srgbClr val="818385"/>
              </a:solidFill>
            </a:ln>
          </p:spPr>
          <p:txBody>
            <a:bodyPr wrap="square" lIns="0" tIns="0" rIns="0" bIns="0" rtlCol="0"/>
            <a:lstStyle/>
            <a:p>
              <a:endParaRPr/>
            </a:p>
          </p:txBody>
        </p:sp>
        <p:sp>
          <p:nvSpPr>
            <p:cNvPr id="1026" name="object 1026"/>
            <p:cNvSpPr/>
            <p:nvPr/>
          </p:nvSpPr>
          <p:spPr>
            <a:xfrm>
              <a:off x="6160536" y="3664509"/>
              <a:ext cx="3810" cy="147320"/>
            </a:xfrm>
            <a:custGeom>
              <a:avLst/>
              <a:gdLst/>
              <a:ahLst/>
              <a:cxnLst/>
              <a:rect l="l" t="t" r="r" b="b"/>
              <a:pathLst>
                <a:path w="3810" h="147320">
                  <a:moveTo>
                    <a:pt x="0" y="0"/>
                  </a:moveTo>
                  <a:lnTo>
                    <a:pt x="0" y="147222"/>
                  </a:lnTo>
                  <a:lnTo>
                    <a:pt x="3547" y="145806"/>
                  </a:lnTo>
                  <a:lnTo>
                    <a:pt x="3547" y="1415"/>
                  </a:lnTo>
                  <a:lnTo>
                    <a:pt x="0" y="0"/>
                  </a:lnTo>
                  <a:close/>
                </a:path>
              </a:pathLst>
            </a:custGeom>
            <a:solidFill>
              <a:srgbClr val="818385"/>
            </a:solidFill>
          </p:spPr>
          <p:txBody>
            <a:bodyPr wrap="square" lIns="0" tIns="0" rIns="0" bIns="0" rtlCol="0"/>
            <a:lstStyle/>
            <a:p>
              <a:endParaRPr/>
            </a:p>
          </p:txBody>
        </p:sp>
        <p:sp>
          <p:nvSpPr>
            <p:cNvPr id="1027" name="object 1027"/>
            <p:cNvSpPr/>
            <p:nvPr/>
          </p:nvSpPr>
          <p:spPr>
            <a:xfrm>
              <a:off x="6160536" y="3664509"/>
              <a:ext cx="3810" cy="147320"/>
            </a:xfrm>
            <a:custGeom>
              <a:avLst/>
              <a:gdLst/>
              <a:ahLst/>
              <a:cxnLst/>
              <a:rect l="l" t="t" r="r" b="b"/>
              <a:pathLst>
                <a:path w="3810" h="147320">
                  <a:moveTo>
                    <a:pt x="3547" y="1415"/>
                  </a:moveTo>
                  <a:lnTo>
                    <a:pt x="3547" y="145806"/>
                  </a:lnTo>
                </a:path>
                <a:path w="3810" h="147320">
                  <a:moveTo>
                    <a:pt x="0" y="147222"/>
                  </a:moveTo>
                  <a:lnTo>
                    <a:pt x="0" y="0"/>
                  </a:lnTo>
                </a:path>
              </a:pathLst>
            </a:custGeom>
            <a:ln w="3175">
              <a:solidFill>
                <a:srgbClr val="818385"/>
              </a:solidFill>
            </a:ln>
          </p:spPr>
          <p:txBody>
            <a:bodyPr wrap="square" lIns="0" tIns="0" rIns="0" bIns="0" rtlCol="0"/>
            <a:lstStyle/>
            <a:p>
              <a:endParaRPr/>
            </a:p>
          </p:txBody>
        </p:sp>
        <p:sp>
          <p:nvSpPr>
            <p:cNvPr id="1028" name="object 1028"/>
            <p:cNvSpPr/>
            <p:nvPr/>
          </p:nvSpPr>
          <p:spPr>
            <a:xfrm>
              <a:off x="6164083" y="3665924"/>
              <a:ext cx="1905" cy="144780"/>
            </a:xfrm>
            <a:custGeom>
              <a:avLst/>
              <a:gdLst/>
              <a:ahLst/>
              <a:cxnLst/>
              <a:rect l="l" t="t" r="r" b="b"/>
              <a:pathLst>
                <a:path w="1904" h="144779">
                  <a:moveTo>
                    <a:pt x="0" y="0"/>
                  </a:moveTo>
                  <a:lnTo>
                    <a:pt x="1655" y="660"/>
                  </a:lnTo>
                  <a:lnTo>
                    <a:pt x="1655" y="143730"/>
                  </a:lnTo>
                  <a:lnTo>
                    <a:pt x="0" y="144391"/>
                  </a:lnTo>
                  <a:lnTo>
                    <a:pt x="0" y="0"/>
                  </a:lnTo>
                  <a:close/>
                </a:path>
              </a:pathLst>
            </a:custGeom>
            <a:solidFill>
              <a:srgbClr val="808285"/>
            </a:solidFill>
          </p:spPr>
          <p:txBody>
            <a:bodyPr wrap="square" lIns="0" tIns="0" rIns="0" bIns="0" rtlCol="0"/>
            <a:lstStyle/>
            <a:p>
              <a:endParaRPr/>
            </a:p>
          </p:txBody>
        </p:sp>
        <p:sp>
          <p:nvSpPr>
            <p:cNvPr id="1029" name="object 1029"/>
            <p:cNvSpPr/>
            <p:nvPr/>
          </p:nvSpPr>
          <p:spPr>
            <a:xfrm>
              <a:off x="6164083" y="3665924"/>
              <a:ext cx="1905" cy="144780"/>
            </a:xfrm>
            <a:custGeom>
              <a:avLst/>
              <a:gdLst/>
              <a:ahLst/>
              <a:cxnLst/>
              <a:rect l="l" t="t" r="r" b="b"/>
              <a:pathLst>
                <a:path w="1904" h="144779">
                  <a:moveTo>
                    <a:pt x="1655" y="660"/>
                  </a:moveTo>
                  <a:lnTo>
                    <a:pt x="1655" y="143730"/>
                  </a:lnTo>
                </a:path>
                <a:path w="1904" h="144779">
                  <a:moveTo>
                    <a:pt x="0" y="144391"/>
                  </a:moveTo>
                  <a:lnTo>
                    <a:pt x="0" y="0"/>
                  </a:lnTo>
                </a:path>
              </a:pathLst>
            </a:custGeom>
            <a:ln w="3175">
              <a:solidFill>
                <a:srgbClr val="808285"/>
              </a:solidFill>
            </a:ln>
          </p:spPr>
          <p:txBody>
            <a:bodyPr wrap="square" lIns="0" tIns="0" rIns="0" bIns="0" rtlCol="0"/>
            <a:lstStyle/>
            <a:p>
              <a:endParaRPr/>
            </a:p>
          </p:txBody>
        </p:sp>
        <p:sp>
          <p:nvSpPr>
            <p:cNvPr id="1030" name="object 1030"/>
            <p:cNvSpPr/>
            <p:nvPr/>
          </p:nvSpPr>
          <p:spPr>
            <a:xfrm>
              <a:off x="6165738" y="3666585"/>
              <a:ext cx="3810" cy="143510"/>
            </a:xfrm>
            <a:custGeom>
              <a:avLst/>
              <a:gdLst/>
              <a:ahLst/>
              <a:cxnLst/>
              <a:rect l="l" t="t" r="r" b="b"/>
              <a:pathLst>
                <a:path w="3810" h="143510">
                  <a:moveTo>
                    <a:pt x="0" y="0"/>
                  </a:moveTo>
                  <a:lnTo>
                    <a:pt x="0" y="143070"/>
                  </a:lnTo>
                  <a:lnTo>
                    <a:pt x="3547" y="141654"/>
                  </a:lnTo>
                  <a:lnTo>
                    <a:pt x="3547" y="1415"/>
                  </a:lnTo>
                  <a:lnTo>
                    <a:pt x="0" y="0"/>
                  </a:lnTo>
                  <a:close/>
                </a:path>
              </a:pathLst>
            </a:custGeom>
            <a:solidFill>
              <a:srgbClr val="7E8184"/>
            </a:solidFill>
          </p:spPr>
          <p:txBody>
            <a:bodyPr wrap="square" lIns="0" tIns="0" rIns="0" bIns="0" rtlCol="0"/>
            <a:lstStyle/>
            <a:p>
              <a:endParaRPr/>
            </a:p>
          </p:txBody>
        </p:sp>
        <p:sp>
          <p:nvSpPr>
            <p:cNvPr id="1031" name="object 1031"/>
            <p:cNvSpPr/>
            <p:nvPr/>
          </p:nvSpPr>
          <p:spPr>
            <a:xfrm>
              <a:off x="6165739" y="3666585"/>
              <a:ext cx="3810" cy="143510"/>
            </a:xfrm>
            <a:custGeom>
              <a:avLst/>
              <a:gdLst/>
              <a:ahLst/>
              <a:cxnLst/>
              <a:rect l="l" t="t" r="r" b="b"/>
              <a:pathLst>
                <a:path w="3810" h="143510">
                  <a:moveTo>
                    <a:pt x="3547" y="1415"/>
                  </a:moveTo>
                  <a:lnTo>
                    <a:pt x="3547" y="141654"/>
                  </a:lnTo>
                </a:path>
                <a:path w="3810" h="143510">
                  <a:moveTo>
                    <a:pt x="0" y="143070"/>
                  </a:moveTo>
                  <a:lnTo>
                    <a:pt x="0" y="0"/>
                  </a:lnTo>
                </a:path>
              </a:pathLst>
            </a:custGeom>
            <a:ln w="3175">
              <a:solidFill>
                <a:srgbClr val="7E8184"/>
              </a:solidFill>
            </a:ln>
          </p:spPr>
          <p:txBody>
            <a:bodyPr wrap="square" lIns="0" tIns="0" rIns="0" bIns="0" rtlCol="0"/>
            <a:lstStyle/>
            <a:p>
              <a:endParaRPr/>
            </a:p>
          </p:txBody>
        </p:sp>
        <p:sp>
          <p:nvSpPr>
            <p:cNvPr id="1032" name="object 1032"/>
            <p:cNvSpPr/>
            <p:nvPr/>
          </p:nvSpPr>
          <p:spPr>
            <a:xfrm>
              <a:off x="6169286" y="3668000"/>
              <a:ext cx="1905" cy="140335"/>
            </a:xfrm>
            <a:custGeom>
              <a:avLst/>
              <a:gdLst/>
              <a:ahLst/>
              <a:cxnLst/>
              <a:rect l="l" t="t" r="r" b="b"/>
              <a:pathLst>
                <a:path w="1904" h="140335">
                  <a:moveTo>
                    <a:pt x="0" y="0"/>
                  </a:moveTo>
                  <a:lnTo>
                    <a:pt x="1891" y="754"/>
                  </a:lnTo>
                  <a:lnTo>
                    <a:pt x="1891" y="139483"/>
                  </a:lnTo>
                  <a:lnTo>
                    <a:pt x="0" y="140238"/>
                  </a:lnTo>
                  <a:lnTo>
                    <a:pt x="0" y="0"/>
                  </a:lnTo>
                  <a:close/>
                </a:path>
              </a:pathLst>
            </a:custGeom>
            <a:solidFill>
              <a:srgbClr val="7E8184"/>
            </a:solidFill>
          </p:spPr>
          <p:txBody>
            <a:bodyPr wrap="square" lIns="0" tIns="0" rIns="0" bIns="0" rtlCol="0"/>
            <a:lstStyle/>
            <a:p>
              <a:endParaRPr/>
            </a:p>
          </p:txBody>
        </p:sp>
        <p:sp>
          <p:nvSpPr>
            <p:cNvPr id="1033" name="object 1033"/>
            <p:cNvSpPr/>
            <p:nvPr/>
          </p:nvSpPr>
          <p:spPr>
            <a:xfrm>
              <a:off x="6169286" y="3668000"/>
              <a:ext cx="1905" cy="140335"/>
            </a:xfrm>
            <a:custGeom>
              <a:avLst/>
              <a:gdLst/>
              <a:ahLst/>
              <a:cxnLst/>
              <a:rect l="l" t="t" r="r" b="b"/>
              <a:pathLst>
                <a:path w="1904" h="140335">
                  <a:moveTo>
                    <a:pt x="1891" y="754"/>
                  </a:moveTo>
                  <a:lnTo>
                    <a:pt x="1891" y="139483"/>
                  </a:lnTo>
                </a:path>
                <a:path w="1904" h="140335">
                  <a:moveTo>
                    <a:pt x="0" y="140238"/>
                  </a:moveTo>
                  <a:lnTo>
                    <a:pt x="0" y="0"/>
                  </a:lnTo>
                </a:path>
              </a:pathLst>
            </a:custGeom>
            <a:ln w="3175">
              <a:solidFill>
                <a:srgbClr val="7E8184"/>
              </a:solidFill>
            </a:ln>
          </p:spPr>
          <p:txBody>
            <a:bodyPr wrap="square" lIns="0" tIns="0" rIns="0" bIns="0" rtlCol="0"/>
            <a:lstStyle/>
            <a:p>
              <a:endParaRPr/>
            </a:p>
          </p:txBody>
        </p:sp>
        <p:sp>
          <p:nvSpPr>
            <p:cNvPr id="1034" name="object 1034"/>
            <p:cNvSpPr/>
            <p:nvPr/>
          </p:nvSpPr>
          <p:spPr>
            <a:xfrm>
              <a:off x="6171178" y="3668755"/>
              <a:ext cx="3810" cy="139065"/>
            </a:xfrm>
            <a:custGeom>
              <a:avLst/>
              <a:gdLst/>
              <a:ahLst/>
              <a:cxnLst/>
              <a:rect l="l" t="t" r="r" b="b"/>
              <a:pathLst>
                <a:path w="3810" h="139064">
                  <a:moveTo>
                    <a:pt x="0" y="0"/>
                  </a:moveTo>
                  <a:lnTo>
                    <a:pt x="0" y="138728"/>
                  </a:lnTo>
                  <a:lnTo>
                    <a:pt x="3547" y="137313"/>
                  </a:lnTo>
                  <a:lnTo>
                    <a:pt x="3547" y="1415"/>
                  </a:lnTo>
                  <a:lnTo>
                    <a:pt x="0" y="0"/>
                  </a:lnTo>
                  <a:close/>
                </a:path>
              </a:pathLst>
            </a:custGeom>
            <a:solidFill>
              <a:srgbClr val="7E8083"/>
            </a:solidFill>
          </p:spPr>
          <p:txBody>
            <a:bodyPr wrap="square" lIns="0" tIns="0" rIns="0" bIns="0" rtlCol="0"/>
            <a:lstStyle/>
            <a:p>
              <a:endParaRPr/>
            </a:p>
          </p:txBody>
        </p:sp>
        <p:sp>
          <p:nvSpPr>
            <p:cNvPr id="1035" name="object 1035"/>
            <p:cNvSpPr/>
            <p:nvPr/>
          </p:nvSpPr>
          <p:spPr>
            <a:xfrm>
              <a:off x="6171178" y="3668755"/>
              <a:ext cx="3810" cy="139065"/>
            </a:xfrm>
            <a:custGeom>
              <a:avLst/>
              <a:gdLst/>
              <a:ahLst/>
              <a:cxnLst/>
              <a:rect l="l" t="t" r="r" b="b"/>
              <a:pathLst>
                <a:path w="3810" h="139064">
                  <a:moveTo>
                    <a:pt x="3547" y="1415"/>
                  </a:moveTo>
                  <a:lnTo>
                    <a:pt x="3547" y="137313"/>
                  </a:lnTo>
                </a:path>
                <a:path w="3810" h="139064">
                  <a:moveTo>
                    <a:pt x="0" y="138728"/>
                  </a:moveTo>
                  <a:lnTo>
                    <a:pt x="0" y="0"/>
                  </a:lnTo>
                </a:path>
              </a:pathLst>
            </a:custGeom>
            <a:ln w="3175">
              <a:solidFill>
                <a:srgbClr val="7E8083"/>
              </a:solidFill>
            </a:ln>
          </p:spPr>
          <p:txBody>
            <a:bodyPr wrap="square" lIns="0" tIns="0" rIns="0" bIns="0" rtlCol="0"/>
            <a:lstStyle/>
            <a:p>
              <a:endParaRPr/>
            </a:p>
          </p:txBody>
        </p:sp>
        <p:sp>
          <p:nvSpPr>
            <p:cNvPr id="1036" name="object 1036"/>
            <p:cNvSpPr/>
            <p:nvPr/>
          </p:nvSpPr>
          <p:spPr>
            <a:xfrm>
              <a:off x="6174725" y="3670171"/>
              <a:ext cx="1905" cy="136525"/>
            </a:xfrm>
            <a:custGeom>
              <a:avLst/>
              <a:gdLst/>
              <a:ahLst/>
              <a:cxnLst/>
              <a:rect l="l" t="t" r="r" b="b"/>
              <a:pathLst>
                <a:path w="1904" h="136525">
                  <a:moveTo>
                    <a:pt x="0" y="0"/>
                  </a:moveTo>
                  <a:lnTo>
                    <a:pt x="1655" y="660"/>
                  </a:lnTo>
                  <a:lnTo>
                    <a:pt x="1655" y="135237"/>
                  </a:lnTo>
                  <a:lnTo>
                    <a:pt x="0" y="135897"/>
                  </a:lnTo>
                  <a:lnTo>
                    <a:pt x="0" y="0"/>
                  </a:lnTo>
                  <a:close/>
                </a:path>
              </a:pathLst>
            </a:custGeom>
            <a:solidFill>
              <a:srgbClr val="7D8082"/>
            </a:solidFill>
          </p:spPr>
          <p:txBody>
            <a:bodyPr wrap="square" lIns="0" tIns="0" rIns="0" bIns="0" rtlCol="0"/>
            <a:lstStyle/>
            <a:p>
              <a:endParaRPr/>
            </a:p>
          </p:txBody>
        </p:sp>
        <p:sp>
          <p:nvSpPr>
            <p:cNvPr id="1037" name="object 1037"/>
            <p:cNvSpPr/>
            <p:nvPr/>
          </p:nvSpPr>
          <p:spPr>
            <a:xfrm>
              <a:off x="6174725" y="3670171"/>
              <a:ext cx="1905" cy="136525"/>
            </a:xfrm>
            <a:custGeom>
              <a:avLst/>
              <a:gdLst/>
              <a:ahLst/>
              <a:cxnLst/>
              <a:rect l="l" t="t" r="r" b="b"/>
              <a:pathLst>
                <a:path w="1904" h="136525">
                  <a:moveTo>
                    <a:pt x="1655" y="660"/>
                  </a:moveTo>
                  <a:lnTo>
                    <a:pt x="1655" y="135237"/>
                  </a:lnTo>
                </a:path>
                <a:path w="1904" h="136525">
                  <a:moveTo>
                    <a:pt x="0" y="135897"/>
                  </a:moveTo>
                  <a:lnTo>
                    <a:pt x="0" y="0"/>
                  </a:lnTo>
                </a:path>
              </a:pathLst>
            </a:custGeom>
            <a:ln w="3175">
              <a:solidFill>
                <a:srgbClr val="7D8082"/>
              </a:solidFill>
            </a:ln>
          </p:spPr>
          <p:txBody>
            <a:bodyPr wrap="square" lIns="0" tIns="0" rIns="0" bIns="0" rtlCol="0"/>
            <a:lstStyle/>
            <a:p>
              <a:endParaRPr/>
            </a:p>
          </p:txBody>
        </p:sp>
        <p:sp>
          <p:nvSpPr>
            <p:cNvPr id="1038" name="object 1038"/>
            <p:cNvSpPr/>
            <p:nvPr/>
          </p:nvSpPr>
          <p:spPr>
            <a:xfrm>
              <a:off x="6176380" y="3670832"/>
              <a:ext cx="3810" cy="134620"/>
            </a:xfrm>
            <a:custGeom>
              <a:avLst/>
              <a:gdLst/>
              <a:ahLst/>
              <a:cxnLst/>
              <a:rect l="l" t="t" r="r" b="b"/>
              <a:pathLst>
                <a:path w="3810" h="134620">
                  <a:moveTo>
                    <a:pt x="0" y="0"/>
                  </a:moveTo>
                  <a:lnTo>
                    <a:pt x="0" y="134576"/>
                  </a:lnTo>
                  <a:lnTo>
                    <a:pt x="3547" y="133160"/>
                  </a:lnTo>
                  <a:lnTo>
                    <a:pt x="3547" y="1415"/>
                  </a:lnTo>
                  <a:lnTo>
                    <a:pt x="0" y="0"/>
                  </a:lnTo>
                  <a:close/>
                </a:path>
              </a:pathLst>
            </a:custGeom>
            <a:solidFill>
              <a:srgbClr val="7C7E82"/>
            </a:solidFill>
          </p:spPr>
          <p:txBody>
            <a:bodyPr wrap="square" lIns="0" tIns="0" rIns="0" bIns="0" rtlCol="0"/>
            <a:lstStyle/>
            <a:p>
              <a:endParaRPr/>
            </a:p>
          </p:txBody>
        </p:sp>
        <p:sp>
          <p:nvSpPr>
            <p:cNvPr id="1039" name="object 1039"/>
            <p:cNvSpPr/>
            <p:nvPr/>
          </p:nvSpPr>
          <p:spPr>
            <a:xfrm>
              <a:off x="6176380" y="3670832"/>
              <a:ext cx="3810" cy="134620"/>
            </a:xfrm>
            <a:custGeom>
              <a:avLst/>
              <a:gdLst/>
              <a:ahLst/>
              <a:cxnLst/>
              <a:rect l="l" t="t" r="r" b="b"/>
              <a:pathLst>
                <a:path w="3810" h="134620">
                  <a:moveTo>
                    <a:pt x="3547" y="1415"/>
                  </a:moveTo>
                  <a:lnTo>
                    <a:pt x="3547" y="133160"/>
                  </a:lnTo>
                </a:path>
                <a:path w="3810" h="134620">
                  <a:moveTo>
                    <a:pt x="0" y="134576"/>
                  </a:moveTo>
                  <a:lnTo>
                    <a:pt x="0" y="0"/>
                  </a:lnTo>
                </a:path>
              </a:pathLst>
            </a:custGeom>
            <a:ln w="3175">
              <a:solidFill>
                <a:srgbClr val="7C7E82"/>
              </a:solidFill>
            </a:ln>
          </p:spPr>
          <p:txBody>
            <a:bodyPr wrap="square" lIns="0" tIns="0" rIns="0" bIns="0" rtlCol="0"/>
            <a:lstStyle/>
            <a:p>
              <a:endParaRPr/>
            </a:p>
          </p:txBody>
        </p:sp>
        <p:sp>
          <p:nvSpPr>
            <p:cNvPr id="1040" name="object 1040"/>
            <p:cNvSpPr/>
            <p:nvPr/>
          </p:nvSpPr>
          <p:spPr>
            <a:xfrm>
              <a:off x="6179927" y="3672247"/>
              <a:ext cx="1905" cy="132080"/>
            </a:xfrm>
            <a:custGeom>
              <a:avLst/>
              <a:gdLst/>
              <a:ahLst/>
              <a:cxnLst/>
              <a:rect l="l" t="t" r="r" b="b"/>
              <a:pathLst>
                <a:path w="1904" h="132079">
                  <a:moveTo>
                    <a:pt x="0" y="0"/>
                  </a:moveTo>
                  <a:lnTo>
                    <a:pt x="1891" y="754"/>
                  </a:lnTo>
                  <a:lnTo>
                    <a:pt x="1891" y="130990"/>
                  </a:lnTo>
                  <a:lnTo>
                    <a:pt x="0" y="131745"/>
                  </a:lnTo>
                  <a:lnTo>
                    <a:pt x="0" y="0"/>
                  </a:lnTo>
                  <a:close/>
                </a:path>
              </a:pathLst>
            </a:custGeom>
            <a:solidFill>
              <a:srgbClr val="7C7E82"/>
            </a:solidFill>
          </p:spPr>
          <p:txBody>
            <a:bodyPr wrap="square" lIns="0" tIns="0" rIns="0" bIns="0" rtlCol="0"/>
            <a:lstStyle/>
            <a:p>
              <a:endParaRPr/>
            </a:p>
          </p:txBody>
        </p:sp>
        <p:sp>
          <p:nvSpPr>
            <p:cNvPr id="1041" name="object 1041"/>
            <p:cNvSpPr/>
            <p:nvPr/>
          </p:nvSpPr>
          <p:spPr>
            <a:xfrm>
              <a:off x="6179927" y="3672247"/>
              <a:ext cx="1905" cy="132080"/>
            </a:xfrm>
            <a:custGeom>
              <a:avLst/>
              <a:gdLst/>
              <a:ahLst/>
              <a:cxnLst/>
              <a:rect l="l" t="t" r="r" b="b"/>
              <a:pathLst>
                <a:path w="1904" h="132079">
                  <a:moveTo>
                    <a:pt x="1891" y="754"/>
                  </a:moveTo>
                  <a:lnTo>
                    <a:pt x="1891" y="130990"/>
                  </a:lnTo>
                </a:path>
                <a:path w="1904" h="132079">
                  <a:moveTo>
                    <a:pt x="0" y="131745"/>
                  </a:moveTo>
                  <a:lnTo>
                    <a:pt x="0" y="0"/>
                  </a:lnTo>
                </a:path>
              </a:pathLst>
            </a:custGeom>
            <a:ln w="3175">
              <a:solidFill>
                <a:srgbClr val="7C7E82"/>
              </a:solidFill>
            </a:ln>
          </p:spPr>
          <p:txBody>
            <a:bodyPr wrap="square" lIns="0" tIns="0" rIns="0" bIns="0" rtlCol="0"/>
            <a:lstStyle/>
            <a:p>
              <a:endParaRPr/>
            </a:p>
          </p:txBody>
        </p:sp>
        <p:sp>
          <p:nvSpPr>
            <p:cNvPr id="1042" name="object 1042"/>
            <p:cNvSpPr/>
            <p:nvPr/>
          </p:nvSpPr>
          <p:spPr>
            <a:xfrm>
              <a:off x="6181819" y="3673002"/>
              <a:ext cx="3810" cy="130810"/>
            </a:xfrm>
            <a:custGeom>
              <a:avLst/>
              <a:gdLst/>
              <a:ahLst/>
              <a:cxnLst/>
              <a:rect l="l" t="t" r="r" b="b"/>
              <a:pathLst>
                <a:path w="3810" h="130810">
                  <a:moveTo>
                    <a:pt x="0" y="0"/>
                  </a:moveTo>
                  <a:lnTo>
                    <a:pt x="0" y="130235"/>
                  </a:lnTo>
                  <a:lnTo>
                    <a:pt x="3547" y="128819"/>
                  </a:lnTo>
                  <a:lnTo>
                    <a:pt x="3547" y="1415"/>
                  </a:lnTo>
                  <a:lnTo>
                    <a:pt x="0" y="0"/>
                  </a:lnTo>
                  <a:close/>
                </a:path>
              </a:pathLst>
            </a:custGeom>
            <a:solidFill>
              <a:srgbClr val="7B7D81"/>
            </a:solidFill>
          </p:spPr>
          <p:txBody>
            <a:bodyPr wrap="square" lIns="0" tIns="0" rIns="0" bIns="0" rtlCol="0"/>
            <a:lstStyle/>
            <a:p>
              <a:endParaRPr/>
            </a:p>
          </p:txBody>
        </p:sp>
        <p:sp>
          <p:nvSpPr>
            <p:cNvPr id="1043" name="object 1043"/>
            <p:cNvSpPr/>
            <p:nvPr/>
          </p:nvSpPr>
          <p:spPr>
            <a:xfrm>
              <a:off x="6181819" y="3673002"/>
              <a:ext cx="3810" cy="130810"/>
            </a:xfrm>
            <a:custGeom>
              <a:avLst/>
              <a:gdLst/>
              <a:ahLst/>
              <a:cxnLst/>
              <a:rect l="l" t="t" r="r" b="b"/>
              <a:pathLst>
                <a:path w="3810" h="130810">
                  <a:moveTo>
                    <a:pt x="3547" y="1415"/>
                  </a:moveTo>
                  <a:lnTo>
                    <a:pt x="3547" y="128819"/>
                  </a:lnTo>
                </a:path>
                <a:path w="3810" h="130810">
                  <a:moveTo>
                    <a:pt x="0" y="130235"/>
                  </a:moveTo>
                  <a:lnTo>
                    <a:pt x="0" y="0"/>
                  </a:lnTo>
                </a:path>
              </a:pathLst>
            </a:custGeom>
            <a:ln w="3175">
              <a:solidFill>
                <a:srgbClr val="7B7D81"/>
              </a:solidFill>
            </a:ln>
          </p:spPr>
          <p:txBody>
            <a:bodyPr wrap="square" lIns="0" tIns="0" rIns="0" bIns="0" rtlCol="0"/>
            <a:lstStyle/>
            <a:p>
              <a:endParaRPr/>
            </a:p>
          </p:txBody>
        </p:sp>
        <p:sp>
          <p:nvSpPr>
            <p:cNvPr id="1044" name="object 1044"/>
            <p:cNvSpPr/>
            <p:nvPr/>
          </p:nvSpPr>
          <p:spPr>
            <a:xfrm>
              <a:off x="6185366" y="3674418"/>
              <a:ext cx="1905" cy="127635"/>
            </a:xfrm>
            <a:custGeom>
              <a:avLst/>
              <a:gdLst/>
              <a:ahLst/>
              <a:cxnLst/>
              <a:rect l="l" t="t" r="r" b="b"/>
              <a:pathLst>
                <a:path w="1904" h="127635">
                  <a:moveTo>
                    <a:pt x="0" y="0"/>
                  </a:moveTo>
                  <a:lnTo>
                    <a:pt x="1655" y="660"/>
                  </a:lnTo>
                  <a:lnTo>
                    <a:pt x="1655" y="126743"/>
                  </a:lnTo>
                  <a:lnTo>
                    <a:pt x="0" y="127404"/>
                  </a:lnTo>
                  <a:lnTo>
                    <a:pt x="0" y="0"/>
                  </a:lnTo>
                  <a:close/>
                </a:path>
              </a:pathLst>
            </a:custGeom>
            <a:solidFill>
              <a:srgbClr val="7B7C80"/>
            </a:solidFill>
          </p:spPr>
          <p:txBody>
            <a:bodyPr wrap="square" lIns="0" tIns="0" rIns="0" bIns="0" rtlCol="0"/>
            <a:lstStyle/>
            <a:p>
              <a:endParaRPr/>
            </a:p>
          </p:txBody>
        </p:sp>
        <p:sp>
          <p:nvSpPr>
            <p:cNvPr id="1045" name="object 1045"/>
            <p:cNvSpPr/>
            <p:nvPr/>
          </p:nvSpPr>
          <p:spPr>
            <a:xfrm>
              <a:off x="6185367" y="3674418"/>
              <a:ext cx="1905" cy="127635"/>
            </a:xfrm>
            <a:custGeom>
              <a:avLst/>
              <a:gdLst/>
              <a:ahLst/>
              <a:cxnLst/>
              <a:rect l="l" t="t" r="r" b="b"/>
              <a:pathLst>
                <a:path w="1904" h="127635">
                  <a:moveTo>
                    <a:pt x="1655" y="660"/>
                  </a:moveTo>
                  <a:lnTo>
                    <a:pt x="1655" y="126743"/>
                  </a:lnTo>
                </a:path>
                <a:path w="1904" h="127635">
                  <a:moveTo>
                    <a:pt x="0" y="127404"/>
                  </a:moveTo>
                  <a:lnTo>
                    <a:pt x="0" y="0"/>
                  </a:lnTo>
                </a:path>
              </a:pathLst>
            </a:custGeom>
            <a:ln w="3175">
              <a:solidFill>
                <a:srgbClr val="7B7C80"/>
              </a:solidFill>
            </a:ln>
          </p:spPr>
          <p:txBody>
            <a:bodyPr wrap="square" lIns="0" tIns="0" rIns="0" bIns="0" rtlCol="0"/>
            <a:lstStyle/>
            <a:p>
              <a:endParaRPr/>
            </a:p>
          </p:txBody>
        </p:sp>
        <p:sp>
          <p:nvSpPr>
            <p:cNvPr id="1046" name="object 1046"/>
            <p:cNvSpPr/>
            <p:nvPr/>
          </p:nvSpPr>
          <p:spPr>
            <a:xfrm>
              <a:off x="6187022" y="3675079"/>
              <a:ext cx="1905" cy="126364"/>
            </a:xfrm>
            <a:custGeom>
              <a:avLst/>
              <a:gdLst/>
              <a:ahLst/>
              <a:cxnLst/>
              <a:rect l="l" t="t" r="r" b="b"/>
              <a:pathLst>
                <a:path w="1904" h="126364">
                  <a:moveTo>
                    <a:pt x="0" y="0"/>
                  </a:moveTo>
                  <a:lnTo>
                    <a:pt x="1891" y="754"/>
                  </a:lnTo>
                  <a:lnTo>
                    <a:pt x="1891" y="125327"/>
                  </a:lnTo>
                  <a:lnTo>
                    <a:pt x="0" y="126082"/>
                  </a:lnTo>
                  <a:lnTo>
                    <a:pt x="0" y="0"/>
                  </a:lnTo>
                  <a:close/>
                </a:path>
              </a:pathLst>
            </a:custGeom>
            <a:solidFill>
              <a:srgbClr val="7B7C80"/>
            </a:solidFill>
          </p:spPr>
          <p:txBody>
            <a:bodyPr wrap="square" lIns="0" tIns="0" rIns="0" bIns="0" rtlCol="0"/>
            <a:lstStyle/>
            <a:p>
              <a:endParaRPr/>
            </a:p>
          </p:txBody>
        </p:sp>
        <p:sp>
          <p:nvSpPr>
            <p:cNvPr id="1047" name="object 1047"/>
            <p:cNvSpPr/>
            <p:nvPr/>
          </p:nvSpPr>
          <p:spPr>
            <a:xfrm>
              <a:off x="6187022" y="3675078"/>
              <a:ext cx="1905" cy="126364"/>
            </a:xfrm>
            <a:custGeom>
              <a:avLst/>
              <a:gdLst/>
              <a:ahLst/>
              <a:cxnLst/>
              <a:rect l="l" t="t" r="r" b="b"/>
              <a:pathLst>
                <a:path w="1904" h="126364">
                  <a:moveTo>
                    <a:pt x="1891" y="754"/>
                  </a:moveTo>
                  <a:lnTo>
                    <a:pt x="1891" y="125327"/>
                  </a:lnTo>
                </a:path>
                <a:path w="1904" h="126364">
                  <a:moveTo>
                    <a:pt x="0" y="126082"/>
                  </a:moveTo>
                  <a:lnTo>
                    <a:pt x="0" y="0"/>
                  </a:lnTo>
                </a:path>
              </a:pathLst>
            </a:custGeom>
            <a:ln w="3175">
              <a:solidFill>
                <a:srgbClr val="7B7C80"/>
              </a:solidFill>
            </a:ln>
          </p:spPr>
          <p:txBody>
            <a:bodyPr wrap="square" lIns="0" tIns="0" rIns="0" bIns="0" rtlCol="0"/>
            <a:lstStyle/>
            <a:p>
              <a:endParaRPr/>
            </a:p>
          </p:txBody>
        </p:sp>
        <p:sp>
          <p:nvSpPr>
            <p:cNvPr id="1048" name="object 1048"/>
            <p:cNvSpPr/>
            <p:nvPr/>
          </p:nvSpPr>
          <p:spPr>
            <a:xfrm>
              <a:off x="6188914" y="3675834"/>
              <a:ext cx="3810" cy="125095"/>
            </a:xfrm>
            <a:custGeom>
              <a:avLst/>
              <a:gdLst/>
              <a:ahLst/>
              <a:cxnLst/>
              <a:rect l="l" t="t" r="r" b="b"/>
              <a:pathLst>
                <a:path w="3810" h="125095">
                  <a:moveTo>
                    <a:pt x="0" y="0"/>
                  </a:moveTo>
                  <a:lnTo>
                    <a:pt x="0" y="124572"/>
                  </a:lnTo>
                  <a:lnTo>
                    <a:pt x="3547" y="123157"/>
                  </a:lnTo>
                  <a:lnTo>
                    <a:pt x="3547" y="1415"/>
                  </a:lnTo>
                  <a:lnTo>
                    <a:pt x="0" y="0"/>
                  </a:lnTo>
                  <a:close/>
                </a:path>
              </a:pathLst>
            </a:custGeom>
            <a:solidFill>
              <a:srgbClr val="7A7C7E"/>
            </a:solidFill>
          </p:spPr>
          <p:txBody>
            <a:bodyPr wrap="square" lIns="0" tIns="0" rIns="0" bIns="0" rtlCol="0"/>
            <a:lstStyle/>
            <a:p>
              <a:endParaRPr/>
            </a:p>
          </p:txBody>
        </p:sp>
        <p:sp>
          <p:nvSpPr>
            <p:cNvPr id="1049" name="object 1049"/>
            <p:cNvSpPr/>
            <p:nvPr/>
          </p:nvSpPr>
          <p:spPr>
            <a:xfrm>
              <a:off x="6188914" y="3675833"/>
              <a:ext cx="3810" cy="125095"/>
            </a:xfrm>
            <a:custGeom>
              <a:avLst/>
              <a:gdLst/>
              <a:ahLst/>
              <a:cxnLst/>
              <a:rect l="l" t="t" r="r" b="b"/>
              <a:pathLst>
                <a:path w="3810" h="125095">
                  <a:moveTo>
                    <a:pt x="3547" y="1415"/>
                  </a:moveTo>
                  <a:lnTo>
                    <a:pt x="3547" y="123157"/>
                  </a:lnTo>
                </a:path>
                <a:path w="3810" h="125095">
                  <a:moveTo>
                    <a:pt x="0" y="124572"/>
                  </a:moveTo>
                  <a:lnTo>
                    <a:pt x="0" y="0"/>
                  </a:lnTo>
                </a:path>
              </a:pathLst>
            </a:custGeom>
            <a:ln w="3175">
              <a:solidFill>
                <a:srgbClr val="7A7C7E"/>
              </a:solidFill>
            </a:ln>
          </p:spPr>
          <p:txBody>
            <a:bodyPr wrap="square" lIns="0" tIns="0" rIns="0" bIns="0" rtlCol="0"/>
            <a:lstStyle/>
            <a:p>
              <a:endParaRPr/>
            </a:p>
          </p:txBody>
        </p:sp>
        <p:sp>
          <p:nvSpPr>
            <p:cNvPr id="1050" name="object 1050"/>
            <p:cNvSpPr/>
            <p:nvPr/>
          </p:nvSpPr>
          <p:spPr>
            <a:xfrm>
              <a:off x="6192461" y="3677249"/>
              <a:ext cx="1905" cy="121920"/>
            </a:xfrm>
            <a:custGeom>
              <a:avLst/>
              <a:gdLst/>
              <a:ahLst/>
              <a:cxnLst/>
              <a:rect l="l" t="t" r="r" b="b"/>
              <a:pathLst>
                <a:path w="1904" h="121920">
                  <a:moveTo>
                    <a:pt x="0" y="0"/>
                  </a:moveTo>
                  <a:lnTo>
                    <a:pt x="1655" y="660"/>
                  </a:lnTo>
                  <a:lnTo>
                    <a:pt x="1655" y="121081"/>
                  </a:lnTo>
                  <a:lnTo>
                    <a:pt x="0" y="121741"/>
                  </a:lnTo>
                  <a:lnTo>
                    <a:pt x="0" y="0"/>
                  </a:lnTo>
                  <a:close/>
                </a:path>
              </a:pathLst>
            </a:custGeom>
            <a:solidFill>
              <a:srgbClr val="797B7E"/>
            </a:solidFill>
          </p:spPr>
          <p:txBody>
            <a:bodyPr wrap="square" lIns="0" tIns="0" rIns="0" bIns="0" rtlCol="0"/>
            <a:lstStyle/>
            <a:p>
              <a:endParaRPr/>
            </a:p>
          </p:txBody>
        </p:sp>
        <p:sp>
          <p:nvSpPr>
            <p:cNvPr id="1051" name="object 1051"/>
            <p:cNvSpPr/>
            <p:nvPr/>
          </p:nvSpPr>
          <p:spPr>
            <a:xfrm>
              <a:off x="6192461" y="3677249"/>
              <a:ext cx="1905" cy="121920"/>
            </a:xfrm>
            <a:custGeom>
              <a:avLst/>
              <a:gdLst/>
              <a:ahLst/>
              <a:cxnLst/>
              <a:rect l="l" t="t" r="r" b="b"/>
              <a:pathLst>
                <a:path w="1904" h="121920">
                  <a:moveTo>
                    <a:pt x="1655" y="660"/>
                  </a:moveTo>
                  <a:lnTo>
                    <a:pt x="1655" y="121081"/>
                  </a:lnTo>
                </a:path>
                <a:path w="1904" h="121920">
                  <a:moveTo>
                    <a:pt x="0" y="121741"/>
                  </a:moveTo>
                  <a:lnTo>
                    <a:pt x="0" y="0"/>
                  </a:lnTo>
                </a:path>
              </a:pathLst>
            </a:custGeom>
            <a:ln w="3175">
              <a:solidFill>
                <a:srgbClr val="797B7E"/>
              </a:solidFill>
            </a:ln>
          </p:spPr>
          <p:txBody>
            <a:bodyPr wrap="square" lIns="0" tIns="0" rIns="0" bIns="0" rtlCol="0"/>
            <a:lstStyle/>
            <a:p>
              <a:endParaRPr/>
            </a:p>
          </p:txBody>
        </p:sp>
        <p:sp>
          <p:nvSpPr>
            <p:cNvPr id="1052" name="object 1052"/>
            <p:cNvSpPr/>
            <p:nvPr/>
          </p:nvSpPr>
          <p:spPr>
            <a:xfrm>
              <a:off x="6194116" y="3677910"/>
              <a:ext cx="3810" cy="120650"/>
            </a:xfrm>
            <a:custGeom>
              <a:avLst/>
              <a:gdLst/>
              <a:ahLst/>
              <a:cxnLst/>
              <a:rect l="l" t="t" r="r" b="b"/>
              <a:pathLst>
                <a:path w="3810" h="120650">
                  <a:moveTo>
                    <a:pt x="0" y="0"/>
                  </a:moveTo>
                  <a:lnTo>
                    <a:pt x="0" y="120420"/>
                  </a:lnTo>
                  <a:lnTo>
                    <a:pt x="3547" y="119004"/>
                  </a:lnTo>
                  <a:lnTo>
                    <a:pt x="3547" y="1415"/>
                  </a:lnTo>
                  <a:lnTo>
                    <a:pt x="0" y="0"/>
                  </a:lnTo>
                  <a:close/>
                </a:path>
              </a:pathLst>
            </a:custGeom>
            <a:solidFill>
              <a:srgbClr val="797B7E"/>
            </a:solidFill>
          </p:spPr>
          <p:txBody>
            <a:bodyPr wrap="square" lIns="0" tIns="0" rIns="0" bIns="0" rtlCol="0"/>
            <a:lstStyle/>
            <a:p>
              <a:endParaRPr/>
            </a:p>
          </p:txBody>
        </p:sp>
        <p:sp>
          <p:nvSpPr>
            <p:cNvPr id="1053" name="object 1053"/>
            <p:cNvSpPr/>
            <p:nvPr/>
          </p:nvSpPr>
          <p:spPr>
            <a:xfrm>
              <a:off x="6194116" y="3677910"/>
              <a:ext cx="3810" cy="120650"/>
            </a:xfrm>
            <a:custGeom>
              <a:avLst/>
              <a:gdLst/>
              <a:ahLst/>
              <a:cxnLst/>
              <a:rect l="l" t="t" r="r" b="b"/>
              <a:pathLst>
                <a:path w="3810" h="120650">
                  <a:moveTo>
                    <a:pt x="3547" y="1415"/>
                  </a:moveTo>
                  <a:lnTo>
                    <a:pt x="3547" y="119004"/>
                  </a:lnTo>
                </a:path>
                <a:path w="3810" h="120650">
                  <a:moveTo>
                    <a:pt x="0" y="120420"/>
                  </a:moveTo>
                  <a:lnTo>
                    <a:pt x="0" y="0"/>
                  </a:lnTo>
                </a:path>
              </a:pathLst>
            </a:custGeom>
            <a:ln w="3175">
              <a:solidFill>
                <a:srgbClr val="797B7E"/>
              </a:solidFill>
            </a:ln>
          </p:spPr>
          <p:txBody>
            <a:bodyPr wrap="square" lIns="0" tIns="0" rIns="0" bIns="0" rtlCol="0"/>
            <a:lstStyle/>
            <a:p>
              <a:endParaRPr/>
            </a:p>
          </p:txBody>
        </p:sp>
        <p:sp>
          <p:nvSpPr>
            <p:cNvPr id="1054" name="object 1054"/>
            <p:cNvSpPr/>
            <p:nvPr/>
          </p:nvSpPr>
          <p:spPr>
            <a:xfrm>
              <a:off x="6197663" y="3679325"/>
              <a:ext cx="1905" cy="118110"/>
            </a:xfrm>
            <a:custGeom>
              <a:avLst/>
              <a:gdLst/>
              <a:ahLst/>
              <a:cxnLst/>
              <a:rect l="l" t="t" r="r" b="b"/>
              <a:pathLst>
                <a:path w="1904" h="118110">
                  <a:moveTo>
                    <a:pt x="0" y="0"/>
                  </a:moveTo>
                  <a:lnTo>
                    <a:pt x="1891" y="754"/>
                  </a:lnTo>
                  <a:lnTo>
                    <a:pt x="1891" y="116834"/>
                  </a:lnTo>
                  <a:lnTo>
                    <a:pt x="0" y="117589"/>
                  </a:lnTo>
                  <a:lnTo>
                    <a:pt x="0" y="0"/>
                  </a:lnTo>
                  <a:close/>
                </a:path>
              </a:pathLst>
            </a:custGeom>
            <a:solidFill>
              <a:srgbClr val="797A7D"/>
            </a:solidFill>
          </p:spPr>
          <p:txBody>
            <a:bodyPr wrap="square" lIns="0" tIns="0" rIns="0" bIns="0" rtlCol="0"/>
            <a:lstStyle/>
            <a:p>
              <a:endParaRPr/>
            </a:p>
          </p:txBody>
        </p:sp>
        <p:sp>
          <p:nvSpPr>
            <p:cNvPr id="1055" name="object 1055"/>
            <p:cNvSpPr/>
            <p:nvPr/>
          </p:nvSpPr>
          <p:spPr>
            <a:xfrm>
              <a:off x="6197664" y="3679325"/>
              <a:ext cx="1905" cy="118110"/>
            </a:xfrm>
            <a:custGeom>
              <a:avLst/>
              <a:gdLst/>
              <a:ahLst/>
              <a:cxnLst/>
              <a:rect l="l" t="t" r="r" b="b"/>
              <a:pathLst>
                <a:path w="1904" h="118110">
                  <a:moveTo>
                    <a:pt x="1891" y="754"/>
                  </a:moveTo>
                  <a:lnTo>
                    <a:pt x="1891" y="116834"/>
                  </a:lnTo>
                </a:path>
                <a:path w="1904" h="118110">
                  <a:moveTo>
                    <a:pt x="0" y="117589"/>
                  </a:moveTo>
                  <a:lnTo>
                    <a:pt x="0" y="0"/>
                  </a:lnTo>
                </a:path>
              </a:pathLst>
            </a:custGeom>
            <a:ln w="3175">
              <a:solidFill>
                <a:srgbClr val="797A7D"/>
              </a:solidFill>
            </a:ln>
          </p:spPr>
          <p:txBody>
            <a:bodyPr wrap="square" lIns="0" tIns="0" rIns="0" bIns="0" rtlCol="0"/>
            <a:lstStyle/>
            <a:p>
              <a:endParaRPr/>
            </a:p>
          </p:txBody>
        </p:sp>
        <p:sp>
          <p:nvSpPr>
            <p:cNvPr id="1056" name="object 1056"/>
            <p:cNvSpPr/>
            <p:nvPr/>
          </p:nvSpPr>
          <p:spPr>
            <a:xfrm>
              <a:off x="6199555" y="3680080"/>
              <a:ext cx="3810" cy="116205"/>
            </a:xfrm>
            <a:custGeom>
              <a:avLst/>
              <a:gdLst/>
              <a:ahLst/>
              <a:cxnLst/>
              <a:rect l="l" t="t" r="r" b="b"/>
              <a:pathLst>
                <a:path w="3810" h="116204">
                  <a:moveTo>
                    <a:pt x="0" y="0"/>
                  </a:moveTo>
                  <a:lnTo>
                    <a:pt x="0" y="116079"/>
                  </a:lnTo>
                  <a:lnTo>
                    <a:pt x="3547" y="114663"/>
                  </a:lnTo>
                  <a:lnTo>
                    <a:pt x="3547" y="1415"/>
                  </a:lnTo>
                  <a:lnTo>
                    <a:pt x="0" y="0"/>
                  </a:lnTo>
                  <a:close/>
                </a:path>
              </a:pathLst>
            </a:custGeom>
            <a:solidFill>
              <a:srgbClr val="79797C"/>
            </a:solidFill>
          </p:spPr>
          <p:txBody>
            <a:bodyPr wrap="square" lIns="0" tIns="0" rIns="0" bIns="0" rtlCol="0"/>
            <a:lstStyle/>
            <a:p>
              <a:endParaRPr/>
            </a:p>
          </p:txBody>
        </p:sp>
        <p:sp>
          <p:nvSpPr>
            <p:cNvPr id="1057" name="object 1057"/>
            <p:cNvSpPr/>
            <p:nvPr/>
          </p:nvSpPr>
          <p:spPr>
            <a:xfrm>
              <a:off x="6199555" y="3680080"/>
              <a:ext cx="3810" cy="116205"/>
            </a:xfrm>
            <a:custGeom>
              <a:avLst/>
              <a:gdLst/>
              <a:ahLst/>
              <a:cxnLst/>
              <a:rect l="l" t="t" r="r" b="b"/>
              <a:pathLst>
                <a:path w="3810" h="116204">
                  <a:moveTo>
                    <a:pt x="3547" y="1415"/>
                  </a:moveTo>
                  <a:lnTo>
                    <a:pt x="3547" y="114663"/>
                  </a:lnTo>
                </a:path>
                <a:path w="3810" h="116204">
                  <a:moveTo>
                    <a:pt x="0" y="116079"/>
                  </a:moveTo>
                  <a:lnTo>
                    <a:pt x="0" y="0"/>
                  </a:lnTo>
                </a:path>
              </a:pathLst>
            </a:custGeom>
            <a:ln w="3175">
              <a:solidFill>
                <a:srgbClr val="79797C"/>
              </a:solidFill>
            </a:ln>
          </p:spPr>
          <p:txBody>
            <a:bodyPr wrap="square" lIns="0" tIns="0" rIns="0" bIns="0" rtlCol="0"/>
            <a:lstStyle/>
            <a:p>
              <a:endParaRPr/>
            </a:p>
          </p:txBody>
        </p:sp>
        <p:sp>
          <p:nvSpPr>
            <p:cNvPr id="1058" name="object 1058"/>
            <p:cNvSpPr/>
            <p:nvPr/>
          </p:nvSpPr>
          <p:spPr>
            <a:xfrm>
              <a:off x="6203103" y="3681496"/>
              <a:ext cx="1905" cy="113664"/>
            </a:xfrm>
            <a:custGeom>
              <a:avLst/>
              <a:gdLst/>
              <a:ahLst/>
              <a:cxnLst/>
              <a:rect l="l" t="t" r="r" b="b"/>
              <a:pathLst>
                <a:path w="1904" h="113664">
                  <a:moveTo>
                    <a:pt x="0" y="0"/>
                  </a:moveTo>
                  <a:lnTo>
                    <a:pt x="1655" y="660"/>
                  </a:lnTo>
                  <a:lnTo>
                    <a:pt x="1655" y="112587"/>
                  </a:lnTo>
                  <a:lnTo>
                    <a:pt x="0" y="113248"/>
                  </a:lnTo>
                  <a:lnTo>
                    <a:pt x="0" y="0"/>
                  </a:lnTo>
                  <a:close/>
                </a:path>
              </a:pathLst>
            </a:custGeom>
            <a:solidFill>
              <a:srgbClr val="78797B"/>
            </a:solidFill>
          </p:spPr>
          <p:txBody>
            <a:bodyPr wrap="square" lIns="0" tIns="0" rIns="0" bIns="0" rtlCol="0"/>
            <a:lstStyle/>
            <a:p>
              <a:endParaRPr/>
            </a:p>
          </p:txBody>
        </p:sp>
        <p:sp>
          <p:nvSpPr>
            <p:cNvPr id="1059" name="object 1059"/>
            <p:cNvSpPr/>
            <p:nvPr/>
          </p:nvSpPr>
          <p:spPr>
            <a:xfrm>
              <a:off x="6203103" y="3681496"/>
              <a:ext cx="1905" cy="113664"/>
            </a:xfrm>
            <a:custGeom>
              <a:avLst/>
              <a:gdLst/>
              <a:ahLst/>
              <a:cxnLst/>
              <a:rect l="l" t="t" r="r" b="b"/>
              <a:pathLst>
                <a:path w="1904" h="113664">
                  <a:moveTo>
                    <a:pt x="1655" y="660"/>
                  </a:moveTo>
                  <a:lnTo>
                    <a:pt x="1655" y="112587"/>
                  </a:lnTo>
                </a:path>
                <a:path w="1904" h="113664">
                  <a:moveTo>
                    <a:pt x="0" y="113248"/>
                  </a:moveTo>
                  <a:lnTo>
                    <a:pt x="0" y="0"/>
                  </a:lnTo>
                </a:path>
              </a:pathLst>
            </a:custGeom>
            <a:ln w="3175">
              <a:solidFill>
                <a:srgbClr val="78797B"/>
              </a:solidFill>
            </a:ln>
          </p:spPr>
          <p:txBody>
            <a:bodyPr wrap="square" lIns="0" tIns="0" rIns="0" bIns="0" rtlCol="0"/>
            <a:lstStyle/>
            <a:p>
              <a:endParaRPr/>
            </a:p>
          </p:txBody>
        </p:sp>
        <p:sp>
          <p:nvSpPr>
            <p:cNvPr id="1060" name="object 1060"/>
            <p:cNvSpPr/>
            <p:nvPr/>
          </p:nvSpPr>
          <p:spPr>
            <a:xfrm>
              <a:off x="6204758" y="3682157"/>
              <a:ext cx="3810" cy="112395"/>
            </a:xfrm>
            <a:custGeom>
              <a:avLst/>
              <a:gdLst/>
              <a:ahLst/>
              <a:cxnLst/>
              <a:rect l="l" t="t" r="r" b="b"/>
              <a:pathLst>
                <a:path w="3810" h="112395">
                  <a:moveTo>
                    <a:pt x="0" y="0"/>
                  </a:moveTo>
                  <a:lnTo>
                    <a:pt x="0" y="111926"/>
                  </a:lnTo>
                  <a:lnTo>
                    <a:pt x="3547" y="110511"/>
                  </a:lnTo>
                  <a:lnTo>
                    <a:pt x="3547" y="1415"/>
                  </a:lnTo>
                  <a:lnTo>
                    <a:pt x="0" y="0"/>
                  </a:lnTo>
                  <a:close/>
                </a:path>
              </a:pathLst>
            </a:custGeom>
            <a:solidFill>
              <a:srgbClr val="78797B"/>
            </a:solidFill>
          </p:spPr>
          <p:txBody>
            <a:bodyPr wrap="square" lIns="0" tIns="0" rIns="0" bIns="0" rtlCol="0"/>
            <a:lstStyle/>
            <a:p>
              <a:endParaRPr/>
            </a:p>
          </p:txBody>
        </p:sp>
        <p:sp>
          <p:nvSpPr>
            <p:cNvPr id="1061" name="object 1061"/>
            <p:cNvSpPr/>
            <p:nvPr/>
          </p:nvSpPr>
          <p:spPr>
            <a:xfrm>
              <a:off x="6204758" y="3682157"/>
              <a:ext cx="3810" cy="112395"/>
            </a:xfrm>
            <a:custGeom>
              <a:avLst/>
              <a:gdLst/>
              <a:ahLst/>
              <a:cxnLst/>
              <a:rect l="l" t="t" r="r" b="b"/>
              <a:pathLst>
                <a:path w="3810" h="112395">
                  <a:moveTo>
                    <a:pt x="3547" y="1415"/>
                  </a:moveTo>
                  <a:lnTo>
                    <a:pt x="3547" y="110511"/>
                  </a:lnTo>
                </a:path>
                <a:path w="3810" h="112395">
                  <a:moveTo>
                    <a:pt x="0" y="111926"/>
                  </a:moveTo>
                  <a:lnTo>
                    <a:pt x="0" y="0"/>
                  </a:lnTo>
                </a:path>
              </a:pathLst>
            </a:custGeom>
            <a:ln w="3175">
              <a:solidFill>
                <a:srgbClr val="78797B"/>
              </a:solidFill>
            </a:ln>
          </p:spPr>
          <p:txBody>
            <a:bodyPr wrap="square" lIns="0" tIns="0" rIns="0" bIns="0" rtlCol="0"/>
            <a:lstStyle/>
            <a:p>
              <a:endParaRPr/>
            </a:p>
          </p:txBody>
        </p:sp>
        <p:sp>
          <p:nvSpPr>
            <p:cNvPr id="1062" name="object 1062"/>
            <p:cNvSpPr/>
            <p:nvPr/>
          </p:nvSpPr>
          <p:spPr>
            <a:xfrm>
              <a:off x="6208305" y="3683572"/>
              <a:ext cx="1905" cy="109220"/>
            </a:xfrm>
            <a:custGeom>
              <a:avLst/>
              <a:gdLst/>
              <a:ahLst/>
              <a:cxnLst/>
              <a:rect l="l" t="t" r="r" b="b"/>
              <a:pathLst>
                <a:path w="1904" h="109220">
                  <a:moveTo>
                    <a:pt x="0" y="0"/>
                  </a:moveTo>
                  <a:lnTo>
                    <a:pt x="1891" y="754"/>
                  </a:lnTo>
                  <a:lnTo>
                    <a:pt x="1891" y="108340"/>
                  </a:lnTo>
                  <a:lnTo>
                    <a:pt x="0" y="109095"/>
                  </a:lnTo>
                  <a:lnTo>
                    <a:pt x="0" y="0"/>
                  </a:lnTo>
                  <a:close/>
                </a:path>
              </a:pathLst>
            </a:custGeom>
            <a:solidFill>
              <a:srgbClr val="77797A"/>
            </a:solidFill>
          </p:spPr>
          <p:txBody>
            <a:bodyPr wrap="square" lIns="0" tIns="0" rIns="0" bIns="0" rtlCol="0"/>
            <a:lstStyle/>
            <a:p>
              <a:endParaRPr/>
            </a:p>
          </p:txBody>
        </p:sp>
        <p:sp>
          <p:nvSpPr>
            <p:cNvPr id="1063" name="object 1063"/>
            <p:cNvSpPr/>
            <p:nvPr/>
          </p:nvSpPr>
          <p:spPr>
            <a:xfrm>
              <a:off x="6208305" y="3683572"/>
              <a:ext cx="1905" cy="109220"/>
            </a:xfrm>
            <a:custGeom>
              <a:avLst/>
              <a:gdLst/>
              <a:ahLst/>
              <a:cxnLst/>
              <a:rect l="l" t="t" r="r" b="b"/>
              <a:pathLst>
                <a:path w="1904" h="109220">
                  <a:moveTo>
                    <a:pt x="1891" y="754"/>
                  </a:moveTo>
                  <a:lnTo>
                    <a:pt x="1891" y="108340"/>
                  </a:lnTo>
                </a:path>
                <a:path w="1904" h="109220">
                  <a:moveTo>
                    <a:pt x="0" y="109095"/>
                  </a:moveTo>
                  <a:lnTo>
                    <a:pt x="0" y="0"/>
                  </a:lnTo>
                </a:path>
              </a:pathLst>
            </a:custGeom>
            <a:ln w="3175">
              <a:solidFill>
                <a:srgbClr val="77797A"/>
              </a:solidFill>
            </a:ln>
          </p:spPr>
          <p:txBody>
            <a:bodyPr wrap="square" lIns="0" tIns="0" rIns="0" bIns="0" rtlCol="0"/>
            <a:lstStyle/>
            <a:p>
              <a:endParaRPr/>
            </a:p>
          </p:txBody>
        </p:sp>
        <p:sp>
          <p:nvSpPr>
            <p:cNvPr id="1064" name="object 1064"/>
            <p:cNvSpPr/>
            <p:nvPr/>
          </p:nvSpPr>
          <p:spPr>
            <a:xfrm>
              <a:off x="6210197" y="3684327"/>
              <a:ext cx="3810" cy="107950"/>
            </a:xfrm>
            <a:custGeom>
              <a:avLst/>
              <a:gdLst/>
              <a:ahLst/>
              <a:cxnLst/>
              <a:rect l="l" t="t" r="r" b="b"/>
              <a:pathLst>
                <a:path w="3810" h="107950">
                  <a:moveTo>
                    <a:pt x="0" y="0"/>
                  </a:moveTo>
                  <a:lnTo>
                    <a:pt x="0" y="107585"/>
                  </a:lnTo>
                  <a:lnTo>
                    <a:pt x="3547" y="106170"/>
                  </a:lnTo>
                  <a:lnTo>
                    <a:pt x="3547" y="1415"/>
                  </a:lnTo>
                  <a:lnTo>
                    <a:pt x="0" y="0"/>
                  </a:lnTo>
                  <a:close/>
                </a:path>
              </a:pathLst>
            </a:custGeom>
            <a:solidFill>
              <a:srgbClr val="77787A"/>
            </a:solidFill>
          </p:spPr>
          <p:txBody>
            <a:bodyPr wrap="square" lIns="0" tIns="0" rIns="0" bIns="0" rtlCol="0"/>
            <a:lstStyle/>
            <a:p>
              <a:endParaRPr/>
            </a:p>
          </p:txBody>
        </p:sp>
        <p:sp>
          <p:nvSpPr>
            <p:cNvPr id="1065" name="object 1065"/>
            <p:cNvSpPr/>
            <p:nvPr/>
          </p:nvSpPr>
          <p:spPr>
            <a:xfrm>
              <a:off x="6210197" y="3684327"/>
              <a:ext cx="3810" cy="107950"/>
            </a:xfrm>
            <a:custGeom>
              <a:avLst/>
              <a:gdLst/>
              <a:ahLst/>
              <a:cxnLst/>
              <a:rect l="l" t="t" r="r" b="b"/>
              <a:pathLst>
                <a:path w="3810" h="107950">
                  <a:moveTo>
                    <a:pt x="3547" y="1415"/>
                  </a:moveTo>
                  <a:lnTo>
                    <a:pt x="3547" y="106170"/>
                  </a:lnTo>
                </a:path>
                <a:path w="3810" h="107950">
                  <a:moveTo>
                    <a:pt x="0" y="107585"/>
                  </a:moveTo>
                  <a:lnTo>
                    <a:pt x="0" y="0"/>
                  </a:lnTo>
                </a:path>
              </a:pathLst>
            </a:custGeom>
            <a:ln w="3175">
              <a:solidFill>
                <a:srgbClr val="77787A"/>
              </a:solidFill>
            </a:ln>
          </p:spPr>
          <p:txBody>
            <a:bodyPr wrap="square" lIns="0" tIns="0" rIns="0" bIns="0" rtlCol="0"/>
            <a:lstStyle/>
            <a:p>
              <a:endParaRPr/>
            </a:p>
          </p:txBody>
        </p:sp>
        <p:sp>
          <p:nvSpPr>
            <p:cNvPr id="1066" name="object 1066"/>
            <p:cNvSpPr/>
            <p:nvPr/>
          </p:nvSpPr>
          <p:spPr>
            <a:xfrm>
              <a:off x="6213744" y="3685743"/>
              <a:ext cx="1905" cy="104775"/>
            </a:xfrm>
            <a:custGeom>
              <a:avLst/>
              <a:gdLst/>
              <a:ahLst/>
              <a:cxnLst/>
              <a:rect l="l" t="t" r="r" b="b"/>
              <a:pathLst>
                <a:path w="1904" h="104775">
                  <a:moveTo>
                    <a:pt x="0" y="0"/>
                  </a:moveTo>
                  <a:lnTo>
                    <a:pt x="1655" y="660"/>
                  </a:lnTo>
                  <a:lnTo>
                    <a:pt x="1655" y="104093"/>
                  </a:lnTo>
                  <a:lnTo>
                    <a:pt x="0" y="104754"/>
                  </a:lnTo>
                  <a:lnTo>
                    <a:pt x="0" y="0"/>
                  </a:lnTo>
                  <a:close/>
                </a:path>
              </a:pathLst>
            </a:custGeom>
            <a:solidFill>
              <a:srgbClr val="77787A"/>
            </a:solidFill>
          </p:spPr>
          <p:txBody>
            <a:bodyPr wrap="square" lIns="0" tIns="0" rIns="0" bIns="0" rtlCol="0"/>
            <a:lstStyle/>
            <a:p>
              <a:endParaRPr/>
            </a:p>
          </p:txBody>
        </p:sp>
        <p:sp>
          <p:nvSpPr>
            <p:cNvPr id="1067" name="object 1067"/>
            <p:cNvSpPr/>
            <p:nvPr/>
          </p:nvSpPr>
          <p:spPr>
            <a:xfrm>
              <a:off x="6213744" y="3685743"/>
              <a:ext cx="1905" cy="104775"/>
            </a:xfrm>
            <a:custGeom>
              <a:avLst/>
              <a:gdLst/>
              <a:ahLst/>
              <a:cxnLst/>
              <a:rect l="l" t="t" r="r" b="b"/>
              <a:pathLst>
                <a:path w="1904" h="104775">
                  <a:moveTo>
                    <a:pt x="1655" y="660"/>
                  </a:moveTo>
                  <a:lnTo>
                    <a:pt x="1655" y="104093"/>
                  </a:lnTo>
                </a:path>
                <a:path w="1904" h="104775">
                  <a:moveTo>
                    <a:pt x="0" y="104754"/>
                  </a:moveTo>
                  <a:lnTo>
                    <a:pt x="0" y="0"/>
                  </a:lnTo>
                </a:path>
              </a:pathLst>
            </a:custGeom>
            <a:ln w="3175">
              <a:solidFill>
                <a:srgbClr val="77787A"/>
              </a:solidFill>
            </a:ln>
          </p:spPr>
          <p:txBody>
            <a:bodyPr wrap="square" lIns="0" tIns="0" rIns="0" bIns="0" rtlCol="0"/>
            <a:lstStyle/>
            <a:p>
              <a:endParaRPr/>
            </a:p>
          </p:txBody>
        </p:sp>
        <p:sp>
          <p:nvSpPr>
            <p:cNvPr id="1068" name="object 1068"/>
            <p:cNvSpPr/>
            <p:nvPr/>
          </p:nvSpPr>
          <p:spPr>
            <a:xfrm>
              <a:off x="6215400" y="3686403"/>
              <a:ext cx="3810" cy="103505"/>
            </a:xfrm>
            <a:custGeom>
              <a:avLst/>
              <a:gdLst/>
              <a:ahLst/>
              <a:cxnLst/>
              <a:rect l="l" t="t" r="r" b="b"/>
              <a:pathLst>
                <a:path w="3810" h="103504">
                  <a:moveTo>
                    <a:pt x="0" y="0"/>
                  </a:moveTo>
                  <a:lnTo>
                    <a:pt x="0" y="103433"/>
                  </a:lnTo>
                  <a:lnTo>
                    <a:pt x="3547" y="102017"/>
                  </a:lnTo>
                  <a:lnTo>
                    <a:pt x="3547" y="1415"/>
                  </a:lnTo>
                  <a:lnTo>
                    <a:pt x="0" y="0"/>
                  </a:lnTo>
                  <a:close/>
                </a:path>
              </a:pathLst>
            </a:custGeom>
            <a:solidFill>
              <a:srgbClr val="767779"/>
            </a:solidFill>
          </p:spPr>
          <p:txBody>
            <a:bodyPr wrap="square" lIns="0" tIns="0" rIns="0" bIns="0" rtlCol="0"/>
            <a:lstStyle/>
            <a:p>
              <a:endParaRPr/>
            </a:p>
          </p:txBody>
        </p:sp>
        <p:sp>
          <p:nvSpPr>
            <p:cNvPr id="1069" name="object 1069"/>
            <p:cNvSpPr/>
            <p:nvPr/>
          </p:nvSpPr>
          <p:spPr>
            <a:xfrm>
              <a:off x="6215400" y="3686403"/>
              <a:ext cx="3810" cy="103505"/>
            </a:xfrm>
            <a:custGeom>
              <a:avLst/>
              <a:gdLst/>
              <a:ahLst/>
              <a:cxnLst/>
              <a:rect l="l" t="t" r="r" b="b"/>
              <a:pathLst>
                <a:path w="3810" h="103504">
                  <a:moveTo>
                    <a:pt x="3547" y="1415"/>
                  </a:moveTo>
                  <a:lnTo>
                    <a:pt x="3547" y="102017"/>
                  </a:lnTo>
                </a:path>
                <a:path w="3810" h="103504">
                  <a:moveTo>
                    <a:pt x="0" y="103433"/>
                  </a:moveTo>
                  <a:lnTo>
                    <a:pt x="0" y="0"/>
                  </a:lnTo>
                </a:path>
              </a:pathLst>
            </a:custGeom>
            <a:ln w="3175">
              <a:solidFill>
                <a:srgbClr val="767779"/>
              </a:solidFill>
            </a:ln>
          </p:spPr>
          <p:txBody>
            <a:bodyPr wrap="square" lIns="0" tIns="0" rIns="0" bIns="0" rtlCol="0"/>
            <a:lstStyle/>
            <a:p>
              <a:endParaRPr/>
            </a:p>
          </p:txBody>
        </p:sp>
        <p:sp>
          <p:nvSpPr>
            <p:cNvPr id="1070" name="object 1070"/>
            <p:cNvSpPr/>
            <p:nvPr/>
          </p:nvSpPr>
          <p:spPr>
            <a:xfrm>
              <a:off x="6218947" y="3687819"/>
              <a:ext cx="1905" cy="100965"/>
            </a:xfrm>
            <a:custGeom>
              <a:avLst/>
              <a:gdLst/>
              <a:ahLst/>
              <a:cxnLst/>
              <a:rect l="l" t="t" r="r" b="b"/>
              <a:pathLst>
                <a:path w="1904" h="100964">
                  <a:moveTo>
                    <a:pt x="0" y="0"/>
                  </a:moveTo>
                  <a:lnTo>
                    <a:pt x="1891" y="754"/>
                  </a:lnTo>
                  <a:lnTo>
                    <a:pt x="1891" y="99847"/>
                  </a:lnTo>
                  <a:lnTo>
                    <a:pt x="0" y="100602"/>
                  </a:lnTo>
                  <a:lnTo>
                    <a:pt x="0" y="0"/>
                  </a:lnTo>
                  <a:close/>
                </a:path>
              </a:pathLst>
            </a:custGeom>
            <a:solidFill>
              <a:srgbClr val="757779"/>
            </a:solidFill>
          </p:spPr>
          <p:txBody>
            <a:bodyPr wrap="square" lIns="0" tIns="0" rIns="0" bIns="0" rtlCol="0"/>
            <a:lstStyle/>
            <a:p>
              <a:endParaRPr/>
            </a:p>
          </p:txBody>
        </p:sp>
        <p:sp>
          <p:nvSpPr>
            <p:cNvPr id="1071" name="object 1071"/>
            <p:cNvSpPr/>
            <p:nvPr/>
          </p:nvSpPr>
          <p:spPr>
            <a:xfrm>
              <a:off x="6218947" y="3687819"/>
              <a:ext cx="1905" cy="100965"/>
            </a:xfrm>
            <a:custGeom>
              <a:avLst/>
              <a:gdLst/>
              <a:ahLst/>
              <a:cxnLst/>
              <a:rect l="l" t="t" r="r" b="b"/>
              <a:pathLst>
                <a:path w="1904" h="100964">
                  <a:moveTo>
                    <a:pt x="1891" y="754"/>
                  </a:moveTo>
                  <a:lnTo>
                    <a:pt x="1891" y="99847"/>
                  </a:lnTo>
                </a:path>
                <a:path w="1904" h="100964">
                  <a:moveTo>
                    <a:pt x="0" y="100602"/>
                  </a:moveTo>
                  <a:lnTo>
                    <a:pt x="0" y="0"/>
                  </a:lnTo>
                </a:path>
              </a:pathLst>
            </a:custGeom>
            <a:ln w="3175">
              <a:solidFill>
                <a:srgbClr val="757779"/>
              </a:solidFill>
            </a:ln>
          </p:spPr>
          <p:txBody>
            <a:bodyPr wrap="square" lIns="0" tIns="0" rIns="0" bIns="0" rtlCol="0"/>
            <a:lstStyle/>
            <a:p>
              <a:endParaRPr/>
            </a:p>
          </p:txBody>
        </p:sp>
        <p:sp>
          <p:nvSpPr>
            <p:cNvPr id="1072" name="object 1072"/>
            <p:cNvSpPr/>
            <p:nvPr/>
          </p:nvSpPr>
          <p:spPr>
            <a:xfrm>
              <a:off x="6220839" y="3688574"/>
              <a:ext cx="3810" cy="99695"/>
            </a:xfrm>
            <a:custGeom>
              <a:avLst/>
              <a:gdLst/>
              <a:ahLst/>
              <a:cxnLst/>
              <a:rect l="l" t="t" r="r" b="b"/>
              <a:pathLst>
                <a:path w="3810" h="99695">
                  <a:moveTo>
                    <a:pt x="0" y="0"/>
                  </a:moveTo>
                  <a:lnTo>
                    <a:pt x="0" y="99092"/>
                  </a:lnTo>
                  <a:lnTo>
                    <a:pt x="3547" y="97676"/>
                  </a:lnTo>
                  <a:lnTo>
                    <a:pt x="3547" y="1415"/>
                  </a:lnTo>
                  <a:lnTo>
                    <a:pt x="0" y="0"/>
                  </a:lnTo>
                  <a:close/>
                </a:path>
              </a:pathLst>
            </a:custGeom>
            <a:solidFill>
              <a:srgbClr val="757779"/>
            </a:solidFill>
          </p:spPr>
          <p:txBody>
            <a:bodyPr wrap="square" lIns="0" tIns="0" rIns="0" bIns="0" rtlCol="0"/>
            <a:lstStyle/>
            <a:p>
              <a:endParaRPr/>
            </a:p>
          </p:txBody>
        </p:sp>
        <p:sp>
          <p:nvSpPr>
            <p:cNvPr id="1073" name="object 1073"/>
            <p:cNvSpPr/>
            <p:nvPr/>
          </p:nvSpPr>
          <p:spPr>
            <a:xfrm>
              <a:off x="6220839" y="3688574"/>
              <a:ext cx="3810" cy="99695"/>
            </a:xfrm>
            <a:custGeom>
              <a:avLst/>
              <a:gdLst/>
              <a:ahLst/>
              <a:cxnLst/>
              <a:rect l="l" t="t" r="r" b="b"/>
              <a:pathLst>
                <a:path w="3810" h="99695">
                  <a:moveTo>
                    <a:pt x="3547" y="1415"/>
                  </a:moveTo>
                  <a:lnTo>
                    <a:pt x="3547" y="97676"/>
                  </a:lnTo>
                </a:path>
                <a:path w="3810" h="99695">
                  <a:moveTo>
                    <a:pt x="0" y="99092"/>
                  </a:moveTo>
                  <a:lnTo>
                    <a:pt x="0" y="0"/>
                  </a:lnTo>
                </a:path>
              </a:pathLst>
            </a:custGeom>
            <a:ln w="3175">
              <a:solidFill>
                <a:srgbClr val="757779"/>
              </a:solidFill>
            </a:ln>
          </p:spPr>
          <p:txBody>
            <a:bodyPr wrap="square" lIns="0" tIns="0" rIns="0" bIns="0" rtlCol="0"/>
            <a:lstStyle/>
            <a:p>
              <a:endParaRPr/>
            </a:p>
          </p:txBody>
        </p:sp>
        <p:sp>
          <p:nvSpPr>
            <p:cNvPr id="1074" name="object 1074"/>
            <p:cNvSpPr/>
            <p:nvPr/>
          </p:nvSpPr>
          <p:spPr>
            <a:xfrm>
              <a:off x="6224386" y="3689990"/>
              <a:ext cx="1905" cy="96520"/>
            </a:xfrm>
            <a:custGeom>
              <a:avLst/>
              <a:gdLst/>
              <a:ahLst/>
              <a:cxnLst/>
              <a:rect l="l" t="t" r="r" b="b"/>
              <a:pathLst>
                <a:path w="1904" h="96520">
                  <a:moveTo>
                    <a:pt x="0" y="0"/>
                  </a:moveTo>
                  <a:lnTo>
                    <a:pt x="1655" y="660"/>
                  </a:lnTo>
                  <a:lnTo>
                    <a:pt x="1655" y="95600"/>
                  </a:lnTo>
                  <a:lnTo>
                    <a:pt x="0" y="96260"/>
                  </a:lnTo>
                  <a:lnTo>
                    <a:pt x="0" y="0"/>
                  </a:lnTo>
                  <a:close/>
                </a:path>
              </a:pathLst>
            </a:custGeom>
            <a:solidFill>
              <a:srgbClr val="747678"/>
            </a:solidFill>
          </p:spPr>
          <p:txBody>
            <a:bodyPr wrap="square" lIns="0" tIns="0" rIns="0" bIns="0" rtlCol="0"/>
            <a:lstStyle/>
            <a:p>
              <a:endParaRPr/>
            </a:p>
          </p:txBody>
        </p:sp>
        <p:sp>
          <p:nvSpPr>
            <p:cNvPr id="1075" name="object 1075"/>
            <p:cNvSpPr/>
            <p:nvPr/>
          </p:nvSpPr>
          <p:spPr>
            <a:xfrm>
              <a:off x="6224386" y="3689990"/>
              <a:ext cx="1905" cy="96520"/>
            </a:xfrm>
            <a:custGeom>
              <a:avLst/>
              <a:gdLst/>
              <a:ahLst/>
              <a:cxnLst/>
              <a:rect l="l" t="t" r="r" b="b"/>
              <a:pathLst>
                <a:path w="1904" h="96520">
                  <a:moveTo>
                    <a:pt x="1655" y="660"/>
                  </a:moveTo>
                  <a:lnTo>
                    <a:pt x="1655" y="95600"/>
                  </a:lnTo>
                </a:path>
                <a:path w="1904" h="96520">
                  <a:moveTo>
                    <a:pt x="0" y="96260"/>
                  </a:moveTo>
                  <a:lnTo>
                    <a:pt x="0" y="0"/>
                  </a:lnTo>
                </a:path>
              </a:pathLst>
            </a:custGeom>
            <a:ln w="3175">
              <a:solidFill>
                <a:srgbClr val="747678"/>
              </a:solidFill>
            </a:ln>
          </p:spPr>
          <p:txBody>
            <a:bodyPr wrap="square" lIns="0" tIns="0" rIns="0" bIns="0" rtlCol="0"/>
            <a:lstStyle/>
            <a:p>
              <a:endParaRPr/>
            </a:p>
          </p:txBody>
        </p:sp>
        <p:sp>
          <p:nvSpPr>
            <p:cNvPr id="1076" name="object 1076"/>
            <p:cNvSpPr/>
            <p:nvPr/>
          </p:nvSpPr>
          <p:spPr>
            <a:xfrm>
              <a:off x="6226041" y="3690650"/>
              <a:ext cx="1905" cy="95250"/>
            </a:xfrm>
            <a:custGeom>
              <a:avLst/>
              <a:gdLst/>
              <a:ahLst/>
              <a:cxnLst/>
              <a:rect l="l" t="t" r="r" b="b"/>
              <a:pathLst>
                <a:path w="1904" h="95250">
                  <a:moveTo>
                    <a:pt x="0" y="0"/>
                  </a:moveTo>
                  <a:lnTo>
                    <a:pt x="1891" y="754"/>
                  </a:lnTo>
                  <a:lnTo>
                    <a:pt x="1891" y="94184"/>
                  </a:lnTo>
                  <a:lnTo>
                    <a:pt x="0" y="94939"/>
                  </a:lnTo>
                  <a:lnTo>
                    <a:pt x="0" y="0"/>
                  </a:lnTo>
                  <a:close/>
                </a:path>
              </a:pathLst>
            </a:custGeom>
            <a:solidFill>
              <a:srgbClr val="747578"/>
            </a:solidFill>
          </p:spPr>
          <p:txBody>
            <a:bodyPr wrap="square" lIns="0" tIns="0" rIns="0" bIns="0" rtlCol="0"/>
            <a:lstStyle/>
            <a:p>
              <a:endParaRPr/>
            </a:p>
          </p:txBody>
        </p:sp>
        <p:sp>
          <p:nvSpPr>
            <p:cNvPr id="1077" name="object 1077"/>
            <p:cNvSpPr/>
            <p:nvPr/>
          </p:nvSpPr>
          <p:spPr>
            <a:xfrm>
              <a:off x="6226041" y="3690650"/>
              <a:ext cx="1905" cy="95250"/>
            </a:xfrm>
            <a:custGeom>
              <a:avLst/>
              <a:gdLst/>
              <a:ahLst/>
              <a:cxnLst/>
              <a:rect l="l" t="t" r="r" b="b"/>
              <a:pathLst>
                <a:path w="1904" h="95250">
                  <a:moveTo>
                    <a:pt x="1891" y="754"/>
                  </a:moveTo>
                  <a:lnTo>
                    <a:pt x="1891" y="94184"/>
                  </a:lnTo>
                </a:path>
                <a:path w="1904" h="95250">
                  <a:moveTo>
                    <a:pt x="0" y="94939"/>
                  </a:moveTo>
                  <a:lnTo>
                    <a:pt x="0" y="0"/>
                  </a:lnTo>
                </a:path>
              </a:pathLst>
            </a:custGeom>
            <a:ln w="3175">
              <a:solidFill>
                <a:srgbClr val="747578"/>
              </a:solidFill>
            </a:ln>
          </p:spPr>
          <p:txBody>
            <a:bodyPr wrap="square" lIns="0" tIns="0" rIns="0" bIns="0" rtlCol="0"/>
            <a:lstStyle/>
            <a:p>
              <a:endParaRPr/>
            </a:p>
          </p:txBody>
        </p:sp>
        <p:sp>
          <p:nvSpPr>
            <p:cNvPr id="1078" name="object 1078"/>
            <p:cNvSpPr/>
            <p:nvPr/>
          </p:nvSpPr>
          <p:spPr>
            <a:xfrm>
              <a:off x="6227933" y="3691405"/>
              <a:ext cx="3810" cy="93980"/>
            </a:xfrm>
            <a:custGeom>
              <a:avLst/>
              <a:gdLst/>
              <a:ahLst/>
              <a:cxnLst/>
              <a:rect l="l" t="t" r="r" b="b"/>
              <a:pathLst>
                <a:path w="3810" h="93979">
                  <a:moveTo>
                    <a:pt x="0" y="0"/>
                  </a:moveTo>
                  <a:lnTo>
                    <a:pt x="0" y="93429"/>
                  </a:lnTo>
                  <a:lnTo>
                    <a:pt x="3547" y="92014"/>
                  </a:lnTo>
                  <a:lnTo>
                    <a:pt x="3547" y="1415"/>
                  </a:lnTo>
                  <a:lnTo>
                    <a:pt x="0" y="0"/>
                  </a:lnTo>
                  <a:close/>
                </a:path>
              </a:pathLst>
            </a:custGeom>
            <a:solidFill>
              <a:srgbClr val="747578"/>
            </a:solidFill>
          </p:spPr>
          <p:txBody>
            <a:bodyPr wrap="square" lIns="0" tIns="0" rIns="0" bIns="0" rtlCol="0"/>
            <a:lstStyle/>
            <a:p>
              <a:endParaRPr/>
            </a:p>
          </p:txBody>
        </p:sp>
        <p:sp>
          <p:nvSpPr>
            <p:cNvPr id="1079" name="object 1079"/>
            <p:cNvSpPr/>
            <p:nvPr/>
          </p:nvSpPr>
          <p:spPr>
            <a:xfrm>
              <a:off x="6227933" y="3691405"/>
              <a:ext cx="3810" cy="93980"/>
            </a:xfrm>
            <a:custGeom>
              <a:avLst/>
              <a:gdLst/>
              <a:ahLst/>
              <a:cxnLst/>
              <a:rect l="l" t="t" r="r" b="b"/>
              <a:pathLst>
                <a:path w="3810" h="93979">
                  <a:moveTo>
                    <a:pt x="3547" y="1415"/>
                  </a:moveTo>
                  <a:lnTo>
                    <a:pt x="3547" y="92014"/>
                  </a:lnTo>
                </a:path>
                <a:path w="3810" h="93979">
                  <a:moveTo>
                    <a:pt x="0" y="93429"/>
                  </a:moveTo>
                  <a:lnTo>
                    <a:pt x="0" y="0"/>
                  </a:lnTo>
                </a:path>
              </a:pathLst>
            </a:custGeom>
            <a:ln w="3175">
              <a:solidFill>
                <a:srgbClr val="747578"/>
              </a:solidFill>
            </a:ln>
          </p:spPr>
          <p:txBody>
            <a:bodyPr wrap="square" lIns="0" tIns="0" rIns="0" bIns="0" rtlCol="0"/>
            <a:lstStyle/>
            <a:p>
              <a:endParaRPr/>
            </a:p>
          </p:txBody>
        </p:sp>
        <p:sp>
          <p:nvSpPr>
            <p:cNvPr id="1080" name="object 1080"/>
            <p:cNvSpPr/>
            <p:nvPr/>
          </p:nvSpPr>
          <p:spPr>
            <a:xfrm>
              <a:off x="6231480" y="3692821"/>
              <a:ext cx="1905" cy="90805"/>
            </a:xfrm>
            <a:custGeom>
              <a:avLst/>
              <a:gdLst/>
              <a:ahLst/>
              <a:cxnLst/>
              <a:rect l="l" t="t" r="r" b="b"/>
              <a:pathLst>
                <a:path w="1904" h="90804">
                  <a:moveTo>
                    <a:pt x="0" y="0"/>
                  </a:moveTo>
                  <a:lnTo>
                    <a:pt x="1655" y="660"/>
                  </a:lnTo>
                  <a:lnTo>
                    <a:pt x="1655" y="89937"/>
                  </a:lnTo>
                  <a:lnTo>
                    <a:pt x="0" y="90598"/>
                  </a:lnTo>
                  <a:lnTo>
                    <a:pt x="0" y="0"/>
                  </a:lnTo>
                  <a:close/>
                </a:path>
              </a:pathLst>
            </a:custGeom>
            <a:solidFill>
              <a:srgbClr val="737477"/>
            </a:solidFill>
          </p:spPr>
          <p:txBody>
            <a:bodyPr wrap="square" lIns="0" tIns="0" rIns="0" bIns="0" rtlCol="0"/>
            <a:lstStyle/>
            <a:p>
              <a:endParaRPr/>
            </a:p>
          </p:txBody>
        </p:sp>
        <p:sp>
          <p:nvSpPr>
            <p:cNvPr id="1081" name="object 1081"/>
            <p:cNvSpPr/>
            <p:nvPr/>
          </p:nvSpPr>
          <p:spPr>
            <a:xfrm>
              <a:off x="6231481" y="3692821"/>
              <a:ext cx="1905" cy="90805"/>
            </a:xfrm>
            <a:custGeom>
              <a:avLst/>
              <a:gdLst/>
              <a:ahLst/>
              <a:cxnLst/>
              <a:rect l="l" t="t" r="r" b="b"/>
              <a:pathLst>
                <a:path w="1904" h="90804">
                  <a:moveTo>
                    <a:pt x="1655" y="660"/>
                  </a:moveTo>
                  <a:lnTo>
                    <a:pt x="1655" y="89937"/>
                  </a:lnTo>
                </a:path>
                <a:path w="1904" h="90804">
                  <a:moveTo>
                    <a:pt x="0" y="90598"/>
                  </a:moveTo>
                  <a:lnTo>
                    <a:pt x="0" y="0"/>
                  </a:lnTo>
                </a:path>
              </a:pathLst>
            </a:custGeom>
            <a:ln w="3175">
              <a:solidFill>
                <a:srgbClr val="737477"/>
              </a:solidFill>
            </a:ln>
          </p:spPr>
          <p:txBody>
            <a:bodyPr wrap="square" lIns="0" tIns="0" rIns="0" bIns="0" rtlCol="0"/>
            <a:lstStyle/>
            <a:p>
              <a:endParaRPr/>
            </a:p>
          </p:txBody>
        </p:sp>
        <p:sp>
          <p:nvSpPr>
            <p:cNvPr id="1082" name="object 1082"/>
            <p:cNvSpPr/>
            <p:nvPr/>
          </p:nvSpPr>
          <p:spPr>
            <a:xfrm>
              <a:off x="6233136" y="3693481"/>
              <a:ext cx="3810" cy="89535"/>
            </a:xfrm>
            <a:custGeom>
              <a:avLst/>
              <a:gdLst/>
              <a:ahLst/>
              <a:cxnLst/>
              <a:rect l="l" t="t" r="r" b="b"/>
              <a:pathLst>
                <a:path w="3810" h="89535">
                  <a:moveTo>
                    <a:pt x="0" y="0"/>
                  </a:moveTo>
                  <a:lnTo>
                    <a:pt x="0" y="89277"/>
                  </a:lnTo>
                  <a:lnTo>
                    <a:pt x="3547" y="87861"/>
                  </a:lnTo>
                  <a:lnTo>
                    <a:pt x="3547" y="1415"/>
                  </a:lnTo>
                  <a:lnTo>
                    <a:pt x="0" y="0"/>
                  </a:lnTo>
                  <a:close/>
                </a:path>
              </a:pathLst>
            </a:custGeom>
            <a:solidFill>
              <a:srgbClr val="717476"/>
            </a:solidFill>
          </p:spPr>
          <p:txBody>
            <a:bodyPr wrap="square" lIns="0" tIns="0" rIns="0" bIns="0" rtlCol="0"/>
            <a:lstStyle/>
            <a:p>
              <a:endParaRPr/>
            </a:p>
          </p:txBody>
        </p:sp>
        <p:sp>
          <p:nvSpPr>
            <p:cNvPr id="1083" name="object 1083"/>
            <p:cNvSpPr/>
            <p:nvPr/>
          </p:nvSpPr>
          <p:spPr>
            <a:xfrm>
              <a:off x="6233136" y="3693481"/>
              <a:ext cx="3810" cy="89535"/>
            </a:xfrm>
            <a:custGeom>
              <a:avLst/>
              <a:gdLst/>
              <a:ahLst/>
              <a:cxnLst/>
              <a:rect l="l" t="t" r="r" b="b"/>
              <a:pathLst>
                <a:path w="3810" h="89535">
                  <a:moveTo>
                    <a:pt x="3547" y="1415"/>
                  </a:moveTo>
                  <a:lnTo>
                    <a:pt x="3547" y="87861"/>
                  </a:lnTo>
                </a:path>
                <a:path w="3810" h="89535">
                  <a:moveTo>
                    <a:pt x="0" y="89277"/>
                  </a:moveTo>
                  <a:lnTo>
                    <a:pt x="0" y="0"/>
                  </a:lnTo>
                </a:path>
              </a:pathLst>
            </a:custGeom>
            <a:ln w="3175">
              <a:solidFill>
                <a:srgbClr val="717476"/>
              </a:solidFill>
            </a:ln>
          </p:spPr>
          <p:txBody>
            <a:bodyPr wrap="square" lIns="0" tIns="0" rIns="0" bIns="0" rtlCol="0"/>
            <a:lstStyle/>
            <a:p>
              <a:endParaRPr/>
            </a:p>
          </p:txBody>
        </p:sp>
        <p:sp>
          <p:nvSpPr>
            <p:cNvPr id="1084" name="object 1084"/>
            <p:cNvSpPr/>
            <p:nvPr/>
          </p:nvSpPr>
          <p:spPr>
            <a:xfrm>
              <a:off x="6236683" y="3694897"/>
              <a:ext cx="1905" cy="86995"/>
            </a:xfrm>
            <a:custGeom>
              <a:avLst/>
              <a:gdLst/>
              <a:ahLst/>
              <a:cxnLst/>
              <a:rect l="l" t="t" r="r" b="b"/>
              <a:pathLst>
                <a:path w="1904" h="86995">
                  <a:moveTo>
                    <a:pt x="0" y="0"/>
                  </a:moveTo>
                  <a:lnTo>
                    <a:pt x="1891" y="754"/>
                  </a:lnTo>
                  <a:lnTo>
                    <a:pt x="1891" y="85691"/>
                  </a:lnTo>
                  <a:lnTo>
                    <a:pt x="0" y="86446"/>
                  </a:lnTo>
                  <a:lnTo>
                    <a:pt x="0" y="0"/>
                  </a:lnTo>
                  <a:close/>
                </a:path>
              </a:pathLst>
            </a:custGeom>
            <a:solidFill>
              <a:srgbClr val="707375"/>
            </a:solidFill>
          </p:spPr>
          <p:txBody>
            <a:bodyPr wrap="square" lIns="0" tIns="0" rIns="0" bIns="0" rtlCol="0"/>
            <a:lstStyle/>
            <a:p>
              <a:endParaRPr/>
            </a:p>
          </p:txBody>
        </p:sp>
        <p:sp>
          <p:nvSpPr>
            <p:cNvPr id="1085" name="object 1085"/>
            <p:cNvSpPr/>
            <p:nvPr/>
          </p:nvSpPr>
          <p:spPr>
            <a:xfrm>
              <a:off x="6236683" y="3694897"/>
              <a:ext cx="1905" cy="86995"/>
            </a:xfrm>
            <a:custGeom>
              <a:avLst/>
              <a:gdLst/>
              <a:ahLst/>
              <a:cxnLst/>
              <a:rect l="l" t="t" r="r" b="b"/>
              <a:pathLst>
                <a:path w="1904" h="86995">
                  <a:moveTo>
                    <a:pt x="1891" y="754"/>
                  </a:moveTo>
                  <a:lnTo>
                    <a:pt x="1891" y="85691"/>
                  </a:lnTo>
                </a:path>
                <a:path w="1904" h="86995">
                  <a:moveTo>
                    <a:pt x="0" y="86446"/>
                  </a:moveTo>
                  <a:lnTo>
                    <a:pt x="0" y="0"/>
                  </a:lnTo>
                </a:path>
              </a:pathLst>
            </a:custGeom>
            <a:ln w="3175">
              <a:solidFill>
                <a:srgbClr val="707375"/>
              </a:solidFill>
            </a:ln>
          </p:spPr>
          <p:txBody>
            <a:bodyPr wrap="square" lIns="0" tIns="0" rIns="0" bIns="0" rtlCol="0"/>
            <a:lstStyle/>
            <a:p>
              <a:endParaRPr/>
            </a:p>
          </p:txBody>
        </p:sp>
        <p:sp>
          <p:nvSpPr>
            <p:cNvPr id="1086" name="object 1086"/>
            <p:cNvSpPr/>
            <p:nvPr/>
          </p:nvSpPr>
          <p:spPr>
            <a:xfrm>
              <a:off x="6238575" y="3695652"/>
              <a:ext cx="3810" cy="85090"/>
            </a:xfrm>
            <a:custGeom>
              <a:avLst/>
              <a:gdLst/>
              <a:ahLst/>
              <a:cxnLst/>
              <a:rect l="l" t="t" r="r" b="b"/>
              <a:pathLst>
                <a:path w="3810" h="85089">
                  <a:moveTo>
                    <a:pt x="0" y="0"/>
                  </a:moveTo>
                  <a:lnTo>
                    <a:pt x="0" y="84936"/>
                  </a:lnTo>
                  <a:lnTo>
                    <a:pt x="3547" y="83520"/>
                  </a:lnTo>
                  <a:lnTo>
                    <a:pt x="3547" y="1415"/>
                  </a:lnTo>
                  <a:lnTo>
                    <a:pt x="0" y="0"/>
                  </a:lnTo>
                  <a:close/>
                </a:path>
              </a:pathLst>
            </a:custGeom>
            <a:solidFill>
              <a:srgbClr val="707375"/>
            </a:solidFill>
          </p:spPr>
          <p:txBody>
            <a:bodyPr wrap="square" lIns="0" tIns="0" rIns="0" bIns="0" rtlCol="0"/>
            <a:lstStyle/>
            <a:p>
              <a:endParaRPr/>
            </a:p>
          </p:txBody>
        </p:sp>
        <p:sp>
          <p:nvSpPr>
            <p:cNvPr id="1087" name="object 1087"/>
            <p:cNvSpPr/>
            <p:nvPr/>
          </p:nvSpPr>
          <p:spPr>
            <a:xfrm>
              <a:off x="6238575" y="3695652"/>
              <a:ext cx="3810" cy="85090"/>
            </a:xfrm>
            <a:custGeom>
              <a:avLst/>
              <a:gdLst/>
              <a:ahLst/>
              <a:cxnLst/>
              <a:rect l="l" t="t" r="r" b="b"/>
              <a:pathLst>
                <a:path w="3810" h="85089">
                  <a:moveTo>
                    <a:pt x="3547" y="1415"/>
                  </a:moveTo>
                  <a:lnTo>
                    <a:pt x="3547" y="83520"/>
                  </a:lnTo>
                </a:path>
                <a:path w="3810" h="85089">
                  <a:moveTo>
                    <a:pt x="0" y="84936"/>
                  </a:moveTo>
                  <a:lnTo>
                    <a:pt x="0" y="0"/>
                  </a:lnTo>
                </a:path>
              </a:pathLst>
            </a:custGeom>
            <a:ln w="3175">
              <a:solidFill>
                <a:srgbClr val="707375"/>
              </a:solidFill>
            </a:ln>
          </p:spPr>
          <p:txBody>
            <a:bodyPr wrap="square" lIns="0" tIns="0" rIns="0" bIns="0" rtlCol="0"/>
            <a:lstStyle/>
            <a:p>
              <a:endParaRPr/>
            </a:p>
          </p:txBody>
        </p:sp>
        <p:sp>
          <p:nvSpPr>
            <p:cNvPr id="1088" name="object 1088"/>
            <p:cNvSpPr/>
            <p:nvPr/>
          </p:nvSpPr>
          <p:spPr>
            <a:xfrm>
              <a:off x="6242122" y="3697068"/>
              <a:ext cx="1905" cy="82550"/>
            </a:xfrm>
            <a:custGeom>
              <a:avLst/>
              <a:gdLst/>
              <a:ahLst/>
              <a:cxnLst/>
              <a:rect l="l" t="t" r="r" b="b"/>
              <a:pathLst>
                <a:path w="1904" h="82550">
                  <a:moveTo>
                    <a:pt x="0" y="0"/>
                  </a:moveTo>
                  <a:lnTo>
                    <a:pt x="1655" y="660"/>
                  </a:lnTo>
                  <a:lnTo>
                    <a:pt x="1655" y="81444"/>
                  </a:lnTo>
                  <a:lnTo>
                    <a:pt x="0" y="82104"/>
                  </a:lnTo>
                  <a:lnTo>
                    <a:pt x="0" y="0"/>
                  </a:lnTo>
                  <a:close/>
                </a:path>
              </a:pathLst>
            </a:custGeom>
            <a:solidFill>
              <a:srgbClr val="6F7174"/>
            </a:solidFill>
          </p:spPr>
          <p:txBody>
            <a:bodyPr wrap="square" lIns="0" tIns="0" rIns="0" bIns="0" rtlCol="0"/>
            <a:lstStyle/>
            <a:p>
              <a:endParaRPr/>
            </a:p>
          </p:txBody>
        </p:sp>
        <p:sp>
          <p:nvSpPr>
            <p:cNvPr id="1089" name="object 1089"/>
            <p:cNvSpPr/>
            <p:nvPr/>
          </p:nvSpPr>
          <p:spPr>
            <a:xfrm>
              <a:off x="6242122" y="3697068"/>
              <a:ext cx="1905" cy="82550"/>
            </a:xfrm>
            <a:custGeom>
              <a:avLst/>
              <a:gdLst/>
              <a:ahLst/>
              <a:cxnLst/>
              <a:rect l="l" t="t" r="r" b="b"/>
              <a:pathLst>
                <a:path w="1904" h="82550">
                  <a:moveTo>
                    <a:pt x="1655" y="660"/>
                  </a:moveTo>
                  <a:lnTo>
                    <a:pt x="1655" y="81444"/>
                  </a:lnTo>
                </a:path>
                <a:path w="1904" h="82550">
                  <a:moveTo>
                    <a:pt x="0" y="82104"/>
                  </a:moveTo>
                  <a:lnTo>
                    <a:pt x="0" y="0"/>
                  </a:lnTo>
                </a:path>
              </a:pathLst>
            </a:custGeom>
            <a:ln w="3175">
              <a:solidFill>
                <a:srgbClr val="6F7174"/>
              </a:solidFill>
            </a:ln>
          </p:spPr>
          <p:txBody>
            <a:bodyPr wrap="square" lIns="0" tIns="0" rIns="0" bIns="0" rtlCol="0"/>
            <a:lstStyle/>
            <a:p>
              <a:endParaRPr/>
            </a:p>
          </p:txBody>
        </p:sp>
        <p:sp>
          <p:nvSpPr>
            <p:cNvPr id="1090" name="object 1090"/>
            <p:cNvSpPr/>
            <p:nvPr/>
          </p:nvSpPr>
          <p:spPr>
            <a:xfrm>
              <a:off x="6243777" y="3697728"/>
              <a:ext cx="3810" cy="81280"/>
            </a:xfrm>
            <a:custGeom>
              <a:avLst/>
              <a:gdLst/>
              <a:ahLst/>
              <a:cxnLst/>
              <a:rect l="l" t="t" r="r" b="b"/>
              <a:pathLst>
                <a:path w="3810" h="81279">
                  <a:moveTo>
                    <a:pt x="0" y="0"/>
                  </a:moveTo>
                  <a:lnTo>
                    <a:pt x="0" y="80783"/>
                  </a:lnTo>
                  <a:lnTo>
                    <a:pt x="3547" y="79367"/>
                  </a:lnTo>
                  <a:lnTo>
                    <a:pt x="3547" y="1415"/>
                  </a:lnTo>
                  <a:lnTo>
                    <a:pt x="0" y="0"/>
                  </a:lnTo>
                  <a:close/>
                </a:path>
              </a:pathLst>
            </a:custGeom>
            <a:solidFill>
              <a:srgbClr val="6F7074"/>
            </a:solidFill>
          </p:spPr>
          <p:txBody>
            <a:bodyPr wrap="square" lIns="0" tIns="0" rIns="0" bIns="0" rtlCol="0"/>
            <a:lstStyle/>
            <a:p>
              <a:endParaRPr/>
            </a:p>
          </p:txBody>
        </p:sp>
        <p:sp>
          <p:nvSpPr>
            <p:cNvPr id="1091" name="object 1091"/>
            <p:cNvSpPr/>
            <p:nvPr/>
          </p:nvSpPr>
          <p:spPr>
            <a:xfrm>
              <a:off x="6243778" y="3697728"/>
              <a:ext cx="3810" cy="81280"/>
            </a:xfrm>
            <a:custGeom>
              <a:avLst/>
              <a:gdLst/>
              <a:ahLst/>
              <a:cxnLst/>
              <a:rect l="l" t="t" r="r" b="b"/>
              <a:pathLst>
                <a:path w="3810" h="81279">
                  <a:moveTo>
                    <a:pt x="3547" y="1415"/>
                  </a:moveTo>
                  <a:lnTo>
                    <a:pt x="3547" y="79368"/>
                  </a:lnTo>
                </a:path>
                <a:path w="3810" h="81279">
                  <a:moveTo>
                    <a:pt x="0" y="80783"/>
                  </a:moveTo>
                  <a:lnTo>
                    <a:pt x="0" y="0"/>
                  </a:lnTo>
                </a:path>
              </a:pathLst>
            </a:custGeom>
            <a:ln w="3175">
              <a:solidFill>
                <a:srgbClr val="6F7074"/>
              </a:solidFill>
            </a:ln>
          </p:spPr>
          <p:txBody>
            <a:bodyPr wrap="square" lIns="0" tIns="0" rIns="0" bIns="0" rtlCol="0"/>
            <a:lstStyle/>
            <a:p>
              <a:endParaRPr/>
            </a:p>
          </p:txBody>
        </p:sp>
        <p:sp>
          <p:nvSpPr>
            <p:cNvPr id="1092" name="object 1092"/>
            <p:cNvSpPr/>
            <p:nvPr/>
          </p:nvSpPr>
          <p:spPr>
            <a:xfrm>
              <a:off x="6247325" y="3699144"/>
              <a:ext cx="1905" cy="78105"/>
            </a:xfrm>
            <a:custGeom>
              <a:avLst/>
              <a:gdLst/>
              <a:ahLst/>
              <a:cxnLst/>
              <a:rect l="l" t="t" r="r" b="b"/>
              <a:pathLst>
                <a:path w="1904" h="78104">
                  <a:moveTo>
                    <a:pt x="0" y="0"/>
                  </a:moveTo>
                  <a:lnTo>
                    <a:pt x="1891" y="754"/>
                  </a:lnTo>
                  <a:lnTo>
                    <a:pt x="1891" y="77197"/>
                  </a:lnTo>
                  <a:lnTo>
                    <a:pt x="0" y="77952"/>
                  </a:lnTo>
                  <a:lnTo>
                    <a:pt x="0" y="0"/>
                  </a:lnTo>
                  <a:close/>
                </a:path>
              </a:pathLst>
            </a:custGeom>
            <a:solidFill>
              <a:srgbClr val="6F7074"/>
            </a:solidFill>
          </p:spPr>
          <p:txBody>
            <a:bodyPr wrap="square" lIns="0" tIns="0" rIns="0" bIns="0" rtlCol="0"/>
            <a:lstStyle/>
            <a:p>
              <a:endParaRPr/>
            </a:p>
          </p:txBody>
        </p:sp>
        <p:sp>
          <p:nvSpPr>
            <p:cNvPr id="1093" name="object 1093"/>
            <p:cNvSpPr/>
            <p:nvPr/>
          </p:nvSpPr>
          <p:spPr>
            <a:xfrm>
              <a:off x="6247325" y="3699144"/>
              <a:ext cx="1905" cy="78105"/>
            </a:xfrm>
            <a:custGeom>
              <a:avLst/>
              <a:gdLst/>
              <a:ahLst/>
              <a:cxnLst/>
              <a:rect l="l" t="t" r="r" b="b"/>
              <a:pathLst>
                <a:path w="1904" h="78104">
                  <a:moveTo>
                    <a:pt x="1891" y="754"/>
                  </a:moveTo>
                  <a:lnTo>
                    <a:pt x="1891" y="77197"/>
                  </a:lnTo>
                </a:path>
                <a:path w="1904" h="78104">
                  <a:moveTo>
                    <a:pt x="0" y="77952"/>
                  </a:moveTo>
                  <a:lnTo>
                    <a:pt x="0" y="0"/>
                  </a:lnTo>
                </a:path>
              </a:pathLst>
            </a:custGeom>
            <a:ln w="3175">
              <a:solidFill>
                <a:srgbClr val="6F7074"/>
              </a:solidFill>
            </a:ln>
          </p:spPr>
          <p:txBody>
            <a:bodyPr wrap="square" lIns="0" tIns="0" rIns="0" bIns="0" rtlCol="0"/>
            <a:lstStyle/>
            <a:p>
              <a:endParaRPr/>
            </a:p>
          </p:txBody>
        </p:sp>
        <p:sp>
          <p:nvSpPr>
            <p:cNvPr id="1094" name="object 1094"/>
            <p:cNvSpPr/>
            <p:nvPr/>
          </p:nvSpPr>
          <p:spPr>
            <a:xfrm>
              <a:off x="6249217" y="3699899"/>
              <a:ext cx="3810" cy="76835"/>
            </a:xfrm>
            <a:custGeom>
              <a:avLst/>
              <a:gdLst/>
              <a:ahLst/>
              <a:cxnLst/>
              <a:rect l="l" t="t" r="r" b="b"/>
              <a:pathLst>
                <a:path w="3810" h="76835">
                  <a:moveTo>
                    <a:pt x="0" y="0"/>
                  </a:moveTo>
                  <a:lnTo>
                    <a:pt x="0" y="76442"/>
                  </a:lnTo>
                  <a:lnTo>
                    <a:pt x="3547" y="75026"/>
                  </a:lnTo>
                  <a:lnTo>
                    <a:pt x="3547" y="1415"/>
                  </a:lnTo>
                  <a:lnTo>
                    <a:pt x="0" y="0"/>
                  </a:lnTo>
                  <a:close/>
                </a:path>
              </a:pathLst>
            </a:custGeom>
            <a:solidFill>
              <a:srgbClr val="6E6F73"/>
            </a:solidFill>
          </p:spPr>
          <p:txBody>
            <a:bodyPr wrap="square" lIns="0" tIns="0" rIns="0" bIns="0" rtlCol="0"/>
            <a:lstStyle/>
            <a:p>
              <a:endParaRPr/>
            </a:p>
          </p:txBody>
        </p:sp>
        <p:sp>
          <p:nvSpPr>
            <p:cNvPr id="1095" name="object 1095"/>
            <p:cNvSpPr/>
            <p:nvPr/>
          </p:nvSpPr>
          <p:spPr>
            <a:xfrm>
              <a:off x="6249217" y="3699899"/>
              <a:ext cx="3810" cy="76835"/>
            </a:xfrm>
            <a:custGeom>
              <a:avLst/>
              <a:gdLst/>
              <a:ahLst/>
              <a:cxnLst/>
              <a:rect l="l" t="t" r="r" b="b"/>
              <a:pathLst>
                <a:path w="3810" h="76835">
                  <a:moveTo>
                    <a:pt x="3547" y="1415"/>
                  </a:moveTo>
                  <a:lnTo>
                    <a:pt x="3547" y="75026"/>
                  </a:lnTo>
                </a:path>
                <a:path w="3810" h="76835">
                  <a:moveTo>
                    <a:pt x="0" y="76442"/>
                  </a:moveTo>
                  <a:lnTo>
                    <a:pt x="0" y="0"/>
                  </a:lnTo>
                </a:path>
              </a:pathLst>
            </a:custGeom>
            <a:ln w="3175">
              <a:solidFill>
                <a:srgbClr val="6E6F73"/>
              </a:solidFill>
            </a:ln>
          </p:spPr>
          <p:txBody>
            <a:bodyPr wrap="square" lIns="0" tIns="0" rIns="0" bIns="0" rtlCol="0"/>
            <a:lstStyle/>
            <a:p>
              <a:endParaRPr/>
            </a:p>
          </p:txBody>
        </p:sp>
        <p:sp>
          <p:nvSpPr>
            <p:cNvPr id="1096" name="object 1096"/>
            <p:cNvSpPr/>
            <p:nvPr/>
          </p:nvSpPr>
          <p:spPr>
            <a:xfrm>
              <a:off x="6252764" y="3701314"/>
              <a:ext cx="1905" cy="73660"/>
            </a:xfrm>
            <a:custGeom>
              <a:avLst/>
              <a:gdLst/>
              <a:ahLst/>
              <a:cxnLst/>
              <a:rect l="l" t="t" r="r" b="b"/>
              <a:pathLst>
                <a:path w="1904" h="73660">
                  <a:moveTo>
                    <a:pt x="0" y="0"/>
                  </a:moveTo>
                  <a:lnTo>
                    <a:pt x="1655" y="660"/>
                  </a:lnTo>
                  <a:lnTo>
                    <a:pt x="1655" y="72950"/>
                  </a:lnTo>
                  <a:lnTo>
                    <a:pt x="0" y="73611"/>
                  </a:lnTo>
                  <a:lnTo>
                    <a:pt x="0" y="0"/>
                  </a:lnTo>
                  <a:close/>
                </a:path>
              </a:pathLst>
            </a:custGeom>
            <a:solidFill>
              <a:srgbClr val="6D6F71"/>
            </a:solidFill>
          </p:spPr>
          <p:txBody>
            <a:bodyPr wrap="square" lIns="0" tIns="0" rIns="0" bIns="0" rtlCol="0"/>
            <a:lstStyle/>
            <a:p>
              <a:endParaRPr/>
            </a:p>
          </p:txBody>
        </p:sp>
        <p:sp>
          <p:nvSpPr>
            <p:cNvPr id="1097" name="object 1097"/>
            <p:cNvSpPr/>
            <p:nvPr/>
          </p:nvSpPr>
          <p:spPr>
            <a:xfrm>
              <a:off x="6252764" y="3701314"/>
              <a:ext cx="1905" cy="73660"/>
            </a:xfrm>
            <a:custGeom>
              <a:avLst/>
              <a:gdLst/>
              <a:ahLst/>
              <a:cxnLst/>
              <a:rect l="l" t="t" r="r" b="b"/>
              <a:pathLst>
                <a:path w="1904" h="73660">
                  <a:moveTo>
                    <a:pt x="1655" y="660"/>
                  </a:moveTo>
                  <a:lnTo>
                    <a:pt x="1655" y="72950"/>
                  </a:lnTo>
                </a:path>
                <a:path w="1904" h="73660">
                  <a:moveTo>
                    <a:pt x="0" y="73611"/>
                  </a:moveTo>
                  <a:lnTo>
                    <a:pt x="0" y="0"/>
                  </a:lnTo>
                </a:path>
              </a:pathLst>
            </a:custGeom>
            <a:ln w="3175">
              <a:solidFill>
                <a:srgbClr val="6D6F71"/>
              </a:solidFill>
            </a:ln>
          </p:spPr>
          <p:txBody>
            <a:bodyPr wrap="square" lIns="0" tIns="0" rIns="0" bIns="0" rtlCol="0"/>
            <a:lstStyle/>
            <a:p>
              <a:endParaRPr/>
            </a:p>
          </p:txBody>
        </p:sp>
        <p:sp>
          <p:nvSpPr>
            <p:cNvPr id="1098" name="object 1098"/>
            <p:cNvSpPr/>
            <p:nvPr/>
          </p:nvSpPr>
          <p:spPr>
            <a:xfrm>
              <a:off x="6254419" y="3701975"/>
              <a:ext cx="3810" cy="72390"/>
            </a:xfrm>
            <a:custGeom>
              <a:avLst/>
              <a:gdLst/>
              <a:ahLst/>
              <a:cxnLst/>
              <a:rect l="l" t="t" r="r" b="b"/>
              <a:pathLst>
                <a:path w="3810" h="72389">
                  <a:moveTo>
                    <a:pt x="0" y="0"/>
                  </a:moveTo>
                  <a:lnTo>
                    <a:pt x="0" y="72289"/>
                  </a:lnTo>
                  <a:lnTo>
                    <a:pt x="3547" y="70874"/>
                  </a:lnTo>
                  <a:lnTo>
                    <a:pt x="3547" y="1415"/>
                  </a:lnTo>
                  <a:lnTo>
                    <a:pt x="0" y="0"/>
                  </a:lnTo>
                  <a:close/>
                </a:path>
              </a:pathLst>
            </a:custGeom>
            <a:solidFill>
              <a:srgbClr val="6D6F71"/>
            </a:solidFill>
          </p:spPr>
          <p:txBody>
            <a:bodyPr wrap="square" lIns="0" tIns="0" rIns="0" bIns="0" rtlCol="0"/>
            <a:lstStyle/>
            <a:p>
              <a:endParaRPr/>
            </a:p>
          </p:txBody>
        </p:sp>
        <p:sp>
          <p:nvSpPr>
            <p:cNvPr id="1099" name="object 1099"/>
            <p:cNvSpPr/>
            <p:nvPr/>
          </p:nvSpPr>
          <p:spPr>
            <a:xfrm>
              <a:off x="6254419" y="3701975"/>
              <a:ext cx="3810" cy="72390"/>
            </a:xfrm>
            <a:custGeom>
              <a:avLst/>
              <a:gdLst/>
              <a:ahLst/>
              <a:cxnLst/>
              <a:rect l="l" t="t" r="r" b="b"/>
              <a:pathLst>
                <a:path w="3810" h="72389">
                  <a:moveTo>
                    <a:pt x="3547" y="1415"/>
                  </a:moveTo>
                  <a:lnTo>
                    <a:pt x="3547" y="70874"/>
                  </a:lnTo>
                </a:path>
                <a:path w="3810" h="72389">
                  <a:moveTo>
                    <a:pt x="0" y="72289"/>
                  </a:moveTo>
                  <a:lnTo>
                    <a:pt x="0" y="0"/>
                  </a:lnTo>
                </a:path>
              </a:pathLst>
            </a:custGeom>
            <a:ln w="3175">
              <a:solidFill>
                <a:srgbClr val="6D6F71"/>
              </a:solidFill>
            </a:ln>
          </p:spPr>
          <p:txBody>
            <a:bodyPr wrap="square" lIns="0" tIns="0" rIns="0" bIns="0" rtlCol="0"/>
            <a:lstStyle/>
            <a:p>
              <a:endParaRPr/>
            </a:p>
          </p:txBody>
        </p:sp>
        <p:sp>
          <p:nvSpPr>
            <p:cNvPr id="1100" name="object 1100"/>
            <p:cNvSpPr/>
            <p:nvPr/>
          </p:nvSpPr>
          <p:spPr>
            <a:xfrm>
              <a:off x="6257966" y="3703391"/>
              <a:ext cx="1905" cy="69850"/>
            </a:xfrm>
            <a:custGeom>
              <a:avLst/>
              <a:gdLst/>
              <a:ahLst/>
              <a:cxnLst/>
              <a:rect l="l" t="t" r="r" b="b"/>
              <a:pathLst>
                <a:path w="1904" h="69850">
                  <a:moveTo>
                    <a:pt x="0" y="0"/>
                  </a:moveTo>
                  <a:lnTo>
                    <a:pt x="1891" y="754"/>
                  </a:lnTo>
                  <a:lnTo>
                    <a:pt x="1891" y="68703"/>
                  </a:lnTo>
                  <a:lnTo>
                    <a:pt x="0" y="69458"/>
                  </a:lnTo>
                  <a:lnTo>
                    <a:pt x="0" y="0"/>
                  </a:lnTo>
                  <a:close/>
                </a:path>
              </a:pathLst>
            </a:custGeom>
            <a:solidFill>
              <a:srgbClr val="6C6E70"/>
            </a:solidFill>
          </p:spPr>
          <p:txBody>
            <a:bodyPr wrap="square" lIns="0" tIns="0" rIns="0" bIns="0" rtlCol="0"/>
            <a:lstStyle/>
            <a:p>
              <a:endParaRPr/>
            </a:p>
          </p:txBody>
        </p:sp>
        <p:sp>
          <p:nvSpPr>
            <p:cNvPr id="1101" name="object 1101"/>
            <p:cNvSpPr/>
            <p:nvPr/>
          </p:nvSpPr>
          <p:spPr>
            <a:xfrm>
              <a:off x="6257966" y="3703391"/>
              <a:ext cx="1905" cy="69850"/>
            </a:xfrm>
            <a:custGeom>
              <a:avLst/>
              <a:gdLst/>
              <a:ahLst/>
              <a:cxnLst/>
              <a:rect l="l" t="t" r="r" b="b"/>
              <a:pathLst>
                <a:path w="1904" h="69850">
                  <a:moveTo>
                    <a:pt x="1891" y="754"/>
                  </a:moveTo>
                  <a:lnTo>
                    <a:pt x="1891" y="68703"/>
                  </a:lnTo>
                </a:path>
                <a:path w="1904" h="69850">
                  <a:moveTo>
                    <a:pt x="0" y="69458"/>
                  </a:moveTo>
                  <a:lnTo>
                    <a:pt x="0" y="0"/>
                  </a:lnTo>
                </a:path>
              </a:pathLst>
            </a:custGeom>
            <a:ln w="3175">
              <a:solidFill>
                <a:srgbClr val="6C6E70"/>
              </a:solidFill>
            </a:ln>
          </p:spPr>
          <p:txBody>
            <a:bodyPr wrap="square" lIns="0" tIns="0" rIns="0" bIns="0" rtlCol="0"/>
            <a:lstStyle/>
            <a:p>
              <a:endParaRPr/>
            </a:p>
          </p:txBody>
        </p:sp>
        <p:sp>
          <p:nvSpPr>
            <p:cNvPr id="1102" name="object 1102"/>
            <p:cNvSpPr/>
            <p:nvPr/>
          </p:nvSpPr>
          <p:spPr>
            <a:xfrm>
              <a:off x="6259858" y="3704146"/>
              <a:ext cx="1905" cy="67945"/>
            </a:xfrm>
            <a:custGeom>
              <a:avLst/>
              <a:gdLst/>
              <a:ahLst/>
              <a:cxnLst/>
              <a:rect l="l" t="t" r="r" b="b"/>
              <a:pathLst>
                <a:path w="1904" h="67945">
                  <a:moveTo>
                    <a:pt x="0" y="0"/>
                  </a:moveTo>
                  <a:lnTo>
                    <a:pt x="1655" y="660"/>
                  </a:lnTo>
                  <a:lnTo>
                    <a:pt x="1655" y="67288"/>
                  </a:lnTo>
                  <a:lnTo>
                    <a:pt x="0" y="67948"/>
                  </a:lnTo>
                  <a:lnTo>
                    <a:pt x="0" y="0"/>
                  </a:lnTo>
                  <a:close/>
                </a:path>
              </a:pathLst>
            </a:custGeom>
            <a:solidFill>
              <a:srgbClr val="6C6D6F"/>
            </a:solidFill>
          </p:spPr>
          <p:txBody>
            <a:bodyPr wrap="square" lIns="0" tIns="0" rIns="0" bIns="0" rtlCol="0"/>
            <a:lstStyle/>
            <a:p>
              <a:endParaRPr/>
            </a:p>
          </p:txBody>
        </p:sp>
        <p:sp>
          <p:nvSpPr>
            <p:cNvPr id="1103" name="object 1103"/>
            <p:cNvSpPr/>
            <p:nvPr/>
          </p:nvSpPr>
          <p:spPr>
            <a:xfrm>
              <a:off x="6259858" y="3704146"/>
              <a:ext cx="1905" cy="67945"/>
            </a:xfrm>
            <a:custGeom>
              <a:avLst/>
              <a:gdLst/>
              <a:ahLst/>
              <a:cxnLst/>
              <a:rect l="l" t="t" r="r" b="b"/>
              <a:pathLst>
                <a:path w="1904" h="67945">
                  <a:moveTo>
                    <a:pt x="1655" y="660"/>
                  </a:moveTo>
                  <a:lnTo>
                    <a:pt x="1655" y="67288"/>
                  </a:lnTo>
                </a:path>
                <a:path w="1904" h="67945">
                  <a:moveTo>
                    <a:pt x="0" y="67948"/>
                  </a:moveTo>
                  <a:lnTo>
                    <a:pt x="0" y="0"/>
                  </a:lnTo>
                </a:path>
              </a:pathLst>
            </a:custGeom>
            <a:ln w="3175">
              <a:solidFill>
                <a:srgbClr val="6C6D6F"/>
              </a:solidFill>
            </a:ln>
          </p:spPr>
          <p:txBody>
            <a:bodyPr wrap="square" lIns="0" tIns="0" rIns="0" bIns="0" rtlCol="0"/>
            <a:lstStyle/>
            <a:p>
              <a:endParaRPr/>
            </a:p>
          </p:txBody>
        </p:sp>
        <p:sp>
          <p:nvSpPr>
            <p:cNvPr id="1104" name="object 1104"/>
            <p:cNvSpPr/>
            <p:nvPr/>
          </p:nvSpPr>
          <p:spPr>
            <a:xfrm>
              <a:off x="6261514" y="3704806"/>
              <a:ext cx="3810" cy="66675"/>
            </a:xfrm>
            <a:custGeom>
              <a:avLst/>
              <a:gdLst/>
              <a:ahLst/>
              <a:cxnLst/>
              <a:rect l="l" t="t" r="r" b="b"/>
              <a:pathLst>
                <a:path w="3810" h="66675">
                  <a:moveTo>
                    <a:pt x="0" y="0"/>
                  </a:moveTo>
                  <a:lnTo>
                    <a:pt x="0" y="66627"/>
                  </a:lnTo>
                  <a:lnTo>
                    <a:pt x="3547" y="65211"/>
                  </a:lnTo>
                  <a:lnTo>
                    <a:pt x="3547" y="1415"/>
                  </a:lnTo>
                  <a:lnTo>
                    <a:pt x="0" y="0"/>
                  </a:lnTo>
                  <a:close/>
                </a:path>
              </a:pathLst>
            </a:custGeom>
            <a:solidFill>
              <a:srgbClr val="6C6C6F"/>
            </a:solidFill>
          </p:spPr>
          <p:txBody>
            <a:bodyPr wrap="square" lIns="0" tIns="0" rIns="0" bIns="0" rtlCol="0"/>
            <a:lstStyle/>
            <a:p>
              <a:endParaRPr/>
            </a:p>
          </p:txBody>
        </p:sp>
        <p:sp>
          <p:nvSpPr>
            <p:cNvPr id="1105" name="object 1105"/>
            <p:cNvSpPr/>
            <p:nvPr/>
          </p:nvSpPr>
          <p:spPr>
            <a:xfrm>
              <a:off x="6261514" y="3704806"/>
              <a:ext cx="3810" cy="66675"/>
            </a:xfrm>
            <a:custGeom>
              <a:avLst/>
              <a:gdLst/>
              <a:ahLst/>
              <a:cxnLst/>
              <a:rect l="l" t="t" r="r" b="b"/>
              <a:pathLst>
                <a:path w="3810" h="66675">
                  <a:moveTo>
                    <a:pt x="3547" y="1415"/>
                  </a:moveTo>
                  <a:lnTo>
                    <a:pt x="3547" y="65211"/>
                  </a:lnTo>
                </a:path>
                <a:path w="3810" h="66675">
                  <a:moveTo>
                    <a:pt x="0" y="66627"/>
                  </a:moveTo>
                  <a:lnTo>
                    <a:pt x="0" y="0"/>
                  </a:lnTo>
                </a:path>
              </a:pathLst>
            </a:custGeom>
            <a:ln w="3175">
              <a:solidFill>
                <a:srgbClr val="6C6C6F"/>
              </a:solidFill>
            </a:ln>
          </p:spPr>
          <p:txBody>
            <a:bodyPr wrap="square" lIns="0" tIns="0" rIns="0" bIns="0" rtlCol="0"/>
            <a:lstStyle/>
            <a:p>
              <a:endParaRPr/>
            </a:p>
          </p:txBody>
        </p:sp>
        <p:sp>
          <p:nvSpPr>
            <p:cNvPr id="1106" name="object 1106"/>
            <p:cNvSpPr/>
            <p:nvPr/>
          </p:nvSpPr>
          <p:spPr>
            <a:xfrm>
              <a:off x="6265061" y="3706222"/>
              <a:ext cx="1905" cy="64135"/>
            </a:xfrm>
            <a:custGeom>
              <a:avLst/>
              <a:gdLst/>
              <a:ahLst/>
              <a:cxnLst/>
              <a:rect l="l" t="t" r="r" b="b"/>
              <a:pathLst>
                <a:path w="1904" h="64135">
                  <a:moveTo>
                    <a:pt x="0" y="0"/>
                  </a:moveTo>
                  <a:lnTo>
                    <a:pt x="1891" y="754"/>
                  </a:lnTo>
                  <a:lnTo>
                    <a:pt x="1891" y="63041"/>
                  </a:lnTo>
                  <a:lnTo>
                    <a:pt x="0" y="63796"/>
                  </a:lnTo>
                  <a:lnTo>
                    <a:pt x="0" y="0"/>
                  </a:lnTo>
                  <a:close/>
                </a:path>
              </a:pathLst>
            </a:custGeom>
            <a:solidFill>
              <a:srgbClr val="6C6C6F"/>
            </a:solidFill>
          </p:spPr>
          <p:txBody>
            <a:bodyPr wrap="square" lIns="0" tIns="0" rIns="0" bIns="0" rtlCol="0"/>
            <a:lstStyle/>
            <a:p>
              <a:endParaRPr/>
            </a:p>
          </p:txBody>
        </p:sp>
        <p:sp>
          <p:nvSpPr>
            <p:cNvPr id="1107" name="object 1107"/>
            <p:cNvSpPr/>
            <p:nvPr/>
          </p:nvSpPr>
          <p:spPr>
            <a:xfrm>
              <a:off x="6265061" y="3706222"/>
              <a:ext cx="1905" cy="64135"/>
            </a:xfrm>
            <a:custGeom>
              <a:avLst/>
              <a:gdLst/>
              <a:ahLst/>
              <a:cxnLst/>
              <a:rect l="l" t="t" r="r" b="b"/>
              <a:pathLst>
                <a:path w="1904" h="64135">
                  <a:moveTo>
                    <a:pt x="1891" y="754"/>
                  </a:moveTo>
                  <a:lnTo>
                    <a:pt x="1891" y="63041"/>
                  </a:lnTo>
                </a:path>
                <a:path w="1904" h="64135">
                  <a:moveTo>
                    <a:pt x="0" y="63796"/>
                  </a:moveTo>
                  <a:lnTo>
                    <a:pt x="0" y="0"/>
                  </a:lnTo>
                </a:path>
              </a:pathLst>
            </a:custGeom>
            <a:ln w="3175">
              <a:solidFill>
                <a:srgbClr val="6C6C6F"/>
              </a:solidFill>
            </a:ln>
          </p:spPr>
          <p:txBody>
            <a:bodyPr wrap="square" lIns="0" tIns="0" rIns="0" bIns="0" rtlCol="0"/>
            <a:lstStyle/>
            <a:p>
              <a:endParaRPr/>
            </a:p>
          </p:txBody>
        </p:sp>
        <p:sp>
          <p:nvSpPr>
            <p:cNvPr id="1108" name="object 1108"/>
            <p:cNvSpPr/>
            <p:nvPr/>
          </p:nvSpPr>
          <p:spPr>
            <a:xfrm>
              <a:off x="6266953" y="3706977"/>
              <a:ext cx="3810" cy="62865"/>
            </a:xfrm>
            <a:custGeom>
              <a:avLst/>
              <a:gdLst/>
              <a:ahLst/>
              <a:cxnLst/>
              <a:rect l="l" t="t" r="r" b="b"/>
              <a:pathLst>
                <a:path w="3810" h="62864">
                  <a:moveTo>
                    <a:pt x="0" y="0"/>
                  </a:moveTo>
                  <a:lnTo>
                    <a:pt x="0" y="62286"/>
                  </a:lnTo>
                  <a:lnTo>
                    <a:pt x="3547" y="60870"/>
                  </a:lnTo>
                  <a:lnTo>
                    <a:pt x="3547" y="1415"/>
                  </a:lnTo>
                  <a:lnTo>
                    <a:pt x="0" y="0"/>
                  </a:lnTo>
                  <a:close/>
                </a:path>
              </a:pathLst>
            </a:custGeom>
            <a:solidFill>
              <a:srgbClr val="6B6C6E"/>
            </a:solidFill>
          </p:spPr>
          <p:txBody>
            <a:bodyPr wrap="square" lIns="0" tIns="0" rIns="0" bIns="0" rtlCol="0"/>
            <a:lstStyle/>
            <a:p>
              <a:endParaRPr/>
            </a:p>
          </p:txBody>
        </p:sp>
        <p:sp>
          <p:nvSpPr>
            <p:cNvPr id="1109" name="object 1109"/>
            <p:cNvSpPr/>
            <p:nvPr/>
          </p:nvSpPr>
          <p:spPr>
            <a:xfrm>
              <a:off x="6266953" y="3706977"/>
              <a:ext cx="3810" cy="62865"/>
            </a:xfrm>
            <a:custGeom>
              <a:avLst/>
              <a:gdLst/>
              <a:ahLst/>
              <a:cxnLst/>
              <a:rect l="l" t="t" r="r" b="b"/>
              <a:pathLst>
                <a:path w="3810" h="62864">
                  <a:moveTo>
                    <a:pt x="3547" y="1415"/>
                  </a:moveTo>
                  <a:lnTo>
                    <a:pt x="3547" y="60870"/>
                  </a:lnTo>
                </a:path>
                <a:path w="3810" h="62864">
                  <a:moveTo>
                    <a:pt x="0" y="62286"/>
                  </a:moveTo>
                  <a:lnTo>
                    <a:pt x="0" y="0"/>
                  </a:lnTo>
                </a:path>
              </a:pathLst>
            </a:custGeom>
            <a:ln w="3175">
              <a:solidFill>
                <a:srgbClr val="6B6C6E"/>
              </a:solidFill>
            </a:ln>
          </p:spPr>
          <p:txBody>
            <a:bodyPr wrap="square" lIns="0" tIns="0" rIns="0" bIns="0" rtlCol="0"/>
            <a:lstStyle/>
            <a:p>
              <a:endParaRPr/>
            </a:p>
          </p:txBody>
        </p:sp>
        <p:sp>
          <p:nvSpPr>
            <p:cNvPr id="1110" name="object 1110"/>
            <p:cNvSpPr/>
            <p:nvPr/>
          </p:nvSpPr>
          <p:spPr>
            <a:xfrm>
              <a:off x="6270500" y="3708392"/>
              <a:ext cx="1905" cy="59690"/>
            </a:xfrm>
            <a:custGeom>
              <a:avLst/>
              <a:gdLst/>
              <a:ahLst/>
              <a:cxnLst/>
              <a:rect l="l" t="t" r="r" b="b"/>
              <a:pathLst>
                <a:path w="1904" h="59689">
                  <a:moveTo>
                    <a:pt x="0" y="0"/>
                  </a:moveTo>
                  <a:lnTo>
                    <a:pt x="1655" y="660"/>
                  </a:lnTo>
                  <a:lnTo>
                    <a:pt x="1655" y="58794"/>
                  </a:lnTo>
                  <a:lnTo>
                    <a:pt x="0" y="59455"/>
                  </a:lnTo>
                  <a:lnTo>
                    <a:pt x="0" y="0"/>
                  </a:lnTo>
                  <a:close/>
                </a:path>
              </a:pathLst>
            </a:custGeom>
            <a:solidFill>
              <a:srgbClr val="6A6B6D"/>
            </a:solidFill>
          </p:spPr>
          <p:txBody>
            <a:bodyPr wrap="square" lIns="0" tIns="0" rIns="0" bIns="0" rtlCol="0"/>
            <a:lstStyle/>
            <a:p>
              <a:endParaRPr/>
            </a:p>
          </p:txBody>
        </p:sp>
        <p:sp>
          <p:nvSpPr>
            <p:cNvPr id="1111" name="object 1111"/>
            <p:cNvSpPr/>
            <p:nvPr/>
          </p:nvSpPr>
          <p:spPr>
            <a:xfrm>
              <a:off x="6270500" y="3708392"/>
              <a:ext cx="1905" cy="59690"/>
            </a:xfrm>
            <a:custGeom>
              <a:avLst/>
              <a:gdLst/>
              <a:ahLst/>
              <a:cxnLst/>
              <a:rect l="l" t="t" r="r" b="b"/>
              <a:pathLst>
                <a:path w="1904" h="59689">
                  <a:moveTo>
                    <a:pt x="1655" y="660"/>
                  </a:moveTo>
                  <a:lnTo>
                    <a:pt x="1655" y="58794"/>
                  </a:lnTo>
                </a:path>
                <a:path w="1904" h="59689">
                  <a:moveTo>
                    <a:pt x="0" y="59455"/>
                  </a:moveTo>
                  <a:lnTo>
                    <a:pt x="0" y="0"/>
                  </a:lnTo>
                </a:path>
              </a:pathLst>
            </a:custGeom>
            <a:ln w="3175">
              <a:solidFill>
                <a:srgbClr val="6A6B6D"/>
              </a:solidFill>
            </a:ln>
          </p:spPr>
          <p:txBody>
            <a:bodyPr wrap="square" lIns="0" tIns="0" rIns="0" bIns="0" rtlCol="0"/>
            <a:lstStyle/>
            <a:p>
              <a:endParaRPr/>
            </a:p>
          </p:txBody>
        </p:sp>
        <p:sp>
          <p:nvSpPr>
            <p:cNvPr id="1112" name="object 1112"/>
            <p:cNvSpPr/>
            <p:nvPr/>
          </p:nvSpPr>
          <p:spPr>
            <a:xfrm>
              <a:off x="6272155" y="3709053"/>
              <a:ext cx="3810" cy="58419"/>
            </a:xfrm>
            <a:custGeom>
              <a:avLst/>
              <a:gdLst/>
              <a:ahLst/>
              <a:cxnLst/>
              <a:rect l="l" t="t" r="r" b="b"/>
              <a:pathLst>
                <a:path w="3810" h="58420">
                  <a:moveTo>
                    <a:pt x="0" y="0"/>
                  </a:moveTo>
                  <a:lnTo>
                    <a:pt x="0" y="58133"/>
                  </a:lnTo>
                  <a:lnTo>
                    <a:pt x="3547" y="56718"/>
                  </a:lnTo>
                  <a:lnTo>
                    <a:pt x="3547" y="1415"/>
                  </a:lnTo>
                  <a:lnTo>
                    <a:pt x="0" y="0"/>
                  </a:lnTo>
                  <a:close/>
                </a:path>
              </a:pathLst>
            </a:custGeom>
            <a:solidFill>
              <a:srgbClr val="6A6B6D"/>
            </a:solidFill>
          </p:spPr>
          <p:txBody>
            <a:bodyPr wrap="square" lIns="0" tIns="0" rIns="0" bIns="0" rtlCol="0"/>
            <a:lstStyle/>
            <a:p>
              <a:endParaRPr/>
            </a:p>
          </p:txBody>
        </p:sp>
        <p:sp>
          <p:nvSpPr>
            <p:cNvPr id="1113" name="object 1113"/>
            <p:cNvSpPr/>
            <p:nvPr/>
          </p:nvSpPr>
          <p:spPr>
            <a:xfrm>
              <a:off x="6272155" y="3709053"/>
              <a:ext cx="3810" cy="58419"/>
            </a:xfrm>
            <a:custGeom>
              <a:avLst/>
              <a:gdLst/>
              <a:ahLst/>
              <a:cxnLst/>
              <a:rect l="l" t="t" r="r" b="b"/>
              <a:pathLst>
                <a:path w="3810" h="58420">
                  <a:moveTo>
                    <a:pt x="3547" y="1415"/>
                  </a:moveTo>
                  <a:lnTo>
                    <a:pt x="3547" y="56718"/>
                  </a:lnTo>
                </a:path>
                <a:path w="3810" h="58420">
                  <a:moveTo>
                    <a:pt x="0" y="58133"/>
                  </a:moveTo>
                  <a:lnTo>
                    <a:pt x="0" y="0"/>
                  </a:lnTo>
                </a:path>
              </a:pathLst>
            </a:custGeom>
            <a:ln w="3175">
              <a:solidFill>
                <a:srgbClr val="6A6B6D"/>
              </a:solidFill>
            </a:ln>
          </p:spPr>
          <p:txBody>
            <a:bodyPr wrap="square" lIns="0" tIns="0" rIns="0" bIns="0" rtlCol="0"/>
            <a:lstStyle/>
            <a:p>
              <a:endParaRPr/>
            </a:p>
          </p:txBody>
        </p:sp>
        <p:sp>
          <p:nvSpPr>
            <p:cNvPr id="1114" name="object 1114"/>
            <p:cNvSpPr/>
            <p:nvPr/>
          </p:nvSpPr>
          <p:spPr>
            <a:xfrm>
              <a:off x="6275702" y="3710469"/>
              <a:ext cx="1905" cy="55880"/>
            </a:xfrm>
            <a:custGeom>
              <a:avLst/>
              <a:gdLst/>
              <a:ahLst/>
              <a:cxnLst/>
              <a:rect l="l" t="t" r="r" b="b"/>
              <a:pathLst>
                <a:path w="1904" h="55879">
                  <a:moveTo>
                    <a:pt x="0" y="0"/>
                  </a:moveTo>
                  <a:lnTo>
                    <a:pt x="1891" y="754"/>
                  </a:lnTo>
                  <a:lnTo>
                    <a:pt x="1891" y="54547"/>
                  </a:lnTo>
                  <a:lnTo>
                    <a:pt x="0" y="55302"/>
                  </a:lnTo>
                  <a:lnTo>
                    <a:pt x="0" y="0"/>
                  </a:lnTo>
                  <a:close/>
                </a:path>
              </a:pathLst>
            </a:custGeom>
            <a:solidFill>
              <a:srgbClr val="696B6C"/>
            </a:solidFill>
          </p:spPr>
          <p:txBody>
            <a:bodyPr wrap="square" lIns="0" tIns="0" rIns="0" bIns="0" rtlCol="0"/>
            <a:lstStyle/>
            <a:p>
              <a:endParaRPr/>
            </a:p>
          </p:txBody>
        </p:sp>
        <p:sp>
          <p:nvSpPr>
            <p:cNvPr id="1115" name="object 1115"/>
            <p:cNvSpPr/>
            <p:nvPr/>
          </p:nvSpPr>
          <p:spPr>
            <a:xfrm>
              <a:off x="6275703" y="3710469"/>
              <a:ext cx="1905" cy="55880"/>
            </a:xfrm>
            <a:custGeom>
              <a:avLst/>
              <a:gdLst/>
              <a:ahLst/>
              <a:cxnLst/>
              <a:rect l="l" t="t" r="r" b="b"/>
              <a:pathLst>
                <a:path w="1904" h="55879">
                  <a:moveTo>
                    <a:pt x="1891" y="754"/>
                  </a:moveTo>
                  <a:lnTo>
                    <a:pt x="1891" y="54547"/>
                  </a:lnTo>
                </a:path>
                <a:path w="1904" h="55879">
                  <a:moveTo>
                    <a:pt x="0" y="55302"/>
                  </a:moveTo>
                  <a:lnTo>
                    <a:pt x="0" y="0"/>
                  </a:lnTo>
                </a:path>
              </a:pathLst>
            </a:custGeom>
            <a:ln w="3175">
              <a:solidFill>
                <a:srgbClr val="696B6C"/>
              </a:solidFill>
            </a:ln>
          </p:spPr>
          <p:txBody>
            <a:bodyPr wrap="square" lIns="0" tIns="0" rIns="0" bIns="0" rtlCol="0"/>
            <a:lstStyle/>
            <a:p>
              <a:endParaRPr/>
            </a:p>
          </p:txBody>
        </p:sp>
        <p:sp>
          <p:nvSpPr>
            <p:cNvPr id="1116" name="object 1116"/>
            <p:cNvSpPr/>
            <p:nvPr/>
          </p:nvSpPr>
          <p:spPr>
            <a:xfrm>
              <a:off x="6277594" y="3711224"/>
              <a:ext cx="3810" cy="53975"/>
            </a:xfrm>
            <a:custGeom>
              <a:avLst/>
              <a:gdLst/>
              <a:ahLst/>
              <a:cxnLst/>
              <a:rect l="l" t="t" r="r" b="b"/>
              <a:pathLst>
                <a:path w="3810" h="53975">
                  <a:moveTo>
                    <a:pt x="0" y="0"/>
                  </a:moveTo>
                  <a:lnTo>
                    <a:pt x="0" y="53792"/>
                  </a:lnTo>
                  <a:lnTo>
                    <a:pt x="3547" y="52377"/>
                  </a:lnTo>
                  <a:lnTo>
                    <a:pt x="3547" y="1415"/>
                  </a:lnTo>
                  <a:lnTo>
                    <a:pt x="0" y="0"/>
                  </a:lnTo>
                  <a:close/>
                </a:path>
              </a:pathLst>
            </a:custGeom>
            <a:solidFill>
              <a:srgbClr val="696A6C"/>
            </a:solidFill>
          </p:spPr>
          <p:txBody>
            <a:bodyPr wrap="square" lIns="0" tIns="0" rIns="0" bIns="0" rtlCol="0"/>
            <a:lstStyle/>
            <a:p>
              <a:endParaRPr/>
            </a:p>
          </p:txBody>
        </p:sp>
        <p:sp>
          <p:nvSpPr>
            <p:cNvPr id="1117" name="object 1117"/>
            <p:cNvSpPr/>
            <p:nvPr/>
          </p:nvSpPr>
          <p:spPr>
            <a:xfrm>
              <a:off x="6277594" y="3711224"/>
              <a:ext cx="3810" cy="53975"/>
            </a:xfrm>
            <a:custGeom>
              <a:avLst/>
              <a:gdLst/>
              <a:ahLst/>
              <a:cxnLst/>
              <a:rect l="l" t="t" r="r" b="b"/>
              <a:pathLst>
                <a:path w="3810" h="53975">
                  <a:moveTo>
                    <a:pt x="3547" y="1415"/>
                  </a:moveTo>
                  <a:lnTo>
                    <a:pt x="3547" y="52377"/>
                  </a:lnTo>
                </a:path>
                <a:path w="3810" h="53975">
                  <a:moveTo>
                    <a:pt x="0" y="53792"/>
                  </a:moveTo>
                  <a:lnTo>
                    <a:pt x="0" y="0"/>
                  </a:lnTo>
                </a:path>
              </a:pathLst>
            </a:custGeom>
            <a:ln w="3175">
              <a:solidFill>
                <a:srgbClr val="696A6C"/>
              </a:solidFill>
            </a:ln>
          </p:spPr>
          <p:txBody>
            <a:bodyPr wrap="square" lIns="0" tIns="0" rIns="0" bIns="0" rtlCol="0"/>
            <a:lstStyle/>
            <a:p>
              <a:endParaRPr/>
            </a:p>
          </p:txBody>
        </p:sp>
        <p:sp>
          <p:nvSpPr>
            <p:cNvPr id="1118" name="object 1118"/>
            <p:cNvSpPr/>
            <p:nvPr/>
          </p:nvSpPr>
          <p:spPr>
            <a:xfrm>
              <a:off x="6281142" y="3712639"/>
              <a:ext cx="1905" cy="51435"/>
            </a:xfrm>
            <a:custGeom>
              <a:avLst/>
              <a:gdLst/>
              <a:ahLst/>
              <a:cxnLst/>
              <a:rect l="l" t="t" r="r" b="b"/>
              <a:pathLst>
                <a:path w="1904" h="51435">
                  <a:moveTo>
                    <a:pt x="0" y="0"/>
                  </a:moveTo>
                  <a:lnTo>
                    <a:pt x="1655" y="660"/>
                  </a:lnTo>
                  <a:lnTo>
                    <a:pt x="1655" y="50300"/>
                  </a:lnTo>
                  <a:lnTo>
                    <a:pt x="0" y="50961"/>
                  </a:lnTo>
                  <a:lnTo>
                    <a:pt x="0" y="0"/>
                  </a:lnTo>
                  <a:close/>
                </a:path>
              </a:pathLst>
            </a:custGeom>
            <a:solidFill>
              <a:srgbClr val="696A6C"/>
            </a:solidFill>
          </p:spPr>
          <p:txBody>
            <a:bodyPr wrap="square" lIns="0" tIns="0" rIns="0" bIns="0" rtlCol="0"/>
            <a:lstStyle/>
            <a:p>
              <a:endParaRPr/>
            </a:p>
          </p:txBody>
        </p:sp>
        <p:sp>
          <p:nvSpPr>
            <p:cNvPr id="1119" name="object 1119"/>
            <p:cNvSpPr/>
            <p:nvPr/>
          </p:nvSpPr>
          <p:spPr>
            <a:xfrm>
              <a:off x="6281142" y="3712639"/>
              <a:ext cx="1905" cy="51435"/>
            </a:xfrm>
            <a:custGeom>
              <a:avLst/>
              <a:gdLst/>
              <a:ahLst/>
              <a:cxnLst/>
              <a:rect l="l" t="t" r="r" b="b"/>
              <a:pathLst>
                <a:path w="1904" h="51435">
                  <a:moveTo>
                    <a:pt x="1655" y="660"/>
                  </a:moveTo>
                  <a:lnTo>
                    <a:pt x="1655" y="50300"/>
                  </a:lnTo>
                </a:path>
                <a:path w="1904" h="51435">
                  <a:moveTo>
                    <a:pt x="0" y="50961"/>
                  </a:moveTo>
                  <a:lnTo>
                    <a:pt x="0" y="0"/>
                  </a:lnTo>
                </a:path>
              </a:pathLst>
            </a:custGeom>
            <a:ln w="3175">
              <a:solidFill>
                <a:srgbClr val="696A6C"/>
              </a:solidFill>
            </a:ln>
          </p:spPr>
          <p:txBody>
            <a:bodyPr wrap="square" lIns="0" tIns="0" rIns="0" bIns="0" rtlCol="0"/>
            <a:lstStyle/>
            <a:p>
              <a:endParaRPr/>
            </a:p>
          </p:txBody>
        </p:sp>
        <p:sp>
          <p:nvSpPr>
            <p:cNvPr id="1120" name="object 1120"/>
            <p:cNvSpPr/>
            <p:nvPr/>
          </p:nvSpPr>
          <p:spPr>
            <a:xfrm>
              <a:off x="6282797" y="3713300"/>
              <a:ext cx="3810" cy="50165"/>
            </a:xfrm>
            <a:custGeom>
              <a:avLst/>
              <a:gdLst/>
              <a:ahLst/>
              <a:cxnLst/>
              <a:rect l="l" t="t" r="r" b="b"/>
              <a:pathLst>
                <a:path w="3810" h="50164">
                  <a:moveTo>
                    <a:pt x="0" y="0"/>
                  </a:moveTo>
                  <a:lnTo>
                    <a:pt x="0" y="49640"/>
                  </a:lnTo>
                  <a:lnTo>
                    <a:pt x="3547" y="48224"/>
                  </a:lnTo>
                  <a:lnTo>
                    <a:pt x="3547" y="1415"/>
                  </a:lnTo>
                  <a:lnTo>
                    <a:pt x="0" y="0"/>
                  </a:lnTo>
                  <a:close/>
                </a:path>
              </a:pathLst>
            </a:custGeom>
            <a:solidFill>
              <a:srgbClr val="68696B"/>
            </a:solidFill>
          </p:spPr>
          <p:txBody>
            <a:bodyPr wrap="square" lIns="0" tIns="0" rIns="0" bIns="0" rtlCol="0"/>
            <a:lstStyle/>
            <a:p>
              <a:endParaRPr/>
            </a:p>
          </p:txBody>
        </p:sp>
        <p:sp>
          <p:nvSpPr>
            <p:cNvPr id="1121" name="object 1121"/>
            <p:cNvSpPr/>
            <p:nvPr/>
          </p:nvSpPr>
          <p:spPr>
            <a:xfrm>
              <a:off x="6282797" y="3713300"/>
              <a:ext cx="3810" cy="50165"/>
            </a:xfrm>
            <a:custGeom>
              <a:avLst/>
              <a:gdLst/>
              <a:ahLst/>
              <a:cxnLst/>
              <a:rect l="l" t="t" r="r" b="b"/>
              <a:pathLst>
                <a:path w="3810" h="50164">
                  <a:moveTo>
                    <a:pt x="3547" y="1415"/>
                  </a:moveTo>
                  <a:lnTo>
                    <a:pt x="3547" y="48224"/>
                  </a:lnTo>
                </a:path>
                <a:path w="3810" h="50164">
                  <a:moveTo>
                    <a:pt x="0" y="49640"/>
                  </a:moveTo>
                  <a:lnTo>
                    <a:pt x="0" y="0"/>
                  </a:lnTo>
                </a:path>
              </a:pathLst>
            </a:custGeom>
            <a:ln w="3175">
              <a:solidFill>
                <a:srgbClr val="68696B"/>
              </a:solidFill>
            </a:ln>
          </p:spPr>
          <p:txBody>
            <a:bodyPr wrap="square" lIns="0" tIns="0" rIns="0" bIns="0" rtlCol="0"/>
            <a:lstStyle/>
            <a:p>
              <a:endParaRPr/>
            </a:p>
          </p:txBody>
        </p:sp>
        <p:sp>
          <p:nvSpPr>
            <p:cNvPr id="1122" name="object 1122"/>
            <p:cNvSpPr/>
            <p:nvPr/>
          </p:nvSpPr>
          <p:spPr>
            <a:xfrm>
              <a:off x="6286344" y="3714715"/>
              <a:ext cx="1905" cy="46990"/>
            </a:xfrm>
            <a:custGeom>
              <a:avLst/>
              <a:gdLst/>
              <a:ahLst/>
              <a:cxnLst/>
              <a:rect l="l" t="t" r="r" b="b"/>
              <a:pathLst>
                <a:path w="1904" h="46989">
                  <a:moveTo>
                    <a:pt x="0" y="0"/>
                  </a:moveTo>
                  <a:lnTo>
                    <a:pt x="1891" y="754"/>
                  </a:lnTo>
                  <a:lnTo>
                    <a:pt x="1891" y="46054"/>
                  </a:lnTo>
                  <a:lnTo>
                    <a:pt x="0" y="46809"/>
                  </a:lnTo>
                  <a:lnTo>
                    <a:pt x="0" y="0"/>
                  </a:lnTo>
                  <a:close/>
                </a:path>
              </a:pathLst>
            </a:custGeom>
            <a:solidFill>
              <a:srgbClr val="67686B"/>
            </a:solidFill>
          </p:spPr>
          <p:txBody>
            <a:bodyPr wrap="square" lIns="0" tIns="0" rIns="0" bIns="0" rtlCol="0"/>
            <a:lstStyle/>
            <a:p>
              <a:endParaRPr/>
            </a:p>
          </p:txBody>
        </p:sp>
        <p:sp>
          <p:nvSpPr>
            <p:cNvPr id="1123" name="object 1123"/>
            <p:cNvSpPr/>
            <p:nvPr/>
          </p:nvSpPr>
          <p:spPr>
            <a:xfrm>
              <a:off x="6286344" y="3714715"/>
              <a:ext cx="1905" cy="46990"/>
            </a:xfrm>
            <a:custGeom>
              <a:avLst/>
              <a:gdLst/>
              <a:ahLst/>
              <a:cxnLst/>
              <a:rect l="l" t="t" r="r" b="b"/>
              <a:pathLst>
                <a:path w="1904" h="46989">
                  <a:moveTo>
                    <a:pt x="1891" y="754"/>
                  </a:moveTo>
                  <a:lnTo>
                    <a:pt x="1891" y="46054"/>
                  </a:lnTo>
                </a:path>
                <a:path w="1904" h="46989">
                  <a:moveTo>
                    <a:pt x="0" y="46809"/>
                  </a:moveTo>
                  <a:lnTo>
                    <a:pt x="0" y="0"/>
                  </a:lnTo>
                </a:path>
              </a:pathLst>
            </a:custGeom>
            <a:ln w="3175">
              <a:solidFill>
                <a:srgbClr val="67686B"/>
              </a:solidFill>
            </a:ln>
          </p:spPr>
          <p:txBody>
            <a:bodyPr wrap="square" lIns="0" tIns="0" rIns="0" bIns="0" rtlCol="0"/>
            <a:lstStyle/>
            <a:p>
              <a:endParaRPr/>
            </a:p>
          </p:txBody>
        </p:sp>
        <p:sp>
          <p:nvSpPr>
            <p:cNvPr id="1124" name="object 1124"/>
            <p:cNvSpPr/>
            <p:nvPr/>
          </p:nvSpPr>
          <p:spPr>
            <a:xfrm>
              <a:off x="6288236" y="3715470"/>
              <a:ext cx="3810" cy="45720"/>
            </a:xfrm>
            <a:custGeom>
              <a:avLst/>
              <a:gdLst/>
              <a:ahLst/>
              <a:cxnLst/>
              <a:rect l="l" t="t" r="r" b="b"/>
              <a:pathLst>
                <a:path w="3810" h="45720">
                  <a:moveTo>
                    <a:pt x="0" y="0"/>
                  </a:moveTo>
                  <a:lnTo>
                    <a:pt x="0" y="45299"/>
                  </a:lnTo>
                  <a:lnTo>
                    <a:pt x="3547" y="43883"/>
                  </a:lnTo>
                  <a:lnTo>
                    <a:pt x="3547" y="1415"/>
                  </a:lnTo>
                  <a:lnTo>
                    <a:pt x="0" y="0"/>
                  </a:lnTo>
                  <a:close/>
                </a:path>
              </a:pathLst>
            </a:custGeom>
            <a:solidFill>
              <a:srgbClr val="66676A"/>
            </a:solidFill>
          </p:spPr>
          <p:txBody>
            <a:bodyPr wrap="square" lIns="0" tIns="0" rIns="0" bIns="0" rtlCol="0"/>
            <a:lstStyle/>
            <a:p>
              <a:endParaRPr/>
            </a:p>
          </p:txBody>
        </p:sp>
        <p:sp>
          <p:nvSpPr>
            <p:cNvPr id="1125" name="object 1125"/>
            <p:cNvSpPr/>
            <p:nvPr/>
          </p:nvSpPr>
          <p:spPr>
            <a:xfrm>
              <a:off x="6288236" y="3715470"/>
              <a:ext cx="3810" cy="45720"/>
            </a:xfrm>
            <a:custGeom>
              <a:avLst/>
              <a:gdLst/>
              <a:ahLst/>
              <a:cxnLst/>
              <a:rect l="l" t="t" r="r" b="b"/>
              <a:pathLst>
                <a:path w="3810" h="45720">
                  <a:moveTo>
                    <a:pt x="3547" y="1415"/>
                  </a:moveTo>
                  <a:lnTo>
                    <a:pt x="3547" y="43883"/>
                  </a:lnTo>
                </a:path>
                <a:path w="3810" h="45720">
                  <a:moveTo>
                    <a:pt x="0" y="45299"/>
                  </a:moveTo>
                  <a:lnTo>
                    <a:pt x="0" y="0"/>
                  </a:lnTo>
                </a:path>
              </a:pathLst>
            </a:custGeom>
            <a:ln w="3175">
              <a:solidFill>
                <a:srgbClr val="66676A"/>
              </a:solidFill>
            </a:ln>
          </p:spPr>
          <p:txBody>
            <a:bodyPr wrap="square" lIns="0" tIns="0" rIns="0" bIns="0" rtlCol="0"/>
            <a:lstStyle/>
            <a:p>
              <a:endParaRPr/>
            </a:p>
          </p:txBody>
        </p:sp>
        <p:sp>
          <p:nvSpPr>
            <p:cNvPr id="1126" name="object 1126"/>
            <p:cNvSpPr/>
            <p:nvPr/>
          </p:nvSpPr>
          <p:spPr>
            <a:xfrm>
              <a:off x="6291783" y="3716886"/>
              <a:ext cx="1905" cy="42545"/>
            </a:xfrm>
            <a:custGeom>
              <a:avLst/>
              <a:gdLst/>
              <a:ahLst/>
              <a:cxnLst/>
              <a:rect l="l" t="t" r="r" b="b"/>
              <a:pathLst>
                <a:path w="1904" h="42545">
                  <a:moveTo>
                    <a:pt x="0" y="0"/>
                  </a:moveTo>
                  <a:lnTo>
                    <a:pt x="1655" y="660"/>
                  </a:lnTo>
                  <a:lnTo>
                    <a:pt x="1655" y="41807"/>
                  </a:lnTo>
                  <a:lnTo>
                    <a:pt x="0" y="42467"/>
                  </a:lnTo>
                  <a:lnTo>
                    <a:pt x="0" y="0"/>
                  </a:lnTo>
                  <a:close/>
                </a:path>
              </a:pathLst>
            </a:custGeom>
            <a:solidFill>
              <a:srgbClr val="66676A"/>
            </a:solidFill>
          </p:spPr>
          <p:txBody>
            <a:bodyPr wrap="square" lIns="0" tIns="0" rIns="0" bIns="0" rtlCol="0"/>
            <a:lstStyle/>
            <a:p>
              <a:endParaRPr/>
            </a:p>
          </p:txBody>
        </p:sp>
        <p:sp>
          <p:nvSpPr>
            <p:cNvPr id="1127" name="object 1127"/>
            <p:cNvSpPr/>
            <p:nvPr/>
          </p:nvSpPr>
          <p:spPr>
            <a:xfrm>
              <a:off x="6291783" y="3716886"/>
              <a:ext cx="1905" cy="42545"/>
            </a:xfrm>
            <a:custGeom>
              <a:avLst/>
              <a:gdLst/>
              <a:ahLst/>
              <a:cxnLst/>
              <a:rect l="l" t="t" r="r" b="b"/>
              <a:pathLst>
                <a:path w="1904" h="42545">
                  <a:moveTo>
                    <a:pt x="1655" y="660"/>
                  </a:moveTo>
                  <a:lnTo>
                    <a:pt x="1655" y="41807"/>
                  </a:lnTo>
                </a:path>
                <a:path w="1904" h="42545">
                  <a:moveTo>
                    <a:pt x="0" y="42467"/>
                  </a:moveTo>
                  <a:lnTo>
                    <a:pt x="0" y="0"/>
                  </a:lnTo>
                </a:path>
              </a:pathLst>
            </a:custGeom>
            <a:ln w="3175">
              <a:solidFill>
                <a:srgbClr val="66676A"/>
              </a:solidFill>
            </a:ln>
          </p:spPr>
          <p:txBody>
            <a:bodyPr wrap="square" lIns="0" tIns="0" rIns="0" bIns="0" rtlCol="0"/>
            <a:lstStyle/>
            <a:p>
              <a:endParaRPr/>
            </a:p>
          </p:txBody>
        </p:sp>
        <p:sp>
          <p:nvSpPr>
            <p:cNvPr id="1128" name="object 1128"/>
            <p:cNvSpPr/>
            <p:nvPr/>
          </p:nvSpPr>
          <p:spPr>
            <a:xfrm>
              <a:off x="6293439" y="3717547"/>
              <a:ext cx="1905" cy="41275"/>
            </a:xfrm>
            <a:custGeom>
              <a:avLst/>
              <a:gdLst/>
              <a:ahLst/>
              <a:cxnLst/>
              <a:rect l="l" t="t" r="r" b="b"/>
              <a:pathLst>
                <a:path w="1904" h="41275">
                  <a:moveTo>
                    <a:pt x="0" y="0"/>
                  </a:moveTo>
                  <a:lnTo>
                    <a:pt x="1891" y="754"/>
                  </a:lnTo>
                  <a:lnTo>
                    <a:pt x="1891" y="40391"/>
                  </a:lnTo>
                  <a:lnTo>
                    <a:pt x="0" y="41146"/>
                  </a:lnTo>
                  <a:lnTo>
                    <a:pt x="0" y="0"/>
                  </a:lnTo>
                  <a:close/>
                </a:path>
              </a:pathLst>
            </a:custGeom>
            <a:solidFill>
              <a:srgbClr val="646769"/>
            </a:solidFill>
          </p:spPr>
          <p:txBody>
            <a:bodyPr wrap="square" lIns="0" tIns="0" rIns="0" bIns="0" rtlCol="0"/>
            <a:lstStyle/>
            <a:p>
              <a:endParaRPr/>
            </a:p>
          </p:txBody>
        </p:sp>
        <p:sp>
          <p:nvSpPr>
            <p:cNvPr id="1129" name="object 1129"/>
            <p:cNvSpPr/>
            <p:nvPr/>
          </p:nvSpPr>
          <p:spPr>
            <a:xfrm>
              <a:off x="6293439" y="3717547"/>
              <a:ext cx="1905" cy="41275"/>
            </a:xfrm>
            <a:custGeom>
              <a:avLst/>
              <a:gdLst/>
              <a:ahLst/>
              <a:cxnLst/>
              <a:rect l="l" t="t" r="r" b="b"/>
              <a:pathLst>
                <a:path w="1904" h="41275">
                  <a:moveTo>
                    <a:pt x="1891" y="754"/>
                  </a:moveTo>
                  <a:lnTo>
                    <a:pt x="1891" y="40391"/>
                  </a:lnTo>
                </a:path>
                <a:path w="1904" h="41275">
                  <a:moveTo>
                    <a:pt x="0" y="41146"/>
                  </a:moveTo>
                  <a:lnTo>
                    <a:pt x="0" y="0"/>
                  </a:lnTo>
                </a:path>
              </a:pathLst>
            </a:custGeom>
            <a:ln w="3175">
              <a:solidFill>
                <a:srgbClr val="646769"/>
              </a:solidFill>
            </a:ln>
          </p:spPr>
          <p:txBody>
            <a:bodyPr wrap="square" lIns="0" tIns="0" rIns="0" bIns="0" rtlCol="0"/>
            <a:lstStyle/>
            <a:p>
              <a:endParaRPr/>
            </a:p>
          </p:txBody>
        </p:sp>
        <p:sp>
          <p:nvSpPr>
            <p:cNvPr id="1130" name="object 1130"/>
            <p:cNvSpPr/>
            <p:nvPr/>
          </p:nvSpPr>
          <p:spPr>
            <a:xfrm>
              <a:off x="6295330" y="3718302"/>
              <a:ext cx="3810" cy="40005"/>
            </a:xfrm>
            <a:custGeom>
              <a:avLst/>
              <a:gdLst/>
              <a:ahLst/>
              <a:cxnLst/>
              <a:rect l="l" t="t" r="r" b="b"/>
              <a:pathLst>
                <a:path w="3810" h="40004">
                  <a:moveTo>
                    <a:pt x="0" y="0"/>
                  </a:moveTo>
                  <a:lnTo>
                    <a:pt x="0" y="39636"/>
                  </a:lnTo>
                  <a:lnTo>
                    <a:pt x="3547" y="38221"/>
                  </a:lnTo>
                  <a:lnTo>
                    <a:pt x="3547" y="1415"/>
                  </a:lnTo>
                  <a:lnTo>
                    <a:pt x="0" y="0"/>
                  </a:lnTo>
                  <a:close/>
                </a:path>
              </a:pathLst>
            </a:custGeom>
            <a:solidFill>
              <a:srgbClr val="636668"/>
            </a:solidFill>
          </p:spPr>
          <p:txBody>
            <a:bodyPr wrap="square" lIns="0" tIns="0" rIns="0" bIns="0" rtlCol="0"/>
            <a:lstStyle/>
            <a:p>
              <a:endParaRPr/>
            </a:p>
          </p:txBody>
        </p:sp>
        <p:sp>
          <p:nvSpPr>
            <p:cNvPr id="1131" name="object 1131"/>
            <p:cNvSpPr/>
            <p:nvPr/>
          </p:nvSpPr>
          <p:spPr>
            <a:xfrm>
              <a:off x="6295331" y="3718302"/>
              <a:ext cx="3810" cy="40005"/>
            </a:xfrm>
            <a:custGeom>
              <a:avLst/>
              <a:gdLst/>
              <a:ahLst/>
              <a:cxnLst/>
              <a:rect l="l" t="t" r="r" b="b"/>
              <a:pathLst>
                <a:path w="3810" h="40004">
                  <a:moveTo>
                    <a:pt x="3547" y="1415"/>
                  </a:moveTo>
                  <a:lnTo>
                    <a:pt x="3547" y="38221"/>
                  </a:lnTo>
                </a:path>
                <a:path w="3810" h="40004">
                  <a:moveTo>
                    <a:pt x="0" y="39636"/>
                  </a:moveTo>
                  <a:lnTo>
                    <a:pt x="0" y="0"/>
                  </a:lnTo>
                </a:path>
              </a:pathLst>
            </a:custGeom>
            <a:ln w="3175">
              <a:solidFill>
                <a:srgbClr val="636668"/>
              </a:solidFill>
            </a:ln>
          </p:spPr>
          <p:txBody>
            <a:bodyPr wrap="square" lIns="0" tIns="0" rIns="0" bIns="0" rtlCol="0"/>
            <a:lstStyle/>
            <a:p>
              <a:endParaRPr/>
            </a:p>
          </p:txBody>
        </p:sp>
        <p:sp>
          <p:nvSpPr>
            <p:cNvPr id="1132" name="object 1132"/>
            <p:cNvSpPr/>
            <p:nvPr/>
          </p:nvSpPr>
          <p:spPr>
            <a:xfrm>
              <a:off x="6298878" y="3719717"/>
              <a:ext cx="1905" cy="36830"/>
            </a:xfrm>
            <a:custGeom>
              <a:avLst/>
              <a:gdLst/>
              <a:ahLst/>
              <a:cxnLst/>
              <a:rect l="l" t="t" r="r" b="b"/>
              <a:pathLst>
                <a:path w="1904" h="36829">
                  <a:moveTo>
                    <a:pt x="0" y="0"/>
                  </a:moveTo>
                  <a:lnTo>
                    <a:pt x="1655" y="660"/>
                  </a:lnTo>
                  <a:lnTo>
                    <a:pt x="1655" y="36144"/>
                  </a:lnTo>
                  <a:lnTo>
                    <a:pt x="0" y="36805"/>
                  </a:lnTo>
                  <a:lnTo>
                    <a:pt x="0" y="0"/>
                  </a:lnTo>
                  <a:close/>
                </a:path>
              </a:pathLst>
            </a:custGeom>
            <a:solidFill>
              <a:srgbClr val="636668"/>
            </a:solidFill>
          </p:spPr>
          <p:txBody>
            <a:bodyPr wrap="square" lIns="0" tIns="0" rIns="0" bIns="0" rtlCol="0"/>
            <a:lstStyle/>
            <a:p>
              <a:endParaRPr/>
            </a:p>
          </p:txBody>
        </p:sp>
        <p:sp>
          <p:nvSpPr>
            <p:cNvPr id="1133" name="object 1133"/>
            <p:cNvSpPr/>
            <p:nvPr/>
          </p:nvSpPr>
          <p:spPr>
            <a:xfrm>
              <a:off x="6298878" y="3719717"/>
              <a:ext cx="1905" cy="36830"/>
            </a:xfrm>
            <a:custGeom>
              <a:avLst/>
              <a:gdLst/>
              <a:ahLst/>
              <a:cxnLst/>
              <a:rect l="l" t="t" r="r" b="b"/>
              <a:pathLst>
                <a:path w="1904" h="36829">
                  <a:moveTo>
                    <a:pt x="1655" y="660"/>
                  </a:moveTo>
                  <a:lnTo>
                    <a:pt x="1655" y="36144"/>
                  </a:lnTo>
                </a:path>
                <a:path w="1904" h="36829">
                  <a:moveTo>
                    <a:pt x="0" y="36805"/>
                  </a:moveTo>
                  <a:lnTo>
                    <a:pt x="0" y="0"/>
                  </a:lnTo>
                </a:path>
              </a:pathLst>
            </a:custGeom>
            <a:ln w="3175">
              <a:solidFill>
                <a:srgbClr val="636668"/>
              </a:solidFill>
            </a:ln>
          </p:spPr>
          <p:txBody>
            <a:bodyPr wrap="square" lIns="0" tIns="0" rIns="0" bIns="0" rtlCol="0"/>
            <a:lstStyle/>
            <a:p>
              <a:endParaRPr/>
            </a:p>
          </p:txBody>
        </p:sp>
        <p:sp>
          <p:nvSpPr>
            <p:cNvPr id="1134" name="object 1134"/>
            <p:cNvSpPr/>
            <p:nvPr/>
          </p:nvSpPr>
          <p:spPr>
            <a:xfrm>
              <a:off x="6300533" y="3720378"/>
              <a:ext cx="3810" cy="35560"/>
            </a:xfrm>
            <a:custGeom>
              <a:avLst/>
              <a:gdLst/>
              <a:ahLst/>
              <a:cxnLst/>
              <a:rect l="l" t="t" r="r" b="b"/>
              <a:pathLst>
                <a:path w="3810" h="35560">
                  <a:moveTo>
                    <a:pt x="0" y="0"/>
                  </a:moveTo>
                  <a:lnTo>
                    <a:pt x="0" y="35484"/>
                  </a:lnTo>
                  <a:lnTo>
                    <a:pt x="3547" y="34068"/>
                  </a:lnTo>
                  <a:lnTo>
                    <a:pt x="3547" y="1415"/>
                  </a:lnTo>
                  <a:lnTo>
                    <a:pt x="0" y="0"/>
                  </a:lnTo>
                  <a:close/>
                </a:path>
              </a:pathLst>
            </a:custGeom>
            <a:solidFill>
              <a:srgbClr val="636467"/>
            </a:solidFill>
          </p:spPr>
          <p:txBody>
            <a:bodyPr wrap="square" lIns="0" tIns="0" rIns="0" bIns="0" rtlCol="0"/>
            <a:lstStyle/>
            <a:p>
              <a:endParaRPr/>
            </a:p>
          </p:txBody>
        </p:sp>
        <p:sp>
          <p:nvSpPr>
            <p:cNvPr id="1135" name="object 1135"/>
            <p:cNvSpPr/>
            <p:nvPr/>
          </p:nvSpPr>
          <p:spPr>
            <a:xfrm>
              <a:off x="6300533" y="3720378"/>
              <a:ext cx="3810" cy="35560"/>
            </a:xfrm>
            <a:custGeom>
              <a:avLst/>
              <a:gdLst/>
              <a:ahLst/>
              <a:cxnLst/>
              <a:rect l="l" t="t" r="r" b="b"/>
              <a:pathLst>
                <a:path w="3810" h="35560">
                  <a:moveTo>
                    <a:pt x="3547" y="1415"/>
                  </a:moveTo>
                  <a:lnTo>
                    <a:pt x="3547" y="34068"/>
                  </a:lnTo>
                </a:path>
                <a:path w="3810" h="35560">
                  <a:moveTo>
                    <a:pt x="0" y="35484"/>
                  </a:moveTo>
                  <a:lnTo>
                    <a:pt x="0" y="0"/>
                  </a:lnTo>
                </a:path>
              </a:pathLst>
            </a:custGeom>
            <a:ln w="3175">
              <a:solidFill>
                <a:srgbClr val="636467"/>
              </a:solidFill>
            </a:ln>
          </p:spPr>
          <p:txBody>
            <a:bodyPr wrap="square" lIns="0" tIns="0" rIns="0" bIns="0" rtlCol="0"/>
            <a:lstStyle/>
            <a:p>
              <a:endParaRPr/>
            </a:p>
          </p:txBody>
        </p:sp>
        <p:sp>
          <p:nvSpPr>
            <p:cNvPr id="1136" name="object 1136"/>
            <p:cNvSpPr/>
            <p:nvPr/>
          </p:nvSpPr>
          <p:spPr>
            <a:xfrm>
              <a:off x="6304080" y="3721793"/>
              <a:ext cx="1905" cy="33020"/>
            </a:xfrm>
            <a:custGeom>
              <a:avLst/>
              <a:gdLst/>
              <a:ahLst/>
              <a:cxnLst/>
              <a:rect l="l" t="t" r="r" b="b"/>
              <a:pathLst>
                <a:path w="1904" h="33020">
                  <a:moveTo>
                    <a:pt x="0" y="0"/>
                  </a:moveTo>
                  <a:lnTo>
                    <a:pt x="1891" y="754"/>
                  </a:lnTo>
                  <a:lnTo>
                    <a:pt x="1891" y="31898"/>
                  </a:lnTo>
                  <a:lnTo>
                    <a:pt x="0" y="32653"/>
                  </a:lnTo>
                  <a:lnTo>
                    <a:pt x="0" y="0"/>
                  </a:lnTo>
                  <a:close/>
                </a:path>
              </a:pathLst>
            </a:custGeom>
            <a:solidFill>
              <a:srgbClr val="626366"/>
            </a:solidFill>
          </p:spPr>
          <p:txBody>
            <a:bodyPr wrap="square" lIns="0" tIns="0" rIns="0" bIns="0" rtlCol="0"/>
            <a:lstStyle/>
            <a:p>
              <a:endParaRPr/>
            </a:p>
          </p:txBody>
        </p:sp>
        <p:sp>
          <p:nvSpPr>
            <p:cNvPr id="1137" name="object 1137"/>
            <p:cNvSpPr/>
            <p:nvPr/>
          </p:nvSpPr>
          <p:spPr>
            <a:xfrm>
              <a:off x="6304080" y="3721793"/>
              <a:ext cx="1905" cy="33020"/>
            </a:xfrm>
            <a:custGeom>
              <a:avLst/>
              <a:gdLst/>
              <a:ahLst/>
              <a:cxnLst/>
              <a:rect l="l" t="t" r="r" b="b"/>
              <a:pathLst>
                <a:path w="1904" h="33020">
                  <a:moveTo>
                    <a:pt x="1891" y="754"/>
                  </a:moveTo>
                  <a:lnTo>
                    <a:pt x="1891" y="31898"/>
                  </a:lnTo>
                </a:path>
                <a:path w="1904" h="33020">
                  <a:moveTo>
                    <a:pt x="0" y="32653"/>
                  </a:moveTo>
                  <a:lnTo>
                    <a:pt x="0" y="0"/>
                  </a:lnTo>
                </a:path>
              </a:pathLst>
            </a:custGeom>
            <a:ln w="3175">
              <a:solidFill>
                <a:srgbClr val="626366"/>
              </a:solidFill>
            </a:ln>
          </p:spPr>
          <p:txBody>
            <a:bodyPr wrap="square" lIns="0" tIns="0" rIns="0" bIns="0" rtlCol="0"/>
            <a:lstStyle/>
            <a:p>
              <a:endParaRPr/>
            </a:p>
          </p:txBody>
        </p:sp>
        <p:sp>
          <p:nvSpPr>
            <p:cNvPr id="1138" name="object 1138"/>
            <p:cNvSpPr/>
            <p:nvPr/>
          </p:nvSpPr>
          <p:spPr>
            <a:xfrm>
              <a:off x="6305972" y="3722548"/>
              <a:ext cx="3810" cy="31750"/>
            </a:xfrm>
            <a:custGeom>
              <a:avLst/>
              <a:gdLst/>
              <a:ahLst/>
              <a:cxnLst/>
              <a:rect l="l" t="t" r="r" b="b"/>
              <a:pathLst>
                <a:path w="3810" h="31750">
                  <a:moveTo>
                    <a:pt x="0" y="0"/>
                  </a:moveTo>
                  <a:lnTo>
                    <a:pt x="0" y="31143"/>
                  </a:lnTo>
                  <a:lnTo>
                    <a:pt x="3547" y="29727"/>
                  </a:lnTo>
                  <a:lnTo>
                    <a:pt x="3547" y="1415"/>
                  </a:lnTo>
                  <a:lnTo>
                    <a:pt x="0" y="0"/>
                  </a:lnTo>
                  <a:close/>
                </a:path>
              </a:pathLst>
            </a:custGeom>
            <a:solidFill>
              <a:srgbClr val="626366"/>
            </a:solidFill>
          </p:spPr>
          <p:txBody>
            <a:bodyPr wrap="square" lIns="0" tIns="0" rIns="0" bIns="0" rtlCol="0"/>
            <a:lstStyle/>
            <a:p>
              <a:endParaRPr/>
            </a:p>
          </p:txBody>
        </p:sp>
        <p:sp>
          <p:nvSpPr>
            <p:cNvPr id="1139" name="object 1139"/>
            <p:cNvSpPr/>
            <p:nvPr/>
          </p:nvSpPr>
          <p:spPr>
            <a:xfrm>
              <a:off x="6305972" y="3722548"/>
              <a:ext cx="3810" cy="31750"/>
            </a:xfrm>
            <a:custGeom>
              <a:avLst/>
              <a:gdLst/>
              <a:ahLst/>
              <a:cxnLst/>
              <a:rect l="l" t="t" r="r" b="b"/>
              <a:pathLst>
                <a:path w="3810" h="31750">
                  <a:moveTo>
                    <a:pt x="3547" y="1415"/>
                  </a:moveTo>
                  <a:lnTo>
                    <a:pt x="3547" y="29727"/>
                  </a:lnTo>
                </a:path>
                <a:path w="3810" h="31750">
                  <a:moveTo>
                    <a:pt x="0" y="31143"/>
                  </a:moveTo>
                  <a:lnTo>
                    <a:pt x="0" y="0"/>
                  </a:lnTo>
                </a:path>
              </a:pathLst>
            </a:custGeom>
            <a:ln w="3175">
              <a:solidFill>
                <a:srgbClr val="626366"/>
              </a:solidFill>
            </a:ln>
          </p:spPr>
          <p:txBody>
            <a:bodyPr wrap="square" lIns="0" tIns="0" rIns="0" bIns="0" rtlCol="0"/>
            <a:lstStyle/>
            <a:p>
              <a:endParaRPr/>
            </a:p>
          </p:txBody>
        </p:sp>
        <p:sp>
          <p:nvSpPr>
            <p:cNvPr id="1140" name="object 1140"/>
            <p:cNvSpPr/>
            <p:nvPr/>
          </p:nvSpPr>
          <p:spPr>
            <a:xfrm>
              <a:off x="6309519" y="3723964"/>
              <a:ext cx="1905" cy="28575"/>
            </a:xfrm>
            <a:custGeom>
              <a:avLst/>
              <a:gdLst/>
              <a:ahLst/>
              <a:cxnLst/>
              <a:rect l="l" t="t" r="r" b="b"/>
              <a:pathLst>
                <a:path w="1904" h="28575">
                  <a:moveTo>
                    <a:pt x="0" y="0"/>
                  </a:moveTo>
                  <a:lnTo>
                    <a:pt x="1655" y="660"/>
                  </a:lnTo>
                  <a:lnTo>
                    <a:pt x="1655" y="27651"/>
                  </a:lnTo>
                  <a:lnTo>
                    <a:pt x="0" y="28311"/>
                  </a:lnTo>
                  <a:lnTo>
                    <a:pt x="0" y="0"/>
                  </a:lnTo>
                  <a:close/>
                </a:path>
              </a:pathLst>
            </a:custGeom>
            <a:solidFill>
              <a:srgbClr val="616266"/>
            </a:solidFill>
          </p:spPr>
          <p:txBody>
            <a:bodyPr wrap="square" lIns="0" tIns="0" rIns="0" bIns="0" rtlCol="0"/>
            <a:lstStyle/>
            <a:p>
              <a:endParaRPr/>
            </a:p>
          </p:txBody>
        </p:sp>
        <p:sp>
          <p:nvSpPr>
            <p:cNvPr id="1141" name="object 1141"/>
            <p:cNvSpPr/>
            <p:nvPr/>
          </p:nvSpPr>
          <p:spPr>
            <a:xfrm>
              <a:off x="6309520" y="3723964"/>
              <a:ext cx="1905" cy="28575"/>
            </a:xfrm>
            <a:custGeom>
              <a:avLst/>
              <a:gdLst/>
              <a:ahLst/>
              <a:cxnLst/>
              <a:rect l="l" t="t" r="r" b="b"/>
              <a:pathLst>
                <a:path w="1904" h="28575">
                  <a:moveTo>
                    <a:pt x="1655" y="660"/>
                  </a:moveTo>
                  <a:lnTo>
                    <a:pt x="1655" y="27651"/>
                  </a:lnTo>
                </a:path>
                <a:path w="1904" h="28575">
                  <a:moveTo>
                    <a:pt x="0" y="28311"/>
                  </a:moveTo>
                  <a:lnTo>
                    <a:pt x="0" y="0"/>
                  </a:lnTo>
                </a:path>
              </a:pathLst>
            </a:custGeom>
            <a:ln w="3175">
              <a:solidFill>
                <a:srgbClr val="616266"/>
              </a:solidFill>
            </a:ln>
          </p:spPr>
          <p:txBody>
            <a:bodyPr wrap="square" lIns="0" tIns="0" rIns="0" bIns="0" rtlCol="0"/>
            <a:lstStyle/>
            <a:p>
              <a:endParaRPr/>
            </a:p>
          </p:txBody>
        </p:sp>
        <p:sp>
          <p:nvSpPr>
            <p:cNvPr id="1142" name="object 1142"/>
            <p:cNvSpPr/>
            <p:nvPr/>
          </p:nvSpPr>
          <p:spPr>
            <a:xfrm>
              <a:off x="6311175" y="3724625"/>
              <a:ext cx="3810" cy="27305"/>
            </a:xfrm>
            <a:custGeom>
              <a:avLst/>
              <a:gdLst/>
              <a:ahLst/>
              <a:cxnLst/>
              <a:rect l="l" t="t" r="r" b="b"/>
              <a:pathLst>
                <a:path w="3810" h="27304">
                  <a:moveTo>
                    <a:pt x="0" y="0"/>
                  </a:moveTo>
                  <a:lnTo>
                    <a:pt x="0" y="26990"/>
                  </a:lnTo>
                  <a:lnTo>
                    <a:pt x="3547" y="25575"/>
                  </a:lnTo>
                  <a:lnTo>
                    <a:pt x="3547" y="1415"/>
                  </a:lnTo>
                  <a:lnTo>
                    <a:pt x="0" y="0"/>
                  </a:lnTo>
                  <a:close/>
                </a:path>
              </a:pathLst>
            </a:custGeom>
            <a:solidFill>
              <a:srgbClr val="606164"/>
            </a:solidFill>
          </p:spPr>
          <p:txBody>
            <a:bodyPr wrap="square" lIns="0" tIns="0" rIns="0" bIns="0" rtlCol="0"/>
            <a:lstStyle/>
            <a:p>
              <a:endParaRPr/>
            </a:p>
          </p:txBody>
        </p:sp>
        <p:sp>
          <p:nvSpPr>
            <p:cNvPr id="1143" name="object 1143"/>
            <p:cNvSpPr/>
            <p:nvPr/>
          </p:nvSpPr>
          <p:spPr>
            <a:xfrm>
              <a:off x="6311175" y="3724625"/>
              <a:ext cx="3810" cy="27305"/>
            </a:xfrm>
            <a:custGeom>
              <a:avLst/>
              <a:gdLst/>
              <a:ahLst/>
              <a:cxnLst/>
              <a:rect l="l" t="t" r="r" b="b"/>
              <a:pathLst>
                <a:path w="3810" h="27304">
                  <a:moveTo>
                    <a:pt x="3547" y="1415"/>
                  </a:moveTo>
                  <a:lnTo>
                    <a:pt x="3547" y="25575"/>
                  </a:lnTo>
                </a:path>
                <a:path w="3810" h="27304">
                  <a:moveTo>
                    <a:pt x="0" y="26990"/>
                  </a:moveTo>
                  <a:lnTo>
                    <a:pt x="0" y="0"/>
                  </a:lnTo>
                </a:path>
              </a:pathLst>
            </a:custGeom>
            <a:ln w="3175">
              <a:solidFill>
                <a:srgbClr val="606164"/>
              </a:solidFill>
            </a:ln>
          </p:spPr>
          <p:txBody>
            <a:bodyPr wrap="square" lIns="0" tIns="0" rIns="0" bIns="0" rtlCol="0"/>
            <a:lstStyle/>
            <a:p>
              <a:endParaRPr/>
            </a:p>
          </p:txBody>
        </p:sp>
        <p:sp>
          <p:nvSpPr>
            <p:cNvPr id="1144" name="object 1144"/>
            <p:cNvSpPr/>
            <p:nvPr/>
          </p:nvSpPr>
          <p:spPr>
            <a:xfrm>
              <a:off x="6314722" y="3726040"/>
              <a:ext cx="1905" cy="24765"/>
            </a:xfrm>
            <a:custGeom>
              <a:avLst/>
              <a:gdLst/>
              <a:ahLst/>
              <a:cxnLst/>
              <a:rect l="l" t="t" r="r" b="b"/>
              <a:pathLst>
                <a:path w="1904" h="24764">
                  <a:moveTo>
                    <a:pt x="0" y="0"/>
                  </a:moveTo>
                  <a:lnTo>
                    <a:pt x="1891" y="754"/>
                  </a:lnTo>
                  <a:lnTo>
                    <a:pt x="1891" y="23404"/>
                  </a:lnTo>
                  <a:lnTo>
                    <a:pt x="0" y="24159"/>
                  </a:lnTo>
                  <a:lnTo>
                    <a:pt x="0" y="0"/>
                  </a:lnTo>
                  <a:close/>
                </a:path>
              </a:pathLst>
            </a:custGeom>
            <a:solidFill>
              <a:srgbClr val="5F6063"/>
            </a:solidFill>
          </p:spPr>
          <p:txBody>
            <a:bodyPr wrap="square" lIns="0" tIns="0" rIns="0" bIns="0" rtlCol="0"/>
            <a:lstStyle/>
            <a:p>
              <a:endParaRPr/>
            </a:p>
          </p:txBody>
        </p:sp>
        <p:sp>
          <p:nvSpPr>
            <p:cNvPr id="1145" name="object 1145"/>
            <p:cNvSpPr/>
            <p:nvPr/>
          </p:nvSpPr>
          <p:spPr>
            <a:xfrm>
              <a:off x="6314722" y="3726040"/>
              <a:ext cx="1905" cy="24765"/>
            </a:xfrm>
            <a:custGeom>
              <a:avLst/>
              <a:gdLst/>
              <a:ahLst/>
              <a:cxnLst/>
              <a:rect l="l" t="t" r="r" b="b"/>
              <a:pathLst>
                <a:path w="1904" h="24764">
                  <a:moveTo>
                    <a:pt x="1891" y="754"/>
                  </a:moveTo>
                  <a:lnTo>
                    <a:pt x="1891" y="23404"/>
                  </a:lnTo>
                </a:path>
                <a:path w="1904" h="24764">
                  <a:moveTo>
                    <a:pt x="0" y="24159"/>
                  </a:moveTo>
                  <a:lnTo>
                    <a:pt x="0" y="0"/>
                  </a:lnTo>
                </a:path>
              </a:pathLst>
            </a:custGeom>
            <a:ln w="3175">
              <a:solidFill>
                <a:srgbClr val="5F6063"/>
              </a:solidFill>
            </a:ln>
          </p:spPr>
          <p:txBody>
            <a:bodyPr wrap="square" lIns="0" tIns="0" rIns="0" bIns="0" rtlCol="0"/>
            <a:lstStyle/>
            <a:p>
              <a:endParaRPr/>
            </a:p>
          </p:txBody>
        </p:sp>
        <p:sp>
          <p:nvSpPr>
            <p:cNvPr id="1146" name="object 1146"/>
            <p:cNvSpPr/>
            <p:nvPr/>
          </p:nvSpPr>
          <p:spPr>
            <a:xfrm>
              <a:off x="6316614" y="3726795"/>
              <a:ext cx="3810" cy="22860"/>
            </a:xfrm>
            <a:custGeom>
              <a:avLst/>
              <a:gdLst/>
              <a:ahLst/>
              <a:cxnLst/>
              <a:rect l="l" t="t" r="r" b="b"/>
              <a:pathLst>
                <a:path w="3810" h="22860">
                  <a:moveTo>
                    <a:pt x="0" y="0"/>
                  </a:moveTo>
                  <a:lnTo>
                    <a:pt x="0" y="22649"/>
                  </a:lnTo>
                  <a:lnTo>
                    <a:pt x="3547" y="21233"/>
                  </a:lnTo>
                  <a:lnTo>
                    <a:pt x="3547" y="1415"/>
                  </a:lnTo>
                  <a:lnTo>
                    <a:pt x="0" y="0"/>
                  </a:lnTo>
                  <a:close/>
                </a:path>
              </a:pathLst>
            </a:custGeom>
            <a:solidFill>
              <a:srgbClr val="5F6063"/>
            </a:solidFill>
          </p:spPr>
          <p:txBody>
            <a:bodyPr wrap="square" lIns="0" tIns="0" rIns="0" bIns="0" rtlCol="0"/>
            <a:lstStyle/>
            <a:p>
              <a:endParaRPr/>
            </a:p>
          </p:txBody>
        </p:sp>
        <p:sp>
          <p:nvSpPr>
            <p:cNvPr id="1147" name="object 1147"/>
            <p:cNvSpPr/>
            <p:nvPr/>
          </p:nvSpPr>
          <p:spPr>
            <a:xfrm>
              <a:off x="6316614" y="3726795"/>
              <a:ext cx="3810" cy="22860"/>
            </a:xfrm>
            <a:custGeom>
              <a:avLst/>
              <a:gdLst/>
              <a:ahLst/>
              <a:cxnLst/>
              <a:rect l="l" t="t" r="r" b="b"/>
              <a:pathLst>
                <a:path w="3810" h="22860">
                  <a:moveTo>
                    <a:pt x="3547" y="1415"/>
                  </a:moveTo>
                  <a:lnTo>
                    <a:pt x="3547" y="21233"/>
                  </a:lnTo>
                </a:path>
                <a:path w="3810" h="22860">
                  <a:moveTo>
                    <a:pt x="0" y="22649"/>
                  </a:moveTo>
                  <a:lnTo>
                    <a:pt x="0" y="0"/>
                  </a:lnTo>
                </a:path>
              </a:pathLst>
            </a:custGeom>
            <a:ln w="3175">
              <a:solidFill>
                <a:srgbClr val="5F6063"/>
              </a:solidFill>
            </a:ln>
          </p:spPr>
          <p:txBody>
            <a:bodyPr wrap="square" lIns="0" tIns="0" rIns="0" bIns="0" rtlCol="0"/>
            <a:lstStyle/>
            <a:p>
              <a:endParaRPr/>
            </a:p>
          </p:txBody>
        </p:sp>
        <p:sp>
          <p:nvSpPr>
            <p:cNvPr id="1148" name="object 1148"/>
            <p:cNvSpPr/>
            <p:nvPr/>
          </p:nvSpPr>
          <p:spPr>
            <a:xfrm>
              <a:off x="6320161" y="3728211"/>
              <a:ext cx="1905" cy="20320"/>
            </a:xfrm>
            <a:custGeom>
              <a:avLst/>
              <a:gdLst/>
              <a:ahLst/>
              <a:cxnLst/>
              <a:rect l="l" t="t" r="r" b="b"/>
              <a:pathLst>
                <a:path w="1904" h="20320">
                  <a:moveTo>
                    <a:pt x="0" y="0"/>
                  </a:moveTo>
                  <a:lnTo>
                    <a:pt x="1655" y="660"/>
                  </a:lnTo>
                  <a:lnTo>
                    <a:pt x="1655" y="19157"/>
                  </a:lnTo>
                  <a:lnTo>
                    <a:pt x="0" y="19818"/>
                  </a:lnTo>
                  <a:lnTo>
                    <a:pt x="0" y="0"/>
                  </a:lnTo>
                  <a:close/>
                </a:path>
              </a:pathLst>
            </a:custGeom>
            <a:solidFill>
              <a:srgbClr val="5F6062"/>
            </a:solidFill>
          </p:spPr>
          <p:txBody>
            <a:bodyPr wrap="square" lIns="0" tIns="0" rIns="0" bIns="0" rtlCol="0"/>
            <a:lstStyle/>
            <a:p>
              <a:endParaRPr/>
            </a:p>
          </p:txBody>
        </p:sp>
        <p:sp>
          <p:nvSpPr>
            <p:cNvPr id="1149" name="object 1149"/>
            <p:cNvSpPr/>
            <p:nvPr/>
          </p:nvSpPr>
          <p:spPr>
            <a:xfrm>
              <a:off x="6320161" y="3728211"/>
              <a:ext cx="1905" cy="20320"/>
            </a:xfrm>
            <a:custGeom>
              <a:avLst/>
              <a:gdLst/>
              <a:ahLst/>
              <a:cxnLst/>
              <a:rect l="l" t="t" r="r" b="b"/>
              <a:pathLst>
                <a:path w="1904" h="20320">
                  <a:moveTo>
                    <a:pt x="1655" y="660"/>
                  </a:moveTo>
                  <a:lnTo>
                    <a:pt x="1655" y="19157"/>
                  </a:lnTo>
                </a:path>
                <a:path w="1904" h="20320">
                  <a:moveTo>
                    <a:pt x="0" y="19818"/>
                  </a:moveTo>
                  <a:lnTo>
                    <a:pt x="0" y="0"/>
                  </a:lnTo>
                </a:path>
              </a:pathLst>
            </a:custGeom>
            <a:ln w="3175">
              <a:solidFill>
                <a:srgbClr val="5F6062"/>
              </a:solidFill>
            </a:ln>
          </p:spPr>
          <p:txBody>
            <a:bodyPr wrap="square" lIns="0" tIns="0" rIns="0" bIns="0" rtlCol="0"/>
            <a:lstStyle/>
            <a:p>
              <a:endParaRPr/>
            </a:p>
          </p:txBody>
        </p:sp>
        <p:sp>
          <p:nvSpPr>
            <p:cNvPr id="1150" name="object 1150"/>
            <p:cNvSpPr/>
            <p:nvPr/>
          </p:nvSpPr>
          <p:spPr>
            <a:xfrm>
              <a:off x="6321816" y="3728871"/>
              <a:ext cx="3810" cy="19050"/>
            </a:xfrm>
            <a:custGeom>
              <a:avLst/>
              <a:gdLst/>
              <a:ahLst/>
              <a:cxnLst/>
              <a:rect l="l" t="t" r="r" b="b"/>
              <a:pathLst>
                <a:path w="3810" h="19050">
                  <a:moveTo>
                    <a:pt x="0" y="0"/>
                  </a:moveTo>
                  <a:lnTo>
                    <a:pt x="0" y="18497"/>
                  </a:lnTo>
                  <a:lnTo>
                    <a:pt x="3547" y="17081"/>
                  </a:lnTo>
                  <a:lnTo>
                    <a:pt x="3547" y="1415"/>
                  </a:lnTo>
                  <a:lnTo>
                    <a:pt x="0" y="0"/>
                  </a:lnTo>
                  <a:close/>
                </a:path>
              </a:pathLst>
            </a:custGeom>
            <a:solidFill>
              <a:srgbClr val="5F5F61"/>
            </a:solidFill>
          </p:spPr>
          <p:txBody>
            <a:bodyPr wrap="square" lIns="0" tIns="0" rIns="0" bIns="0" rtlCol="0"/>
            <a:lstStyle/>
            <a:p>
              <a:endParaRPr/>
            </a:p>
          </p:txBody>
        </p:sp>
        <p:sp>
          <p:nvSpPr>
            <p:cNvPr id="1151" name="object 1151"/>
            <p:cNvSpPr/>
            <p:nvPr/>
          </p:nvSpPr>
          <p:spPr>
            <a:xfrm>
              <a:off x="6321817" y="3728871"/>
              <a:ext cx="3810" cy="19050"/>
            </a:xfrm>
            <a:custGeom>
              <a:avLst/>
              <a:gdLst/>
              <a:ahLst/>
              <a:cxnLst/>
              <a:rect l="l" t="t" r="r" b="b"/>
              <a:pathLst>
                <a:path w="3810" h="19050">
                  <a:moveTo>
                    <a:pt x="3547" y="1415"/>
                  </a:moveTo>
                  <a:lnTo>
                    <a:pt x="3547" y="17081"/>
                  </a:lnTo>
                </a:path>
                <a:path w="3810" h="19050">
                  <a:moveTo>
                    <a:pt x="0" y="18497"/>
                  </a:moveTo>
                  <a:lnTo>
                    <a:pt x="0" y="0"/>
                  </a:lnTo>
                </a:path>
              </a:pathLst>
            </a:custGeom>
            <a:ln w="3175">
              <a:solidFill>
                <a:srgbClr val="5F5F61"/>
              </a:solidFill>
            </a:ln>
          </p:spPr>
          <p:txBody>
            <a:bodyPr wrap="square" lIns="0" tIns="0" rIns="0" bIns="0" rtlCol="0"/>
            <a:lstStyle/>
            <a:p>
              <a:endParaRPr/>
            </a:p>
          </p:txBody>
        </p:sp>
        <p:sp>
          <p:nvSpPr>
            <p:cNvPr id="1152" name="object 1152"/>
            <p:cNvSpPr/>
            <p:nvPr/>
          </p:nvSpPr>
          <p:spPr>
            <a:xfrm>
              <a:off x="6325364" y="3730287"/>
              <a:ext cx="1905" cy="15875"/>
            </a:xfrm>
            <a:custGeom>
              <a:avLst/>
              <a:gdLst/>
              <a:ahLst/>
              <a:cxnLst/>
              <a:rect l="l" t="t" r="r" b="b"/>
              <a:pathLst>
                <a:path w="1904" h="15875">
                  <a:moveTo>
                    <a:pt x="0" y="0"/>
                  </a:moveTo>
                  <a:lnTo>
                    <a:pt x="1891" y="754"/>
                  </a:lnTo>
                  <a:lnTo>
                    <a:pt x="1891" y="14910"/>
                  </a:lnTo>
                  <a:lnTo>
                    <a:pt x="0" y="15665"/>
                  </a:lnTo>
                  <a:lnTo>
                    <a:pt x="0" y="0"/>
                  </a:lnTo>
                  <a:close/>
                </a:path>
              </a:pathLst>
            </a:custGeom>
            <a:solidFill>
              <a:srgbClr val="5F5F61"/>
            </a:solidFill>
          </p:spPr>
          <p:txBody>
            <a:bodyPr wrap="square" lIns="0" tIns="0" rIns="0" bIns="0" rtlCol="0"/>
            <a:lstStyle/>
            <a:p>
              <a:endParaRPr/>
            </a:p>
          </p:txBody>
        </p:sp>
        <p:sp>
          <p:nvSpPr>
            <p:cNvPr id="1153" name="object 1153"/>
            <p:cNvSpPr/>
            <p:nvPr/>
          </p:nvSpPr>
          <p:spPr>
            <a:xfrm>
              <a:off x="6325364" y="3730287"/>
              <a:ext cx="1905" cy="15875"/>
            </a:xfrm>
            <a:custGeom>
              <a:avLst/>
              <a:gdLst/>
              <a:ahLst/>
              <a:cxnLst/>
              <a:rect l="l" t="t" r="r" b="b"/>
              <a:pathLst>
                <a:path w="1904" h="15875">
                  <a:moveTo>
                    <a:pt x="1891" y="754"/>
                  </a:moveTo>
                  <a:lnTo>
                    <a:pt x="1891" y="14910"/>
                  </a:lnTo>
                </a:path>
                <a:path w="1904" h="15875">
                  <a:moveTo>
                    <a:pt x="0" y="15665"/>
                  </a:moveTo>
                  <a:lnTo>
                    <a:pt x="0" y="0"/>
                  </a:lnTo>
                </a:path>
              </a:pathLst>
            </a:custGeom>
            <a:ln w="3175">
              <a:solidFill>
                <a:srgbClr val="5F5F61"/>
              </a:solidFill>
            </a:ln>
          </p:spPr>
          <p:txBody>
            <a:bodyPr wrap="square" lIns="0" tIns="0" rIns="0" bIns="0" rtlCol="0"/>
            <a:lstStyle/>
            <a:p>
              <a:endParaRPr/>
            </a:p>
          </p:txBody>
        </p:sp>
        <p:sp>
          <p:nvSpPr>
            <p:cNvPr id="1154" name="object 1154"/>
            <p:cNvSpPr/>
            <p:nvPr/>
          </p:nvSpPr>
          <p:spPr>
            <a:xfrm>
              <a:off x="6327255" y="3731042"/>
              <a:ext cx="3810" cy="14604"/>
            </a:xfrm>
            <a:custGeom>
              <a:avLst/>
              <a:gdLst/>
              <a:ahLst/>
              <a:cxnLst/>
              <a:rect l="l" t="t" r="r" b="b"/>
              <a:pathLst>
                <a:path w="3810" h="14604">
                  <a:moveTo>
                    <a:pt x="0" y="0"/>
                  </a:moveTo>
                  <a:lnTo>
                    <a:pt x="0" y="14155"/>
                  </a:lnTo>
                  <a:lnTo>
                    <a:pt x="3547" y="12740"/>
                  </a:lnTo>
                  <a:lnTo>
                    <a:pt x="3547" y="1415"/>
                  </a:lnTo>
                  <a:lnTo>
                    <a:pt x="0" y="0"/>
                  </a:lnTo>
                  <a:close/>
                </a:path>
              </a:pathLst>
            </a:custGeom>
            <a:solidFill>
              <a:srgbClr val="5E5F60"/>
            </a:solidFill>
          </p:spPr>
          <p:txBody>
            <a:bodyPr wrap="square" lIns="0" tIns="0" rIns="0" bIns="0" rtlCol="0"/>
            <a:lstStyle/>
            <a:p>
              <a:endParaRPr/>
            </a:p>
          </p:txBody>
        </p:sp>
        <p:sp>
          <p:nvSpPr>
            <p:cNvPr id="1155" name="object 1155"/>
            <p:cNvSpPr/>
            <p:nvPr/>
          </p:nvSpPr>
          <p:spPr>
            <a:xfrm>
              <a:off x="6327256" y="3731042"/>
              <a:ext cx="3810" cy="14604"/>
            </a:xfrm>
            <a:custGeom>
              <a:avLst/>
              <a:gdLst/>
              <a:ahLst/>
              <a:cxnLst/>
              <a:rect l="l" t="t" r="r" b="b"/>
              <a:pathLst>
                <a:path w="3810" h="14604">
                  <a:moveTo>
                    <a:pt x="3547" y="1415"/>
                  </a:moveTo>
                  <a:lnTo>
                    <a:pt x="3547" y="12740"/>
                  </a:lnTo>
                </a:path>
                <a:path w="3810" h="14604">
                  <a:moveTo>
                    <a:pt x="0" y="14155"/>
                  </a:moveTo>
                  <a:lnTo>
                    <a:pt x="0" y="0"/>
                  </a:lnTo>
                </a:path>
              </a:pathLst>
            </a:custGeom>
            <a:ln w="3175">
              <a:solidFill>
                <a:srgbClr val="5E5F60"/>
              </a:solidFill>
            </a:ln>
          </p:spPr>
          <p:txBody>
            <a:bodyPr wrap="square" lIns="0" tIns="0" rIns="0" bIns="0" rtlCol="0"/>
            <a:lstStyle/>
            <a:p>
              <a:endParaRPr/>
            </a:p>
          </p:txBody>
        </p:sp>
        <p:sp>
          <p:nvSpPr>
            <p:cNvPr id="1156" name="object 1156"/>
            <p:cNvSpPr/>
            <p:nvPr/>
          </p:nvSpPr>
          <p:spPr>
            <a:xfrm>
              <a:off x="6330803" y="3732458"/>
              <a:ext cx="1905" cy="11430"/>
            </a:xfrm>
            <a:custGeom>
              <a:avLst/>
              <a:gdLst/>
              <a:ahLst/>
              <a:cxnLst/>
              <a:rect l="l" t="t" r="r" b="b"/>
              <a:pathLst>
                <a:path w="1904" h="11429">
                  <a:moveTo>
                    <a:pt x="0" y="0"/>
                  </a:moveTo>
                  <a:lnTo>
                    <a:pt x="1655" y="660"/>
                  </a:lnTo>
                  <a:lnTo>
                    <a:pt x="1655" y="10664"/>
                  </a:lnTo>
                  <a:lnTo>
                    <a:pt x="0" y="11324"/>
                  </a:lnTo>
                  <a:lnTo>
                    <a:pt x="0" y="0"/>
                  </a:lnTo>
                  <a:close/>
                </a:path>
              </a:pathLst>
            </a:custGeom>
            <a:solidFill>
              <a:srgbClr val="5D5E5F"/>
            </a:solidFill>
          </p:spPr>
          <p:txBody>
            <a:bodyPr wrap="square" lIns="0" tIns="0" rIns="0" bIns="0" rtlCol="0"/>
            <a:lstStyle/>
            <a:p>
              <a:endParaRPr/>
            </a:p>
          </p:txBody>
        </p:sp>
        <p:sp>
          <p:nvSpPr>
            <p:cNvPr id="1157" name="object 1157"/>
            <p:cNvSpPr/>
            <p:nvPr/>
          </p:nvSpPr>
          <p:spPr>
            <a:xfrm>
              <a:off x="6330803" y="3732458"/>
              <a:ext cx="1905" cy="11430"/>
            </a:xfrm>
            <a:custGeom>
              <a:avLst/>
              <a:gdLst/>
              <a:ahLst/>
              <a:cxnLst/>
              <a:rect l="l" t="t" r="r" b="b"/>
              <a:pathLst>
                <a:path w="1904" h="11429">
                  <a:moveTo>
                    <a:pt x="1655" y="660"/>
                  </a:moveTo>
                  <a:lnTo>
                    <a:pt x="1655" y="10664"/>
                  </a:lnTo>
                </a:path>
                <a:path w="1904" h="11429">
                  <a:moveTo>
                    <a:pt x="0" y="11324"/>
                  </a:moveTo>
                  <a:lnTo>
                    <a:pt x="0" y="0"/>
                  </a:lnTo>
                </a:path>
              </a:pathLst>
            </a:custGeom>
            <a:ln w="3175">
              <a:solidFill>
                <a:srgbClr val="5D5E5F"/>
              </a:solidFill>
            </a:ln>
          </p:spPr>
          <p:txBody>
            <a:bodyPr wrap="square" lIns="0" tIns="0" rIns="0" bIns="0" rtlCol="0"/>
            <a:lstStyle/>
            <a:p>
              <a:endParaRPr/>
            </a:p>
          </p:txBody>
        </p:sp>
        <p:sp>
          <p:nvSpPr>
            <p:cNvPr id="1158" name="object 1158"/>
            <p:cNvSpPr/>
            <p:nvPr/>
          </p:nvSpPr>
          <p:spPr>
            <a:xfrm>
              <a:off x="6332458" y="3733118"/>
              <a:ext cx="1905" cy="10160"/>
            </a:xfrm>
            <a:custGeom>
              <a:avLst/>
              <a:gdLst/>
              <a:ahLst/>
              <a:cxnLst/>
              <a:rect l="l" t="t" r="r" b="b"/>
              <a:pathLst>
                <a:path w="1904" h="10160">
                  <a:moveTo>
                    <a:pt x="0" y="0"/>
                  </a:moveTo>
                  <a:lnTo>
                    <a:pt x="1891" y="754"/>
                  </a:lnTo>
                  <a:lnTo>
                    <a:pt x="1891" y="9248"/>
                  </a:lnTo>
                  <a:lnTo>
                    <a:pt x="0" y="10003"/>
                  </a:lnTo>
                  <a:lnTo>
                    <a:pt x="0" y="0"/>
                  </a:lnTo>
                  <a:close/>
                </a:path>
              </a:pathLst>
            </a:custGeom>
            <a:solidFill>
              <a:srgbClr val="5D5E5F"/>
            </a:solidFill>
          </p:spPr>
          <p:txBody>
            <a:bodyPr wrap="square" lIns="0" tIns="0" rIns="0" bIns="0" rtlCol="0"/>
            <a:lstStyle/>
            <a:p>
              <a:endParaRPr/>
            </a:p>
          </p:txBody>
        </p:sp>
        <p:sp>
          <p:nvSpPr>
            <p:cNvPr id="1159" name="object 1159"/>
            <p:cNvSpPr/>
            <p:nvPr/>
          </p:nvSpPr>
          <p:spPr>
            <a:xfrm>
              <a:off x="6332458" y="3733118"/>
              <a:ext cx="1905" cy="10160"/>
            </a:xfrm>
            <a:custGeom>
              <a:avLst/>
              <a:gdLst/>
              <a:ahLst/>
              <a:cxnLst/>
              <a:rect l="l" t="t" r="r" b="b"/>
              <a:pathLst>
                <a:path w="1904" h="10160">
                  <a:moveTo>
                    <a:pt x="1891" y="754"/>
                  </a:moveTo>
                  <a:lnTo>
                    <a:pt x="1891" y="9248"/>
                  </a:lnTo>
                </a:path>
                <a:path w="1904" h="10160">
                  <a:moveTo>
                    <a:pt x="0" y="10003"/>
                  </a:moveTo>
                  <a:lnTo>
                    <a:pt x="0" y="0"/>
                  </a:lnTo>
                </a:path>
              </a:pathLst>
            </a:custGeom>
            <a:ln w="3175">
              <a:solidFill>
                <a:srgbClr val="5D5E5F"/>
              </a:solidFill>
            </a:ln>
          </p:spPr>
          <p:txBody>
            <a:bodyPr wrap="square" lIns="0" tIns="0" rIns="0" bIns="0" rtlCol="0"/>
            <a:lstStyle/>
            <a:p>
              <a:endParaRPr/>
            </a:p>
          </p:txBody>
        </p:sp>
        <p:sp>
          <p:nvSpPr>
            <p:cNvPr id="1160" name="object 1160"/>
            <p:cNvSpPr/>
            <p:nvPr/>
          </p:nvSpPr>
          <p:spPr>
            <a:xfrm>
              <a:off x="6334350" y="3733873"/>
              <a:ext cx="3810" cy="8890"/>
            </a:xfrm>
            <a:custGeom>
              <a:avLst/>
              <a:gdLst/>
              <a:ahLst/>
              <a:cxnLst/>
              <a:rect l="l" t="t" r="r" b="b"/>
              <a:pathLst>
                <a:path w="3810" h="8889">
                  <a:moveTo>
                    <a:pt x="0" y="0"/>
                  </a:moveTo>
                  <a:lnTo>
                    <a:pt x="0" y="8493"/>
                  </a:lnTo>
                  <a:lnTo>
                    <a:pt x="3547" y="7077"/>
                  </a:lnTo>
                  <a:lnTo>
                    <a:pt x="3547" y="1415"/>
                  </a:lnTo>
                  <a:lnTo>
                    <a:pt x="0" y="0"/>
                  </a:lnTo>
                  <a:close/>
                </a:path>
              </a:pathLst>
            </a:custGeom>
            <a:solidFill>
              <a:srgbClr val="5C5D5F"/>
            </a:solidFill>
          </p:spPr>
          <p:txBody>
            <a:bodyPr wrap="square" lIns="0" tIns="0" rIns="0" bIns="0" rtlCol="0"/>
            <a:lstStyle/>
            <a:p>
              <a:endParaRPr/>
            </a:p>
          </p:txBody>
        </p:sp>
        <p:sp>
          <p:nvSpPr>
            <p:cNvPr id="1161" name="object 1161"/>
            <p:cNvSpPr/>
            <p:nvPr/>
          </p:nvSpPr>
          <p:spPr>
            <a:xfrm>
              <a:off x="6337897" y="3735289"/>
              <a:ext cx="0" cy="5715"/>
            </a:xfrm>
            <a:custGeom>
              <a:avLst/>
              <a:gdLst/>
              <a:ahLst/>
              <a:cxnLst/>
              <a:rect l="l" t="t" r="r" b="b"/>
              <a:pathLst>
                <a:path h="5714">
                  <a:moveTo>
                    <a:pt x="-1655" y="2831"/>
                  </a:moveTo>
                  <a:lnTo>
                    <a:pt x="1655" y="2831"/>
                  </a:lnTo>
                </a:path>
              </a:pathLst>
            </a:custGeom>
            <a:ln w="5662">
              <a:solidFill>
                <a:srgbClr val="5C5D5F"/>
              </a:solidFill>
            </a:ln>
          </p:spPr>
          <p:txBody>
            <a:bodyPr wrap="square" lIns="0" tIns="0" rIns="0" bIns="0" rtlCol="0"/>
            <a:lstStyle/>
            <a:p>
              <a:endParaRPr/>
            </a:p>
          </p:txBody>
        </p:sp>
        <p:sp>
          <p:nvSpPr>
            <p:cNvPr id="1162" name="object 1162"/>
            <p:cNvSpPr/>
            <p:nvPr/>
          </p:nvSpPr>
          <p:spPr>
            <a:xfrm>
              <a:off x="6334350" y="3733873"/>
              <a:ext cx="0" cy="8890"/>
            </a:xfrm>
            <a:custGeom>
              <a:avLst/>
              <a:gdLst/>
              <a:ahLst/>
              <a:cxnLst/>
              <a:rect l="l" t="t" r="r" b="b"/>
              <a:pathLst>
                <a:path h="8889">
                  <a:moveTo>
                    <a:pt x="0" y="8493"/>
                  </a:moveTo>
                  <a:lnTo>
                    <a:pt x="0" y="0"/>
                  </a:lnTo>
                </a:path>
              </a:pathLst>
            </a:custGeom>
            <a:ln w="3310">
              <a:solidFill>
                <a:srgbClr val="5C5D5F"/>
              </a:solidFill>
            </a:ln>
          </p:spPr>
          <p:txBody>
            <a:bodyPr wrap="square" lIns="0" tIns="0" rIns="0" bIns="0" rtlCol="0"/>
            <a:lstStyle/>
            <a:p>
              <a:endParaRPr/>
            </a:p>
          </p:txBody>
        </p:sp>
        <p:sp>
          <p:nvSpPr>
            <p:cNvPr id="1163" name="object 1163"/>
            <p:cNvSpPr/>
            <p:nvPr/>
          </p:nvSpPr>
          <p:spPr>
            <a:xfrm>
              <a:off x="6337897" y="3735289"/>
              <a:ext cx="1905" cy="5715"/>
            </a:xfrm>
            <a:custGeom>
              <a:avLst/>
              <a:gdLst/>
              <a:ahLst/>
              <a:cxnLst/>
              <a:rect l="l" t="t" r="r" b="b"/>
              <a:pathLst>
                <a:path w="1904" h="5714">
                  <a:moveTo>
                    <a:pt x="0" y="0"/>
                  </a:moveTo>
                  <a:lnTo>
                    <a:pt x="1655" y="660"/>
                  </a:lnTo>
                  <a:lnTo>
                    <a:pt x="1655" y="5001"/>
                  </a:lnTo>
                  <a:lnTo>
                    <a:pt x="0" y="5662"/>
                  </a:lnTo>
                  <a:lnTo>
                    <a:pt x="0" y="0"/>
                  </a:lnTo>
                  <a:close/>
                </a:path>
              </a:pathLst>
            </a:custGeom>
            <a:solidFill>
              <a:srgbClr val="5B5C5F"/>
            </a:solidFill>
          </p:spPr>
          <p:txBody>
            <a:bodyPr wrap="square" lIns="0" tIns="0" rIns="0" bIns="0" rtlCol="0"/>
            <a:lstStyle/>
            <a:p>
              <a:endParaRPr/>
            </a:p>
          </p:txBody>
        </p:sp>
        <p:sp>
          <p:nvSpPr>
            <p:cNvPr id="1164" name="object 1164"/>
            <p:cNvSpPr/>
            <p:nvPr/>
          </p:nvSpPr>
          <p:spPr>
            <a:xfrm>
              <a:off x="6339553" y="3735949"/>
              <a:ext cx="0" cy="4445"/>
            </a:xfrm>
            <a:custGeom>
              <a:avLst/>
              <a:gdLst/>
              <a:ahLst/>
              <a:cxnLst/>
              <a:rect l="l" t="t" r="r" b="b"/>
              <a:pathLst>
                <a:path h="4445">
                  <a:moveTo>
                    <a:pt x="-1655" y="2170"/>
                  </a:moveTo>
                  <a:lnTo>
                    <a:pt x="1655" y="2170"/>
                  </a:lnTo>
                </a:path>
              </a:pathLst>
            </a:custGeom>
            <a:ln w="4341">
              <a:solidFill>
                <a:srgbClr val="5B5C5F"/>
              </a:solidFill>
            </a:ln>
          </p:spPr>
          <p:txBody>
            <a:bodyPr wrap="square" lIns="0" tIns="0" rIns="0" bIns="0" rtlCol="0"/>
            <a:lstStyle/>
            <a:p>
              <a:endParaRPr/>
            </a:p>
          </p:txBody>
        </p:sp>
        <p:sp>
          <p:nvSpPr>
            <p:cNvPr id="1165" name="object 1165"/>
            <p:cNvSpPr/>
            <p:nvPr/>
          </p:nvSpPr>
          <p:spPr>
            <a:xfrm>
              <a:off x="6337897" y="3735289"/>
              <a:ext cx="0" cy="5715"/>
            </a:xfrm>
            <a:custGeom>
              <a:avLst/>
              <a:gdLst/>
              <a:ahLst/>
              <a:cxnLst/>
              <a:rect l="l" t="t" r="r" b="b"/>
              <a:pathLst>
                <a:path h="5714">
                  <a:moveTo>
                    <a:pt x="-1655" y="2831"/>
                  </a:moveTo>
                  <a:lnTo>
                    <a:pt x="1655" y="2831"/>
                  </a:lnTo>
                </a:path>
              </a:pathLst>
            </a:custGeom>
            <a:ln w="5662">
              <a:solidFill>
                <a:srgbClr val="5B5C5F"/>
              </a:solidFill>
            </a:ln>
          </p:spPr>
          <p:txBody>
            <a:bodyPr wrap="square" lIns="0" tIns="0" rIns="0" bIns="0" rtlCol="0"/>
            <a:lstStyle/>
            <a:p>
              <a:endParaRPr/>
            </a:p>
          </p:txBody>
        </p:sp>
        <p:sp>
          <p:nvSpPr>
            <p:cNvPr id="1166" name="object 1166"/>
            <p:cNvSpPr/>
            <p:nvPr/>
          </p:nvSpPr>
          <p:spPr>
            <a:xfrm>
              <a:off x="6339553" y="3735949"/>
              <a:ext cx="3810" cy="4445"/>
            </a:xfrm>
            <a:custGeom>
              <a:avLst/>
              <a:gdLst/>
              <a:ahLst/>
              <a:cxnLst/>
              <a:rect l="l" t="t" r="r" b="b"/>
              <a:pathLst>
                <a:path w="3810" h="4445">
                  <a:moveTo>
                    <a:pt x="0" y="0"/>
                  </a:moveTo>
                  <a:lnTo>
                    <a:pt x="0" y="4341"/>
                  </a:lnTo>
                  <a:lnTo>
                    <a:pt x="3547" y="2925"/>
                  </a:lnTo>
                  <a:lnTo>
                    <a:pt x="3547" y="1415"/>
                  </a:lnTo>
                  <a:lnTo>
                    <a:pt x="0" y="0"/>
                  </a:lnTo>
                  <a:close/>
                </a:path>
              </a:pathLst>
            </a:custGeom>
            <a:solidFill>
              <a:srgbClr val="5B5C5E"/>
            </a:solidFill>
          </p:spPr>
          <p:txBody>
            <a:bodyPr wrap="square" lIns="0" tIns="0" rIns="0" bIns="0" rtlCol="0"/>
            <a:lstStyle/>
            <a:p>
              <a:endParaRPr/>
            </a:p>
          </p:txBody>
        </p:sp>
        <p:sp>
          <p:nvSpPr>
            <p:cNvPr id="1167" name="object 1167"/>
            <p:cNvSpPr/>
            <p:nvPr/>
          </p:nvSpPr>
          <p:spPr>
            <a:xfrm>
              <a:off x="6343100" y="3737365"/>
              <a:ext cx="0" cy="1905"/>
            </a:xfrm>
            <a:custGeom>
              <a:avLst/>
              <a:gdLst/>
              <a:ahLst/>
              <a:cxnLst/>
              <a:rect l="l" t="t" r="r" b="b"/>
              <a:pathLst>
                <a:path h="1904">
                  <a:moveTo>
                    <a:pt x="-1655" y="754"/>
                  </a:moveTo>
                  <a:lnTo>
                    <a:pt x="1655" y="754"/>
                  </a:lnTo>
                </a:path>
              </a:pathLst>
            </a:custGeom>
            <a:ln w="3175">
              <a:solidFill>
                <a:srgbClr val="5B5C5E"/>
              </a:solidFill>
            </a:ln>
          </p:spPr>
          <p:txBody>
            <a:bodyPr wrap="square" lIns="0" tIns="0" rIns="0" bIns="0" rtlCol="0"/>
            <a:lstStyle/>
            <a:p>
              <a:endParaRPr/>
            </a:p>
          </p:txBody>
        </p:sp>
        <p:sp>
          <p:nvSpPr>
            <p:cNvPr id="1168" name="object 1168"/>
            <p:cNvSpPr/>
            <p:nvPr/>
          </p:nvSpPr>
          <p:spPr>
            <a:xfrm>
              <a:off x="6339553" y="3735949"/>
              <a:ext cx="0" cy="4445"/>
            </a:xfrm>
            <a:custGeom>
              <a:avLst/>
              <a:gdLst/>
              <a:ahLst/>
              <a:cxnLst/>
              <a:rect l="l" t="t" r="r" b="b"/>
              <a:pathLst>
                <a:path h="4445">
                  <a:moveTo>
                    <a:pt x="-1655" y="2170"/>
                  </a:moveTo>
                  <a:lnTo>
                    <a:pt x="1655" y="2170"/>
                  </a:lnTo>
                </a:path>
              </a:pathLst>
            </a:custGeom>
            <a:ln w="4341">
              <a:solidFill>
                <a:srgbClr val="5B5C5E"/>
              </a:solidFill>
            </a:ln>
          </p:spPr>
          <p:txBody>
            <a:bodyPr wrap="square" lIns="0" tIns="0" rIns="0" bIns="0" rtlCol="0"/>
            <a:lstStyle/>
            <a:p>
              <a:endParaRPr/>
            </a:p>
          </p:txBody>
        </p:sp>
        <p:sp>
          <p:nvSpPr>
            <p:cNvPr id="1169" name="object 1169"/>
            <p:cNvSpPr/>
            <p:nvPr/>
          </p:nvSpPr>
          <p:spPr>
            <a:xfrm>
              <a:off x="6343100" y="3737365"/>
              <a:ext cx="1905" cy="1905"/>
            </a:xfrm>
            <a:custGeom>
              <a:avLst/>
              <a:gdLst/>
              <a:ahLst/>
              <a:cxnLst/>
              <a:rect l="l" t="t" r="r" b="b"/>
              <a:pathLst>
                <a:path w="1904" h="1904">
                  <a:moveTo>
                    <a:pt x="0" y="0"/>
                  </a:moveTo>
                  <a:lnTo>
                    <a:pt x="0" y="1509"/>
                  </a:lnTo>
                  <a:lnTo>
                    <a:pt x="1891" y="754"/>
                  </a:lnTo>
                  <a:lnTo>
                    <a:pt x="0" y="0"/>
                  </a:lnTo>
                  <a:close/>
                </a:path>
              </a:pathLst>
            </a:custGeom>
            <a:solidFill>
              <a:srgbClr val="5B5C5E"/>
            </a:solidFill>
          </p:spPr>
          <p:txBody>
            <a:bodyPr wrap="square" lIns="0" tIns="0" rIns="0" bIns="0" rtlCol="0"/>
            <a:lstStyle/>
            <a:p>
              <a:endParaRPr/>
            </a:p>
          </p:txBody>
        </p:sp>
        <p:sp>
          <p:nvSpPr>
            <p:cNvPr id="1170" name="object 1170"/>
            <p:cNvSpPr/>
            <p:nvPr/>
          </p:nvSpPr>
          <p:spPr>
            <a:xfrm>
              <a:off x="6343100" y="3737365"/>
              <a:ext cx="0" cy="1905"/>
            </a:xfrm>
            <a:custGeom>
              <a:avLst/>
              <a:gdLst/>
              <a:ahLst/>
              <a:cxnLst/>
              <a:rect l="l" t="t" r="r" b="b"/>
              <a:pathLst>
                <a:path h="1904">
                  <a:moveTo>
                    <a:pt x="-1655" y="754"/>
                  </a:moveTo>
                  <a:lnTo>
                    <a:pt x="1655" y="754"/>
                  </a:lnTo>
                </a:path>
              </a:pathLst>
            </a:custGeom>
            <a:ln w="3175">
              <a:solidFill>
                <a:srgbClr val="5B5C5E"/>
              </a:solidFill>
            </a:ln>
          </p:spPr>
          <p:txBody>
            <a:bodyPr wrap="square" lIns="0" tIns="0" rIns="0" bIns="0" rtlCol="0"/>
            <a:lstStyle/>
            <a:p>
              <a:endParaRPr/>
            </a:p>
          </p:txBody>
        </p:sp>
        <p:sp>
          <p:nvSpPr>
            <p:cNvPr id="1171" name="object 1171"/>
            <p:cNvSpPr/>
            <p:nvPr/>
          </p:nvSpPr>
          <p:spPr>
            <a:xfrm>
              <a:off x="5690410" y="3650352"/>
              <a:ext cx="654685" cy="175895"/>
            </a:xfrm>
            <a:custGeom>
              <a:avLst/>
              <a:gdLst/>
              <a:ahLst/>
              <a:cxnLst/>
              <a:rect l="l" t="t" r="r" b="b"/>
              <a:pathLst>
                <a:path w="654685" h="175895">
                  <a:moveTo>
                    <a:pt x="654581" y="87767"/>
                  </a:moveTo>
                  <a:lnTo>
                    <a:pt x="434653" y="175534"/>
                  </a:lnTo>
                  <a:lnTo>
                    <a:pt x="434653" y="126488"/>
                  </a:lnTo>
                  <a:lnTo>
                    <a:pt x="0" y="126488"/>
                  </a:lnTo>
                  <a:lnTo>
                    <a:pt x="0" y="46465"/>
                  </a:lnTo>
                  <a:lnTo>
                    <a:pt x="434653" y="46465"/>
                  </a:lnTo>
                  <a:lnTo>
                    <a:pt x="434653" y="0"/>
                  </a:lnTo>
                  <a:lnTo>
                    <a:pt x="654581" y="87767"/>
                  </a:lnTo>
                  <a:close/>
                </a:path>
              </a:pathLst>
            </a:custGeom>
            <a:ln w="7940">
              <a:solidFill>
                <a:srgbClr val="221F1F"/>
              </a:solidFill>
            </a:ln>
          </p:spPr>
          <p:txBody>
            <a:bodyPr wrap="square" lIns="0" tIns="0" rIns="0" bIns="0" rtlCol="0"/>
            <a:lstStyle/>
            <a:p>
              <a:endParaRPr/>
            </a:p>
          </p:txBody>
        </p:sp>
        <p:sp>
          <p:nvSpPr>
            <p:cNvPr id="1172" name="object 1172"/>
            <p:cNvSpPr/>
            <p:nvPr/>
          </p:nvSpPr>
          <p:spPr>
            <a:xfrm>
              <a:off x="6467489" y="3683911"/>
              <a:ext cx="100977" cy="110999"/>
            </a:xfrm>
            <a:prstGeom prst="rect">
              <a:avLst/>
            </a:prstGeom>
            <a:blipFill>
              <a:blip r:embed="rId53" cstate="print"/>
              <a:stretch>
                <a:fillRect/>
              </a:stretch>
            </a:blipFill>
          </p:spPr>
          <p:txBody>
            <a:bodyPr wrap="square" lIns="0" tIns="0" rIns="0" bIns="0" rtlCol="0"/>
            <a:lstStyle/>
            <a:p>
              <a:endParaRPr/>
            </a:p>
          </p:txBody>
        </p:sp>
      </p:grpSp>
      <p:grpSp>
        <p:nvGrpSpPr>
          <p:cNvPr id="1173" name="object 1173"/>
          <p:cNvGrpSpPr/>
          <p:nvPr/>
        </p:nvGrpSpPr>
        <p:grpSpPr>
          <a:xfrm>
            <a:off x="6347489" y="4283514"/>
            <a:ext cx="340995" cy="250825"/>
            <a:chOff x="6347489" y="4283514"/>
            <a:chExt cx="340995" cy="250825"/>
          </a:xfrm>
        </p:grpSpPr>
        <p:sp>
          <p:nvSpPr>
            <p:cNvPr id="1174" name="object 1174"/>
            <p:cNvSpPr/>
            <p:nvPr/>
          </p:nvSpPr>
          <p:spPr>
            <a:xfrm>
              <a:off x="6352086" y="4288111"/>
              <a:ext cx="332105" cy="241935"/>
            </a:xfrm>
            <a:custGeom>
              <a:avLst/>
              <a:gdLst/>
              <a:ahLst/>
              <a:cxnLst/>
              <a:rect l="l" t="t" r="r" b="b"/>
              <a:pathLst>
                <a:path w="332104" h="241935">
                  <a:moveTo>
                    <a:pt x="331783" y="0"/>
                  </a:moveTo>
                  <a:lnTo>
                    <a:pt x="0" y="0"/>
                  </a:lnTo>
                  <a:lnTo>
                    <a:pt x="0" y="241446"/>
                  </a:lnTo>
                  <a:lnTo>
                    <a:pt x="331783" y="241446"/>
                  </a:lnTo>
                  <a:lnTo>
                    <a:pt x="331783" y="0"/>
                  </a:lnTo>
                  <a:close/>
                </a:path>
              </a:pathLst>
            </a:custGeom>
            <a:solidFill>
              <a:srgbClr val="C6EAFA"/>
            </a:solidFill>
          </p:spPr>
          <p:txBody>
            <a:bodyPr wrap="square" lIns="0" tIns="0" rIns="0" bIns="0" rtlCol="0"/>
            <a:lstStyle/>
            <a:p>
              <a:endParaRPr/>
            </a:p>
          </p:txBody>
        </p:sp>
        <p:sp>
          <p:nvSpPr>
            <p:cNvPr id="1175" name="object 1175"/>
            <p:cNvSpPr/>
            <p:nvPr/>
          </p:nvSpPr>
          <p:spPr>
            <a:xfrm>
              <a:off x="6352086" y="4288111"/>
              <a:ext cx="332105" cy="241935"/>
            </a:xfrm>
            <a:custGeom>
              <a:avLst/>
              <a:gdLst/>
              <a:ahLst/>
              <a:cxnLst/>
              <a:rect l="l" t="t" r="r" b="b"/>
              <a:pathLst>
                <a:path w="332104" h="241935">
                  <a:moveTo>
                    <a:pt x="0" y="0"/>
                  </a:moveTo>
                  <a:lnTo>
                    <a:pt x="331783" y="0"/>
                  </a:lnTo>
                  <a:lnTo>
                    <a:pt x="331783" y="241446"/>
                  </a:lnTo>
                  <a:lnTo>
                    <a:pt x="0" y="241446"/>
                  </a:lnTo>
                  <a:lnTo>
                    <a:pt x="0" y="0"/>
                  </a:lnTo>
                  <a:close/>
                </a:path>
              </a:pathLst>
            </a:custGeom>
            <a:ln w="8749">
              <a:solidFill>
                <a:srgbClr val="221F1F"/>
              </a:solidFill>
            </a:ln>
          </p:spPr>
          <p:txBody>
            <a:bodyPr wrap="square" lIns="0" tIns="0" rIns="0" bIns="0" rtlCol="0"/>
            <a:lstStyle/>
            <a:p>
              <a:endParaRPr/>
            </a:p>
          </p:txBody>
        </p:sp>
        <p:sp>
          <p:nvSpPr>
            <p:cNvPr id="1176" name="object 1176"/>
            <p:cNvSpPr/>
            <p:nvPr/>
          </p:nvSpPr>
          <p:spPr>
            <a:xfrm>
              <a:off x="6479786" y="4355262"/>
              <a:ext cx="55244" cy="108585"/>
            </a:xfrm>
            <a:custGeom>
              <a:avLst/>
              <a:gdLst/>
              <a:ahLst/>
              <a:cxnLst/>
              <a:rect l="l" t="t" r="r" b="b"/>
              <a:pathLst>
                <a:path w="55245" h="108585">
                  <a:moveTo>
                    <a:pt x="55100" y="0"/>
                  </a:moveTo>
                  <a:lnTo>
                    <a:pt x="40911" y="0"/>
                  </a:lnTo>
                  <a:lnTo>
                    <a:pt x="35017" y="10668"/>
                  </a:lnTo>
                  <a:lnTo>
                    <a:pt x="27106" y="16617"/>
                  </a:lnTo>
                  <a:lnTo>
                    <a:pt x="15870" y="19420"/>
                  </a:lnTo>
                  <a:lnTo>
                    <a:pt x="0" y="20651"/>
                  </a:lnTo>
                  <a:lnTo>
                    <a:pt x="0" y="32267"/>
                  </a:lnTo>
                  <a:lnTo>
                    <a:pt x="35472" y="32267"/>
                  </a:lnTo>
                  <a:lnTo>
                    <a:pt x="35472" y="108452"/>
                  </a:lnTo>
                  <a:lnTo>
                    <a:pt x="55100" y="108452"/>
                  </a:lnTo>
                  <a:lnTo>
                    <a:pt x="55100" y="0"/>
                  </a:lnTo>
                  <a:close/>
                </a:path>
              </a:pathLst>
            </a:custGeom>
            <a:solidFill>
              <a:srgbClr val="221F1F"/>
            </a:solidFill>
          </p:spPr>
          <p:txBody>
            <a:bodyPr wrap="square" lIns="0" tIns="0" rIns="0" bIns="0" rtlCol="0"/>
            <a:lstStyle/>
            <a:p>
              <a:endParaRPr/>
            </a:p>
          </p:txBody>
        </p:sp>
      </p:grpSp>
      <p:grpSp>
        <p:nvGrpSpPr>
          <p:cNvPr id="1177" name="object 1177"/>
          <p:cNvGrpSpPr/>
          <p:nvPr/>
        </p:nvGrpSpPr>
        <p:grpSpPr>
          <a:xfrm>
            <a:off x="6087700" y="867781"/>
            <a:ext cx="868044" cy="115570"/>
            <a:chOff x="6087700" y="867781"/>
            <a:chExt cx="868044" cy="115570"/>
          </a:xfrm>
        </p:grpSpPr>
        <p:sp>
          <p:nvSpPr>
            <p:cNvPr id="1178" name="object 1178"/>
            <p:cNvSpPr/>
            <p:nvPr/>
          </p:nvSpPr>
          <p:spPr>
            <a:xfrm>
              <a:off x="6087700" y="867781"/>
              <a:ext cx="335331" cy="114958"/>
            </a:xfrm>
            <a:prstGeom prst="rect">
              <a:avLst/>
            </a:prstGeom>
            <a:blipFill>
              <a:blip r:embed="rId54" cstate="print"/>
              <a:stretch>
                <a:fillRect/>
              </a:stretch>
            </a:blipFill>
          </p:spPr>
          <p:txBody>
            <a:bodyPr wrap="square" lIns="0" tIns="0" rIns="0" bIns="0" rtlCol="0"/>
            <a:lstStyle/>
            <a:p>
              <a:endParaRPr/>
            </a:p>
          </p:txBody>
        </p:sp>
        <p:sp>
          <p:nvSpPr>
            <p:cNvPr id="1179" name="object 1179"/>
            <p:cNvSpPr/>
            <p:nvPr/>
          </p:nvSpPr>
          <p:spPr>
            <a:xfrm>
              <a:off x="6447861" y="897553"/>
              <a:ext cx="163172" cy="85186"/>
            </a:xfrm>
            <a:prstGeom prst="rect">
              <a:avLst/>
            </a:prstGeom>
            <a:blipFill>
              <a:blip r:embed="rId55" cstate="print"/>
              <a:stretch>
                <a:fillRect/>
              </a:stretch>
            </a:blipFill>
          </p:spPr>
          <p:txBody>
            <a:bodyPr wrap="square" lIns="0" tIns="0" rIns="0" bIns="0" rtlCol="0"/>
            <a:lstStyle/>
            <a:p>
              <a:endParaRPr/>
            </a:p>
          </p:txBody>
        </p:sp>
        <p:sp>
          <p:nvSpPr>
            <p:cNvPr id="1180" name="object 1180"/>
            <p:cNvSpPr/>
            <p:nvPr/>
          </p:nvSpPr>
          <p:spPr>
            <a:xfrm>
              <a:off x="6635864" y="897553"/>
              <a:ext cx="88680" cy="82604"/>
            </a:xfrm>
            <a:prstGeom prst="rect">
              <a:avLst/>
            </a:prstGeom>
            <a:blipFill>
              <a:blip r:embed="rId56" cstate="print"/>
              <a:stretch>
                <a:fillRect/>
              </a:stretch>
            </a:blipFill>
          </p:spPr>
          <p:txBody>
            <a:bodyPr wrap="square" lIns="0" tIns="0" rIns="0" bIns="0" rtlCol="0"/>
            <a:lstStyle/>
            <a:p>
              <a:endParaRPr/>
            </a:p>
          </p:txBody>
        </p:sp>
        <p:sp>
          <p:nvSpPr>
            <p:cNvPr id="1181" name="object 1181"/>
            <p:cNvSpPr/>
            <p:nvPr/>
          </p:nvSpPr>
          <p:spPr>
            <a:xfrm>
              <a:off x="6745828" y="897553"/>
              <a:ext cx="209522" cy="85186"/>
            </a:xfrm>
            <a:prstGeom prst="rect">
              <a:avLst/>
            </a:prstGeom>
            <a:blipFill>
              <a:blip r:embed="rId57" cstate="print"/>
              <a:stretch>
                <a:fillRect/>
              </a:stretch>
            </a:blipFill>
          </p:spPr>
          <p:txBody>
            <a:bodyPr wrap="square" lIns="0" tIns="0" rIns="0" bIns="0" rtlCol="0"/>
            <a:lstStyle/>
            <a:p>
              <a:endParaRPr/>
            </a:p>
          </p:txBody>
        </p:sp>
      </p:grpSp>
      <p:grpSp>
        <p:nvGrpSpPr>
          <p:cNvPr id="1182" name="object 1182"/>
          <p:cNvGrpSpPr/>
          <p:nvPr/>
        </p:nvGrpSpPr>
        <p:grpSpPr>
          <a:xfrm>
            <a:off x="6364620" y="1042111"/>
            <a:ext cx="310515" cy="112395"/>
            <a:chOff x="6364620" y="1042111"/>
            <a:chExt cx="310515" cy="112395"/>
          </a:xfrm>
        </p:grpSpPr>
        <p:sp>
          <p:nvSpPr>
            <p:cNvPr id="1183" name="object 1183"/>
            <p:cNvSpPr/>
            <p:nvPr/>
          </p:nvSpPr>
          <p:spPr>
            <a:xfrm>
              <a:off x="6364620" y="1042111"/>
              <a:ext cx="97430" cy="112376"/>
            </a:xfrm>
            <a:prstGeom prst="rect">
              <a:avLst/>
            </a:prstGeom>
            <a:blipFill>
              <a:blip r:embed="rId58" cstate="print"/>
              <a:stretch>
                <a:fillRect/>
              </a:stretch>
            </a:blipFill>
          </p:spPr>
          <p:txBody>
            <a:bodyPr wrap="square" lIns="0" tIns="0" rIns="0" bIns="0" rtlCol="0"/>
            <a:lstStyle/>
            <a:p>
              <a:endParaRPr/>
            </a:p>
          </p:txBody>
        </p:sp>
        <p:sp>
          <p:nvSpPr>
            <p:cNvPr id="1184" name="object 1184"/>
            <p:cNvSpPr/>
            <p:nvPr/>
          </p:nvSpPr>
          <p:spPr>
            <a:xfrm>
              <a:off x="6485225" y="1042111"/>
              <a:ext cx="189658" cy="112376"/>
            </a:xfrm>
            <a:prstGeom prst="rect">
              <a:avLst/>
            </a:prstGeom>
            <a:blipFill>
              <a:blip r:embed="rId59" cstate="print"/>
              <a:stretch>
                <a:fillRect/>
              </a:stretch>
            </a:blipFill>
          </p:spPr>
          <p:txBody>
            <a:bodyPr wrap="square" lIns="0" tIns="0" rIns="0" bIns="0" rtlCol="0"/>
            <a:lstStyle/>
            <a:p>
              <a:endParaRPr/>
            </a:p>
          </p:txBody>
        </p:sp>
      </p:grpSp>
      <p:grpSp>
        <p:nvGrpSpPr>
          <p:cNvPr id="1185" name="object 1185"/>
          <p:cNvGrpSpPr/>
          <p:nvPr/>
        </p:nvGrpSpPr>
        <p:grpSpPr>
          <a:xfrm>
            <a:off x="6347489" y="1907788"/>
            <a:ext cx="340995" cy="250825"/>
            <a:chOff x="6347489" y="1907788"/>
            <a:chExt cx="340995" cy="250825"/>
          </a:xfrm>
        </p:grpSpPr>
        <p:sp>
          <p:nvSpPr>
            <p:cNvPr id="1186" name="object 1186"/>
            <p:cNvSpPr/>
            <p:nvPr/>
          </p:nvSpPr>
          <p:spPr>
            <a:xfrm>
              <a:off x="6352086" y="1912385"/>
              <a:ext cx="332105" cy="241935"/>
            </a:xfrm>
            <a:custGeom>
              <a:avLst/>
              <a:gdLst/>
              <a:ahLst/>
              <a:cxnLst/>
              <a:rect l="l" t="t" r="r" b="b"/>
              <a:pathLst>
                <a:path w="332104" h="241935">
                  <a:moveTo>
                    <a:pt x="331783" y="0"/>
                  </a:moveTo>
                  <a:lnTo>
                    <a:pt x="0" y="0"/>
                  </a:lnTo>
                  <a:lnTo>
                    <a:pt x="0" y="241446"/>
                  </a:lnTo>
                  <a:lnTo>
                    <a:pt x="331783" y="241446"/>
                  </a:lnTo>
                  <a:lnTo>
                    <a:pt x="331783" y="0"/>
                  </a:lnTo>
                  <a:close/>
                </a:path>
              </a:pathLst>
            </a:custGeom>
            <a:solidFill>
              <a:srgbClr val="C6EAFA"/>
            </a:solidFill>
          </p:spPr>
          <p:txBody>
            <a:bodyPr wrap="square" lIns="0" tIns="0" rIns="0" bIns="0" rtlCol="0"/>
            <a:lstStyle/>
            <a:p>
              <a:endParaRPr/>
            </a:p>
          </p:txBody>
        </p:sp>
        <p:sp>
          <p:nvSpPr>
            <p:cNvPr id="1187" name="object 1187"/>
            <p:cNvSpPr/>
            <p:nvPr/>
          </p:nvSpPr>
          <p:spPr>
            <a:xfrm>
              <a:off x="6352086" y="1912385"/>
              <a:ext cx="332105" cy="241935"/>
            </a:xfrm>
            <a:custGeom>
              <a:avLst/>
              <a:gdLst/>
              <a:ahLst/>
              <a:cxnLst/>
              <a:rect l="l" t="t" r="r" b="b"/>
              <a:pathLst>
                <a:path w="332104" h="241935">
                  <a:moveTo>
                    <a:pt x="0" y="0"/>
                  </a:moveTo>
                  <a:lnTo>
                    <a:pt x="331783" y="0"/>
                  </a:lnTo>
                  <a:lnTo>
                    <a:pt x="331783" y="241446"/>
                  </a:lnTo>
                  <a:lnTo>
                    <a:pt x="0" y="241446"/>
                  </a:lnTo>
                  <a:lnTo>
                    <a:pt x="0" y="0"/>
                  </a:lnTo>
                  <a:close/>
                </a:path>
              </a:pathLst>
            </a:custGeom>
            <a:ln w="8749">
              <a:solidFill>
                <a:srgbClr val="221F1F"/>
              </a:solidFill>
            </a:ln>
          </p:spPr>
          <p:txBody>
            <a:bodyPr wrap="square" lIns="0" tIns="0" rIns="0" bIns="0" rtlCol="0"/>
            <a:lstStyle/>
            <a:p>
              <a:endParaRPr/>
            </a:p>
          </p:txBody>
        </p:sp>
        <p:sp>
          <p:nvSpPr>
            <p:cNvPr id="1188" name="object 1188"/>
            <p:cNvSpPr/>
            <p:nvPr/>
          </p:nvSpPr>
          <p:spPr>
            <a:xfrm>
              <a:off x="6467489" y="1980878"/>
              <a:ext cx="100977" cy="109623"/>
            </a:xfrm>
            <a:prstGeom prst="rect">
              <a:avLst/>
            </a:prstGeom>
            <a:blipFill>
              <a:blip r:embed="rId50" cstate="print"/>
              <a:stretch>
                <a:fillRect/>
              </a:stretch>
            </a:blipFill>
          </p:spPr>
          <p:txBody>
            <a:bodyPr wrap="square" lIns="0" tIns="0" rIns="0" bIns="0" rtlCol="0"/>
            <a:lstStyle/>
            <a:p>
              <a:endParaRPr/>
            </a:p>
          </p:txBody>
        </p:sp>
      </p:grpSp>
      <p:grpSp>
        <p:nvGrpSpPr>
          <p:cNvPr id="1189" name="object 1189"/>
          <p:cNvGrpSpPr/>
          <p:nvPr/>
        </p:nvGrpSpPr>
        <p:grpSpPr>
          <a:xfrm>
            <a:off x="6347489" y="4851627"/>
            <a:ext cx="340995" cy="250825"/>
            <a:chOff x="6347489" y="4851627"/>
            <a:chExt cx="340995" cy="250825"/>
          </a:xfrm>
        </p:grpSpPr>
        <p:sp>
          <p:nvSpPr>
            <p:cNvPr id="1190" name="object 1190"/>
            <p:cNvSpPr/>
            <p:nvPr/>
          </p:nvSpPr>
          <p:spPr>
            <a:xfrm>
              <a:off x="6352086" y="4856225"/>
              <a:ext cx="332105" cy="241935"/>
            </a:xfrm>
            <a:custGeom>
              <a:avLst/>
              <a:gdLst/>
              <a:ahLst/>
              <a:cxnLst/>
              <a:rect l="l" t="t" r="r" b="b"/>
              <a:pathLst>
                <a:path w="332104" h="241935">
                  <a:moveTo>
                    <a:pt x="331783" y="0"/>
                  </a:moveTo>
                  <a:lnTo>
                    <a:pt x="0" y="0"/>
                  </a:lnTo>
                  <a:lnTo>
                    <a:pt x="0" y="241446"/>
                  </a:lnTo>
                  <a:lnTo>
                    <a:pt x="331783" y="241446"/>
                  </a:lnTo>
                  <a:lnTo>
                    <a:pt x="331783" y="0"/>
                  </a:lnTo>
                  <a:close/>
                </a:path>
              </a:pathLst>
            </a:custGeom>
            <a:solidFill>
              <a:srgbClr val="C6EAFA"/>
            </a:solidFill>
          </p:spPr>
          <p:txBody>
            <a:bodyPr wrap="square" lIns="0" tIns="0" rIns="0" bIns="0" rtlCol="0"/>
            <a:lstStyle/>
            <a:p>
              <a:endParaRPr/>
            </a:p>
          </p:txBody>
        </p:sp>
        <p:sp>
          <p:nvSpPr>
            <p:cNvPr id="1191" name="object 1191"/>
            <p:cNvSpPr/>
            <p:nvPr/>
          </p:nvSpPr>
          <p:spPr>
            <a:xfrm>
              <a:off x="6352086" y="4856225"/>
              <a:ext cx="332105" cy="241935"/>
            </a:xfrm>
            <a:custGeom>
              <a:avLst/>
              <a:gdLst/>
              <a:ahLst/>
              <a:cxnLst/>
              <a:rect l="l" t="t" r="r" b="b"/>
              <a:pathLst>
                <a:path w="332104" h="241935">
                  <a:moveTo>
                    <a:pt x="0" y="0"/>
                  </a:moveTo>
                  <a:lnTo>
                    <a:pt x="331783" y="0"/>
                  </a:lnTo>
                  <a:lnTo>
                    <a:pt x="331783" y="241446"/>
                  </a:lnTo>
                  <a:lnTo>
                    <a:pt x="0" y="241446"/>
                  </a:lnTo>
                  <a:lnTo>
                    <a:pt x="0" y="0"/>
                  </a:lnTo>
                  <a:close/>
                </a:path>
              </a:pathLst>
            </a:custGeom>
            <a:ln w="8749">
              <a:solidFill>
                <a:srgbClr val="221F1F"/>
              </a:solidFill>
            </a:ln>
          </p:spPr>
          <p:txBody>
            <a:bodyPr wrap="square" lIns="0" tIns="0" rIns="0" bIns="0" rtlCol="0"/>
            <a:lstStyle/>
            <a:p>
              <a:endParaRPr/>
            </a:p>
          </p:txBody>
        </p:sp>
        <p:sp>
          <p:nvSpPr>
            <p:cNvPr id="1192" name="object 1192"/>
            <p:cNvSpPr/>
            <p:nvPr/>
          </p:nvSpPr>
          <p:spPr>
            <a:xfrm>
              <a:off x="6479786" y="4924649"/>
              <a:ext cx="55244" cy="107314"/>
            </a:xfrm>
            <a:custGeom>
              <a:avLst/>
              <a:gdLst/>
              <a:ahLst/>
              <a:cxnLst/>
              <a:rect l="l" t="t" r="r" b="b"/>
              <a:pathLst>
                <a:path w="55245" h="107314">
                  <a:moveTo>
                    <a:pt x="55100" y="0"/>
                  </a:moveTo>
                  <a:lnTo>
                    <a:pt x="40911" y="0"/>
                  </a:lnTo>
                  <a:lnTo>
                    <a:pt x="35017" y="10113"/>
                  </a:lnTo>
                  <a:lnTo>
                    <a:pt x="27106" y="15987"/>
                  </a:lnTo>
                  <a:lnTo>
                    <a:pt x="15870" y="18711"/>
                  </a:lnTo>
                  <a:lnTo>
                    <a:pt x="0" y="19377"/>
                  </a:lnTo>
                  <a:lnTo>
                    <a:pt x="0" y="30993"/>
                  </a:lnTo>
                  <a:lnTo>
                    <a:pt x="35472" y="30993"/>
                  </a:lnTo>
                  <a:lnTo>
                    <a:pt x="35472" y="107179"/>
                  </a:lnTo>
                  <a:lnTo>
                    <a:pt x="55100" y="107179"/>
                  </a:lnTo>
                  <a:lnTo>
                    <a:pt x="55100" y="0"/>
                  </a:lnTo>
                  <a:close/>
                </a:path>
              </a:pathLst>
            </a:custGeom>
            <a:solidFill>
              <a:srgbClr val="221F1F"/>
            </a:solidFill>
          </p:spPr>
          <p:txBody>
            <a:bodyPr wrap="square" lIns="0" tIns="0" rIns="0" bIns="0" rtlCol="0"/>
            <a:lstStyle/>
            <a:p>
              <a:endParaRPr/>
            </a:p>
          </p:txBody>
        </p:sp>
      </p:grpSp>
      <p:sp>
        <p:nvSpPr>
          <p:cNvPr id="1193" name="object 1193"/>
          <p:cNvSpPr/>
          <p:nvPr/>
        </p:nvSpPr>
        <p:spPr>
          <a:xfrm>
            <a:off x="6506509" y="4146152"/>
            <a:ext cx="37465" cy="27305"/>
          </a:xfrm>
          <a:custGeom>
            <a:avLst/>
            <a:gdLst/>
            <a:ahLst/>
            <a:cxnLst/>
            <a:rect l="l" t="t" r="r" b="b"/>
            <a:pathLst>
              <a:path w="37465" h="27304">
                <a:moveTo>
                  <a:pt x="37127" y="0"/>
                </a:moveTo>
                <a:lnTo>
                  <a:pt x="0" y="0"/>
                </a:lnTo>
                <a:lnTo>
                  <a:pt x="0" y="27018"/>
                </a:lnTo>
                <a:lnTo>
                  <a:pt x="37127" y="27018"/>
                </a:lnTo>
                <a:lnTo>
                  <a:pt x="37127" y="0"/>
                </a:lnTo>
                <a:close/>
              </a:path>
            </a:pathLst>
          </a:custGeom>
          <a:solidFill>
            <a:srgbClr val="221F1F"/>
          </a:solidFill>
        </p:spPr>
        <p:txBody>
          <a:bodyPr wrap="square" lIns="0" tIns="0" rIns="0" bIns="0" rtlCol="0"/>
          <a:lstStyle/>
          <a:p>
            <a:endParaRPr/>
          </a:p>
        </p:txBody>
      </p:sp>
      <p:sp>
        <p:nvSpPr>
          <p:cNvPr id="1194" name="object 1194"/>
          <p:cNvSpPr/>
          <p:nvPr/>
        </p:nvSpPr>
        <p:spPr>
          <a:xfrm>
            <a:off x="6506509" y="4060794"/>
            <a:ext cx="37465" cy="27305"/>
          </a:xfrm>
          <a:custGeom>
            <a:avLst/>
            <a:gdLst/>
            <a:ahLst/>
            <a:cxnLst/>
            <a:rect l="l" t="t" r="r" b="b"/>
            <a:pathLst>
              <a:path w="37465" h="27304">
                <a:moveTo>
                  <a:pt x="37127" y="0"/>
                </a:moveTo>
                <a:lnTo>
                  <a:pt x="0" y="0"/>
                </a:lnTo>
                <a:lnTo>
                  <a:pt x="0" y="27190"/>
                </a:lnTo>
                <a:lnTo>
                  <a:pt x="37127" y="27190"/>
                </a:lnTo>
                <a:lnTo>
                  <a:pt x="37127" y="0"/>
                </a:lnTo>
                <a:close/>
              </a:path>
            </a:pathLst>
          </a:custGeom>
          <a:solidFill>
            <a:srgbClr val="221F1F"/>
          </a:solidFill>
        </p:spPr>
        <p:txBody>
          <a:bodyPr wrap="square" lIns="0" tIns="0" rIns="0" bIns="0" rtlCol="0"/>
          <a:lstStyle/>
          <a:p>
            <a:endParaRPr/>
          </a:p>
        </p:txBody>
      </p:sp>
      <p:sp>
        <p:nvSpPr>
          <p:cNvPr id="1195" name="object 1195"/>
          <p:cNvSpPr/>
          <p:nvPr/>
        </p:nvSpPr>
        <p:spPr>
          <a:xfrm>
            <a:off x="6506509" y="3975608"/>
            <a:ext cx="37465" cy="26034"/>
          </a:xfrm>
          <a:custGeom>
            <a:avLst/>
            <a:gdLst/>
            <a:ahLst/>
            <a:cxnLst/>
            <a:rect l="l" t="t" r="r" b="b"/>
            <a:pathLst>
              <a:path w="37465" h="26035">
                <a:moveTo>
                  <a:pt x="37127" y="0"/>
                </a:moveTo>
                <a:lnTo>
                  <a:pt x="0" y="0"/>
                </a:lnTo>
                <a:lnTo>
                  <a:pt x="0" y="25813"/>
                </a:lnTo>
                <a:lnTo>
                  <a:pt x="37127" y="25813"/>
                </a:lnTo>
                <a:lnTo>
                  <a:pt x="37127" y="0"/>
                </a:lnTo>
                <a:close/>
              </a:path>
            </a:pathLst>
          </a:custGeom>
          <a:solidFill>
            <a:srgbClr val="221F1F"/>
          </a:solidFill>
        </p:spPr>
        <p:txBody>
          <a:bodyPr wrap="square" lIns="0" tIns="0" rIns="0" bIns="0" rtlCol="0"/>
          <a:lstStyle/>
          <a:p>
            <a:endParaRPr/>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78739" y="23825"/>
            <a:ext cx="8990965" cy="5987415"/>
          </a:xfrm>
          <a:prstGeom prst="rect">
            <a:avLst/>
          </a:prstGeom>
        </p:spPr>
        <p:txBody>
          <a:bodyPr vert="horz" wrap="square" lIns="0" tIns="12700" rIns="0" bIns="0" rtlCol="0">
            <a:spAutoFit/>
          </a:bodyPr>
          <a:lstStyle/>
          <a:p>
            <a:pPr marL="256540" indent="-243840">
              <a:lnSpc>
                <a:spcPct val="100000"/>
              </a:lnSpc>
              <a:spcBef>
                <a:spcPts val="100"/>
              </a:spcBef>
              <a:buSzPct val="95833"/>
              <a:buFont typeface="Wingdings"/>
              <a:buChar char=""/>
              <a:tabLst>
                <a:tab pos="256540" algn="l"/>
              </a:tabLst>
            </a:pPr>
            <a:r>
              <a:rPr sz="2400" spc="-5" dirty="0">
                <a:latin typeface="Times New Roman"/>
                <a:cs typeface="Times New Roman"/>
              </a:rPr>
              <a:t>Implement</a:t>
            </a:r>
            <a:r>
              <a:rPr sz="2400" spc="220" dirty="0">
                <a:latin typeface="Times New Roman"/>
                <a:cs typeface="Times New Roman"/>
              </a:rPr>
              <a:t> </a:t>
            </a:r>
            <a:r>
              <a:rPr sz="2400" dirty="0">
                <a:latin typeface="Times New Roman"/>
                <a:cs typeface="Times New Roman"/>
              </a:rPr>
              <a:t>the</a:t>
            </a:r>
            <a:r>
              <a:rPr sz="2400" spc="215" dirty="0">
                <a:latin typeface="Times New Roman"/>
                <a:cs typeface="Times New Roman"/>
              </a:rPr>
              <a:t> </a:t>
            </a:r>
            <a:r>
              <a:rPr sz="2400" spc="-5" dirty="0">
                <a:latin typeface="Times New Roman"/>
                <a:cs typeface="Times New Roman"/>
              </a:rPr>
              <a:t>second-chance</a:t>
            </a:r>
            <a:r>
              <a:rPr sz="2400" spc="210" dirty="0">
                <a:latin typeface="Times New Roman"/>
                <a:cs typeface="Times New Roman"/>
              </a:rPr>
              <a:t> </a:t>
            </a:r>
            <a:r>
              <a:rPr sz="2400" spc="-5" dirty="0">
                <a:latin typeface="Times New Roman"/>
                <a:cs typeface="Times New Roman"/>
              </a:rPr>
              <a:t>algorithm</a:t>
            </a:r>
            <a:r>
              <a:rPr sz="2400" spc="229" dirty="0">
                <a:latin typeface="Times New Roman"/>
                <a:cs typeface="Times New Roman"/>
              </a:rPr>
              <a:t> </a:t>
            </a:r>
            <a:r>
              <a:rPr sz="2400" spc="-5" dirty="0">
                <a:latin typeface="Times New Roman"/>
                <a:cs typeface="Times New Roman"/>
              </a:rPr>
              <a:t>(sometimes</a:t>
            </a:r>
            <a:r>
              <a:rPr sz="2400" spc="220" dirty="0">
                <a:latin typeface="Times New Roman"/>
                <a:cs typeface="Times New Roman"/>
              </a:rPr>
              <a:t> </a:t>
            </a:r>
            <a:r>
              <a:rPr sz="2400" spc="-10" dirty="0">
                <a:latin typeface="Times New Roman"/>
                <a:cs typeface="Times New Roman"/>
              </a:rPr>
              <a:t>referred</a:t>
            </a:r>
            <a:r>
              <a:rPr sz="2400" spc="215" dirty="0">
                <a:latin typeface="Times New Roman"/>
                <a:cs typeface="Times New Roman"/>
              </a:rPr>
              <a:t> </a:t>
            </a:r>
            <a:r>
              <a:rPr sz="2400" dirty="0">
                <a:latin typeface="Times New Roman"/>
                <a:cs typeface="Times New Roman"/>
              </a:rPr>
              <a:t>to</a:t>
            </a:r>
            <a:r>
              <a:rPr sz="2400" spc="215" dirty="0">
                <a:latin typeface="Times New Roman"/>
                <a:cs typeface="Times New Roman"/>
              </a:rPr>
              <a:t> </a:t>
            </a:r>
            <a:r>
              <a:rPr sz="2400" spc="-10" dirty="0">
                <a:latin typeface="Times New Roman"/>
                <a:cs typeface="Times New Roman"/>
              </a:rPr>
              <a:t>as</a:t>
            </a:r>
            <a:r>
              <a:rPr sz="2400" spc="220" dirty="0">
                <a:latin typeface="Times New Roman"/>
                <a:cs typeface="Times New Roman"/>
              </a:rPr>
              <a:t> </a:t>
            </a:r>
            <a:r>
              <a:rPr sz="2400" dirty="0">
                <a:latin typeface="Times New Roman"/>
                <a:cs typeface="Times New Roman"/>
              </a:rPr>
              <a:t>the</a:t>
            </a:r>
            <a:endParaRPr sz="2400">
              <a:latin typeface="Times New Roman"/>
              <a:cs typeface="Times New Roman"/>
            </a:endParaRPr>
          </a:p>
          <a:p>
            <a:pPr marL="12700">
              <a:lnSpc>
                <a:spcPct val="100000"/>
              </a:lnSpc>
            </a:pPr>
            <a:r>
              <a:rPr sz="2400" spc="-5" dirty="0">
                <a:latin typeface="Times New Roman"/>
                <a:cs typeface="Times New Roman"/>
              </a:rPr>
              <a:t>clock algorithm) </a:t>
            </a:r>
            <a:r>
              <a:rPr sz="2400" dirty="0">
                <a:latin typeface="Times New Roman"/>
                <a:cs typeface="Times New Roman"/>
              </a:rPr>
              <a:t>is </a:t>
            </a:r>
            <a:r>
              <a:rPr sz="2400" spc="-10" dirty="0">
                <a:latin typeface="Times New Roman"/>
                <a:cs typeface="Times New Roman"/>
              </a:rPr>
              <a:t>as </a:t>
            </a:r>
            <a:r>
              <a:rPr sz="2400" dirty="0">
                <a:latin typeface="Times New Roman"/>
                <a:cs typeface="Times New Roman"/>
              </a:rPr>
              <a:t>a </a:t>
            </a:r>
            <a:r>
              <a:rPr sz="2400" spc="-5" dirty="0">
                <a:latin typeface="Times New Roman"/>
                <a:cs typeface="Times New Roman"/>
              </a:rPr>
              <a:t>circular queue.</a:t>
            </a:r>
            <a:endParaRPr sz="2400">
              <a:latin typeface="Times New Roman"/>
              <a:cs typeface="Times New Roman"/>
            </a:endParaRPr>
          </a:p>
          <a:p>
            <a:pPr marL="256540" indent="-243840">
              <a:lnSpc>
                <a:spcPct val="100000"/>
              </a:lnSpc>
              <a:spcBef>
                <a:spcPts val="1205"/>
              </a:spcBef>
              <a:buSzPct val="95833"/>
              <a:buFont typeface="Wingdings"/>
              <a:buChar char=""/>
              <a:tabLst>
                <a:tab pos="256540" algn="l"/>
              </a:tabLst>
            </a:pPr>
            <a:r>
              <a:rPr sz="2400" dirty="0">
                <a:latin typeface="Times New Roman"/>
                <a:cs typeface="Times New Roman"/>
              </a:rPr>
              <a:t>A</a:t>
            </a:r>
            <a:r>
              <a:rPr sz="2400" spc="110" dirty="0">
                <a:latin typeface="Times New Roman"/>
                <a:cs typeface="Times New Roman"/>
              </a:rPr>
              <a:t> </a:t>
            </a:r>
            <a:r>
              <a:rPr sz="2400" dirty="0">
                <a:latin typeface="Times New Roman"/>
                <a:cs typeface="Times New Roman"/>
              </a:rPr>
              <a:t>pointer</a:t>
            </a:r>
            <a:r>
              <a:rPr sz="2400" spc="250" dirty="0">
                <a:latin typeface="Times New Roman"/>
                <a:cs typeface="Times New Roman"/>
              </a:rPr>
              <a:t> </a:t>
            </a:r>
            <a:r>
              <a:rPr sz="2400" spc="-5" dirty="0">
                <a:latin typeface="Times New Roman"/>
                <a:cs typeface="Times New Roman"/>
              </a:rPr>
              <a:t>(that</a:t>
            </a:r>
            <a:r>
              <a:rPr sz="2400" spc="265" dirty="0">
                <a:latin typeface="Times New Roman"/>
                <a:cs typeface="Times New Roman"/>
              </a:rPr>
              <a:t> </a:t>
            </a:r>
            <a:r>
              <a:rPr sz="2400" dirty="0">
                <a:latin typeface="Times New Roman"/>
                <a:cs typeface="Times New Roman"/>
              </a:rPr>
              <a:t>is,</a:t>
            </a:r>
            <a:r>
              <a:rPr sz="2400" spc="265" dirty="0">
                <a:latin typeface="Times New Roman"/>
                <a:cs typeface="Times New Roman"/>
              </a:rPr>
              <a:t> </a:t>
            </a:r>
            <a:r>
              <a:rPr sz="2400" dirty="0">
                <a:latin typeface="Times New Roman"/>
                <a:cs typeface="Times New Roman"/>
              </a:rPr>
              <a:t>a</a:t>
            </a:r>
            <a:r>
              <a:rPr sz="2400" spc="250" dirty="0">
                <a:latin typeface="Times New Roman"/>
                <a:cs typeface="Times New Roman"/>
              </a:rPr>
              <a:t> </a:t>
            </a:r>
            <a:r>
              <a:rPr sz="2400" spc="-10" dirty="0">
                <a:latin typeface="Times New Roman"/>
                <a:cs typeface="Times New Roman"/>
              </a:rPr>
              <a:t>hand</a:t>
            </a:r>
            <a:r>
              <a:rPr sz="2400" spc="265" dirty="0">
                <a:latin typeface="Times New Roman"/>
                <a:cs typeface="Times New Roman"/>
              </a:rPr>
              <a:t> </a:t>
            </a:r>
            <a:r>
              <a:rPr sz="2400" spc="-5" dirty="0">
                <a:latin typeface="Times New Roman"/>
                <a:cs typeface="Times New Roman"/>
              </a:rPr>
              <a:t>on</a:t>
            </a:r>
            <a:r>
              <a:rPr sz="2400" spc="260" dirty="0">
                <a:latin typeface="Times New Roman"/>
                <a:cs typeface="Times New Roman"/>
              </a:rPr>
              <a:t> </a:t>
            </a:r>
            <a:r>
              <a:rPr sz="2400" dirty="0">
                <a:latin typeface="Times New Roman"/>
                <a:cs typeface="Times New Roman"/>
              </a:rPr>
              <a:t>the</a:t>
            </a:r>
            <a:r>
              <a:rPr sz="2400" spc="250" dirty="0">
                <a:latin typeface="Times New Roman"/>
                <a:cs typeface="Times New Roman"/>
              </a:rPr>
              <a:t> </a:t>
            </a:r>
            <a:r>
              <a:rPr sz="2400" spc="-5" dirty="0">
                <a:latin typeface="Times New Roman"/>
                <a:cs typeface="Times New Roman"/>
              </a:rPr>
              <a:t>clock)</a:t>
            </a:r>
            <a:r>
              <a:rPr sz="2400" spc="254" dirty="0">
                <a:latin typeface="Times New Roman"/>
                <a:cs typeface="Times New Roman"/>
              </a:rPr>
              <a:t> </a:t>
            </a:r>
            <a:r>
              <a:rPr sz="2400" spc="-5" dirty="0">
                <a:latin typeface="Times New Roman"/>
                <a:cs typeface="Times New Roman"/>
              </a:rPr>
              <a:t>indicates</a:t>
            </a:r>
            <a:r>
              <a:rPr sz="2400" spc="260" dirty="0">
                <a:latin typeface="Times New Roman"/>
                <a:cs typeface="Times New Roman"/>
              </a:rPr>
              <a:t> </a:t>
            </a:r>
            <a:r>
              <a:rPr sz="2400" spc="-5" dirty="0">
                <a:latin typeface="Times New Roman"/>
                <a:cs typeface="Times New Roman"/>
              </a:rPr>
              <a:t>which</a:t>
            </a:r>
            <a:r>
              <a:rPr sz="2400" spc="254" dirty="0">
                <a:latin typeface="Times New Roman"/>
                <a:cs typeface="Times New Roman"/>
              </a:rPr>
              <a:t> </a:t>
            </a:r>
            <a:r>
              <a:rPr sz="2400" spc="-10" dirty="0">
                <a:latin typeface="Times New Roman"/>
                <a:cs typeface="Times New Roman"/>
              </a:rPr>
              <a:t>page</a:t>
            </a:r>
            <a:r>
              <a:rPr sz="2400" spc="254" dirty="0">
                <a:latin typeface="Times New Roman"/>
                <a:cs typeface="Times New Roman"/>
              </a:rPr>
              <a:t> </a:t>
            </a:r>
            <a:r>
              <a:rPr sz="2400" dirty="0">
                <a:latin typeface="Times New Roman"/>
                <a:cs typeface="Times New Roman"/>
              </a:rPr>
              <a:t>is</a:t>
            </a:r>
            <a:r>
              <a:rPr sz="2400" spc="265" dirty="0">
                <a:latin typeface="Times New Roman"/>
                <a:cs typeface="Times New Roman"/>
              </a:rPr>
              <a:t> </a:t>
            </a:r>
            <a:r>
              <a:rPr sz="2400" dirty="0">
                <a:latin typeface="Times New Roman"/>
                <a:cs typeface="Times New Roman"/>
              </a:rPr>
              <a:t>to</a:t>
            </a:r>
            <a:r>
              <a:rPr sz="2400" spc="260" dirty="0">
                <a:latin typeface="Times New Roman"/>
                <a:cs typeface="Times New Roman"/>
              </a:rPr>
              <a:t> </a:t>
            </a:r>
            <a:r>
              <a:rPr sz="2400" spc="-5" dirty="0">
                <a:latin typeface="Times New Roman"/>
                <a:cs typeface="Times New Roman"/>
              </a:rPr>
              <a:t>be</a:t>
            </a:r>
            <a:endParaRPr sz="2400">
              <a:latin typeface="Times New Roman"/>
              <a:cs typeface="Times New Roman"/>
            </a:endParaRPr>
          </a:p>
          <a:p>
            <a:pPr marL="12700">
              <a:lnSpc>
                <a:spcPct val="100000"/>
              </a:lnSpc>
            </a:pPr>
            <a:r>
              <a:rPr sz="2400" spc="-10" dirty="0">
                <a:latin typeface="Times New Roman"/>
                <a:cs typeface="Times New Roman"/>
              </a:rPr>
              <a:t>replaced</a:t>
            </a:r>
            <a:r>
              <a:rPr sz="2400" spc="-5" dirty="0">
                <a:latin typeface="Times New Roman"/>
                <a:cs typeface="Times New Roman"/>
              </a:rPr>
              <a:t> </a:t>
            </a:r>
            <a:r>
              <a:rPr sz="2400" dirty="0">
                <a:latin typeface="Times New Roman"/>
                <a:cs typeface="Times New Roman"/>
              </a:rPr>
              <a:t>next.</a:t>
            </a:r>
            <a:endParaRPr sz="2400">
              <a:latin typeface="Times New Roman"/>
              <a:cs typeface="Times New Roman"/>
            </a:endParaRPr>
          </a:p>
          <a:p>
            <a:pPr marL="12700" marR="9525">
              <a:lnSpc>
                <a:spcPct val="100000"/>
              </a:lnSpc>
              <a:spcBef>
                <a:spcPts val="1200"/>
              </a:spcBef>
              <a:buSzPct val="95833"/>
              <a:buFont typeface="Wingdings"/>
              <a:buChar char=""/>
              <a:tabLst>
                <a:tab pos="256540" algn="l"/>
              </a:tabLst>
            </a:pPr>
            <a:r>
              <a:rPr sz="2400" dirty="0">
                <a:latin typeface="Times New Roman"/>
                <a:cs typeface="Times New Roman"/>
              </a:rPr>
              <a:t>When a </a:t>
            </a:r>
            <a:r>
              <a:rPr sz="2400" spc="-5" dirty="0">
                <a:latin typeface="Times New Roman"/>
                <a:cs typeface="Times New Roman"/>
              </a:rPr>
              <a:t>frame </a:t>
            </a:r>
            <a:r>
              <a:rPr sz="2400" dirty="0">
                <a:latin typeface="Times New Roman"/>
                <a:cs typeface="Times New Roman"/>
              </a:rPr>
              <a:t>is </a:t>
            </a:r>
            <a:r>
              <a:rPr sz="2400" spc="-5" dirty="0">
                <a:latin typeface="Times New Roman"/>
                <a:cs typeface="Times New Roman"/>
              </a:rPr>
              <a:t>needed, </a:t>
            </a:r>
            <a:r>
              <a:rPr sz="2400" dirty="0">
                <a:latin typeface="Times New Roman"/>
                <a:cs typeface="Times New Roman"/>
              </a:rPr>
              <a:t>the </a:t>
            </a:r>
            <a:r>
              <a:rPr sz="2400" spc="-5" dirty="0">
                <a:latin typeface="Times New Roman"/>
                <a:cs typeface="Times New Roman"/>
              </a:rPr>
              <a:t>pointer advances </a:t>
            </a:r>
            <a:r>
              <a:rPr sz="2400" dirty="0">
                <a:latin typeface="Times New Roman"/>
                <a:cs typeface="Times New Roman"/>
              </a:rPr>
              <a:t>until </a:t>
            </a:r>
            <a:r>
              <a:rPr sz="2400" spc="-10" dirty="0">
                <a:latin typeface="Times New Roman"/>
                <a:cs typeface="Times New Roman"/>
              </a:rPr>
              <a:t>it </a:t>
            </a:r>
            <a:r>
              <a:rPr sz="2400" dirty="0">
                <a:latin typeface="Times New Roman"/>
                <a:cs typeface="Times New Roman"/>
              </a:rPr>
              <a:t>finds a </a:t>
            </a:r>
            <a:r>
              <a:rPr sz="2400" spc="-10" dirty="0">
                <a:latin typeface="Times New Roman"/>
                <a:cs typeface="Times New Roman"/>
              </a:rPr>
              <a:t>page </a:t>
            </a:r>
            <a:r>
              <a:rPr sz="2400" dirty="0">
                <a:latin typeface="Times New Roman"/>
                <a:cs typeface="Times New Roman"/>
              </a:rPr>
              <a:t>with  a 0 </a:t>
            </a:r>
            <a:r>
              <a:rPr sz="2400" spc="-10" dirty="0">
                <a:latin typeface="Times New Roman"/>
                <a:cs typeface="Times New Roman"/>
              </a:rPr>
              <a:t>reference </a:t>
            </a:r>
            <a:r>
              <a:rPr sz="2400" dirty="0">
                <a:latin typeface="Times New Roman"/>
                <a:cs typeface="Times New Roman"/>
              </a:rPr>
              <a:t>bit. </a:t>
            </a:r>
            <a:r>
              <a:rPr sz="2400" spc="-5" dirty="0">
                <a:latin typeface="Times New Roman"/>
                <a:cs typeface="Times New Roman"/>
              </a:rPr>
              <a:t>As </a:t>
            </a:r>
            <a:r>
              <a:rPr sz="2400" dirty="0">
                <a:latin typeface="Times New Roman"/>
                <a:cs typeface="Times New Roman"/>
              </a:rPr>
              <a:t>it </a:t>
            </a:r>
            <a:r>
              <a:rPr sz="2400" spc="-5" dirty="0">
                <a:latin typeface="Times New Roman"/>
                <a:cs typeface="Times New Roman"/>
              </a:rPr>
              <a:t>advances, </a:t>
            </a:r>
            <a:r>
              <a:rPr sz="2400" dirty="0">
                <a:latin typeface="Times New Roman"/>
                <a:cs typeface="Times New Roman"/>
              </a:rPr>
              <a:t>it </a:t>
            </a:r>
            <a:r>
              <a:rPr sz="2400" spc="-10" dirty="0">
                <a:latin typeface="Times New Roman"/>
                <a:cs typeface="Times New Roman"/>
              </a:rPr>
              <a:t>clears </a:t>
            </a:r>
            <a:r>
              <a:rPr sz="2400" dirty="0">
                <a:latin typeface="Times New Roman"/>
                <a:cs typeface="Times New Roman"/>
              </a:rPr>
              <a:t>the </a:t>
            </a:r>
            <a:r>
              <a:rPr sz="2400" spc="-10" dirty="0">
                <a:latin typeface="Times New Roman"/>
                <a:cs typeface="Times New Roman"/>
              </a:rPr>
              <a:t>reference </a:t>
            </a:r>
            <a:r>
              <a:rPr sz="2400" dirty="0">
                <a:latin typeface="Times New Roman"/>
                <a:cs typeface="Times New Roman"/>
              </a:rPr>
              <a:t>bits</a:t>
            </a:r>
            <a:r>
              <a:rPr sz="2400" spc="-50" dirty="0">
                <a:latin typeface="Times New Roman"/>
                <a:cs typeface="Times New Roman"/>
              </a:rPr>
              <a:t> </a:t>
            </a:r>
            <a:r>
              <a:rPr sz="2400" dirty="0">
                <a:latin typeface="Times New Roman"/>
                <a:cs typeface="Times New Roman"/>
              </a:rPr>
              <a:t>.</a:t>
            </a:r>
            <a:endParaRPr sz="2400">
              <a:latin typeface="Times New Roman"/>
              <a:cs typeface="Times New Roman"/>
            </a:endParaRPr>
          </a:p>
          <a:p>
            <a:pPr marL="12700" marR="8890">
              <a:lnSpc>
                <a:spcPct val="100000"/>
              </a:lnSpc>
              <a:spcBef>
                <a:spcPts val="1205"/>
              </a:spcBef>
              <a:buSzPct val="95833"/>
              <a:buFont typeface="Wingdings"/>
              <a:buChar char=""/>
              <a:tabLst>
                <a:tab pos="256540" algn="l"/>
              </a:tabLst>
            </a:pPr>
            <a:r>
              <a:rPr sz="2400" spc="-5" dirty="0">
                <a:latin typeface="Times New Roman"/>
                <a:cs typeface="Times New Roman"/>
              </a:rPr>
              <a:t>Once </a:t>
            </a:r>
            <a:r>
              <a:rPr sz="2400" dirty="0">
                <a:latin typeface="Times New Roman"/>
                <a:cs typeface="Times New Roman"/>
              </a:rPr>
              <a:t>a victim </a:t>
            </a:r>
            <a:r>
              <a:rPr sz="2400" spc="-10" dirty="0">
                <a:latin typeface="Times New Roman"/>
                <a:cs typeface="Times New Roman"/>
              </a:rPr>
              <a:t>page </a:t>
            </a:r>
            <a:r>
              <a:rPr sz="2400" dirty="0">
                <a:latin typeface="Times New Roman"/>
                <a:cs typeface="Times New Roman"/>
              </a:rPr>
              <a:t>is found, the </a:t>
            </a:r>
            <a:r>
              <a:rPr sz="2400" spc="-5" dirty="0">
                <a:latin typeface="Times New Roman"/>
                <a:cs typeface="Times New Roman"/>
              </a:rPr>
              <a:t>page </a:t>
            </a:r>
            <a:r>
              <a:rPr sz="2400" dirty="0">
                <a:latin typeface="Times New Roman"/>
                <a:cs typeface="Times New Roman"/>
              </a:rPr>
              <a:t>is </a:t>
            </a:r>
            <a:r>
              <a:rPr sz="2400" spc="-5" dirty="0">
                <a:latin typeface="Times New Roman"/>
                <a:cs typeface="Times New Roman"/>
              </a:rPr>
              <a:t>replaced, and </a:t>
            </a:r>
            <a:r>
              <a:rPr sz="2400" dirty="0">
                <a:latin typeface="Times New Roman"/>
                <a:cs typeface="Times New Roman"/>
              </a:rPr>
              <a:t>the </a:t>
            </a:r>
            <a:r>
              <a:rPr sz="2400" spc="-5" dirty="0">
                <a:latin typeface="Times New Roman"/>
                <a:cs typeface="Times New Roman"/>
              </a:rPr>
              <a:t>new </a:t>
            </a:r>
            <a:r>
              <a:rPr sz="2400" dirty="0">
                <a:latin typeface="Times New Roman"/>
                <a:cs typeface="Times New Roman"/>
              </a:rPr>
              <a:t>page is  </a:t>
            </a:r>
            <a:r>
              <a:rPr sz="2400" spc="-5" dirty="0">
                <a:latin typeface="Times New Roman"/>
                <a:cs typeface="Times New Roman"/>
              </a:rPr>
              <a:t>inserted </a:t>
            </a:r>
            <a:r>
              <a:rPr sz="2400" dirty="0">
                <a:latin typeface="Times New Roman"/>
                <a:cs typeface="Times New Roman"/>
              </a:rPr>
              <a:t>in </a:t>
            </a:r>
            <a:r>
              <a:rPr sz="2400" spc="-5" dirty="0">
                <a:latin typeface="Times New Roman"/>
                <a:cs typeface="Times New Roman"/>
              </a:rPr>
              <a:t>the circular queue </a:t>
            </a:r>
            <a:r>
              <a:rPr sz="2400" dirty="0">
                <a:latin typeface="Times New Roman"/>
                <a:cs typeface="Times New Roman"/>
              </a:rPr>
              <a:t>in </a:t>
            </a:r>
            <a:r>
              <a:rPr sz="2400" spc="-5" dirty="0">
                <a:latin typeface="Times New Roman"/>
                <a:cs typeface="Times New Roman"/>
              </a:rPr>
              <a:t>that</a:t>
            </a:r>
            <a:r>
              <a:rPr sz="2400" spc="-35" dirty="0">
                <a:latin typeface="Times New Roman"/>
                <a:cs typeface="Times New Roman"/>
              </a:rPr>
              <a:t> </a:t>
            </a:r>
            <a:r>
              <a:rPr sz="2400" dirty="0">
                <a:latin typeface="Times New Roman"/>
                <a:cs typeface="Times New Roman"/>
              </a:rPr>
              <a:t>position.</a:t>
            </a:r>
            <a:endParaRPr sz="2400">
              <a:latin typeface="Times New Roman"/>
              <a:cs typeface="Times New Roman"/>
            </a:endParaRPr>
          </a:p>
          <a:p>
            <a:pPr marL="256540" indent="-243840">
              <a:lnSpc>
                <a:spcPct val="100000"/>
              </a:lnSpc>
              <a:spcBef>
                <a:spcPts val="1205"/>
              </a:spcBef>
              <a:buSzPct val="95833"/>
              <a:buFont typeface="Wingdings"/>
              <a:buChar char=""/>
              <a:tabLst>
                <a:tab pos="256540" algn="l"/>
              </a:tabLst>
            </a:pPr>
            <a:r>
              <a:rPr sz="2400" spc="-20" dirty="0">
                <a:latin typeface="Times New Roman"/>
                <a:cs typeface="Times New Roman"/>
              </a:rPr>
              <a:t>In </a:t>
            </a:r>
            <a:r>
              <a:rPr sz="2400" dirty="0">
                <a:latin typeface="Times New Roman"/>
                <a:cs typeface="Times New Roman"/>
              </a:rPr>
              <a:t>the </a:t>
            </a:r>
            <a:r>
              <a:rPr sz="2400" spc="-5" dirty="0">
                <a:latin typeface="Times New Roman"/>
                <a:cs typeface="Times New Roman"/>
              </a:rPr>
              <a:t>worst case, when all </a:t>
            </a:r>
            <a:r>
              <a:rPr sz="2400" dirty="0">
                <a:latin typeface="Times New Roman"/>
                <a:cs typeface="Times New Roman"/>
              </a:rPr>
              <a:t>bits </a:t>
            </a:r>
            <a:r>
              <a:rPr sz="2400" spc="-10" dirty="0">
                <a:latin typeface="Times New Roman"/>
                <a:cs typeface="Times New Roman"/>
              </a:rPr>
              <a:t>are </a:t>
            </a:r>
            <a:r>
              <a:rPr sz="2400" spc="-5" dirty="0">
                <a:latin typeface="Times New Roman"/>
                <a:cs typeface="Times New Roman"/>
              </a:rPr>
              <a:t>set, </a:t>
            </a:r>
            <a:r>
              <a:rPr sz="2400" dirty="0">
                <a:latin typeface="Times New Roman"/>
                <a:cs typeface="Times New Roman"/>
              </a:rPr>
              <a:t>the </a:t>
            </a:r>
            <a:r>
              <a:rPr sz="2400" spc="-5" dirty="0">
                <a:latin typeface="Times New Roman"/>
                <a:cs typeface="Times New Roman"/>
              </a:rPr>
              <a:t>pointer cycles through</a:t>
            </a:r>
            <a:r>
              <a:rPr sz="2400" spc="270" dirty="0">
                <a:latin typeface="Times New Roman"/>
                <a:cs typeface="Times New Roman"/>
              </a:rPr>
              <a:t> </a:t>
            </a:r>
            <a:r>
              <a:rPr sz="2400" dirty="0">
                <a:latin typeface="Times New Roman"/>
                <a:cs typeface="Times New Roman"/>
              </a:rPr>
              <a:t>the</a:t>
            </a:r>
            <a:endParaRPr sz="2400">
              <a:latin typeface="Times New Roman"/>
              <a:cs typeface="Times New Roman"/>
            </a:endParaRPr>
          </a:p>
          <a:p>
            <a:pPr marL="12700">
              <a:lnSpc>
                <a:spcPct val="100000"/>
              </a:lnSpc>
            </a:pPr>
            <a:r>
              <a:rPr sz="2400" spc="-5" dirty="0">
                <a:latin typeface="Times New Roman"/>
                <a:cs typeface="Times New Roman"/>
              </a:rPr>
              <a:t>whole queue, giving </a:t>
            </a:r>
            <a:r>
              <a:rPr sz="2400" spc="-10" dirty="0">
                <a:latin typeface="Times New Roman"/>
                <a:cs typeface="Times New Roman"/>
              </a:rPr>
              <a:t>each page </a:t>
            </a:r>
            <a:r>
              <a:rPr sz="2400" spc="-5" dirty="0">
                <a:latin typeface="Times New Roman"/>
                <a:cs typeface="Times New Roman"/>
              </a:rPr>
              <a:t>a second</a:t>
            </a:r>
            <a:r>
              <a:rPr sz="2400" spc="85" dirty="0">
                <a:latin typeface="Times New Roman"/>
                <a:cs typeface="Times New Roman"/>
              </a:rPr>
              <a:t> </a:t>
            </a:r>
            <a:r>
              <a:rPr sz="2400" spc="-10" dirty="0">
                <a:latin typeface="Times New Roman"/>
                <a:cs typeface="Times New Roman"/>
              </a:rPr>
              <a:t>chance.</a:t>
            </a:r>
            <a:endParaRPr sz="2400">
              <a:latin typeface="Times New Roman"/>
              <a:cs typeface="Times New Roman"/>
            </a:endParaRPr>
          </a:p>
          <a:p>
            <a:pPr marL="12700" marR="5080">
              <a:lnSpc>
                <a:spcPct val="100000"/>
              </a:lnSpc>
              <a:spcBef>
                <a:spcPts val="1200"/>
              </a:spcBef>
              <a:buSzPct val="95833"/>
              <a:buFont typeface="Wingdings"/>
              <a:buChar char=""/>
              <a:tabLst>
                <a:tab pos="256540" algn="l"/>
                <a:tab pos="612775" algn="l"/>
                <a:tab pos="1494155" algn="l"/>
                <a:tab pos="1969770" algn="l"/>
                <a:tab pos="2512695" algn="l"/>
                <a:tab pos="3817620" algn="l"/>
                <a:tab pos="4430395" algn="l"/>
                <a:tab pos="5378450" algn="l"/>
                <a:tab pos="6631940" algn="l"/>
                <a:tab pos="7177405" algn="l"/>
                <a:tab pos="7875905" algn="l"/>
                <a:tab pos="8620125" algn="l"/>
              </a:tabLst>
            </a:pPr>
            <a:r>
              <a:rPr sz="2400" spc="-35" dirty="0">
                <a:latin typeface="Times New Roman"/>
                <a:cs typeface="Times New Roman"/>
              </a:rPr>
              <a:t>I</a:t>
            </a:r>
            <a:r>
              <a:rPr sz="2400" dirty="0">
                <a:latin typeface="Times New Roman"/>
                <a:cs typeface="Times New Roman"/>
              </a:rPr>
              <a:t>t	</a:t>
            </a:r>
            <a:r>
              <a:rPr sz="2400" spc="-10" dirty="0">
                <a:latin typeface="Times New Roman"/>
                <a:cs typeface="Times New Roman"/>
              </a:rPr>
              <a:t>c</a:t>
            </a:r>
            <a:r>
              <a:rPr sz="2400" dirty="0">
                <a:latin typeface="Times New Roman"/>
                <a:cs typeface="Times New Roman"/>
              </a:rPr>
              <a:t>le</a:t>
            </a:r>
            <a:r>
              <a:rPr sz="2400" spc="-15" dirty="0">
                <a:latin typeface="Times New Roman"/>
                <a:cs typeface="Times New Roman"/>
              </a:rPr>
              <a:t>a</a:t>
            </a:r>
            <a:r>
              <a:rPr sz="2400" spc="-5" dirty="0">
                <a:latin typeface="Times New Roman"/>
                <a:cs typeface="Times New Roman"/>
              </a:rPr>
              <a:t>rs</a:t>
            </a:r>
            <a:r>
              <a:rPr sz="2400" dirty="0">
                <a:latin typeface="Times New Roman"/>
                <a:cs typeface="Times New Roman"/>
              </a:rPr>
              <a:t>	</a:t>
            </a:r>
            <a:r>
              <a:rPr sz="2400" spc="-10" dirty="0">
                <a:latin typeface="Times New Roman"/>
                <a:cs typeface="Times New Roman"/>
              </a:rPr>
              <a:t>a</a:t>
            </a:r>
            <a:r>
              <a:rPr sz="2400" dirty="0">
                <a:latin typeface="Times New Roman"/>
                <a:cs typeface="Times New Roman"/>
              </a:rPr>
              <a:t>ll	the	ref</a:t>
            </a:r>
            <a:r>
              <a:rPr sz="2400" spc="-20" dirty="0">
                <a:latin typeface="Times New Roman"/>
                <a:cs typeface="Times New Roman"/>
              </a:rPr>
              <a:t>e</a:t>
            </a:r>
            <a:r>
              <a:rPr sz="2400" spc="10" dirty="0">
                <a:latin typeface="Times New Roman"/>
                <a:cs typeface="Times New Roman"/>
              </a:rPr>
              <a:t>re</a:t>
            </a:r>
            <a:r>
              <a:rPr sz="2400" dirty="0">
                <a:latin typeface="Times New Roman"/>
                <a:cs typeface="Times New Roman"/>
              </a:rPr>
              <a:t>n</a:t>
            </a:r>
            <a:r>
              <a:rPr sz="2400" spc="-10" dirty="0">
                <a:latin typeface="Times New Roman"/>
                <a:cs typeface="Times New Roman"/>
              </a:rPr>
              <a:t>c</a:t>
            </a:r>
            <a:r>
              <a:rPr sz="2400" dirty="0">
                <a:latin typeface="Times New Roman"/>
                <a:cs typeface="Times New Roman"/>
              </a:rPr>
              <a:t>e	bi</a:t>
            </a:r>
            <a:r>
              <a:rPr sz="2400" spc="5" dirty="0">
                <a:latin typeface="Times New Roman"/>
                <a:cs typeface="Times New Roman"/>
              </a:rPr>
              <a:t>t</a:t>
            </a:r>
            <a:r>
              <a:rPr sz="2400" spc="-5" dirty="0">
                <a:latin typeface="Times New Roman"/>
                <a:cs typeface="Times New Roman"/>
              </a:rPr>
              <a:t>s</a:t>
            </a:r>
            <a:r>
              <a:rPr sz="2400" dirty="0">
                <a:latin typeface="Times New Roman"/>
                <a:cs typeface="Times New Roman"/>
              </a:rPr>
              <a:t>	b</a:t>
            </a:r>
            <a:r>
              <a:rPr sz="2400" spc="-10" dirty="0">
                <a:latin typeface="Times New Roman"/>
                <a:cs typeface="Times New Roman"/>
              </a:rPr>
              <a:t>e</a:t>
            </a:r>
            <a:r>
              <a:rPr sz="2400" dirty="0">
                <a:latin typeface="Times New Roman"/>
                <a:cs typeface="Times New Roman"/>
              </a:rPr>
              <a:t>f</a:t>
            </a:r>
            <a:r>
              <a:rPr sz="2400" spc="10" dirty="0">
                <a:latin typeface="Times New Roman"/>
                <a:cs typeface="Times New Roman"/>
              </a:rPr>
              <a:t>o</a:t>
            </a:r>
            <a:r>
              <a:rPr sz="2400" dirty="0">
                <a:latin typeface="Times New Roman"/>
                <a:cs typeface="Times New Roman"/>
              </a:rPr>
              <a:t>re	</a:t>
            </a:r>
            <a:r>
              <a:rPr sz="2400" spc="15" dirty="0">
                <a:latin typeface="Times New Roman"/>
                <a:cs typeface="Times New Roman"/>
              </a:rPr>
              <a:t>s</a:t>
            </a:r>
            <a:r>
              <a:rPr sz="2400" spc="-10" dirty="0">
                <a:latin typeface="Times New Roman"/>
                <a:cs typeface="Times New Roman"/>
              </a:rPr>
              <a:t>e</a:t>
            </a:r>
            <a:r>
              <a:rPr sz="2400" dirty="0">
                <a:latin typeface="Times New Roman"/>
                <a:cs typeface="Times New Roman"/>
              </a:rPr>
              <a:t>le</a:t>
            </a:r>
            <a:r>
              <a:rPr sz="2400" spc="-15" dirty="0">
                <a:latin typeface="Times New Roman"/>
                <a:cs typeface="Times New Roman"/>
              </a:rPr>
              <a:t>c</a:t>
            </a:r>
            <a:r>
              <a:rPr sz="2400" dirty="0">
                <a:latin typeface="Times New Roman"/>
                <a:cs typeface="Times New Roman"/>
              </a:rPr>
              <a:t>t</a:t>
            </a:r>
            <a:r>
              <a:rPr sz="2400" spc="5" dirty="0">
                <a:latin typeface="Times New Roman"/>
                <a:cs typeface="Times New Roman"/>
              </a:rPr>
              <a:t>i</a:t>
            </a:r>
            <a:r>
              <a:rPr sz="2400" dirty="0">
                <a:latin typeface="Times New Roman"/>
                <a:cs typeface="Times New Roman"/>
              </a:rPr>
              <a:t>ng	the	n</a:t>
            </a:r>
            <a:r>
              <a:rPr sz="2400" spc="-10" dirty="0">
                <a:latin typeface="Times New Roman"/>
                <a:cs typeface="Times New Roman"/>
              </a:rPr>
              <a:t>e</a:t>
            </a:r>
            <a:r>
              <a:rPr sz="2400" spc="20" dirty="0">
                <a:latin typeface="Times New Roman"/>
                <a:cs typeface="Times New Roman"/>
              </a:rPr>
              <a:t>x</a:t>
            </a:r>
            <a:r>
              <a:rPr sz="2400" dirty="0">
                <a:latin typeface="Times New Roman"/>
                <a:cs typeface="Times New Roman"/>
              </a:rPr>
              <a:t>t	p</a:t>
            </a:r>
            <a:r>
              <a:rPr sz="2400" spc="-10" dirty="0">
                <a:latin typeface="Times New Roman"/>
                <a:cs typeface="Times New Roman"/>
              </a:rPr>
              <a:t>a</a:t>
            </a:r>
            <a:r>
              <a:rPr sz="2400" spc="-25" dirty="0">
                <a:latin typeface="Times New Roman"/>
                <a:cs typeface="Times New Roman"/>
              </a:rPr>
              <a:t>g</a:t>
            </a:r>
            <a:r>
              <a:rPr sz="2400" dirty="0">
                <a:latin typeface="Times New Roman"/>
                <a:cs typeface="Times New Roman"/>
              </a:rPr>
              <a:t>e	f</a:t>
            </a:r>
            <a:r>
              <a:rPr sz="2400" spc="10" dirty="0">
                <a:latin typeface="Times New Roman"/>
                <a:cs typeface="Times New Roman"/>
              </a:rPr>
              <a:t>o</a:t>
            </a:r>
            <a:r>
              <a:rPr sz="2400" dirty="0">
                <a:latin typeface="Times New Roman"/>
                <a:cs typeface="Times New Roman"/>
              </a:rPr>
              <a:t>r  </a:t>
            </a:r>
            <a:r>
              <a:rPr sz="2400" spc="-5" dirty="0">
                <a:latin typeface="Times New Roman"/>
                <a:cs typeface="Times New Roman"/>
              </a:rPr>
              <a:t>replacement.</a:t>
            </a:r>
            <a:endParaRPr sz="2400">
              <a:latin typeface="Times New Roman"/>
              <a:cs typeface="Times New Roman"/>
            </a:endParaRPr>
          </a:p>
          <a:p>
            <a:pPr marL="12700" marR="8890">
              <a:lnSpc>
                <a:spcPct val="100000"/>
              </a:lnSpc>
              <a:spcBef>
                <a:spcPts val="605"/>
              </a:spcBef>
              <a:tabLst>
                <a:tab pos="664845" algn="l"/>
                <a:tab pos="2399665" algn="l"/>
                <a:tab pos="4467225" algn="l"/>
                <a:tab pos="6183630" algn="l"/>
                <a:tab pos="7845425" algn="l"/>
                <a:tab pos="8312150" algn="l"/>
              </a:tabLst>
            </a:pPr>
            <a:r>
              <a:rPr sz="2400" b="1" spc="-5" dirty="0">
                <a:solidFill>
                  <a:srgbClr val="FF0000"/>
                </a:solidFill>
                <a:latin typeface="Times New Roman"/>
                <a:cs typeface="Times New Roman"/>
              </a:rPr>
              <a:t>Dis	Adva</a:t>
            </a:r>
            <a:r>
              <a:rPr sz="2400" b="1" spc="5" dirty="0">
                <a:solidFill>
                  <a:srgbClr val="FF0000"/>
                </a:solidFill>
                <a:latin typeface="Times New Roman"/>
                <a:cs typeface="Times New Roman"/>
              </a:rPr>
              <a:t>n</a:t>
            </a:r>
            <a:r>
              <a:rPr sz="2400" b="1" dirty="0">
                <a:solidFill>
                  <a:srgbClr val="FF0000"/>
                </a:solidFill>
                <a:latin typeface="Times New Roman"/>
                <a:cs typeface="Times New Roman"/>
              </a:rPr>
              <a:t>tag</a:t>
            </a:r>
            <a:r>
              <a:rPr sz="2400" b="1" spc="-15" dirty="0">
                <a:solidFill>
                  <a:srgbClr val="FF0000"/>
                </a:solidFill>
                <a:latin typeface="Times New Roman"/>
                <a:cs typeface="Times New Roman"/>
              </a:rPr>
              <a:t>e</a:t>
            </a:r>
            <a:r>
              <a:rPr sz="2400" b="1" dirty="0">
                <a:solidFill>
                  <a:srgbClr val="FF0000"/>
                </a:solidFill>
                <a:latin typeface="Times New Roman"/>
                <a:cs typeface="Times New Roman"/>
              </a:rPr>
              <a:t>:	</a:t>
            </a:r>
            <a:r>
              <a:rPr sz="2400" dirty="0">
                <a:latin typeface="Times New Roman"/>
                <a:cs typeface="Times New Roman"/>
              </a:rPr>
              <a:t>S</a:t>
            </a:r>
            <a:r>
              <a:rPr sz="2400" spc="-10" dirty="0">
                <a:latin typeface="Times New Roman"/>
                <a:cs typeface="Times New Roman"/>
              </a:rPr>
              <a:t>ec</a:t>
            </a:r>
            <a:r>
              <a:rPr sz="2400" dirty="0">
                <a:latin typeface="Times New Roman"/>
                <a:cs typeface="Times New Roman"/>
              </a:rPr>
              <a:t>on</a:t>
            </a:r>
            <a:r>
              <a:rPr sz="2400" spc="5" dirty="0">
                <a:latin typeface="Times New Roman"/>
                <a:cs typeface="Times New Roman"/>
              </a:rPr>
              <a:t>d</a:t>
            </a:r>
            <a:r>
              <a:rPr sz="2400" spc="-10" dirty="0">
                <a:latin typeface="Times New Roman"/>
                <a:cs typeface="Times New Roman"/>
              </a:rPr>
              <a:t>-c</a:t>
            </a:r>
            <a:r>
              <a:rPr sz="2400" dirty="0">
                <a:latin typeface="Times New Roman"/>
                <a:cs typeface="Times New Roman"/>
              </a:rPr>
              <a:t>h</a:t>
            </a:r>
            <a:r>
              <a:rPr sz="2400" spc="-10" dirty="0">
                <a:latin typeface="Times New Roman"/>
                <a:cs typeface="Times New Roman"/>
              </a:rPr>
              <a:t>a</a:t>
            </a:r>
            <a:r>
              <a:rPr sz="2400" dirty="0">
                <a:latin typeface="Times New Roman"/>
                <a:cs typeface="Times New Roman"/>
              </a:rPr>
              <a:t>n</a:t>
            </a:r>
            <a:r>
              <a:rPr sz="2400" spc="-10" dirty="0">
                <a:latin typeface="Times New Roman"/>
                <a:cs typeface="Times New Roman"/>
              </a:rPr>
              <a:t>c</a:t>
            </a:r>
            <a:r>
              <a:rPr sz="2400" dirty="0">
                <a:latin typeface="Times New Roman"/>
                <a:cs typeface="Times New Roman"/>
              </a:rPr>
              <a:t>e	</a:t>
            </a:r>
            <a:r>
              <a:rPr sz="2400" spc="10" dirty="0">
                <a:latin typeface="Times New Roman"/>
                <a:cs typeface="Times New Roman"/>
              </a:rPr>
              <a:t>r</a:t>
            </a:r>
            <a:r>
              <a:rPr sz="2400" spc="-10" dirty="0">
                <a:latin typeface="Times New Roman"/>
                <a:cs typeface="Times New Roman"/>
              </a:rPr>
              <a:t>e</a:t>
            </a:r>
            <a:r>
              <a:rPr sz="2400" dirty="0">
                <a:latin typeface="Times New Roman"/>
                <a:cs typeface="Times New Roman"/>
              </a:rPr>
              <a:t>pla</a:t>
            </a:r>
            <a:r>
              <a:rPr sz="2400" spc="-15" dirty="0">
                <a:latin typeface="Times New Roman"/>
                <a:cs typeface="Times New Roman"/>
              </a:rPr>
              <a:t>c</a:t>
            </a:r>
            <a:r>
              <a:rPr sz="2400" spc="-10" dirty="0">
                <a:latin typeface="Times New Roman"/>
                <a:cs typeface="Times New Roman"/>
              </a:rPr>
              <a:t>e</a:t>
            </a:r>
            <a:r>
              <a:rPr sz="2400" dirty="0">
                <a:latin typeface="Times New Roman"/>
                <a:cs typeface="Times New Roman"/>
              </a:rPr>
              <a:t>ment	d</a:t>
            </a:r>
            <a:r>
              <a:rPr sz="2400" spc="-10" dirty="0">
                <a:latin typeface="Times New Roman"/>
                <a:cs typeface="Times New Roman"/>
              </a:rPr>
              <a:t>e</a:t>
            </a:r>
            <a:r>
              <a:rPr sz="2400" spc="-25" dirty="0">
                <a:latin typeface="Times New Roman"/>
                <a:cs typeface="Times New Roman"/>
              </a:rPr>
              <a:t>g</a:t>
            </a:r>
            <a:r>
              <a:rPr sz="2400" spc="-10" dirty="0">
                <a:latin typeface="Times New Roman"/>
                <a:cs typeface="Times New Roman"/>
              </a:rPr>
              <a:t>e</a:t>
            </a:r>
            <a:r>
              <a:rPr sz="2400" dirty="0">
                <a:latin typeface="Times New Roman"/>
                <a:cs typeface="Times New Roman"/>
              </a:rPr>
              <a:t>n</a:t>
            </a:r>
            <a:r>
              <a:rPr sz="2400" spc="10" dirty="0">
                <a:latin typeface="Times New Roman"/>
                <a:cs typeface="Times New Roman"/>
              </a:rPr>
              <a:t>e</a:t>
            </a:r>
            <a:r>
              <a:rPr sz="2400" dirty="0">
                <a:latin typeface="Times New Roman"/>
                <a:cs typeface="Times New Roman"/>
              </a:rPr>
              <a:t>r</a:t>
            </a:r>
            <a:r>
              <a:rPr sz="2400" spc="-20" dirty="0">
                <a:latin typeface="Times New Roman"/>
                <a:cs typeface="Times New Roman"/>
              </a:rPr>
              <a:t>a</a:t>
            </a:r>
            <a:r>
              <a:rPr sz="2400" spc="-5" dirty="0">
                <a:latin typeface="Times New Roman"/>
                <a:cs typeface="Times New Roman"/>
              </a:rPr>
              <a:t>tes</a:t>
            </a:r>
            <a:r>
              <a:rPr sz="2400" dirty="0">
                <a:latin typeface="Times New Roman"/>
                <a:cs typeface="Times New Roman"/>
              </a:rPr>
              <a:t>	</a:t>
            </a:r>
            <a:r>
              <a:rPr sz="2400" spc="5" dirty="0">
                <a:latin typeface="Times New Roman"/>
                <a:cs typeface="Times New Roman"/>
              </a:rPr>
              <a:t>t</a:t>
            </a:r>
            <a:r>
              <a:rPr sz="2400" dirty="0">
                <a:latin typeface="Times New Roman"/>
                <a:cs typeface="Times New Roman"/>
              </a:rPr>
              <a:t>o	F</a:t>
            </a:r>
            <a:r>
              <a:rPr sz="2400" spc="-35" dirty="0">
                <a:latin typeface="Times New Roman"/>
                <a:cs typeface="Times New Roman"/>
              </a:rPr>
              <a:t>I</a:t>
            </a:r>
            <a:r>
              <a:rPr sz="2400" spc="25" dirty="0">
                <a:latin typeface="Times New Roman"/>
                <a:cs typeface="Times New Roman"/>
              </a:rPr>
              <a:t>F</a:t>
            </a:r>
            <a:r>
              <a:rPr sz="2400" spc="-5" dirty="0">
                <a:latin typeface="Times New Roman"/>
                <a:cs typeface="Times New Roman"/>
              </a:rPr>
              <a:t>O  replacement </a:t>
            </a:r>
            <a:r>
              <a:rPr sz="2400" dirty="0">
                <a:latin typeface="Times New Roman"/>
                <a:cs typeface="Times New Roman"/>
              </a:rPr>
              <a:t>if </a:t>
            </a:r>
            <a:r>
              <a:rPr sz="2400" spc="-5" dirty="0">
                <a:latin typeface="Times New Roman"/>
                <a:cs typeface="Times New Roman"/>
              </a:rPr>
              <a:t>all </a:t>
            </a:r>
            <a:r>
              <a:rPr sz="2400" dirty="0">
                <a:latin typeface="Times New Roman"/>
                <a:cs typeface="Times New Roman"/>
              </a:rPr>
              <a:t>bits </a:t>
            </a:r>
            <a:r>
              <a:rPr sz="2400" spc="-5" dirty="0">
                <a:latin typeface="Times New Roman"/>
                <a:cs typeface="Times New Roman"/>
              </a:rPr>
              <a:t>are</a:t>
            </a:r>
            <a:r>
              <a:rPr sz="2400" spc="-25" dirty="0">
                <a:latin typeface="Times New Roman"/>
                <a:cs typeface="Times New Roman"/>
              </a:rPr>
              <a:t> </a:t>
            </a:r>
            <a:r>
              <a:rPr sz="2400" spc="-5" dirty="0">
                <a:latin typeface="Times New Roman"/>
                <a:cs typeface="Times New Roman"/>
              </a:rPr>
              <a:t>set</a:t>
            </a:r>
            <a:endParaRPr sz="2400">
              <a:latin typeface="Times New Roman"/>
              <a:cs typeface="Times New Roman"/>
            </a:endParaRPr>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88769" y="20777"/>
            <a:ext cx="5666105" cy="454025"/>
          </a:xfrm>
          <a:prstGeom prst="rect">
            <a:avLst/>
          </a:prstGeom>
        </p:spPr>
        <p:txBody>
          <a:bodyPr vert="horz" wrap="square" lIns="0" tIns="13970" rIns="0" bIns="0" rtlCol="0">
            <a:spAutoFit/>
          </a:bodyPr>
          <a:lstStyle/>
          <a:p>
            <a:pPr marL="12700">
              <a:lnSpc>
                <a:spcPct val="100000"/>
              </a:lnSpc>
              <a:spcBef>
                <a:spcPts val="110"/>
              </a:spcBef>
            </a:pPr>
            <a:r>
              <a:rPr sz="2800" b="1" spc="5" dirty="0">
                <a:solidFill>
                  <a:srgbClr val="0000FF"/>
                </a:solidFill>
                <a:latin typeface="Times New Roman"/>
                <a:cs typeface="Times New Roman"/>
              </a:rPr>
              <a:t>Enhanced </a:t>
            </a:r>
            <a:r>
              <a:rPr sz="2800" b="1" dirty="0">
                <a:solidFill>
                  <a:srgbClr val="0000FF"/>
                </a:solidFill>
                <a:latin typeface="Times New Roman"/>
                <a:cs typeface="Times New Roman"/>
              </a:rPr>
              <a:t>Second-Chance</a:t>
            </a:r>
            <a:r>
              <a:rPr sz="2800" b="1" spc="-140" dirty="0">
                <a:solidFill>
                  <a:srgbClr val="0000FF"/>
                </a:solidFill>
                <a:latin typeface="Times New Roman"/>
                <a:cs typeface="Times New Roman"/>
              </a:rPr>
              <a:t> </a:t>
            </a:r>
            <a:r>
              <a:rPr sz="2800" b="1" spc="5" dirty="0">
                <a:solidFill>
                  <a:srgbClr val="0000FF"/>
                </a:solidFill>
                <a:latin typeface="Times New Roman"/>
                <a:cs typeface="Times New Roman"/>
              </a:rPr>
              <a:t>Algorithm</a:t>
            </a:r>
            <a:endParaRPr sz="2800">
              <a:latin typeface="Times New Roman"/>
              <a:cs typeface="Times New Roman"/>
            </a:endParaRPr>
          </a:p>
        </p:txBody>
      </p:sp>
      <p:sp>
        <p:nvSpPr>
          <p:cNvPr id="3" name="object 3"/>
          <p:cNvSpPr txBox="1"/>
          <p:nvPr/>
        </p:nvSpPr>
        <p:spPr>
          <a:xfrm>
            <a:off x="231140" y="557529"/>
            <a:ext cx="8488680" cy="1769745"/>
          </a:xfrm>
          <a:prstGeom prst="rect">
            <a:avLst/>
          </a:prstGeom>
        </p:spPr>
        <p:txBody>
          <a:bodyPr vert="horz" wrap="square" lIns="0" tIns="12700" rIns="0" bIns="0" rtlCol="0">
            <a:spAutoFit/>
          </a:bodyPr>
          <a:lstStyle/>
          <a:p>
            <a:pPr marL="12700">
              <a:lnSpc>
                <a:spcPct val="100000"/>
              </a:lnSpc>
              <a:spcBef>
                <a:spcPts val="100"/>
              </a:spcBef>
            </a:pPr>
            <a:r>
              <a:rPr sz="2400" spc="-5" dirty="0">
                <a:latin typeface="Times New Roman"/>
                <a:cs typeface="Times New Roman"/>
              </a:rPr>
              <a:t>Consider </a:t>
            </a:r>
            <a:r>
              <a:rPr sz="2400" dirty="0">
                <a:latin typeface="Times New Roman"/>
                <a:cs typeface="Times New Roman"/>
              </a:rPr>
              <a:t>both </a:t>
            </a:r>
            <a:r>
              <a:rPr sz="2400" spc="-10" dirty="0">
                <a:latin typeface="Times New Roman"/>
                <a:cs typeface="Times New Roman"/>
              </a:rPr>
              <a:t>Reference </a:t>
            </a:r>
            <a:r>
              <a:rPr sz="2400" dirty="0">
                <a:latin typeface="Times New Roman"/>
                <a:cs typeface="Times New Roman"/>
              </a:rPr>
              <a:t>bit </a:t>
            </a:r>
            <a:r>
              <a:rPr sz="2400" spc="-5" dirty="0">
                <a:latin typeface="Times New Roman"/>
                <a:cs typeface="Times New Roman"/>
              </a:rPr>
              <a:t>and </a:t>
            </a:r>
            <a:r>
              <a:rPr sz="2400" dirty="0">
                <a:latin typeface="Times New Roman"/>
                <a:cs typeface="Times New Roman"/>
              </a:rPr>
              <a:t>the Modify bit </a:t>
            </a:r>
            <a:r>
              <a:rPr sz="2400" spc="-10" dirty="0">
                <a:latin typeface="Times New Roman"/>
                <a:cs typeface="Times New Roman"/>
              </a:rPr>
              <a:t>as </a:t>
            </a:r>
            <a:r>
              <a:rPr sz="2400" dirty="0">
                <a:latin typeface="Times New Roman"/>
                <a:cs typeface="Times New Roman"/>
              </a:rPr>
              <a:t>an </a:t>
            </a:r>
            <a:r>
              <a:rPr sz="2400" spc="-10" dirty="0">
                <a:latin typeface="Times New Roman"/>
                <a:cs typeface="Times New Roman"/>
              </a:rPr>
              <a:t>ordered</a:t>
            </a:r>
            <a:r>
              <a:rPr sz="2400" spc="35" dirty="0">
                <a:latin typeface="Times New Roman"/>
                <a:cs typeface="Times New Roman"/>
              </a:rPr>
              <a:t> </a:t>
            </a:r>
            <a:r>
              <a:rPr sz="2400" spc="-5" dirty="0">
                <a:latin typeface="Times New Roman"/>
                <a:cs typeface="Times New Roman"/>
              </a:rPr>
              <a:t>pair.</a:t>
            </a:r>
            <a:endParaRPr sz="2400">
              <a:latin typeface="Times New Roman"/>
              <a:cs typeface="Times New Roman"/>
            </a:endParaRPr>
          </a:p>
          <a:p>
            <a:pPr marL="390525" marR="5080" indent="3886835">
              <a:lnSpc>
                <a:spcPct val="145100"/>
              </a:lnSpc>
              <a:spcBef>
                <a:spcPts val="325"/>
              </a:spcBef>
            </a:pPr>
            <a:r>
              <a:rPr sz="2000" b="1" dirty="0">
                <a:solidFill>
                  <a:srgbClr val="0000FF"/>
                </a:solidFill>
                <a:latin typeface="Times New Roman"/>
                <a:cs typeface="Times New Roman"/>
              </a:rPr>
              <a:t>Modify </a:t>
            </a:r>
            <a:r>
              <a:rPr sz="2000" b="1" spc="-10" dirty="0">
                <a:solidFill>
                  <a:srgbClr val="0000FF"/>
                </a:solidFill>
                <a:latin typeface="Times New Roman"/>
                <a:cs typeface="Times New Roman"/>
              </a:rPr>
              <a:t>bit </a:t>
            </a:r>
            <a:r>
              <a:rPr sz="2000" b="1" spc="-5" dirty="0">
                <a:solidFill>
                  <a:srgbClr val="0000FF"/>
                </a:solidFill>
                <a:latin typeface="Times New Roman"/>
                <a:cs typeface="Times New Roman"/>
              </a:rPr>
              <a:t>is set </a:t>
            </a:r>
            <a:r>
              <a:rPr sz="2000" b="1" dirty="0">
                <a:solidFill>
                  <a:srgbClr val="0000FF"/>
                </a:solidFill>
                <a:latin typeface="Times New Roman"/>
                <a:cs typeface="Times New Roman"/>
              </a:rPr>
              <a:t>when page </a:t>
            </a:r>
            <a:r>
              <a:rPr sz="2000" b="1" spc="-5" dirty="0">
                <a:solidFill>
                  <a:srgbClr val="0000FF"/>
                </a:solidFill>
                <a:latin typeface="Times New Roman"/>
                <a:cs typeface="Times New Roman"/>
              </a:rPr>
              <a:t>is</a:t>
            </a:r>
            <a:r>
              <a:rPr sz="2000" b="1" spc="-105" dirty="0">
                <a:solidFill>
                  <a:srgbClr val="0000FF"/>
                </a:solidFill>
                <a:latin typeface="Times New Roman"/>
                <a:cs typeface="Times New Roman"/>
              </a:rPr>
              <a:t> </a:t>
            </a:r>
            <a:r>
              <a:rPr sz="2000" b="1" spc="-10" dirty="0">
                <a:solidFill>
                  <a:srgbClr val="0000FF"/>
                </a:solidFill>
                <a:latin typeface="Times New Roman"/>
                <a:cs typeface="Times New Roman"/>
              </a:rPr>
              <a:t>modified  </a:t>
            </a:r>
            <a:r>
              <a:rPr sz="2000" b="1" spc="-5" dirty="0">
                <a:solidFill>
                  <a:srgbClr val="FF0000"/>
                </a:solidFill>
                <a:latin typeface="Times New Roman"/>
                <a:cs typeface="Times New Roman"/>
              </a:rPr>
              <a:t>Reference bit is </a:t>
            </a:r>
            <a:r>
              <a:rPr sz="2000" b="1" spc="-10" dirty="0">
                <a:solidFill>
                  <a:srgbClr val="FF0000"/>
                </a:solidFill>
                <a:latin typeface="Times New Roman"/>
                <a:cs typeface="Times New Roman"/>
              </a:rPr>
              <a:t>set </a:t>
            </a:r>
            <a:r>
              <a:rPr sz="2000" b="1" dirty="0">
                <a:solidFill>
                  <a:srgbClr val="FF0000"/>
                </a:solidFill>
                <a:latin typeface="Times New Roman"/>
                <a:cs typeface="Times New Roman"/>
              </a:rPr>
              <a:t>when </a:t>
            </a:r>
            <a:r>
              <a:rPr sz="2000" b="1" spc="-5" dirty="0">
                <a:solidFill>
                  <a:srgbClr val="FF0000"/>
                </a:solidFill>
                <a:latin typeface="Times New Roman"/>
                <a:cs typeface="Times New Roman"/>
              </a:rPr>
              <a:t>a </a:t>
            </a:r>
            <a:r>
              <a:rPr sz="2000" b="1" dirty="0">
                <a:solidFill>
                  <a:srgbClr val="FF0000"/>
                </a:solidFill>
                <a:latin typeface="Times New Roman"/>
                <a:cs typeface="Times New Roman"/>
              </a:rPr>
              <a:t>page </a:t>
            </a:r>
            <a:r>
              <a:rPr sz="2000" b="1" spc="-5" dirty="0">
                <a:solidFill>
                  <a:srgbClr val="FF0000"/>
                </a:solidFill>
                <a:latin typeface="Times New Roman"/>
                <a:cs typeface="Times New Roman"/>
              </a:rPr>
              <a:t>is referenced</a:t>
            </a:r>
            <a:endParaRPr sz="2000">
              <a:latin typeface="Times New Roman"/>
              <a:cs typeface="Times New Roman"/>
            </a:endParaRPr>
          </a:p>
          <a:p>
            <a:pPr marL="12700">
              <a:lnSpc>
                <a:spcPct val="100000"/>
              </a:lnSpc>
              <a:spcBef>
                <a:spcPts val="680"/>
              </a:spcBef>
            </a:pPr>
            <a:r>
              <a:rPr sz="2400" b="1" spc="-10" dirty="0">
                <a:solidFill>
                  <a:srgbClr val="0000FF"/>
                </a:solidFill>
                <a:latin typeface="Times New Roman"/>
                <a:cs typeface="Times New Roman"/>
              </a:rPr>
              <a:t>Four </a:t>
            </a:r>
            <a:r>
              <a:rPr sz="2400" b="1" dirty="0">
                <a:solidFill>
                  <a:srgbClr val="0000FF"/>
                </a:solidFill>
                <a:latin typeface="Times New Roman"/>
                <a:cs typeface="Times New Roman"/>
              </a:rPr>
              <a:t>possible</a:t>
            </a:r>
            <a:r>
              <a:rPr sz="2400" b="1" spc="-35" dirty="0">
                <a:solidFill>
                  <a:srgbClr val="0000FF"/>
                </a:solidFill>
                <a:latin typeface="Times New Roman"/>
                <a:cs typeface="Times New Roman"/>
              </a:rPr>
              <a:t> </a:t>
            </a:r>
            <a:r>
              <a:rPr sz="2400" b="1" spc="-5" dirty="0">
                <a:solidFill>
                  <a:srgbClr val="0000FF"/>
                </a:solidFill>
                <a:latin typeface="Times New Roman"/>
                <a:cs typeface="Times New Roman"/>
              </a:rPr>
              <a:t>cases</a:t>
            </a:r>
            <a:endParaRPr sz="2400">
              <a:latin typeface="Times New Roman"/>
              <a:cs typeface="Times New Roman"/>
            </a:endParaRPr>
          </a:p>
        </p:txBody>
      </p:sp>
      <p:sp>
        <p:nvSpPr>
          <p:cNvPr id="4" name="object 4"/>
          <p:cNvSpPr/>
          <p:nvPr/>
        </p:nvSpPr>
        <p:spPr>
          <a:xfrm>
            <a:off x="1991360" y="992124"/>
            <a:ext cx="132715" cy="608330"/>
          </a:xfrm>
          <a:custGeom>
            <a:avLst/>
            <a:gdLst/>
            <a:ahLst/>
            <a:cxnLst/>
            <a:rect l="l" t="t" r="r" b="b"/>
            <a:pathLst>
              <a:path w="132714" h="608330">
                <a:moveTo>
                  <a:pt x="16001" y="477647"/>
                </a:moveTo>
                <a:lnTo>
                  <a:pt x="2285" y="485521"/>
                </a:lnTo>
                <a:lnTo>
                  <a:pt x="0" y="494284"/>
                </a:lnTo>
                <a:lnTo>
                  <a:pt x="3937" y="501141"/>
                </a:lnTo>
                <a:lnTo>
                  <a:pt x="66039" y="608202"/>
                </a:lnTo>
                <a:lnTo>
                  <a:pt x="82641" y="579881"/>
                </a:lnTo>
                <a:lnTo>
                  <a:pt x="51815" y="579754"/>
                </a:lnTo>
                <a:lnTo>
                  <a:pt x="51954" y="526890"/>
                </a:lnTo>
                <a:lnTo>
                  <a:pt x="28701" y="486790"/>
                </a:lnTo>
                <a:lnTo>
                  <a:pt x="24764" y="479933"/>
                </a:lnTo>
                <a:lnTo>
                  <a:pt x="16001" y="477647"/>
                </a:lnTo>
                <a:close/>
              </a:path>
              <a:path w="132714" h="608330">
                <a:moveTo>
                  <a:pt x="51954" y="526890"/>
                </a:moveTo>
                <a:lnTo>
                  <a:pt x="51815" y="579754"/>
                </a:lnTo>
                <a:lnTo>
                  <a:pt x="80390" y="579881"/>
                </a:lnTo>
                <a:lnTo>
                  <a:pt x="80410" y="572642"/>
                </a:lnTo>
                <a:lnTo>
                  <a:pt x="53847" y="572515"/>
                </a:lnTo>
                <a:lnTo>
                  <a:pt x="66195" y="551447"/>
                </a:lnTo>
                <a:lnTo>
                  <a:pt x="51954" y="526890"/>
                </a:lnTo>
                <a:close/>
              </a:path>
              <a:path w="132714" h="608330">
                <a:moveTo>
                  <a:pt x="116712" y="477900"/>
                </a:moveTo>
                <a:lnTo>
                  <a:pt x="80586" y="526890"/>
                </a:lnTo>
                <a:lnTo>
                  <a:pt x="80390" y="579881"/>
                </a:lnTo>
                <a:lnTo>
                  <a:pt x="82641" y="579881"/>
                </a:lnTo>
                <a:lnTo>
                  <a:pt x="128650" y="501396"/>
                </a:lnTo>
                <a:lnTo>
                  <a:pt x="132714" y="494664"/>
                </a:lnTo>
                <a:lnTo>
                  <a:pt x="130428" y="485901"/>
                </a:lnTo>
                <a:lnTo>
                  <a:pt x="123570" y="481838"/>
                </a:lnTo>
                <a:lnTo>
                  <a:pt x="116712" y="477900"/>
                </a:lnTo>
                <a:close/>
              </a:path>
              <a:path w="132714" h="608330">
                <a:moveTo>
                  <a:pt x="66195" y="551447"/>
                </a:moveTo>
                <a:lnTo>
                  <a:pt x="53847" y="572515"/>
                </a:lnTo>
                <a:lnTo>
                  <a:pt x="78485" y="572642"/>
                </a:lnTo>
                <a:lnTo>
                  <a:pt x="66195" y="551447"/>
                </a:lnTo>
                <a:close/>
              </a:path>
              <a:path w="132714" h="608330">
                <a:moveTo>
                  <a:pt x="80530" y="526987"/>
                </a:moveTo>
                <a:lnTo>
                  <a:pt x="66195" y="551447"/>
                </a:lnTo>
                <a:lnTo>
                  <a:pt x="78485" y="572642"/>
                </a:lnTo>
                <a:lnTo>
                  <a:pt x="80410" y="572642"/>
                </a:lnTo>
                <a:lnTo>
                  <a:pt x="80530" y="526987"/>
                </a:lnTo>
                <a:close/>
              </a:path>
              <a:path w="132714" h="608330">
                <a:moveTo>
                  <a:pt x="53339" y="0"/>
                </a:moveTo>
                <a:lnTo>
                  <a:pt x="52084" y="477647"/>
                </a:lnTo>
                <a:lnTo>
                  <a:pt x="52011" y="526987"/>
                </a:lnTo>
                <a:lnTo>
                  <a:pt x="66195" y="551447"/>
                </a:lnTo>
                <a:lnTo>
                  <a:pt x="80530" y="526987"/>
                </a:lnTo>
                <a:lnTo>
                  <a:pt x="81914" y="126"/>
                </a:lnTo>
                <a:lnTo>
                  <a:pt x="53339" y="0"/>
                </a:lnTo>
                <a:close/>
              </a:path>
            </a:pathLst>
          </a:custGeom>
          <a:solidFill>
            <a:srgbClr val="97CC00"/>
          </a:solidFill>
        </p:spPr>
        <p:txBody>
          <a:bodyPr wrap="square" lIns="0" tIns="0" rIns="0" bIns="0" rtlCol="0"/>
          <a:lstStyle/>
          <a:p>
            <a:endParaRPr/>
          </a:p>
        </p:txBody>
      </p:sp>
      <p:sp>
        <p:nvSpPr>
          <p:cNvPr id="5" name="object 5"/>
          <p:cNvSpPr/>
          <p:nvPr/>
        </p:nvSpPr>
        <p:spPr>
          <a:xfrm>
            <a:off x="5105400" y="1016508"/>
            <a:ext cx="838200" cy="103505"/>
          </a:xfrm>
          <a:custGeom>
            <a:avLst/>
            <a:gdLst/>
            <a:ahLst/>
            <a:cxnLst/>
            <a:rect l="l" t="t" r="r" b="b"/>
            <a:pathLst>
              <a:path w="838200" h="103505">
                <a:moveTo>
                  <a:pt x="749680" y="0"/>
                </a:moveTo>
                <a:lnTo>
                  <a:pt x="745744" y="1015"/>
                </a:lnTo>
                <a:lnTo>
                  <a:pt x="744092" y="4063"/>
                </a:lnTo>
                <a:lnTo>
                  <a:pt x="742314" y="7112"/>
                </a:lnTo>
                <a:lnTo>
                  <a:pt x="743330" y="10921"/>
                </a:lnTo>
                <a:lnTo>
                  <a:pt x="746251" y="12700"/>
                </a:lnTo>
                <a:lnTo>
                  <a:pt x="802188" y="45422"/>
                </a:lnTo>
                <a:lnTo>
                  <a:pt x="825626" y="45465"/>
                </a:lnTo>
                <a:lnTo>
                  <a:pt x="825626" y="58165"/>
                </a:lnTo>
                <a:lnTo>
                  <a:pt x="802116" y="58165"/>
                </a:lnTo>
                <a:lnTo>
                  <a:pt x="743076" y="92455"/>
                </a:lnTo>
                <a:lnTo>
                  <a:pt x="742061" y="96265"/>
                </a:lnTo>
                <a:lnTo>
                  <a:pt x="745616" y="102362"/>
                </a:lnTo>
                <a:lnTo>
                  <a:pt x="749553" y="103377"/>
                </a:lnTo>
                <a:lnTo>
                  <a:pt x="752475" y="101600"/>
                </a:lnTo>
                <a:lnTo>
                  <a:pt x="827265" y="58165"/>
                </a:lnTo>
                <a:lnTo>
                  <a:pt x="825626" y="58165"/>
                </a:lnTo>
                <a:lnTo>
                  <a:pt x="827340" y="58122"/>
                </a:lnTo>
                <a:lnTo>
                  <a:pt x="838200" y="51815"/>
                </a:lnTo>
                <a:lnTo>
                  <a:pt x="749680" y="0"/>
                </a:lnTo>
                <a:close/>
              </a:path>
              <a:path w="838200" h="103505">
                <a:moveTo>
                  <a:pt x="813083" y="51796"/>
                </a:moveTo>
                <a:lnTo>
                  <a:pt x="802190" y="58122"/>
                </a:lnTo>
                <a:lnTo>
                  <a:pt x="825626" y="58165"/>
                </a:lnTo>
                <a:lnTo>
                  <a:pt x="825626" y="57276"/>
                </a:lnTo>
                <a:lnTo>
                  <a:pt x="822451" y="57276"/>
                </a:lnTo>
                <a:lnTo>
                  <a:pt x="813083" y="51796"/>
                </a:lnTo>
                <a:close/>
              </a:path>
              <a:path w="838200" h="103505">
                <a:moveTo>
                  <a:pt x="0" y="43941"/>
                </a:moveTo>
                <a:lnTo>
                  <a:pt x="0" y="56641"/>
                </a:lnTo>
                <a:lnTo>
                  <a:pt x="802190" y="58122"/>
                </a:lnTo>
                <a:lnTo>
                  <a:pt x="813083" y="51796"/>
                </a:lnTo>
                <a:lnTo>
                  <a:pt x="802188" y="45422"/>
                </a:lnTo>
                <a:lnTo>
                  <a:pt x="0" y="43941"/>
                </a:lnTo>
                <a:close/>
              </a:path>
              <a:path w="838200" h="103505">
                <a:moveTo>
                  <a:pt x="822451" y="46354"/>
                </a:moveTo>
                <a:lnTo>
                  <a:pt x="813083" y="51796"/>
                </a:lnTo>
                <a:lnTo>
                  <a:pt x="822451" y="57276"/>
                </a:lnTo>
                <a:lnTo>
                  <a:pt x="822451" y="46354"/>
                </a:lnTo>
                <a:close/>
              </a:path>
              <a:path w="838200" h="103505">
                <a:moveTo>
                  <a:pt x="825626" y="46354"/>
                </a:moveTo>
                <a:lnTo>
                  <a:pt x="822451" y="46354"/>
                </a:lnTo>
                <a:lnTo>
                  <a:pt x="822451" y="57276"/>
                </a:lnTo>
                <a:lnTo>
                  <a:pt x="825626" y="57276"/>
                </a:lnTo>
                <a:lnTo>
                  <a:pt x="825626" y="46354"/>
                </a:lnTo>
                <a:close/>
              </a:path>
              <a:path w="838200" h="103505">
                <a:moveTo>
                  <a:pt x="802188" y="45422"/>
                </a:moveTo>
                <a:lnTo>
                  <a:pt x="813083" y="51796"/>
                </a:lnTo>
                <a:lnTo>
                  <a:pt x="822451" y="46354"/>
                </a:lnTo>
                <a:lnTo>
                  <a:pt x="825626" y="46354"/>
                </a:lnTo>
                <a:lnTo>
                  <a:pt x="825626" y="45465"/>
                </a:lnTo>
                <a:lnTo>
                  <a:pt x="802188" y="45422"/>
                </a:lnTo>
                <a:close/>
              </a:path>
            </a:pathLst>
          </a:custGeom>
          <a:solidFill>
            <a:srgbClr val="97CC00"/>
          </a:solidFill>
        </p:spPr>
        <p:txBody>
          <a:bodyPr wrap="square" lIns="0" tIns="0" rIns="0" bIns="0" rtlCol="0"/>
          <a:lstStyle/>
          <a:p>
            <a:endParaRPr/>
          </a:p>
        </p:txBody>
      </p:sp>
      <p:graphicFrame>
        <p:nvGraphicFramePr>
          <p:cNvPr id="6" name="object 6"/>
          <p:cNvGraphicFramePr>
            <a:graphicFrameLocks noGrp="1"/>
          </p:cNvGraphicFramePr>
          <p:nvPr/>
        </p:nvGraphicFramePr>
        <p:xfrm>
          <a:off x="0" y="2271776"/>
          <a:ext cx="9010650" cy="4596130"/>
        </p:xfrm>
        <a:graphic>
          <a:graphicData uri="http://schemas.openxmlformats.org/drawingml/2006/table">
            <a:tbl>
              <a:tblPr firstRow="1" bandRow="1">
                <a:tableStyleId>{2D5ABB26-0587-4C30-8999-92F81FD0307C}</a:tableStyleId>
              </a:tblPr>
              <a:tblGrid>
                <a:gridCol w="1080135"/>
                <a:gridCol w="1162685"/>
                <a:gridCol w="930275"/>
                <a:gridCol w="2480310"/>
                <a:gridCol w="3333114"/>
              </a:tblGrid>
              <a:tr h="1188720">
                <a:tc>
                  <a:txBody>
                    <a:bodyPr/>
                    <a:lstStyle/>
                    <a:p>
                      <a:pPr marL="86360" marR="173355">
                        <a:lnSpc>
                          <a:spcPct val="100000"/>
                        </a:lnSpc>
                        <a:spcBef>
                          <a:spcPts val="295"/>
                        </a:spcBef>
                      </a:pPr>
                      <a:r>
                        <a:rPr sz="2400" b="1" dirty="0">
                          <a:latin typeface="Times New Roman"/>
                          <a:cs typeface="Times New Roman"/>
                        </a:rPr>
                        <a:t>Order  </a:t>
                      </a:r>
                      <a:r>
                        <a:rPr sz="2400" b="1" spc="-5" dirty="0">
                          <a:latin typeface="Times New Roman"/>
                          <a:cs typeface="Times New Roman"/>
                        </a:rPr>
                        <a:t>ed  </a:t>
                      </a:r>
                      <a:r>
                        <a:rPr sz="2400" b="1" dirty="0">
                          <a:latin typeface="Times New Roman"/>
                          <a:cs typeface="Times New Roman"/>
                        </a:rPr>
                        <a:t>pair</a:t>
                      </a:r>
                      <a:endParaRPr sz="2400">
                        <a:latin typeface="Times New Roman"/>
                        <a:cs typeface="Times New Roman"/>
                      </a:endParaRPr>
                    </a:p>
                  </a:txBody>
                  <a:tcPr marL="0" marR="0" marT="37465" marB="0">
                    <a:lnL w="9525">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L="91440" marR="208915">
                        <a:lnSpc>
                          <a:spcPct val="100000"/>
                        </a:lnSpc>
                        <a:spcBef>
                          <a:spcPts val="295"/>
                        </a:spcBef>
                      </a:pPr>
                      <a:r>
                        <a:rPr sz="2400" b="1" dirty="0">
                          <a:latin typeface="Times New Roman"/>
                          <a:cs typeface="Times New Roman"/>
                        </a:rPr>
                        <a:t>R</a:t>
                      </a:r>
                      <a:r>
                        <a:rPr sz="2400" b="1" spc="-15" dirty="0">
                          <a:latin typeface="Times New Roman"/>
                          <a:cs typeface="Times New Roman"/>
                        </a:rPr>
                        <a:t>e</a:t>
                      </a:r>
                      <a:r>
                        <a:rPr sz="2400" b="1" spc="10" dirty="0">
                          <a:latin typeface="Times New Roman"/>
                          <a:cs typeface="Times New Roman"/>
                        </a:rPr>
                        <a:t>f</a:t>
                      </a:r>
                      <a:r>
                        <a:rPr sz="2400" b="1" spc="-10" dirty="0">
                          <a:latin typeface="Times New Roman"/>
                          <a:cs typeface="Times New Roman"/>
                        </a:rPr>
                        <a:t>e</a:t>
                      </a:r>
                      <a:r>
                        <a:rPr sz="2400" b="1" spc="-60" dirty="0">
                          <a:latin typeface="Times New Roman"/>
                          <a:cs typeface="Times New Roman"/>
                        </a:rPr>
                        <a:t>r</a:t>
                      </a:r>
                      <a:r>
                        <a:rPr sz="2400" b="1" dirty="0">
                          <a:latin typeface="Times New Roman"/>
                          <a:cs typeface="Times New Roman"/>
                        </a:rPr>
                        <a:t>e  </a:t>
                      </a:r>
                      <a:r>
                        <a:rPr sz="2400" b="1" spc="-5" dirty="0">
                          <a:latin typeface="Times New Roman"/>
                          <a:cs typeface="Times New Roman"/>
                        </a:rPr>
                        <a:t>nce  </a:t>
                      </a:r>
                      <a:r>
                        <a:rPr sz="2400" b="1" dirty="0">
                          <a:latin typeface="Times New Roman"/>
                          <a:cs typeface="Times New Roman"/>
                        </a:rPr>
                        <a:t>bit</a:t>
                      </a:r>
                      <a:endParaRPr sz="2400">
                        <a:latin typeface="Times New Roman"/>
                        <a:cs typeface="Times New Roman"/>
                      </a:endParaRPr>
                    </a:p>
                  </a:txBody>
                  <a:tcPr marL="0" marR="0" marT="3746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L="92075" marR="135890">
                        <a:lnSpc>
                          <a:spcPct val="100000"/>
                        </a:lnSpc>
                        <a:spcBef>
                          <a:spcPts val="295"/>
                        </a:spcBef>
                      </a:pPr>
                      <a:r>
                        <a:rPr sz="2400" b="1" spc="-10" dirty="0">
                          <a:latin typeface="Times New Roman"/>
                          <a:cs typeface="Times New Roman"/>
                        </a:rPr>
                        <a:t>M</a:t>
                      </a:r>
                      <a:r>
                        <a:rPr sz="2400" b="1" dirty="0">
                          <a:latin typeface="Times New Roman"/>
                          <a:cs typeface="Times New Roman"/>
                        </a:rPr>
                        <a:t>o</a:t>
                      </a:r>
                      <a:r>
                        <a:rPr sz="2400" b="1" spc="5" dirty="0">
                          <a:latin typeface="Times New Roman"/>
                          <a:cs typeface="Times New Roman"/>
                        </a:rPr>
                        <a:t>d</a:t>
                      </a:r>
                      <a:r>
                        <a:rPr sz="2400" b="1" dirty="0">
                          <a:latin typeface="Times New Roman"/>
                          <a:cs typeface="Times New Roman"/>
                        </a:rPr>
                        <a:t>i  </a:t>
                      </a:r>
                      <a:r>
                        <a:rPr sz="2400" b="1" spc="15" dirty="0">
                          <a:latin typeface="Times New Roman"/>
                          <a:cs typeface="Times New Roman"/>
                        </a:rPr>
                        <a:t>fy</a:t>
                      </a:r>
                      <a:endParaRPr sz="2400">
                        <a:latin typeface="Times New Roman"/>
                        <a:cs typeface="Times New Roman"/>
                      </a:endParaRPr>
                    </a:p>
                    <a:p>
                      <a:pPr marL="165100">
                        <a:lnSpc>
                          <a:spcPct val="100000"/>
                        </a:lnSpc>
                        <a:spcBef>
                          <a:spcPts val="5"/>
                        </a:spcBef>
                      </a:pPr>
                      <a:r>
                        <a:rPr sz="2400" b="1" dirty="0">
                          <a:latin typeface="Times New Roman"/>
                          <a:cs typeface="Times New Roman"/>
                        </a:rPr>
                        <a:t>bit</a:t>
                      </a:r>
                      <a:endParaRPr sz="2400">
                        <a:latin typeface="Times New Roman"/>
                        <a:cs typeface="Times New Roman"/>
                      </a:endParaRPr>
                    </a:p>
                  </a:txBody>
                  <a:tcPr marL="0" marR="0" marT="3746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L="92075">
                        <a:lnSpc>
                          <a:spcPct val="100000"/>
                        </a:lnSpc>
                        <a:spcBef>
                          <a:spcPts val="295"/>
                        </a:spcBef>
                      </a:pPr>
                      <a:r>
                        <a:rPr sz="2400" b="1" dirty="0">
                          <a:latin typeface="Times New Roman"/>
                          <a:cs typeface="Times New Roman"/>
                        </a:rPr>
                        <a:t>What it</a:t>
                      </a:r>
                      <a:r>
                        <a:rPr sz="2400" b="1" spc="-45" dirty="0">
                          <a:latin typeface="Times New Roman"/>
                          <a:cs typeface="Times New Roman"/>
                        </a:rPr>
                        <a:t> </a:t>
                      </a:r>
                      <a:r>
                        <a:rPr sz="2400" b="1" spc="-10" dirty="0">
                          <a:latin typeface="Times New Roman"/>
                          <a:cs typeface="Times New Roman"/>
                        </a:rPr>
                        <a:t>means</a:t>
                      </a:r>
                      <a:endParaRPr sz="2400">
                        <a:latin typeface="Times New Roman"/>
                        <a:cs typeface="Times New Roman"/>
                      </a:endParaRPr>
                    </a:p>
                  </a:txBody>
                  <a:tcPr marL="0" marR="0" marT="3746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L="92710">
                        <a:lnSpc>
                          <a:spcPct val="100000"/>
                        </a:lnSpc>
                        <a:spcBef>
                          <a:spcPts val="295"/>
                        </a:spcBef>
                      </a:pPr>
                      <a:r>
                        <a:rPr sz="2400" b="1" spc="-10" dirty="0">
                          <a:latin typeface="Times New Roman"/>
                          <a:cs typeface="Times New Roman"/>
                        </a:rPr>
                        <a:t>Remarks</a:t>
                      </a:r>
                      <a:endParaRPr sz="2400">
                        <a:latin typeface="Times New Roman"/>
                        <a:cs typeface="Times New Roman"/>
                      </a:endParaRPr>
                    </a:p>
                  </a:txBody>
                  <a:tcPr marL="0" marR="0" marT="3746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r>
              <a:tr h="1554352">
                <a:tc>
                  <a:txBody>
                    <a:bodyPr/>
                    <a:lstStyle/>
                    <a:p>
                      <a:pPr marL="86360">
                        <a:lnSpc>
                          <a:spcPct val="100000"/>
                        </a:lnSpc>
                        <a:spcBef>
                          <a:spcPts val="300"/>
                        </a:spcBef>
                      </a:pPr>
                      <a:r>
                        <a:rPr sz="2400" b="1" dirty="0">
                          <a:latin typeface="Times New Roman"/>
                          <a:cs typeface="Times New Roman"/>
                        </a:rPr>
                        <a:t>(0,0)</a:t>
                      </a:r>
                      <a:endParaRPr sz="2400">
                        <a:latin typeface="Times New Roman"/>
                        <a:cs typeface="Times New Roman"/>
                      </a:endParaRPr>
                    </a:p>
                  </a:txBody>
                  <a:tcPr marL="0" marR="0" marT="38100" marB="0">
                    <a:lnL w="9525">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L="91440">
                        <a:lnSpc>
                          <a:spcPct val="100000"/>
                        </a:lnSpc>
                        <a:spcBef>
                          <a:spcPts val="300"/>
                        </a:spcBef>
                      </a:pPr>
                      <a:r>
                        <a:rPr sz="2400" b="1" dirty="0">
                          <a:latin typeface="Times New Roman"/>
                          <a:cs typeface="Times New Roman"/>
                        </a:rPr>
                        <a:t>0</a:t>
                      </a:r>
                      <a:endParaRPr sz="2400">
                        <a:latin typeface="Times New Roman"/>
                        <a:cs typeface="Times New Roman"/>
                      </a:endParaRPr>
                    </a:p>
                  </a:txBody>
                  <a:tcPr marL="0" marR="0" marT="3810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L="92075">
                        <a:lnSpc>
                          <a:spcPct val="100000"/>
                        </a:lnSpc>
                        <a:spcBef>
                          <a:spcPts val="300"/>
                        </a:spcBef>
                      </a:pPr>
                      <a:r>
                        <a:rPr sz="2400" b="1" dirty="0">
                          <a:latin typeface="Times New Roman"/>
                          <a:cs typeface="Times New Roman"/>
                        </a:rPr>
                        <a:t>0</a:t>
                      </a:r>
                      <a:endParaRPr sz="2400">
                        <a:latin typeface="Times New Roman"/>
                        <a:cs typeface="Times New Roman"/>
                      </a:endParaRPr>
                    </a:p>
                  </a:txBody>
                  <a:tcPr marL="0" marR="0" marT="3810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L="92075" marR="616585">
                        <a:lnSpc>
                          <a:spcPct val="100000"/>
                        </a:lnSpc>
                        <a:spcBef>
                          <a:spcPts val="300"/>
                        </a:spcBef>
                      </a:pPr>
                      <a:r>
                        <a:rPr sz="2400" b="1" dirty="0">
                          <a:latin typeface="Times New Roman"/>
                          <a:cs typeface="Times New Roman"/>
                        </a:rPr>
                        <a:t>The page</a:t>
                      </a:r>
                      <a:r>
                        <a:rPr sz="2400" b="1" spc="-100" dirty="0">
                          <a:latin typeface="Times New Roman"/>
                          <a:cs typeface="Times New Roman"/>
                        </a:rPr>
                        <a:t> </a:t>
                      </a:r>
                      <a:r>
                        <a:rPr sz="2400" b="1" dirty="0">
                          <a:latin typeface="Times New Roman"/>
                          <a:cs typeface="Times New Roman"/>
                        </a:rPr>
                        <a:t>was  </a:t>
                      </a:r>
                      <a:r>
                        <a:rPr sz="2400" b="1" spc="-5" dirty="0">
                          <a:latin typeface="Times New Roman"/>
                          <a:cs typeface="Times New Roman"/>
                        </a:rPr>
                        <a:t>neither </a:t>
                      </a:r>
                      <a:r>
                        <a:rPr sz="2400" b="1" dirty="0">
                          <a:latin typeface="Times New Roman"/>
                          <a:cs typeface="Times New Roman"/>
                        </a:rPr>
                        <a:t>used  </a:t>
                      </a:r>
                      <a:r>
                        <a:rPr sz="2400" b="1" spc="-10" dirty="0">
                          <a:latin typeface="Times New Roman"/>
                          <a:cs typeface="Times New Roman"/>
                        </a:rPr>
                        <a:t>recently </a:t>
                      </a:r>
                      <a:r>
                        <a:rPr sz="2400" b="1" dirty="0">
                          <a:latin typeface="Times New Roman"/>
                          <a:cs typeface="Times New Roman"/>
                        </a:rPr>
                        <a:t>nor  </a:t>
                      </a:r>
                      <a:r>
                        <a:rPr sz="2400" b="1" spc="-5" dirty="0">
                          <a:latin typeface="Times New Roman"/>
                          <a:cs typeface="Times New Roman"/>
                        </a:rPr>
                        <a:t>modified</a:t>
                      </a:r>
                      <a:endParaRPr sz="2400">
                        <a:latin typeface="Times New Roman"/>
                        <a:cs typeface="Times New Roman"/>
                      </a:endParaRPr>
                    </a:p>
                  </a:txBody>
                  <a:tcPr marL="0" marR="0" marT="3810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L="92710">
                        <a:lnSpc>
                          <a:spcPct val="100000"/>
                        </a:lnSpc>
                        <a:spcBef>
                          <a:spcPts val="300"/>
                        </a:spcBef>
                      </a:pPr>
                      <a:r>
                        <a:rPr sz="2400" b="1" spc="-5" dirty="0">
                          <a:latin typeface="Times New Roman"/>
                          <a:cs typeface="Times New Roman"/>
                        </a:rPr>
                        <a:t>Best </a:t>
                      </a:r>
                      <a:r>
                        <a:rPr sz="2400" b="1" dirty="0">
                          <a:latin typeface="Times New Roman"/>
                          <a:cs typeface="Times New Roman"/>
                        </a:rPr>
                        <a:t>page </a:t>
                      </a:r>
                      <a:r>
                        <a:rPr sz="2400" b="1" spc="-5" dirty="0">
                          <a:latin typeface="Times New Roman"/>
                          <a:cs typeface="Times New Roman"/>
                        </a:rPr>
                        <a:t>to</a:t>
                      </a:r>
                      <a:r>
                        <a:rPr sz="2400" b="1" spc="-40" dirty="0">
                          <a:latin typeface="Times New Roman"/>
                          <a:cs typeface="Times New Roman"/>
                        </a:rPr>
                        <a:t> </a:t>
                      </a:r>
                      <a:r>
                        <a:rPr sz="2400" b="1" spc="-10" dirty="0">
                          <a:latin typeface="Times New Roman"/>
                          <a:cs typeface="Times New Roman"/>
                        </a:rPr>
                        <a:t>replace</a:t>
                      </a:r>
                      <a:endParaRPr sz="2400">
                        <a:latin typeface="Times New Roman"/>
                        <a:cs typeface="Times New Roman"/>
                      </a:endParaRPr>
                    </a:p>
                  </a:txBody>
                  <a:tcPr marL="0" marR="0" marT="3810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r>
              <a:tr h="1833622">
                <a:tc>
                  <a:txBody>
                    <a:bodyPr/>
                    <a:lstStyle/>
                    <a:p>
                      <a:pPr marL="86360">
                        <a:lnSpc>
                          <a:spcPct val="100000"/>
                        </a:lnSpc>
                        <a:spcBef>
                          <a:spcPts val="305"/>
                        </a:spcBef>
                      </a:pPr>
                      <a:r>
                        <a:rPr sz="2400" b="1" dirty="0">
                          <a:latin typeface="Times New Roman"/>
                          <a:cs typeface="Times New Roman"/>
                        </a:rPr>
                        <a:t>(0,1)</a:t>
                      </a:r>
                      <a:endParaRPr sz="2400">
                        <a:latin typeface="Times New Roman"/>
                        <a:cs typeface="Times New Roman"/>
                      </a:endParaRPr>
                    </a:p>
                  </a:txBody>
                  <a:tcPr marL="0" marR="0" marT="38735" marB="0">
                    <a:lnL w="9525">
                      <a:solidFill>
                        <a:srgbClr val="000000"/>
                      </a:solidFill>
                      <a:prstDash val="solid"/>
                    </a:lnL>
                    <a:lnR w="19050">
                      <a:solidFill>
                        <a:srgbClr val="000000"/>
                      </a:solidFill>
                      <a:prstDash val="solid"/>
                    </a:lnR>
                    <a:lnT w="19050">
                      <a:solidFill>
                        <a:srgbClr val="000000"/>
                      </a:solidFill>
                      <a:prstDash val="solid"/>
                    </a:lnT>
                  </a:tcPr>
                </a:tc>
                <a:tc>
                  <a:txBody>
                    <a:bodyPr/>
                    <a:lstStyle/>
                    <a:p>
                      <a:pPr marL="91440">
                        <a:lnSpc>
                          <a:spcPct val="100000"/>
                        </a:lnSpc>
                        <a:spcBef>
                          <a:spcPts val="305"/>
                        </a:spcBef>
                      </a:pPr>
                      <a:r>
                        <a:rPr sz="2400" b="1" dirty="0">
                          <a:latin typeface="Times New Roman"/>
                          <a:cs typeface="Times New Roman"/>
                        </a:rPr>
                        <a:t>0</a:t>
                      </a:r>
                      <a:endParaRPr sz="2400">
                        <a:latin typeface="Times New Roman"/>
                        <a:cs typeface="Times New Roman"/>
                      </a:endParaRPr>
                    </a:p>
                  </a:txBody>
                  <a:tcPr marL="0" marR="0" marT="38735" marB="0">
                    <a:lnL w="19050">
                      <a:solidFill>
                        <a:srgbClr val="000000"/>
                      </a:solidFill>
                      <a:prstDash val="solid"/>
                    </a:lnL>
                    <a:lnR w="19050">
                      <a:solidFill>
                        <a:srgbClr val="000000"/>
                      </a:solidFill>
                      <a:prstDash val="solid"/>
                    </a:lnR>
                    <a:lnT w="19050">
                      <a:solidFill>
                        <a:srgbClr val="000000"/>
                      </a:solidFill>
                      <a:prstDash val="solid"/>
                    </a:lnT>
                  </a:tcPr>
                </a:tc>
                <a:tc>
                  <a:txBody>
                    <a:bodyPr/>
                    <a:lstStyle/>
                    <a:p>
                      <a:pPr marL="92075">
                        <a:lnSpc>
                          <a:spcPct val="100000"/>
                        </a:lnSpc>
                        <a:spcBef>
                          <a:spcPts val="305"/>
                        </a:spcBef>
                      </a:pPr>
                      <a:r>
                        <a:rPr sz="2400" b="1" dirty="0">
                          <a:latin typeface="Times New Roman"/>
                          <a:cs typeface="Times New Roman"/>
                        </a:rPr>
                        <a:t>1</a:t>
                      </a:r>
                      <a:endParaRPr sz="2400">
                        <a:latin typeface="Times New Roman"/>
                        <a:cs typeface="Times New Roman"/>
                      </a:endParaRPr>
                    </a:p>
                  </a:txBody>
                  <a:tcPr marL="0" marR="0" marT="38735" marB="0">
                    <a:lnL w="19050">
                      <a:solidFill>
                        <a:srgbClr val="000000"/>
                      </a:solidFill>
                      <a:prstDash val="solid"/>
                    </a:lnL>
                    <a:lnR w="19050">
                      <a:solidFill>
                        <a:srgbClr val="000000"/>
                      </a:solidFill>
                      <a:prstDash val="solid"/>
                    </a:lnR>
                    <a:lnT w="19050">
                      <a:solidFill>
                        <a:srgbClr val="000000"/>
                      </a:solidFill>
                      <a:prstDash val="solid"/>
                    </a:lnT>
                  </a:tcPr>
                </a:tc>
                <a:tc>
                  <a:txBody>
                    <a:bodyPr/>
                    <a:lstStyle/>
                    <a:p>
                      <a:pPr marL="92075" marR="90170">
                        <a:lnSpc>
                          <a:spcPct val="100000"/>
                        </a:lnSpc>
                        <a:spcBef>
                          <a:spcPts val="305"/>
                        </a:spcBef>
                      </a:pPr>
                      <a:r>
                        <a:rPr sz="2400" b="1" dirty="0">
                          <a:latin typeface="Times New Roman"/>
                          <a:cs typeface="Times New Roman"/>
                        </a:rPr>
                        <a:t>The page was not  used </a:t>
                      </a:r>
                      <a:r>
                        <a:rPr sz="2400" b="1" spc="-25" dirty="0">
                          <a:latin typeface="Times New Roman"/>
                          <a:cs typeface="Times New Roman"/>
                        </a:rPr>
                        <a:t>recently,</a:t>
                      </a:r>
                      <a:r>
                        <a:rPr sz="2400" b="1" spc="-70" dirty="0">
                          <a:latin typeface="Times New Roman"/>
                          <a:cs typeface="Times New Roman"/>
                        </a:rPr>
                        <a:t> </a:t>
                      </a:r>
                      <a:r>
                        <a:rPr sz="2400" b="1" dirty="0">
                          <a:latin typeface="Times New Roman"/>
                          <a:cs typeface="Times New Roman"/>
                        </a:rPr>
                        <a:t>but  it has </a:t>
                      </a:r>
                      <a:r>
                        <a:rPr sz="2400" b="1" spc="-5" dirty="0">
                          <a:latin typeface="Times New Roman"/>
                          <a:cs typeface="Times New Roman"/>
                        </a:rPr>
                        <a:t>been  modified</a:t>
                      </a:r>
                      <a:endParaRPr sz="2400">
                        <a:latin typeface="Times New Roman"/>
                        <a:cs typeface="Times New Roman"/>
                      </a:endParaRPr>
                    </a:p>
                  </a:txBody>
                  <a:tcPr marL="0" marR="0" marT="38735" marB="0">
                    <a:lnL w="19050">
                      <a:solidFill>
                        <a:srgbClr val="000000"/>
                      </a:solidFill>
                      <a:prstDash val="solid"/>
                    </a:lnL>
                    <a:lnR w="19050">
                      <a:solidFill>
                        <a:srgbClr val="000000"/>
                      </a:solidFill>
                      <a:prstDash val="solid"/>
                    </a:lnR>
                    <a:lnT w="19050">
                      <a:solidFill>
                        <a:srgbClr val="000000"/>
                      </a:solidFill>
                      <a:prstDash val="solid"/>
                    </a:lnT>
                  </a:tcPr>
                </a:tc>
                <a:tc>
                  <a:txBody>
                    <a:bodyPr/>
                    <a:lstStyle/>
                    <a:p>
                      <a:pPr marL="92710" marR="278765">
                        <a:lnSpc>
                          <a:spcPct val="100000"/>
                        </a:lnSpc>
                        <a:spcBef>
                          <a:spcPts val="305"/>
                        </a:spcBef>
                      </a:pPr>
                      <a:r>
                        <a:rPr sz="2400" b="1" spc="-5" dirty="0">
                          <a:latin typeface="Times New Roman"/>
                          <a:cs typeface="Times New Roman"/>
                        </a:rPr>
                        <a:t>Not the best </a:t>
                      </a:r>
                      <a:r>
                        <a:rPr sz="2400" b="1" dirty="0">
                          <a:latin typeface="Times New Roman"/>
                          <a:cs typeface="Times New Roman"/>
                        </a:rPr>
                        <a:t>page </a:t>
                      </a:r>
                      <a:r>
                        <a:rPr sz="2400" b="1" spc="-10" dirty="0">
                          <a:latin typeface="Times New Roman"/>
                          <a:cs typeface="Times New Roman"/>
                        </a:rPr>
                        <a:t>to</a:t>
                      </a:r>
                      <a:r>
                        <a:rPr sz="2400" b="1" spc="-45" dirty="0">
                          <a:latin typeface="Times New Roman"/>
                          <a:cs typeface="Times New Roman"/>
                        </a:rPr>
                        <a:t> </a:t>
                      </a:r>
                      <a:r>
                        <a:rPr sz="2400" b="1" dirty="0">
                          <a:latin typeface="Times New Roman"/>
                          <a:cs typeface="Times New Roman"/>
                        </a:rPr>
                        <a:t>be  </a:t>
                      </a:r>
                      <a:r>
                        <a:rPr sz="2400" b="1" spc="-10" dirty="0">
                          <a:latin typeface="Times New Roman"/>
                          <a:cs typeface="Times New Roman"/>
                        </a:rPr>
                        <a:t>replaced, </a:t>
                      </a:r>
                      <a:r>
                        <a:rPr sz="2400" b="1" spc="-5" dirty="0">
                          <a:latin typeface="Times New Roman"/>
                          <a:cs typeface="Times New Roman"/>
                        </a:rPr>
                        <a:t>because </a:t>
                      </a:r>
                      <a:r>
                        <a:rPr sz="2400" b="1" dirty="0">
                          <a:latin typeface="Times New Roman"/>
                          <a:cs typeface="Times New Roman"/>
                        </a:rPr>
                        <a:t>to  write </a:t>
                      </a:r>
                      <a:r>
                        <a:rPr sz="2400" b="1" spc="-5" dirty="0">
                          <a:latin typeface="Times New Roman"/>
                          <a:cs typeface="Times New Roman"/>
                        </a:rPr>
                        <a:t>this </a:t>
                      </a:r>
                      <a:r>
                        <a:rPr sz="2400" b="1" dirty="0">
                          <a:latin typeface="Times New Roman"/>
                          <a:cs typeface="Times New Roman"/>
                        </a:rPr>
                        <a:t>page </a:t>
                      </a:r>
                      <a:r>
                        <a:rPr sz="2400" b="1" spc="-5" dirty="0">
                          <a:latin typeface="Times New Roman"/>
                          <a:cs typeface="Times New Roman"/>
                        </a:rPr>
                        <a:t>to </a:t>
                      </a:r>
                      <a:r>
                        <a:rPr sz="2400" b="1" dirty="0">
                          <a:latin typeface="Times New Roman"/>
                          <a:cs typeface="Times New Roman"/>
                        </a:rPr>
                        <a:t>disk  when </a:t>
                      </a:r>
                      <a:r>
                        <a:rPr sz="2400" b="1" spc="-15" dirty="0">
                          <a:latin typeface="Times New Roman"/>
                          <a:cs typeface="Times New Roman"/>
                        </a:rPr>
                        <a:t>replacement </a:t>
                      </a:r>
                      <a:r>
                        <a:rPr sz="2400" b="1" spc="-5" dirty="0">
                          <a:latin typeface="Times New Roman"/>
                          <a:cs typeface="Times New Roman"/>
                        </a:rPr>
                        <a:t>is  </a:t>
                      </a:r>
                      <a:r>
                        <a:rPr sz="2400" b="1" dirty="0">
                          <a:latin typeface="Times New Roman"/>
                          <a:cs typeface="Times New Roman"/>
                        </a:rPr>
                        <a:t>done</a:t>
                      </a:r>
                      <a:endParaRPr sz="2400">
                        <a:latin typeface="Times New Roman"/>
                        <a:cs typeface="Times New Roman"/>
                      </a:endParaRPr>
                    </a:p>
                  </a:txBody>
                  <a:tcPr marL="0" marR="0" marT="38735" marB="0">
                    <a:lnL w="19050">
                      <a:solidFill>
                        <a:srgbClr val="000000"/>
                      </a:solidFill>
                      <a:prstDash val="solid"/>
                    </a:lnL>
                    <a:lnR w="19050">
                      <a:solidFill>
                        <a:srgbClr val="000000"/>
                      </a:solidFill>
                      <a:prstDash val="solid"/>
                    </a:lnR>
                    <a:lnT w="19050">
                      <a:solidFill>
                        <a:srgbClr val="000000"/>
                      </a:solidFill>
                      <a:prstDash val="solid"/>
                    </a:lnT>
                  </a:tcPr>
                </a:tc>
              </a:tr>
            </a:tbl>
          </a:graphicData>
        </a:graphic>
      </p:graphicFrame>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object 2"/>
          <p:cNvGraphicFramePr>
            <a:graphicFrameLocks noGrp="1"/>
          </p:cNvGraphicFramePr>
          <p:nvPr/>
        </p:nvGraphicFramePr>
        <p:xfrm>
          <a:off x="0" y="0"/>
          <a:ext cx="9149080" cy="3484245"/>
        </p:xfrm>
        <a:graphic>
          <a:graphicData uri="http://schemas.openxmlformats.org/drawingml/2006/table">
            <a:tbl>
              <a:tblPr firstRow="1" bandRow="1">
                <a:tableStyleId>{2D5ABB26-0587-4C30-8999-92F81FD0307C}</a:tableStyleId>
              </a:tblPr>
              <a:tblGrid>
                <a:gridCol w="1098550"/>
                <a:gridCol w="1183005"/>
                <a:gridCol w="946784"/>
                <a:gridCol w="2837815"/>
                <a:gridCol w="3070860"/>
              </a:tblGrid>
              <a:tr h="1549717">
                <a:tc>
                  <a:txBody>
                    <a:bodyPr/>
                    <a:lstStyle/>
                    <a:p>
                      <a:pPr marL="86360">
                        <a:lnSpc>
                          <a:spcPct val="100000"/>
                        </a:lnSpc>
                        <a:spcBef>
                          <a:spcPts val="250"/>
                        </a:spcBef>
                      </a:pPr>
                      <a:r>
                        <a:rPr sz="2400" b="1" spc="-5" dirty="0">
                          <a:latin typeface="Times New Roman"/>
                          <a:cs typeface="Times New Roman"/>
                        </a:rPr>
                        <a:t>(1,0)</a:t>
                      </a:r>
                      <a:endParaRPr sz="2400">
                        <a:latin typeface="Times New Roman"/>
                        <a:cs typeface="Times New Roman"/>
                      </a:endParaRPr>
                    </a:p>
                  </a:txBody>
                  <a:tcPr marL="0" marR="0" marT="31750" marB="0">
                    <a:lnL w="9525">
                      <a:solidFill>
                        <a:srgbClr val="000000"/>
                      </a:solidFill>
                      <a:prstDash val="solid"/>
                    </a:lnL>
                    <a:lnR w="19050">
                      <a:solidFill>
                        <a:srgbClr val="000000"/>
                      </a:solidFill>
                      <a:prstDash val="solid"/>
                    </a:lnR>
                    <a:lnT w="9525">
                      <a:solidFill>
                        <a:srgbClr val="000000"/>
                      </a:solidFill>
                      <a:prstDash val="solid"/>
                    </a:lnT>
                    <a:lnB w="19050">
                      <a:solidFill>
                        <a:srgbClr val="000000"/>
                      </a:solidFill>
                      <a:prstDash val="solid"/>
                    </a:lnB>
                  </a:tcPr>
                </a:tc>
                <a:tc>
                  <a:txBody>
                    <a:bodyPr/>
                    <a:lstStyle/>
                    <a:p>
                      <a:pPr marL="91440">
                        <a:lnSpc>
                          <a:spcPct val="100000"/>
                        </a:lnSpc>
                        <a:spcBef>
                          <a:spcPts val="250"/>
                        </a:spcBef>
                      </a:pPr>
                      <a:r>
                        <a:rPr sz="2400" b="1" dirty="0">
                          <a:latin typeface="Times New Roman"/>
                          <a:cs typeface="Times New Roman"/>
                        </a:rPr>
                        <a:t>1</a:t>
                      </a:r>
                      <a:endParaRPr sz="2400">
                        <a:latin typeface="Times New Roman"/>
                        <a:cs typeface="Times New Roman"/>
                      </a:endParaRPr>
                    </a:p>
                  </a:txBody>
                  <a:tcPr marL="0" marR="0" marT="31750" marB="0">
                    <a:lnL w="19050">
                      <a:solidFill>
                        <a:srgbClr val="000000"/>
                      </a:solidFill>
                      <a:prstDash val="solid"/>
                    </a:lnL>
                    <a:lnR w="19050">
                      <a:solidFill>
                        <a:srgbClr val="000000"/>
                      </a:solidFill>
                      <a:prstDash val="solid"/>
                    </a:lnR>
                    <a:lnT w="9525">
                      <a:solidFill>
                        <a:srgbClr val="000000"/>
                      </a:solidFill>
                      <a:prstDash val="solid"/>
                    </a:lnT>
                    <a:lnB w="19050">
                      <a:solidFill>
                        <a:srgbClr val="000000"/>
                      </a:solidFill>
                      <a:prstDash val="solid"/>
                    </a:lnB>
                  </a:tcPr>
                </a:tc>
                <a:tc>
                  <a:txBody>
                    <a:bodyPr/>
                    <a:lstStyle/>
                    <a:p>
                      <a:pPr marL="92075">
                        <a:lnSpc>
                          <a:spcPct val="100000"/>
                        </a:lnSpc>
                        <a:spcBef>
                          <a:spcPts val="250"/>
                        </a:spcBef>
                      </a:pPr>
                      <a:r>
                        <a:rPr sz="2400" b="1" dirty="0">
                          <a:latin typeface="Times New Roman"/>
                          <a:cs typeface="Times New Roman"/>
                        </a:rPr>
                        <a:t>0</a:t>
                      </a:r>
                      <a:endParaRPr sz="2400">
                        <a:latin typeface="Times New Roman"/>
                        <a:cs typeface="Times New Roman"/>
                      </a:endParaRPr>
                    </a:p>
                  </a:txBody>
                  <a:tcPr marL="0" marR="0" marT="31750" marB="0">
                    <a:lnL w="19050">
                      <a:solidFill>
                        <a:srgbClr val="000000"/>
                      </a:solidFill>
                      <a:prstDash val="solid"/>
                    </a:lnL>
                    <a:lnR w="19050">
                      <a:solidFill>
                        <a:srgbClr val="000000"/>
                      </a:solidFill>
                      <a:prstDash val="solid"/>
                    </a:lnR>
                    <a:lnT w="9525">
                      <a:solidFill>
                        <a:srgbClr val="000000"/>
                      </a:solidFill>
                      <a:prstDash val="solid"/>
                    </a:lnT>
                    <a:lnB w="19050">
                      <a:solidFill>
                        <a:srgbClr val="000000"/>
                      </a:solidFill>
                      <a:prstDash val="solid"/>
                    </a:lnB>
                  </a:tcPr>
                </a:tc>
                <a:tc>
                  <a:txBody>
                    <a:bodyPr/>
                    <a:lstStyle/>
                    <a:p>
                      <a:pPr marL="92075" marR="309245">
                        <a:lnSpc>
                          <a:spcPct val="100000"/>
                        </a:lnSpc>
                        <a:spcBef>
                          <a:spcPts val="250"/>
                        </a:spcBef>
                      </a:pPr>
                      <a:r>
                        <a:rPr sz="2400" b="1" dirty="0">
                          <a:latin typeface="Times New Roman"/>
                          <a:cs typeface="Times New Roman"/>
                        </a:rPr>
                        <a:t>The page was</a:t>
                      </a:r>
                      <a:r>
                        <a:rPr sz="2400" b="1" spc="-130" dirty="0">
                          <a:latin typeface="Times New Roman"/>
                          <a:cs typeface="Times New Roman"/>
                        </a:rPr>
                        <a:t> </a:t>
                      </a:r>
                      <a:r>
                        <a:rPr sz="2400" b="1" spc="-5" dirty="0">
                          <a:latin typeface="Times New Roman"/>
                          <a:cs typeface="Times New Roman"/>
                        </a:rPr>
                        <a:t>used  </a:t>
                      </a:r>
                      <a:r>
                        <a:rPr sz="2400" b="1" spc="-15" dirty="0">
                          <a:latin typeface="Times New Roman"/>
                          <a:cs typeface="Times New Roman"/>
                        </a:rPr>
                        <a:t>recently </a:t>
                      </a:r>
                      <a:r>
                        <a:rPr sz="2400" b="1" dirty="0">
                          <a:latin typeface="Times New Roman"/>
                          <a:cs typeface="Times New Roman"/>
                        </a:rPr>
                        <a:t>but not  </a:t>
                      </a:r>
                      <a:r>
                        <a:rPr sz="2400" b="1" spc="-5" dirty="0">
                          <a:latin typeface="Times New Roman"/>
                          <a:cs typeface="Times New Roman"/>
                        </a:rPr>
                        <a:t>modified</a:t>
                      </a:r>
                      <a:endParaRPr sz="2400">
                        <a:latin typeface="Times New Roman"/>
                        <a:cs typeface="Times New Roman"/>
                      </a:endParaRPr>
                    </a:p>
                  </a:txBody>
                  <a:tcPr marL="0" marR="0" marT="31750" marB="0">
                    <a:lnL w="19050">
                      <a:solidFill>
                        <a:srgbClr val="000000"/>
                      </a:solidFill>
                      <a:prstDash val="solid"/>
                    </a:lnL>
                    <a:lnR w="19050">
                      <a:solidFill>
                        <a:srgbClr val="000000"/>
                      </a:solidFill>
                      <a:prstDash val="solid"/>
                    </a:lnR>
                    <a:lnT w="9525">
                      <a:solidFill>
                        <a:srgbClr val="000000"/>
                      </a:solidFill>
                      <a:prstDash val="solid"/>
                    </a:lnT>
                    <a:lnB w="19050">
                      <a:solidFill>
                        <a:srgbClr val="000000"/>
                      </a:solidFill>
                      <a:prstDash val="solid"/>
                    </a:lnB>
                  </a:tcPr>
                </a:tc>
                <a:tc>
                  <a:txBody>
                    <a:bodyPr/>
                    <a:lstStyle/>
                    <a:p>
                      <a:pPr marL="93345" marR="274955">
                        <a:lnSpc>
                          <a:spcPct val="100000"/>
                        </a:lnSpc>
                        <a:spcBef>
                          <a:spcPts val="250"/>
                        </a:spcBef>
                      </a:pPr>
                      <a:r>
                        <a:rPr sz="2400" b="1" spc="-15" dirty="0">
                          <a:latin typeface="Times New Roman"/>
                          <a:cs typeface="Times New Roman"/>
                        </a:rPr>
                        <a:t>There </a:t>
                      </a:r>
                      <a:r>
                        <a:rPr sz="2400" b="1" spc="-20" dirty="0">
                          <a:latin typeface="Times New Roman"/>
                          <a:cs typeface="Times New Roman"/>
                        </a:rPr>
                        <a:t>are </a:t>
                      </a:r>
                      <a:r>
                        <a:rPr sz="2400" b="1" spc="-5" dirty="0">
                          <a:latin typeface="Times New Roman"/>
                          <a:cs typeface="Times New Roman"/>
                        </a:rPr>
                        <a:t>chances  </a:t>
                      </a:r>
                      <a:r>
                        <a:rPr sz="2400" b="1" dirty="0">
                          <a:latin typeface="Times New Roman"/>
                          <a:cs typeface="Times New Roman"/>
                        </a:rPr>
                        <a:t>that this page </a:t>
                      </a:r>
                      <a:r>
                        <a:rPr sz="2400" b="1" spc="5" dirty="0">
                          <a:latin typeface="Times New Roman"/>
                          <a:cs typeface="Times New Roman"/>
                        </a:rPr>
                        <a:t>will</a:t>
                      </a:r>
                      <a:r>
                        <a:rPr sz="2400" b="1" spc="-145" dirty="0">
                          <a:latin typeface="Times New Roman"/>
                          <a:cs typeface="Times New Roman"/>
                        </a:rPr>
                        <a:t> </a:t>
                      </a:r>
                      <a:r>
                        <a:rPr sz="2400" b="1" dirty="0">
                          <a:latin typeface="Times New Roman"/>
                          <a:cs typeface="Times New Roman"/>
                        </a:rPr>
                        <a:t>be  used again</a:t>
                      </a:r>
                      <a:r>
                        <a:rPr sz="2400" b="1" spc="-50" dirty="0">
                          <a:latin typeface="Times New Roman"/>
                          <a:cs typeface="Times New Roman"/>
                        </a:rPr>
                        <a:t> </a:t>
                      </a:r>
                      <a:r>
                        <a:rPr sz="2400" b="1" dirty="0">
                          <a:latin typeface="Times New Roman"/>
                          <a:cs typeface="Times New Roman"/>
                        </a:rPr>
                        <a:t>soon</a:t>
                      </a:r>
                      <a:endParaRPr sz="2400">
                        <a:latin typeface="Times New Roman"/>
                        <a:cs typeface="Times New Roman"/>
                      </a:endParaRPr>
                    </a:p>
                  </a:txBody>
                  <a:tcPr marL="0" marR="0" marT="31750" marB="0">
                    <a:lnL w="19050">
                      <a:solidFill>
                        <a:srgbClr val="000000"/>
                      </a:solidFill>
                      <a:prstDash val="solid"/>
                    </a:lnL>
                    <a:lnR w="9525">
                      <a:solidFill>
                        <a:srgbClr val="000000"/>
                      </a:solidFill>
                      <a:prstDash val="solid"/>
                    </a:lnR>
                    <a:lnT w="9525">
                      <a:solidFill>
                        <a:srgbClr val="000000"/>
                      </a:solidFill>
                      <a:prstDash val="solid"/>
                    </a:lnT>
                    <a:lnB w="19050">
                      <a:solidFill>
                        <a:srgbClr val="000000"/>
                      </a:solidFill>
                      <a:prstDash val="solid"/>
                    </a:lnB>
                  </a:tcPr>
                </a:tc>
              </a:tr>
              <a:tr h="1920240">
                <a:tc>
                  <a:txBody>
                    <a:bodyPr/>
                    <a:lstStyle/>
                    <a:p>
                      <a:pPr marL="86360">
                        <a:lnSpc>
                          <a:spcPct val="100000"/>
                        </a:lnSpc>
                        <a:spcBef>
                          <a:spcPts val="295"/>
                        </a:spcBef>
                      </a:pPr>
                      <a:r>
                        <a:rPr sz="2400" b="1" spc="-5" dirty="0">
                          <a:latin typeface="Times New Roman"/>
                          <a:cs typeface="Times New Roman"/>
                        </a:rPr>
                        <a:t>(1,1)</a:t>
                      </a:r>
                      <a:endParaRPr sz="2400">
                        <a:latin typeface="Times New Roman"/>
                        <a:cs typeface="Times New Roman"/>
                      </a:endParaRPr>
                    </a:p>
                  </a:txBody>
                  <a:tcPr marL="0" marR="0" marT="37465" marB="0">
                    <a:lnL w="9525">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L="91440">
                        <a:lnSpc>
                          <a:spcPct val="100000"/>
                        </a:lnSpc>
                        <a:spcBef>
                          <a:spcPts val="295"/>
                        </a:spcBef>
                      </a:pPr>
                      <a:r>
                        <a:rPr sz="2400" b="1" dirty="0">
                          <a:latin typeface="Times New Roman"/>
                          <a:cs typeface="Times New Roman"/>
                        </a:rPr>
                        <a:t>1</a:t>
                      </a:r>
                      <a:endParaRPr sz="2400">
                        <a:latin typeface="Times New Roman"/>
                        <a:cs typeface="Times New Roman"/>
                      </a:endParaRPr>
                    </a:p>
                  </a:txBody>
                  <a:tcPr marL="0" marR="0" marT="3746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L="92075">
                        <a:lnSpc>
                          <a:spcPct val="100000"/>
                        </a:lnSpc>
                        <a:spcBef>
                          <a:spcPts val="295"/>
                        </a:spcBef>
                      </a:pPr>
                      <a:r>
                        <a:rPr sz="2400" b="1" dirty="0">
                          <a:latin typeface="Times New Roman"/>
                          <a:cs typeface="Times New Roman"/>
                        </a:rPr>
                        <a:t>1</a:t>
                      </a:r>
                      <a:endParaRPr sz="2400">
                        <a:latin typeface="Times New Roman"/>
                        <a:cs typeface="Times New Roman"/>
                      </a:endParaRPr>
                    </a:p>
                  </a:txBody>
                  <a:tcPr marL="0" marR="0" marT="3746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L="92075" marR="309245">
                        <a:lnSpc>
                          <a:spcPct val="100000"/>
                        </a:lnSpc>
                        <a:spcBef>
                          <a:spcPts val="295"/>
                        </a:spcBef>
                      </a:pPr>
                      <a:r>
                        <a:rPr sz="2400" b="1" dirty="0">
                          <a:latin typeface="Times New Roman"/>
                          <a:cs typeface="Times New Roman"/>
                        </a:rPr>
                        <a:t>The page was</a:t>
                      </a:r>
                      <a:r>
                        <a:rPr sz="2400" b="1" spc="-130" dirty="0">
                          <a:latin typeface="Times New Roman"/>
                          <a:cs typeface="Times New Roman"/>
                        </a:rPr>
                        <a:t> </a:t>
                      </a:r>
                      <a:r>
                        <a:rPr sz="2400" b="1" spc="-5" dirty="0">
                          <a:latin typeface="Times New Roman"/>
                          <a:cs typeface="Times New Roman"/>
                        </a:rPr>
                        <a:t>used  </a:t>
                      </a:r>
                      <a:r>
                        <a:rPr sz="2400" b="1" spc="-15" dirty="0">
                          <a:latin typeface="Times New Roman"/>
                          <a:cs typeface="Times New Roman"/>
                        </a:rPr>
                        <a:t>recently </a:t>
                      </a:r>
                      <a:r>
                        <a:rPr sz="2400" b="1" spc="-5" dirty="0">
                          <a:latin typeface="Times New Roman"/>
                          <a:cs typeface="Times New Roman"/>
                        </a:rPr>
                        <a:t>and </a:t>
                      </a:r>
                      <a:r>
                        <a:rPr sz="2400" b="1" dirty="0">
                          <a:latin typeface="Times New Roman"/>
                          <a:cs typeface="Times New Roman"/>
                        </a:rPr>
                        <a:t>also  has </a:t>
                      </a:r>
                      <a:r>
                        <a:rPr sz="2400" b="1" spc="-5" dirty="0">
                          <a:latin typeface="Times New Roman"/>
                          <a:cs typeface="Times New Roman"/>
                        </a:rPr>
                        <a:t>been</a:t>
                      </a:r>
                      <a:r>
                        <a:rPr sz="2400" b="1" spc="-65" dirty="0">
                          <a:latin typeface="Times New Roman"/>
                          <a:cs typeface="Times New Roman"/>
                        </a:rPr>
                        <a:t> </a:t>
                      </a:r>
                      <a:r>
                        <a:rPr sz="2400" b="1" spc="-5" dirty="0">
                          <a:latin typeface="Times New Roman"/>
                          <a:cs typeface="Times New Roman"/>
                        </a:rPr>
                        <a:t>modified</a:t>
                      </a:r>
                      <a:endParaRPr sz="2400">
                        <a:latin typeface="Times New Roman"/>
                        <a:cs typeface="Times New Roman"/>
                      </a:endParaRPr>
                    </a:p>
                  </a:txBody>
                  <a:tcPr marL="0" marR="0" marT="3746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L="93345" marR="85725">
                        <a:lnSpc>
                          <a:spcPct val="100000"/>
                        </a:lnSpc>
                        <a:spcBef>
                          <a:spcPts val="295"/>
                        </a:spcBef>
                      </a:pPr>
                      <a:r>
                        <a:rPr sz="2400" b="1" spc="-15" dirty="0">
                          <a:latin typeface="Times New Roman"/>
                          <a:cs typeface="Times New Roman"/>
                        </a:rPr>
                        <a:t>There </a:t>
                      </a:r>
                      <a:r>
                        <a:rPr sz="2400" b="1" spc="-20" dirty="0">
                          <a:latin typeface="Times New Roman"/>
                          <a:cs typeface="Times New Roman"/>
                        </a:rPr>
                        <a:t>are </a:t>
                      </a:r>
                      <a:r>
                        <a:rPr sz="2400" b="1" spc="-5" dirty="0">
                          <a:latin typeface="Times New Roman"/>
                          <a:cs typeface="Times New Roman"/>
                        </a:rPr>
                        <a:t>chances  </a:t>
                      </a:r>
                      <a:r>
                        <a:rPr sz="2400" b="1" dirty="0">
                          <a:latin typeface="Times New Roman"/>
                          <a:cs typeface="Times New Roman"/>
                        </a:rPr>
                        <a:t>that this page </a:t>
                      </a:r>
                      <a:r>
                        <a:rPr sz="2400" b="1" spc="5" dirty="0">
                          <a:latin typeface="Times New Roman"/>
                          <a:cs typeface="Times New Roman"/>
                        </a:rPr>
                        <a:t>will </a:t>
                      </a:r>
                      <a:r>
                        <a:rPr sz="2400" b="1" dirty="0">
                          <a:latin typeface="Times New Roman"/>
                          <a:cs typeface="Times New Roman"/>
                        </a:rPr>
                        <a:t>be  used </a:t>
                      </a:r>
                      <a:r>
                        <a:rPr sz="2400" b="1" spc="-5" dirty="0">
                          <a:latin typeface="Times New Roman"/>
                          <a:cs typeface="Times New Roman"/>
                        </a:rPr>
                        <a:t>again </a:t>
                      </a:r>
                      <a:r>
                        <a:rPr sz="2400" b="1" dirty="0">
                          <a:latin typeface="Times New Roman"/>
                          <a:cs typeface="Times New Roman"/>
                        </a:rPr>
                        <a:t>and write  this page </a:t>
                      </a:r>
                      <a:r>
                        <a:rPr sz="2400" b="1" spc="-5" dirty="0">
                          <a:latin typeface="Times New Roman"/>
                          <a:cs typeface="Times New Roman"/>
                        </a:rPr>
                        <a:t>to </a:t>
                      </a:r>
                      <a:r>
                        <a:rPr sz="2400" b="1" dirty="0">
                          <a:latin typeface="Times New Roman"/>
                          <a:cs typeface="Times New Roman"/>
                        </a:rPr>
                        <a:t>disk</a:t>
                      </a:r>
                      <a:r>
                        <a:rPr sz="2400" b="1" spc="-80" dirty="0">
                          <a:latin typeface="Times New Roman"/>
                          <a:cs typeface="Times New Roman"/>
                        </a:rPr>
                        <a:t> </a:t>
                      </a:r>
                      <a:r>
                        <a:rPr sz="2400" b="1" dirty="0">
                          <a:latin typeface="Times New Roman"/>
                          <a:cs typeface="Times New Roman"/>
                        </a:rPr>
                        <a:t>when  </a:t>
                      </a:r>
                      <a:r>
                        <a:rPr sz="2400" b="1" spc="-15" dirty="0">
                          <a:latin typeface="Times New Roman"/>
                          <a:cs typeface="Times New Roman"/>
                        </a:rPr>
                        <a:t>replacement </a:t>
                      </a:r>
                      <a:r>
                        <a:rPr sz="2400" b="1" spc="-5" dirty="0">
                          <a:latin typeface="Times New Roman"/>
                          <a:cs typeface="Times New Roman"/>
                        </a:rPr>
                        <a:t>is</a:t>
                      </a:r>
                      <a:r>
                        <a:rPr sz="2400" b="1" spc="25" dirty="0">
                          <a:latin typeface="Times New Roman"/>
                          <a:cs typeface="Times New Roman"/>
                        </a:rPr>
                        <a:t> </a:t>
                      </a:r>
                      <a:r>
                        <a:rPr sz="2400" b="1" dirty="0">
                          <a:latin typeface="Times New Roman"/>
                          <a:cs typeface="Times New Roman"/>
                        </a:rPr>
                        <a:t>done</a:t>
                      </a:r>
                      <a:endParaRPr sz="2400">
                        <a:latin typeface="Times New Roman"/>
                        <a:cs typeface="Times New Roman"/>
                      </a:endParaRPr>
                    </a:p>
                  </a:txBody>
                  <a:tcPr marL="0" marR="0" marT="37465" marB="0">
                    <a:lnL w="19050">
                      <a:solidFill>
                        <a:srgbClr val="000000"/>
                      </a:solidFill>
                      <a:prstDash val="solid"/>
                    </a:lnL>
                    <a:lnR w="9525">
                      <a:solidFill>
                        <a:srgbClr val="000000"/>
                      </a:solidFill>
                      <a:prstDash val="solid"/>
                    </a:lnR>
                    <a:lnT w="19050">
                      <a:solidFill>
                        <a:srgbClr val="000000"/>
                      </a:solidFill>
                      <a:prstDash val="solid"/>
                    </a:lnT>
                    <a:lnB w="19050">
                      <a:solidFill>
                        <a:srgbClr val="000000"/>
                      </a:solidFill>
                      <a:prstDash val="solid"/>
                    </a:lnB>
                  </a:tcPr>
                </a:tc>
              </a:tr>
            </a:tbl>
          </a:graphicData>
        </a:graphic>
      </p:graphicFrame>
      <p:sp>
        <p:nvSpPr>
          <p:cNvPr id="3" name="object 3"/>
          <p:cNvSpPr txBox="1"/>
          <p:nvPr/>
        </p:nvSpPr>
        <p:spPr>
          <a:xfrm>
            <a:off x="78739" y="4064330"/>
            <a:ext cx="8989695" cy="1489075"/>
          </a:xfrm>
          <a:prstGeom prst="rect">
            <a:avLst/>
          </a:prstGeom>
        </p:spPr>
        <p:txBody>
          <a:bodyPr vert="horz" wrap="square" lIns="0" tIns="12700" rIns="0" bIns="0" rtlCol="0">
            <a:spAutoFit/>
          </a:bodyPr>
          <a:lstStyle/>
          <a:p>
            <a:pPr marL="256540" indent="-243840" algn="just">
              <a:lnSpc>
                <a:spcPct val="100000"/>
              </a:lnSpc>
              <a:spcBef>
                <a:spcPts val="100"/>
              </a:spcBef>
              <a:buSzPct val="95833"/>
              <a:buFont typeface="Wingdings"/>
              <a:buChar char=""/>
              <a:tabLst>
                <a:tab pos="256540" algn="l"/>
              </a:tabLst>
            </a:pPr>
            <a:r>
              <a:rPr sz="2400" spc="-10" dirty="0">
                <a:latin typeface="Times New Roman"/>
                <a:cs typeface="Times New Roman"/>
              </a:rPr>
              <a:t>Each page </a:t>
            </a:r>
            <a:r>
              <a:rPr sz="2400" dirty="0">
                <a:latin typeface="Times New Roman"/>
                <a:cs typeface="Times New Roman"/>
              </a:rPr>
              <a:t>is in </a:t>
            </a:r>
            <a:r>
              <a:rPr sz="2400" spc="-5" dirty="0">
                <a:latin typeface="Times New Roman"/>
                <a:cs typeface="Times New Roman"/>
              </a:rPr>
              <a:t>one of these four</a:t>
            </a:r>
            <a:r>
              <a:rPr sz="2400" spc="20" dirty="0">
                <a:latin typeface="Times New Roman"/>
                <a:cs typeface="Times New Roman"/>
              </a:rPr>
              <a:t> </a:t>
            </a:r>
            <a:r>
              <a:rPr sz="2400" spc="-5" dirty="0">
                <a:latin typeface="Times New Roman"/>
                <a:cs typeface="Times New Roman"/>
              </a:rPr>
              <a:t>classes.</a:t>
            </a:r>
            <a:endParaRPr sz="2400">
              <a:latin typeface="Times New Roman"/>
              <a:cs typeface="Times New Roman"/>
            </a:endParaRPr>
          </a:p>
          <a:p>
            <a:pPr marL="12700" marR="5080" algn="just">
              <a:lnSpc>
                <a:spcPct val="100000"/>
              </a:lnSpc>
              <a:buSzPct val="95833"/>
              <a:buFont typeface="Wingdings"/>
              <a:buChar char=""/>
              <a:tabLst>
                <a:tab pos="256540" algn="l"/>
              </a:tabLst>
            </a:pPr>
            <a:r>
              <a:rPr sz="2400" dirty="0">
                <a:latin typeface="Times New Roman"/>
                <a:cs typeface="Times New Roman"/>
              </a:rPr>
              <a:t>When </a:t>
            </a:r>
            <a:r>
              <a:rPr sz="2400" spc="-10" dirty="0">
                <a:latin typeface="Times New Roman"/>
                <a:cs typeface="Times New Roman"/>
              </a:rPr>
              <a:t>page </a:t>
            </a:r>
            <a:r>
              <a:rPr sz="2400" spc="-5" dirty="0">
                <a:latin typeface="Times New Roman"/>
                <a:cs typeface="Times New Roman"/>
              </a:rPr>
              <a:t>replacement </a:t>
            </a:r>
            <a:r>
              <a:rPr sz="2400" dirty="0">
                <a:latin typeface="Times New Roman"/>
                <a:cs typeface="Times New Roman"/>
              </a:rPr>
              <a:t>is </a:t>
            </a:r>
            <a:r>
              <a:rPr sz="2400" spc="-5" dirty="0">
                <a:latin typeface="Times New Roman"/>
                <a:cs typeface="Times New Roman"/>
              </a:rPr>
              <a:t>called </a:t>
            </a:r>
            <a:r>
              <a:rPr sz="2400" spc="-30" dirty="0">
                <a:latin typeface="Times New Roman"/>
                <a:cs typeface="Times New Roman"/>
              </a:rPr>
              <a:t>for, </a:t>
            </a:r>
            <a:r>
              <a:rPr sz="2400" spc="-5" dirty="0">
                <a:latin typeface="Times New Roman"/>
                <a:cs typeface="Times New Roman"/>
              </a:rPr>
              <a:t>use </a:t>
            </a:r>
            <a:r>
              <a:rPr sz="2400" dirty="0">
                <a:latin typeface="Times New Roman"/>
                <a:cs typeface="Times New Roman"/>
              </a:rPr>
              <a:t>the same </a:t>
            </a:r>
            <a:r>
              <a:rPr sz="2400" spc="-5" dirty="0">
                <a:latin typeface="Times New Roman"/>
                <a:cs typeface="Times New Roman"/>
              </a:rPr>
              <a:t>scheme </a:t>
            </a:r>
            <a:r>
              <a:rPr sz="2400" spc="-10" dirty="0">
                <a:latin typeface="Times New Roman"/>
                <a:cs typeface="Times New Roman"/>
              </a:rPr>
              <a:t>as </a:t>
            </a:r>
            <a:r>
              <a:rPr sz="2400" dirty="0">
                <a:latin typeface="Times New Roman"/>
                <a:cs typeface="Times New Roman"/>
              </a:rPr>
              <a:t>in the  </a:t>
            </a:r>
            <a:r>
              <a:rPr sz="2400" spc="-5" dirty="0">
                <a:latin typeface="Times New Roman"/>
                <a:cs typeface="Times New Roman"/>
              </a:rPr>
              <a:t>clock algorithm; but instead of </a:t>
            </a:r>
            <a:r>
              <a:rPr sz="2400" dirty="0">
                <a:latin typeface="Times New Roman"/>
                <a:cs typeface="Times New Roman"/>
              </a:rPr>
              <a:t>examining </a:t>
            </a:r>
            <a:r>
              <a:rPr sz="2400" spc="-5" dirty="0">
                <a:latin typeface="Times New Roman"/>
                <a:cs typeface="Times New Roman"/>
              </a:rPr>
              <a:t>whether </a:t>
            </a:r>
            <a:r>
              <a:rPr sz="2400" dirty="0">
                <a:latin typeface="Times New Roman"/>
                <a:cs typeface="Times New Roman"/>
              </a:rPr>
              <a:t>the </a:t>
            </a:r>
            <a:r>
              <a:rPr sz="2400" spc="-5" dirty="0">
                <a:latin typeface="Times New Roman"/>
                <a:cs typeface="Times New Roman"/>
              </a:rPr>
              <a:t>page </a:t>
            </a:r>
            <a:r>
              <a:rPr sz="2400" dirty="0">
                <a:latin typeface="Times New Roman"/>
                <a:cs typeface="Times New Roman"/>
              </a:rPr>
              <a:t>is pointing  to the </a:t>
            </a:r>
            <a:r>
              <a:rPr sz="2400" spc="-10" dirty="0">
                <a:latin typeface="Times New Roman"/>
                <a:cs typeface="Times New Roman"/>
              </a:rPr>
              <a:t>reference </a:t>
            </a:r>
            <a:r>
              <a:rPr sz="2400" dirty="0">
                <a:latin typeface="Times New Roman"/>
                <a:cs typeface="Times New Roman"/>
              </a:rPr>
              <a:t>, examine the </a:t>
            </a:r>
            <a:r>
              <a:rPr sz="2400" spc="-5" dirty="0">
                <a:latin typeface="Times New Roman"/>
                <a:cs typeface="Times New Roman"/>
              </a:rPr>
              <a:t>class </a:t>
            </a:r>
            <a:r>
              <a:rPr sz="2400" dirty="0">
                <a:latin typeface="Times New Roman"/>
                <a:cs typeface="Times New Roman"/>
              </a:rPr>
              <a:t>to </a:t>
            </a:r>
            <a:r>
              <a:rPr sz="2400" spc="-5" dirty="0">
                <a:latin typeface="Times New Roman"/>
                <a:cs typeface="Times New Roman"/>
              </a:rPr>
              <a:t>which </a:t>
            </a:r>
            <a:r>
              <a:rPr sz="2400" dirty="0">
                <a:latin typeface="Times New Roman"/>
                <a:cs typeface="Times New Roman"/>
              </a:rPr>
              <a:t>that </a:t>
            </a:r>
            <a:r>
              <a:rPr sz="2400" spc="-10" dirty="0">
                <a:latin typeface="Times New Roman"/>
                <a:cs typeface="Times New Roman"/>
              </a:rPr>
              <a:t>page</a:t>
            </a:r>
            <a:r>
              <a:rPr sz="2400" spc="5" dirty="0">
                <a:latin typeface="Times New Roman"/>
                <a:cs typeface="Times New Roman"/>
              </a:rPr>
              <a:t> </a:t>
            </a:r>
            <a:r>
              <a:rPr sz="2400" spc="-5" dirty="0">
                <a:latin typeface="Times New Roman"/>
                <a:cs typeface="Times New Roman"/>
              </a:rPr>
              <a:t>belongs.</a:t>
            </a:r>
            <a:endParaRPr sz="2400">
              <a:latin typeface="Times New Roman"/>
              <a:cs typeface="Times New Roman"/>
            </a:endParaRPr>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942589" y="20777"/>
            <a:ext cx="3259454" cy="454025"/>
          </a:xfrm>
          <a:prstGeom prst="rect">
            <a:avLst/>
          </a:prstGeom>
        </p:spPr>
        <p:txBody>
          <a:bodyPr vert="horz" wrap="square" lIns="0" tIns="13970" rIns="0" bIns="0" rtlCol="0">
            <a:spAutoFit/>
          </a:bodyPr>
          <a:lstStyle/>
          <a:p>
            <a:pPr marL="12700">
              <a:lnSpc>
                <a:spcPct val="100000"/>
              </a:lnSpc>
              <a:spcBef>
                <a:spcPts val="110"/>
              </a:spcBef>
            </a:pPr>
            <a:r>
              <a:rPr sz="2800" b="1" dirty="0">
                <a:solidFill>
                  <a:srgbClr val="0000FF"/>
                </a:solidFill>
                <a:latin typeface="Times New Roman"/>
                <a:cs typeface="Times New Roman"/>
              </a:rPr>
              <a:t>Counting</a:t>
            </a:r>
            <a:r>
              <a:rPr sz="2800" b="1" spc="-90" dirty="0">
                <a:solidFill>
                  <a:srgbClr val="0000FF"/>
                </a:solidFill>
                <a:latin typeface="Times New Roman"/>
                <a:cs typeface="Times New Roman"/>
              </a:rPr>
              <a:t> </a:t>
            </a:r>
            <a:r>
              <a:rPr sz="2800" b="1" dirty="0">
                <a:solidFill>
                  <a:srgbClr val="0000FF"/>
                </a:solidFill>
                <a:latin typeface="Times New Roman"/>
                <a:cs typeface="Times New Roman"/>
              </a:rPr>
              <a:t>Algorithms</a:t>
            </a:r>
            <a:endParaRPr sz="2800">
              <a:latin typeface="Times New Roman"/>
              <a:cs typeface="Times New Roman"/>
            </a:endParaRPr>
          </a:p>
        </p:txBody>
      </p:sp>
      <p:sp>
        <p:nvSpPr>
          <p:cNvPr id="3" name="object 3"/>
          <p:cNvSpPr txBox="1"/>
          <p:nvPr/>
        </p:nvSpPr>
        <p:spPr>
          <a:xfrm>
            <a:off x="231140" y="633729"/>
            <a:ext cx="8636000" cy="3593465"/>
          </a:xfrm>
          <a:prstGeom prst="rect">
            <a:avLst/>
          </a:prstGeom>
        </p:spPr>
        <p:txBody>
          <a:bodyPr vert="horz" wrap="square" lIns="0" tIns="12700" rIns="0" bIns="0" rtlCol="0">
            <a:spAutoFit/>
          </a:bodyPr>
          <a:lstStyle/>
          <a:p>
            <a:pPr marL="356870" marR="106680" indent="-344805">
              <a:lnSpc>
                <a:spcPct val="100000"/>
              </a:lnSpc>
              <a:spcBef>
                <a:spcPts val="100"/>
              </a:spcBef>
              <a:buClr>
                <a:srgbClr val="993300"/>
              </a:buClr>
              <a:buSzPct val="110416"/>
              <a:buFont typeface="Wingdings"/>
              <a:buChar char=""/>
              <a:tabLst>
                <a:tab pos="356870" algn="l"/>
                <a:tab pos="357505" algn="l"/>
              </a:tabLst>
            </a:pPr>
            <a:r>
              <a:rPr sz="2400" spc="-10" dirty="0">
                <a:latin typeface="Times New Roman"/>
                <a:cs typeface="Times New Roman"/>
              </a:rPr>
              <a:t>Keep </a:t>
            </a:r>
            <a:r>
              <a:rPr sz="2400" dirty="0">
                <a:latin typeface="Times New Roman"/>
                <a:cs typeface="Times New Roman"/>
              </a:rPr>
              <a:t>a </a:t>
            </a:r>
            <a:r>
              <a:rPr sz="2400" spc="-5" dirty="0">
                <a:latin typeface="Times New Roman"/>
                <a:cs typeface="Times New Roman"/>
              </a:rPr>
              <a:t>counter </a:t>
            </a:r>
            <a:r>
              <a:rPr sz="2400" dirty="0">
                <a:latin typeface="Times New Roman"/>
                <a:cs typeface="Times New Roman"/>
              </a:rPr>
              <a:t>of the </a:t>
            </a:r>
            <a:r>
              <a:rPr sz="2400" spc="-5" dirty="0">
                <a:latin typeface="Times New Roman"/>
                <a:cs typeface="Times New Roman"/>
              </a:rPr>
              <a:t>number </a:t>
            </a:r>
            <a:r>
              <a:rPr sz="2400" dirty="0">
                <a:latin typeface="Times New Roman"/>
                <a:cs typeface="Times New Roman"/>
              </a:rPr>
              <a:t>of </a:t>
            </a:r>
            <a:r>
              <a:rPr sz="2400" spc="-10" dirty="0">
                <a:latin typeface="Times New Roman"/>
                <a:cs typeface="Times New Roman"/>
              </a:rPr>
              <a:t>references </a:t>
            </a:r>
            <a:r>
              <a:rPr sz="2400" dirty="0">
                <a:latin typeface="Times New Roman"/>
                <a:cs typeface="Times New Roman"/>
              </a:rPr>
              <a:t>that </a:t>
            </a:r>
            <a:r>
              <a:rPr sz="2400" spc="-5" dirty="0">
                <a:latin typeface="Times New Roman"/>
                <a:cs typeface="Times New Roman"/>
              </a:rPr>
              <a:t>have been made </a:t>
            </a:r>
            <a:r>
              <a:rPr sz="2400" dirty="0">
                <a:latin typeface="Times New Roman"/>
                <a:cs typeface="Times New Roman"/>
              </a:rPr>
              <a:t>to  </a:t>
            </a:r>
            <a:r>
              <a:rPr sz="2400" spc="-10" dirty="0">
                <a:latin typeface="Times New Roman"/>
                <a:cs typeface="Times New Roman"/>
              </a:rPr>
              <a:t>each</a:t>
            </a:r>
            <a:r>
              <a:rPr sz="2400" spc="-5" dirty="0">
                <a:latin typeface="Times New Roman"/>
                <a:cs typeface="Times New Roman"/>
              </a:rPr>
              <a:t> </a:t>
            </a:r>
            <a:r>
              <a:rPr sz="2400" spc="-10" dirty="0">
                <a:latin typeface="Times New Roman"/>
                <a:cs typeface="Times New Roman"/>
              </a:rPr>
              <a:t>page</a:t>
            </a:r>
            <a:endParaRPr sz="2400">
              <a:latin typeface="Times New Roman"/>
              <a:cs typeface="Times New Roman"/>
            </a:endParaRPr>
          </a:p>
          <a:p>
            <a:pPr>
              <a:lnSpc>
                <a:spcPct val="100000"/>
              </a:lnSpc>
              <a:buClr>
                <a:srgbClr val="993300"/>
              </a:buClr>
              <a:buFont typeface="Wingdings"/>
              <a:buChar char=""/>
            </a:pPr>
            <a:endParaRPr sz="2600">
              <a:latin typeface="Times New Roman"/>
              <a:cs typeface="Times New Roman"/>
            </a:endParaRPr>
          </a:p>
          <a:p>
            <a:pPr marL="356870" indent="-344805">
              <a:lnSpc>
                <a:spcPct val="100000"/>
              </a:lnSpc>
              <a:spcBef>
                <a:spcPts val="1910"/>
              </a:spcBef>
              <a:buClr>
                <a:srgbClr val="993300"/>
              </a:buClr>
              <a:buSzPct val="110416"/>
              <a:buFont typeface="Wingdings"/>
              <a:buChar char=""/>
              <a:tabLst>
                <a:tab pos="356870" algn="l"/>
                <a:tab pos="357505" algn="l"/>
              </a:tabLst>
            </a:pPr>
            <a:r>
              <a:rPr sz="2400" b="1" spc="-5" dirty="0">
                <a:solidFill>
                  <a:srgbClr val="0000FF"/>
                </a:solidFill>
                <a:latin typeface="Times New Roman"/>
                <a:cs typeface="Times New Roman"/>
              </a:rPr>
              <a:t>Least Frequently Used </a:t>
            </a:r>
            <a:r>
              <a:rPr sz="2400" spc="-10" dirty="0">
                <a:solidFill>
                  <a:srgbClr val="0000FF"/>
                </a:solidFill>
                <a:latin typeface="Times New Roman"/>
                <a:cs typeface="Times New Roman"/>
              </a:rPr>
              <a:t>(</a:t>
            </a:r>
            <a:r>
              <a:rPr sz="2400" b="1" spc="-10" dirty="0">
                <a:solidFill>
                  <a:srgbClr val="0000FF"/>
                </a:solidFill>
                <a:latin typeface="Times New Roman"/>
                <a:cs typeface="Times New Roman"/>
              </a:rPr>
              <a:t>LFU</a:t>
            </a:r>
            <a:r>
              <a:rPr sz="2400" spc="-10" dirty="0">
                <a:solidFill>
                  <a:srgbClr val="0000FF"/>
                </a:solidFill>
                <a:latin typeface="Times New Roman"/>
                <a:cs typeface="Times New Roman"/>
              </a:rPr>
              <a:t>)</a:t>
            </a:r>
            <a:r>
              <a:rPr sz="2400" spc="55" dirty="0">
                <a:solidFill>
                  <a:srgbClr val="0000FF"/>
                </a:solidFill>
                <a:latin typeface="Times New Roman"/>
                <a:cs typeface="Times New Roman"/>
              </a:rPr>
              <a:t> </a:t>
            </a:r>
            <a:r>
              <a:rPr sz="2400" b="1" spc="-5" dirty="0">
                <a:solidFill>
                  <a:srgbClr val="0000FF"/>
                </a:solidFill>
                <a:latin typeface="Times New Roman"/>
                <a:cs typeface="Times New Roman"/>
              </a:rPr>
              <a:t>Algorithm</a:t>
            </a:r>
            <a:r>
              <a:rPr sz="2400" spc="-5" dirty="0">
                <a:solidFill>
                  <a:srgbClr val="0000FF"/>
                </a:solidFill>
                <a:latin typeface="Times New Roman"/>
                <a:cs typeface="Times New Roman"/>
              </a:rPr>
              <a:t>:</a:t>
            </a:r>
            <a:endParaRPr sz="2400">
              <a:latin typeface="Times New Roman"/>
              <a:cs typeface="Times New Roman"/>
            </a:endParaRPr>
          </a:p>
          <a:p>
            <a:pPr marL="905510" lvl="1" indent="-436245">
              <a:lnSpc>
                <a:spcPct val="100000"/>
              </a:lnSpc>
              <a:spcBef>
                <a:spcPts val="1010"/>
              </a:spcBef>
              <a:buClr>
                <a:srgbClr val="CC6600"/>
              </a:buClr>
              <a:buSzPct val="110416"/>
              <a:buFont typeface="Arial"/>
              <a:buChar char="•"/>
              <a:tabLst>
                <a:tab pos="905510" algn="l"/>
                <a:tab pos="906144" algn="l"/>
              </a:tabLst>
            </a:pPr>
            <a:r>
              <a:rPr sz="2400" spc="-5" dirty="0">
                <a:latin typeface="Times New Roman"/>
                <a:cs typeface="Times New Roman"/>
              </a:rPr>
              <a:t>Replaces </a:t>
            </a:r>
            <a:r>
              <a:rPr sz="2400" spc="-10" dirty="0">
                <a:latin typeface="Times New Roman"/>
                <a:cs typeface="Times New Roman"/>
              </a:rPr>
              <a:t>page </a:t>
            </a:r>
            <a:r>
              <a:rPr sz="2400" dirty="0">
                <a:latin typeface="Times New Roman"/>
                <a:cs typeface="Times New Roman"/>
              </a:rPr>
              <a:t>with </a:t>
            </a:r>
            <a:r>
              <a:rPr sz="2400" spc="-5" dirty="0">
                <a:latin typeface="Times New Roman"/>
                <a:cs typeface="Times New Roman"/>
              </a:rPr>
              <a:t>smallest</a:t>
            </a:r>
            <a:r>
              <a:rPr sz="2400" spc="25" dirty="0">
                <a:latin typeface="Times New Roman"/>
                <a:cs typeface="Times New Roman"/>
              </a:rPr>
              <a:t> </a:t>
            </a:r>
            <a:r>
              <a:rPr sz="2400" spc="-5" dirty="0">
                <a:latin typeface="Times New Roman"/>
                <a:cs typeface="Times New Roman"/>
              </a:rPr>
              <a:t>count</a:t>
            </a:r>
            <a:endParaRPr sz="2400">
              <a:latin typeface="Times New Roman"/>
              <a:cs typeface="Times New Roman"/>
            </a:endParaRPr>
          </a:p>
          <a:p>
            <a:pPr marL="356870" indent="-344805">
              <a:lnSpc>
                <a:spcPct val="100000"/>
              </a:lnSpc>
              <a:spcBef>
                <a:spcPts val="1010"/>
              </a:spcBef>
              <a:buClr>
                <a:srgbClr val="993300"/>
              </a:buClr>
              <a:buSzPct val="110416"/>
              <a:buFont typeface="Wingdings"/>
              <a:buChar char=""/>
              <a:tabLst>
                <a:tab pos="356870" algn="l"/>
                <a:tab pos="357505" algn="l"/>
              </a:tabLst>
            </a:pPr>
            <a:r>
              <a:rPr sz="2400" b="1" spc="-5" dirty="0">
                <a:solidFill>
                  <a:srgbClr val="0000FF"/>
                </a:solidFill>
                <a:latin typeface="Times New Roman"/>
                <a:cs typeface="Times New Roman"/>
              </a:rPr>
              <a:t>Most </a:t>
            </a:r>
            <a:r>
              <a:rPr sz="2400" b="1" spc="-10" dirty="0">
                <a:solidFill>
                  <a:srgbClr val="0000FF"/>
                </a:solidFill>
                <a:latin typeface="Times New Roman"/>
                <a:cs typeface="Times New Roman"/>
              </a:rPr>
              <a:t>Frequently </a:t>
            </a:r>
            <a:r>
              <a:rPr sz="2400" b="1" spc="-5" dirty="0">
                <a:solidFill>
                  <a:srgbClr val="0000FF"/>
                </a:solidFill>
                <a:latin typeface="Times New Roman"/>
                <a:cs typeface="Times New Roman"/>
              </a:rPr>
              <a:t>Used </a:t>
            </a:r>
            <a:r>
              <a:rPr sz="2400" spc="-15" dirty="0">
                <a:solidFill>
                  <a:srgbClr val="0000FF"/>
                </a:solidFill>
                <a:latin typeface="Times New Roman"/>
                <a:cs typeface="Times New Roman"/>
              </a:rPr>
              <a:t>(</a:t>
            </a:r>
            <a:r>
              <a:rPr sz="2400" b="1" spc="-15" dirty="0">
                <a:solidFill>
                  <a:srgbClr val="0000FF"/>
                </a:solidFill>
                <a:latin typeface="Times New Roman"/>
                <a:cs typeface="Times New Roman"/>
              </a:rPr>
              <a:t>MFU</a:t>
            </a:r>
            <a:r>
              <a:rPr sz="2400" spc="-15" dirty="0">
                <a:solidFill>
                  <a:srgbClr val="0000FF"/>
                </a:solidFill>
                <a:latin typeface="Times New Roman"/>
                <a:cs typeface="Times New Roman"/>
              </a:rPr>
              <a:t>)</a:t>
            </a:r>
            <a:r>
              <a:rPr sz="2400" spc="95" dirty="0">
                <a:solidFill>
                  <a:srgbClr val="0000FF"/>
                </a:solidFill>
                <a:latin typeface="Times New Roman"/>
                <a:cs typeface="Times New Roman"/>
              </a:rPr>
              <a:t> </a:t>
            </a:r>
            <a:r>
              <a:rPr sz="2400" b="1" spc="-5" dirty="0">
                <a:solidFill>
                  <a:srgbClr val="0000FF"/>
                </a:solidFill>
                <a:latin typeface="Times New Roman"/>
                <a:cs typeface="Times New Roman"/>
              </a:rPr>
              <a:t>Algorithm</a:t>
            </a:r>
            <a:r>
              <a:rPr sz="2400" spc="-5" dirty="0">
                <a:solidFill>
                  <a:srgbClr val="0000FF"/>
                </a:solidFill>
                <a:latin typeface="Times New Roman"/>
                <a:cs typeface="Times New Roman"/>
              </a:rPr>
              <a:t>:</a:t>
            </a:r>
            <a:endParaRPr sz="2400">
              <a:latin typeface="Times New Roman"/>
              <a:cs typeface="Times New Roman"/>
            </a:endParaRPr>
          </a:p>
          <a:p>
            <a:pPr marL="756285" lvl="1" indent="-287020">
              <a:lnSpc>
                <a:spcPct val="100000"/>
              </a:lnSpc>
              <a:spcBef>
                <a:spcPts val="1010"/>
              </a:spcBef>
              <a:buClr>
                <a:srgbClr val="CC6600"/>
              </a:buClr>
              <a:buSzPct val="110416"/>
              <a:buFont typeface="Arial"/>
              <a:buChar char="•"/>
              <a:tabLst>
                <a:tab pos="756285" algn="l"/>
                <a:tab pos="756920" algn="l"/>
              </a:tabLst>
            </a:pPr>
            <a:r>
              <a:rPr sz="2400" spc="-10" dirty="0">
                <a:latin typeface="Times New Roman"/>
                <a:cs typeface="Times New Roman"/>
              </a:rPr>
              <a:t>Based </a:t>
            </a:r>
            <a:r>
              <a:rPr sz="2400" dirty="0">
                <a:latin typeface="Times New Roman"/>
                <a:cs typeface="Times New Roman"/>
              </a:rPr>
              <a:t>on the </a:t>
            </a:r>
            <a:r>
              <a:rPr sz="2400" spc="-10" dirty="0">
                <a:latin typeface="Times New Roman"/>
                <a:cs typeface="Times New Roman"/>
              </a:rPr>
              <a:t>argument </a:t>
            </a:r>
            <a:r>
              <a:rPr sz="2400" spc="-5" dirty="0">
                <a:latin typeface="Times New Roman"/>
                <a:cs typeface="Times New Roman"/>
              </a:rPr>
              <a:t>that </a:t>
            </a:r>
            <a:r>
              <a:rPr sz="2400" dirty="0">
                <a:latin typeface="Times New Roman"/>
                <a:cs typeface="Times New Roman"/>
              </a:rPr>
              <a:t>the </a:t>
            </a:r>
            <a:r>
              <a:rPr sz="2400" spc="-10" dirty="0">
                <a:latin typeface="Times New Roman"/>
                <a:cs typeface="Times New Roman"/>
              </a:rPr>
              <a:t>page </a:t>
            </a:r>
            <a:r>
              <a:rPr sz="2400" dirty="0">
                <a:latin typeface="Times New Roman"/>
                <a:cs typeface="Times New Roman"/>
              </a:rPr>
              <a:t>with the smallest </a:t>
            </a:r>
            <a:r>
              <a:rPr sz="2400" spc="-5" dirty="0">
                <a:latin typeface="Times New Roman"/>
                <a:cs typeface="Times New Roman"/>
              </a:rPr>
              <a:t>count</a:t>
            </a:r>
            <a:r>
              <a:rPr sz="2400" spc="20" dirty="0">
                <a:latin typeface="Times New Roman"/>
                <a:cs typeface="Times New Roman"/>
              </a:rPr>
              <a:t> </a:t>
            </a:r>
            <a:r>
              <a:rPr sz="2400" spc="-10" dirty="0">
                <a:latin typeface="Times New Roman"/>
                <a:cs typeface="Times New Roman"/>
              </a:rPr>
              <a:t>was</a:t>
            </a:r>
            <a:endParaRPr sz="2400">
              <a:latin typeface="Times New Roman"/>
              <a:cs typeface="Times New Roman"/>
            </a:endParaRPr>
          </a:p>
          <a:p>
            <a:pPr marL="756285">
              <a:lnSpc>
                <a:spcPct val="100000"/>
              </a:lnSpc>
            </a:pPr>
            <a:r>
              <a:rPr sz="2400" spc="-5" dirty="0">
                <a:latin typeface="Times New Roman"/>
                <a:cs typeface="Times New Roman"/>
              </a:rPr>
              <a:t>probably just brought </a:t>
            </a:r>
            <a:r>
              <a:rPr sz="2400" dirty="0">
                <a:latin typeface="Times New Roman"/>
                <a:cs typeface="Times New Roman"/>
              </a:rPr>
              <a:t>in and </a:t>
            </a:r>
            <a:r>
              <a:rPr sz="2400" spc="-10" dirty="0">
                <a:latin typeface="Times New Roman"/>
                <a:cs typeface="Times New Roman"/>
              </a:rPr>
              <a:t>has </a:t>
            </a:r>
            <a:r>
              <a:rPr sz="2400" spc="-30" dirty="0">
                <a:latin typeface="Times New Roman"/>
                <a:cs typeface="Times New Roman"/>
              </a:rPr>
              <a:t>yet </a:t>
            </a:r>
            <a:r>
              <a:rPr sz="2400" dirty="0">
                <a:latin typeface="Times New Roman"/>
                <a:cs typeface="Times New Roman"/>
              </a:rPr>
              <a:t>to be</a:t>
            </a:r>
            <a:r>
              <a:rPr sz="2400" spc="90" dirty="0">
                <a:latin typeface="Times New Roman"/>
                <a:cs typeface="Times New Roman"/>
              </a:rPr>
              <a:t> </a:t>
            </a:r>
            <a:r>
              <a:rPr sz="2400" dirty="0">
                <a:latin typeface="Times New Roman"/>
                <a:cs typeface="Times New Roman"/>
              </a:rPr>
              <a:t>used</a:t>
            </a:r>
            <a:endParaRPr sz="2400">
              <a:latin typeface="Times New Roman"/>
              <a:cs typeface="Times New Roman"/>
            </a:endParaRPr>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497327" y="20777"/>
            <a:ext cx="4150995" cy="454025"/>
          </a:xfrm>
          <a:prstGeom prst="rect">
            <a:avLst/>
          </a:prstGeom>
        </p:spPr>
        <p:txBody>
          <a:bodyPr vert="horz" wrap="square" lIns="0" tIns="13970" rIns="0" bIns="0" rtlCol="0">
            <a:spAutoFit/>
          </a:bodyPr>
          <a:lstStyle/>
          <a:p>
            <a:pPr marL="12700">
              <a:lnSpc>
                <a:spcPct val="100000"/>
              </a:lnSpc>
              <a:spcBef>
                <a:spcPts val="110"/>
              </a:spcBef>
            </a:pPr>
            <a:r>
              <a:rPr sz="2800" b="1" dirty="0">
                <a:solidFill>
                  <a:srgbClr val="0000FF"/>
                </a:solidFill>
                <a:latin typeface="Times New Roman"/>
                <a:cs typeface="Times New Roman"/>
              </a:rPr>
              <a:t>Page-Buffering</a:t>
            </a:r>
            <a:r>
              <a:rPr sz="2800" b="1" spc="-30" dirty="0">
                <a:solidFill>
                  <a:srgbClr val="0000FF"/>
                </a:solidFill>
                <a:latin typeface="Times New Roman"/>
                <a:cs typeface="Times New Roman"/>
              </a:rPr>
              <a:t> </a:t>
            </a:r>
            <a:r>
              <a:rPr sz="2800" b="1" spc="-5" dirty="0">
                <a:solidFill>
                  <a:srgbClr val="0000FF"/>
                </a:solidFill>
                <a:latin typeface="Times New Roman"/>
                <a:cs typeface="Times New Roman"/>
              </a:rPr>
              <a:t>Algorithms</a:t>
            </a:r>
            <a:endParaRPr sz="2800">
              <a:latin typeface="Times New Roman"/>
              <a:cs typeface="Times New Roman"/>
            </a:endParaRPr>
          </a:p>
        </p:txBody>
      </p:sp>
      <p:sp>
        <p:nvSpPr>
          <p:cNvPr id="3" name="object 3"/>
          <p:cNvSpPr txBox="1"/>
          <p:nvPr/>
        </p:nvSpPr>
        <p:spPr>
          <a:xfrm>
            <a:off x="78739" y="633729"/>
            <a:ext cx="3361054" cy="391160"/>
          </a:xfrm>
          <a:prstGeom prst="rect">
            <a:avLst/>
          </a:prstGeom>
        </p:spPr>
        <p:txBody>
          <a:bodyPr vert="horz" wrap="square" lIns="0" tIns="12700" rIns="0" bIns="0" rtlCol="0">
            <a:spAutoFit/>
          </a:bodyPr>
          <a:lstStyle/>
          <a:p>
            <a:pPr marL="12700">
              <a:lnSpc>
                <a:spcPct val="100000"/>
              </a:lnSpc>
              <a:spcBef>
                <a:spcPts val="100"/>
              </a:spcBef>
            </a:pPr>
            <a:r>
              <a:rPr sz="2400" spc="-10" dirty="0">
                <a:latin typeface="Times New Roman"/>
                <a:cs typeface="Times New Roman"/>
              </a:rPr>
              <a:t>Keep </a:t>
            </a:r>
            <a:r>
              <a:rPr sz="2400" dirty="0">
                <a:latin typeface="Times New Roman"/>
                <a:cs typeface="Times New Roman"/>
              </a:rPr>
              <a:t>a pool of </a:t>
            </a:r>
            <a:r>
              <a:rPr sz="2400" spc="-10" dirty="0">
                <a:latin typeface="Times New Roman"/>
                <a:cs typeface="Times New Roman"/>
              </a:rPr>
              <a:t>free</a:t>
            </a:r>
            <a:r>
              <a:rPr sz="2400" spc="-50" dirty="0">
                <a:latin typeface="Times New Roman"/>
                <a:cs typeface="Times New Roman"/>
              </a:rPr>
              <a:t> </a:t>
            </a:r>
            <a:r>
              <a:rPr sz="2400" spc="-5" dirty="0">
                <a:latin typeface="Times New Roman"/>
                <a:cs typeface="Times New Roman"/>
              </a:rPr>
              <a:t>frames:</a:t>
            </a:r>
            <a:endParaRPr sz="2400">
              <a:latin typeface="Times New Roman"/>
              <a:cs typeface="Times New Roman"/>
            </a:endParaRPr>
          </a:p>
        </p:txBody>
      </p:sp>
      <p:sp>
        <p:nvSpPr>
          <p:cNvPr id="4" name="object 4"/>
          <p:cNvSpPr txBox="1"/>
          <p:nvPr/>
        </p:nvSpPr>
        <p:spPr>
          <a:xfrm>
            <a:off x="78739" y="1006100"/>
            <a:ext cx="179070" cy="1013460"/>
          </a:xfrm>
          <a:prstGeom prst="rect">
            <a:avLst/>
          </a:prstGeom>
        </p:spPr>
        <p:txBody>
          <a:bodyPr vert="horz" wrap="square" lIns="0" tIns="102235" rIns="0" bIns="0" rtlCol="0">
            <a:spAutoFit/>
          </a:bodyPr>
          <a:lstStyle/>
          <a:p>
            <a:pPr marL="12700">
              <a:lnSpc>
                <a:spcPct val="100000"/>
              </a:lnSpc>
              <a:spcBef>
                <a:spcPts val="805"/>
              </a:spcBef>
            </a:pPr>
            <a:r>
              <a:rPr sz="2650" spc="-5" dirty="0">
                <a:solidFill>
                  <a:srgbClr val="993300"/>
                </a:solidFill>
                <a:latin typeface="Wingdings"/>
                <a:cs typeface="Wingdings"/>
              </a:rPr>
              <a:t></a:t>
            </a:r>
            <a:endParaRPr sz="2650">
              <a:latin typeface="Wingdings"/>
              <a:cs typeface="Wingdings"/>
            </a:endParaRPr>
          </a:p>
          <a:p>
            <a:pPr marL="12700">
              <a:lnSpc>
                <a:spcPct val="100000"/>
              </a:lnSpc>
              <a:spcBef>
                <a:spcPts val="710"/>
              </a:spcBef>
            </a:pPr>
            <a:r>
              <a:rPr sz="2650" spc="-5" dirty="0">
                <a:solidFill>
                  <a:srgbClr val="993300"/>
                </a:solidFill>
                <a:latin typeface="Wingdings"/>
                <a:cs typeface="Wingdings"/>
              </a:rPr>
              <a:t></a:t>
            </a:r>
            <a:endParaRPr sz="2650">
              <a:latin typeface="Wingdings"/>
              <a:cs typeface="Wingdings"/>
            </a:endParaRPr>
          </a:p>
        </p:txBody>
      </p:sp>
      <p:sp>
        <p:nvSpPr>
          <p:cNvPr id="5" name="object 5"/>
          <p:cNvSpPr txBox="1"/>
          <p:nvPr/>
        </p:nvSpPr>
        <p:spPr>
          <a:xfrm>
            <a:off x="78739" y="2451354"/>
            <a:ext cx="179070" cy="427990"/>
          </a:xfrm>
          <a:prstGeom prst="rect">
            <a:avLst/>
          </a:prstGeom>
        </p:spPr>
        <p:txBody>
          <a:bodyPr vert="horz" wrap="square" lIns="0" tIns="11430" rIns="0" bIns="0" rtlCol="0">
            <a:spAutoFit/>
          </a:bodyPr>
          <a:lstStyle/>
          <a:p>
            <a:pPr marL="12700">
              <a:lnSpc>
                <a:spcPct val="100000"/>
              </a:lnSpc>
              <a:spcBef>
                <a:spcPts val="90"/>
              </a:spcBef>
            </a:pPr>
            <a:r>
              <a:rPr sz="2650" spc="-5" dirty="0">
                <a:solidFill>
                  <a:srgbClr val="993300"/>
                </a:solidFill>
                <a:latin typeface="Wingdings"/>
                <a:cs typeface="Wingdings"/>
              </a:rPr>
              <a:t></a:t>
            </a:r>
            <a:endParaRPr sz="2650">
              <a:latin typeface="Wingdings"/>
              <a:cs typeface="Wingdings"/>
            </a:endParaRPr>
          </a:p>
        </p:txBody>
      </p:sp>
      <p:sp>
        <p:nvSpPr>
          <p:cNvPr id="6" name="object 6"/>
          <p:cNvSpPr txBox="1"/>
          <p:nvPr/>
        </p:nvSpPr>
        <p:spPr>
          <a:xfrm>
            <a:off x="78739" y="1000049"/>
            <a:ext cx="8993505" cy="3098800"/>
          </a:xfrm>
          <a:prstGeom prst="rect">
            <a:avLst/>
          </a:prstGeom>
        </p:spPr>
        <p:txBody>
          <a:bodyPr vert="horz" wrap="square" lIns="0" tIns="140335" rIns="0" bIns="0" rtlCol="0">
            <a:spAutoFit/>
          </a:bodyPr>
          <a:lstStyle/>
          <a:p>
            <a:pPr marL="963930">
              <a:lnSpc>
                <a:spcPct val="100000"/>
              </a:lnSpc>
              <a:spcBef>
                <a:spcPts val="1105"/>
              </a:spcBef>
            </a:pPr>
            <a:r>
              <a:rPr sz="2400" dirty="0">
                <a:latin typeface="Times New Roman"/>
                <a:cs typeface="Times New Roman"/>
              </a:rPr>
              <a:t>When a </a:t>
            </a:r>
            <a:r>
              <a:rPr sz="2400" spc="-10" dirty="0">
                <a:latin typeface="Times New Roman"/>
                <a:cs typeface="Times New Roman"/>
              </a:rPr>
              <a:t>page </a:t>
            </a:r>
            <a:r>
              <a:rPr sz="2400" spc="-5" dirty="0">
                <a:latin typeface="Times New Roman"/>
                <a:cs typeface="Times New Roman"/>
              </a:rPr>
              <a:t>fault occurs, </a:t>
            </a:r>
            <a:r>
              <a:rPr sz="2400" dirty="0">
                <a:latin typeface="Times New Roman"/>
                <a:cs typeface="Times New Roman"/>
              </a:rPr>
              <a:t>a victim </a:t>
            </a:r>
            <a:r>
              <a:rPr sz="2400" spc="-5" dirty="0">
                <a:latin typeface="Times New Roman"/>
                <a:cs typeface="Times New Roman"/>
              </a:rPr>
              <a:t>frame </a:t>
            </a:r>
            <a:r>
              <a:rPr sz="2400" dirty="0">
                <a:latin typeface="Times New Roman"/>
                <a:cs typeface="Times New Roman"/>
              </a:rPr>
              <a:t>is </a:t>
            </a:r>
            <a:r>
              <a:rPr sz="2400" spc="-5" dirty="0">
                <a:latin typeface="Times New Roman"/>
                <a:cs typeface="Times New Roman"/>
              </a:rPr>
              <a:t>chosen </a:t>
            </a:r>
            <a:r>
              <a:rPr sz="2400" spc="-10" dirty="0">
                <a:latin typeface="Times New Roman"/>
                <a:cs typeface="Times New Roman"/>
              </a:rPr>
              <a:t>as</a:t>
            </a:r>
            <a:r>
              <a:rPr sz="2400" spc="35" dirty="0">
                <a:latin typeface="Times New Roman"/>
                <a:cs typeface="Times New Roman"/>
              </a:rPr>
              <a:t> </a:t>
            </a:r>
            <a:r>
              <a:rPr sz="2400" spc="-5" dirty="0">
                <a:latin typeface="Times New Roman"/>
                <a:cs typeface="Times New Roman"/>
              </a:rPr>
              <a:t>before.</a:t>
            </a:r>
            <a:endParaRPr sz="2400">
              <a:latin typeface="Times New Roman"/>
              <a:cs typeface="Times New Roman"/>
            </a:endParaRPr>
          </a:p>
          <a:p>
            <a:pPr marL="966469">
              <a:lnSpc>
                <a:spcPct val="100000"/>
              </a:lnSpc>
              <a:spcBef>
                <a:spcPts val="1010"/>
              </a:spcBef>
            </a:pPr>
            <a:r>
              <a:rPr sz="2400" dirty="0">
                <a:latin typeface="Times New Roman"/>
                <a:cs typeface="Times New Roman"/>
              </a:rPr>
              <a:t>The</a:t>
            </a:r>
            <a:r>
              <a:rPr sz="2400" spc="220" dirty="0">
                <a:latin typeface="Times New Roman"/>
                <a:cs typeface="Times New Roman"/>
              </a:rPr>
              <a:t> </a:t>
            </a:r>
            <a:r>
              <a:rPr sz="2400" spc="-5" dirty="0">
                <a:latin typeface="Times New Roman"/>
                <a:cs typeface="Times New Roman"/>
              </a:rPr>
              <a:t>desired</a:t>
            </a:r>
            <a:r>
              <a:rPr sz="2400" spc="240" dirty="0">
                <a:latin typeface="Times New Roman"/>
                <a:cs typeface="Times New Roman"/>
              </a:rPr>
              <a:t> </a:t>
            </a:r>
            <a:r>
              <a:rPr sz="2400" spc="-5" dirty="0">
                <a:latin typeface="Times New Roman"/>
                <a:cs typeface="Times New Roman"/>
              </a:rPr>
              <a:t>page</a:t>
            </a:r>
            <a:r>
              <a:rPr sz="2400" spc="225" dirty="0">
                <a:latin typeface="Times New Roman"/>
                <a:cs typeface="Times New Roman"/>
              </a:rPr>
              <a:t> </a:t>
            </a:r>
            <a:r>
              <a:rPr sz="2400" dirty="0">
                <a:latin typeface="Times New Roman"/>
                <a:cs typeface="Times New Roman"/>
              </a:rPr>
              <a:t>is</a:t>
            </a:r>
            <a:r>
              <a:rPr sz="2400" spc="265" dirty="0">
                <a:latin typeface="Times New Roman"/>
                <a:cs typeface="Times New Roman"/>
              </a:rPr>
              <a:t> </a:t>
            </a:r>
            <a:r>
              <a:rPr sz="2400" spc="-10" dirty="0">
                <a:latin typeface="Times New Roman"/>
                <a:cs typeface="Times New Roman"/>
              </a:rPr>
              <a:t>read</a:t>
            </a:r>
            <a:r>
              <a:rPr sz="2400" spc="229" dirty="0">
                <a:latin typeface="Times New Roman"/>
                <a:cs typeface="Times New Roman"/>
              </a:rPr>
              <a:t> </a:t>
            </a:r>
            <a:r>
              <a:rPr sz="2400" dirty="0">
                <a:latin typeface="Times New Roman"/>
                <a:cs typeface="Times New Roman"/>
              </a:rPr>
              <a:t>into</a:t>
            </a:r>
            <a:r>
              <a:rPr sz="2400" spc="245" dirty="0">
                <a:latin typeface="Times New Roman"/>
                <a:cs typeface="Times New Roman"/>
              </a:rPr>
              <a:t> </a:t>
            </a:r>
            <a:r>
              <a:rPr sz="2400" dirty="0">
                <a:latin typeface="Times New Roman"/>
                <a:cs typeface="Times New Roman"/>
              </a:rPr>
              <a:t>a</a:t>
            </a:r>
            <a:r>
              <a:rPr sz="2400" spc="225" dirty="0">
                <a:latin typeface="Times New Roman"/>
                <a:cs typeface="Times New Roman"/>
              </a:rPr>
              <a:t> </a:t>
            </a:r>
            <a:r>
              <a:rPr sz="2400" spc="-10" dirty="0">
                <a:latin typeface="Times New Roman"/>
                <a:cs typeface="Times New Roman"/>
              </a:rPr>
              <a:t>free</a:t>
            </a:r>
            <a:r>
              <a:rPr sz="2400" spc="250" dirty="0">
                <a:latin typeface="Times New Roman"/>
                <a:cs typeface="Times New Roman"/>
              </a:rPr>
              <a:t> </a:t>
            </a:r>
            <a:r>
              <a:rPr sz="2400" spc="-5" dirty="0">
                <a:latin typeface="Times New Roman"/>
                <a:cs typeface="Times New Roman"/>
              </a:rPr>
              <a:t>frame</a:t>
            </a:r>
            <a:r>
              <a:rPr sz="2400" spc="250" dirty="0">
                <a:latin typeface="Times New Roman"/>
                <a:cs typeface="Times New Roman"/>
              </a:rPr>
              <a:t> </a:t>
            </a:r>
            <a:r>
              <a:rPr sz="2400" dirty="0">
                <a:latin typeface="Times New Roman"/>
                <a:cs typeface="Times New Roman"/>
              </a:rPr>
              <a:t>from</a:t>
            </a:r>
            <a:r>
              <a:rPr sz="2400" spc="240" dirty="0">
                <a:latin typeface="Times New Roman"/>
                <a:cs typeface="Times New Roman"/>
              </a:rPr>
              <a:t> </a:t>
            </a:r>
            <a:r>
              <a:rPr sz="2400" dirty="0">
                <a:latin typeface="Times New Roman"/>
                <a:cs typeface="Times New Roman"/>
              </a:rPr>
              <a:t>the</a:t>
            </a:r>
            <a:r>
              <a:rPr sz="2400" spc="229" dirty="0">
                <a:latin typeface="Times New Roman"/>
                <a:cs typeface="Times New Roman"/>
              </a:rPr>
              <a:t> </a:t>
            </a:r>
            <a:r>
              <a:rPr sz="2400" spc="-5" dirty="0">
                <a:latin typeface="Times New Roman"/>
                <a:cs typeface="Times New Roman"/>
              </a:rPr>
              <a:t>pool</a:t>
            </a:r>
            <a:r>
              <a:rPr sz="2400" spc="240" dirty="0">
                <a:latin typeface="Times New Roman"/>
                <a:cs typeface="Times New Roman"/>
              </a:rPr>
              <a:t> </a:t>
            </a:r>
            <a:r>
              <a:rPr sz="2400" spc="-5" dirty="0">
                <a:latin typeface="Times New Roman"/>
                <a:cs typeface="Times New Roman"/>
              </a:rPr>
              <a:t>before</a:t>
            </a:r>
            <a:endParaRPr sz="2400">
              <a:latin typeface="Times New Roman"/>
              <a:cs typeface="Times New Roman"/>
            </a:endParaRPr>
          </a:p>
          <a:p>
            <a:pPr marL="356870">
              <a:lnSpc>
                <a:spcPct val="100000"/>
              </a:lnSpc>
            </a:pPr>
            <a:r>
              <a:rPr sz="2400" dirty="0">
                <a:latin typeface="Times New Roman"/>
                <a:cs typeface="Times New Roman"/>
              </a:rPr>
              <a:t>the victim is </a:t>
            </a:r>
            <a:r>
              <a:rPr sz="2400" spc="-5" dirty="0">
                <a:latin typeface="Times New Roman"/>
                <a:cs typeface="Times New Roman"/>
              </a:rPr>
              <a:t>written</a:t>
            </a:r>
            <a:r>
              <a:rPr sz="2400" spc="-70" dirty="0">
                <a:latin typeface="Times New Roman"/>
                <a:cs typeface="Times New Roman"/>
              </a:rPr>
              <a:t> </a:t>
            </a:r>
            <a:r>
              <a:rPr sz="2400" dirty="0">
                <a:latin typeface="Times New Roman"/>
                <a:cs typeface="Times New Roman"/>
              </a:rPr>
              <a:t>out.</a:t>
            </a:r>
            <a:endParaRPr sz="2400">
              <a:latin typeface="Times New Roman"/>
              <a:cs typeface="Times New Roman"/>
            </a:endParaRPr>
          </a:p>
          <a:p>
            <a:pPr marL="356870" marR="8890" indent="762000">
              <a:lnSpc>
                <a:spcPct val="100000"/>
              </a:lnSpc>
              <a:spcBef>
                <a:spcPts val="1010"/>
              </a:spcBef>
            </a:pPr>
            <a:r>
              <a:rPr sz="2400" spc="-5" dirty="0">
                <a:latin typeface="Times New Roman"/>
                <a:cs typeface="Times New Roman"/>
              </a:rPr>
              <a:t>This procedure allows </a:t>
            </a:r>
            <a:r>
              <a:rPr sz="2400" dirty="0">
                <a:latin typeface="Times New Roman"/>
                <a:cs typeface="Times New Roman"/>
              </a:rPr>
              <a:t>the </a:t>
            </a:r>
            <a:r>
              <a:rPr sz="2400" spc="-5" dirty="0">
                <a:latin typeface="Times New Roman"/>
                <a:cs typeface="Times New Roman"/>
              </a:rPr>
              <a:t>process </a:t>
            </a:r>
            <a:r>
              <a:rPr sz="2400" dirty="0">
                <a:latin typeface="Times New Roman"/>
                <a:cs typeface="Times New Roman"/>
              </a:rPr>
              <a:t>to </a:t>
            </a:r>
            <a:r>
              <a:rPr sz="2400" spc="-5" dirty="0">
                <a:latin typeface="Times New Roman"/>
                <a:cs typeface="Times New Roman"/>
              </a:rPr>
              <a:t>restart </a:t>
            </a:r>
            <a:r>
              <a:rPr sz="2400" spc="-10" dirty="0">
                <a:latin typeface="Times New Roman"/>
                <a:cs typeface="Times New Roman"/>
              </a:rPr>
              <a:t>as </a:t>
            </a:r>
            <a:r>
              <a:rPr sz="2400" dirty="0">
                <a:latin typeface="Times New Roman"/>
                <a:cs typeface="Times New Roman"/>
              </a:rPr>
              <a:t>soon </a:t>
            </a:r>
            <a:r>
              <a:rPr sz="2400" spc="-10" dirty="0">
                <a:latin typeface="Times New Roman"/>
                <a:cs typeface="Times New Roman"/>
              </a:rPr>
              <a:t>as </a:t>
            </a:r>
            <a:r>
              <a:rPr sz="2400" dirty="0">
                <a:latin typeface="Times New Roman"/>
                <a:cs typeface="Times New Roman"/>
              </a:rPr>
              <a:t>possible,  without </a:t>
            </a:r>
            <a:r>
              <a:rPr sz="2400" spc="-5" dirty="0">
                <a:latin typeface="Times New Roman"/>
                <a:cs typeface="Times New Roman"/>
              </a:rPr>
              <a:t>waiting for </a:t>
            </a:r>
            <a:r>
              <a:rPr sz="2400" dirty="0">
                <a:latin typeface="Times New Roman"/>
                <a:cs typeface="Times New Roman"/>
              </a:rPr>
              <a:t>the victim </a:t>
            </a:r>
            <a:r>
              <a:rPr sz="2400" spc="-10" dirty="0">
                <a:latin typeface="Times New Roman"/>
                <a:cs typeface="Times New Roman"/>
              </a:rPr>
              <a:t>page </a:t>
            </a:r>
            <a:r>
              <a:rPr sz="2400" dirty="0">
                <a:latin typeface="Times New Roman"/>
                <a:cs typeface="Times New Roman"/>
              </a:rPr>
              <a:t>to </a:t>
            </a:r>
            <a:r>
              <a:rPr sz="2400" spc="-5" dirty="0">
                <a:latin typeface="Times New Roman"/>
                <a:cs typeface="Times New Roman"/>
              </a:rPr>
              <a:t>be written</a:t>
            </a:r>
            <a:r>
              <a:rPr sz="2400" spc="-55" dirty="0">
                <a:latin typeface="Times New Roman"/>
                <a:cs typeface="Times New Roman"/>
              </a:rPr>
              <a:t> </a:t>
            </a:r>
            <a:r>
              <a:rPr sz="2400" spc="-5" dirty="0">
                <a:latin typeface="Times New Roman"/>
                <a:cs typeface="Times New Roman"/>
              </a:rPr>
              <a:t>out.</a:t>
            </a:r>
            <a:endParaRPr sz="2400">
              <a:latin typeface="Times New Roman"/>
              <a:cs typeface="Times New Roman"/>
            </a:endParaRPr>
          </a:p>
          <a:p>
            <a:pPr marL="356870" marR="5080" indent="-344805">
              <a:lnSpc>
                <a:spcPct val="100000"/>
              </a:lnSpc>
              <a:spcBef>
                <a:spcPts val="1015"/>
              </a:spcBef>
              <a:buClr>
                <a:srgbClr val="993300"/>
              </a:buClr>
              <a:buSzPct val="110416"/>
              <a:buFont typeface="Wingdings"/>
              <a:buChar char=""/>
              <a:tabLst>
                <a:tab pos="1042669" algn="l"/>
                <a:tab pos="1043305" algn="l"/>
              </a:tabLst>
            </a:pPr>
            <a:r>
              <a:rPr dirty="0"/>
              <a:t>	</a:t>
            </a:r>
            <a:r>
              <a:rPr sz="2400" dirty="0">
                <a:latin typeface="Times New Roman"/>
                <a:cs typeface="Times New Roman"/>
              </a:rPr>
              <a:t>When the </a:t>
            </a:r>
            <a:r>
              <a:rPr sz="2400" spc="-10" dirty="0">
                <a:latin typeface="Times New Roman"/>
                <a:cs typeface="Times New Roman"/>
              </a:rPr>
              <a:t>victim </a:t>
            </a:r>
            <a:r>
              <a:rPr sz="2400" spc="-15" dirty="0">
                <a:latin typeface="Times New Roman"/>
                <a:cs typeface="Times New Roman"/>
              </a:rPr>
              <a:t>is </a:t>
            </a:r>
            <a:r>
              <a:rPr sz="2400" spc="-5" dirty="0">
                <a:latin typeface="Times New Roman"/>
                <a:cs typeface="Times New Roman"/>
              </a:rPr>
              <a:t>later written </a:t>
            </a:r>
            <a:r>
              <a:rPr sz="2400" dirty="0">
                <a:latin typeface="Times New Roman"/>
                <a:cs typeface="Times New Roman"/>
              </a:rPr>
              <a:t>out, </a:t>
            </a:r>
            <a:r>
              <a:rPr sz="2400" spc="-10" dirty="0">
                <a:latin typeface="Times New Roman"/>
                <a:cs typeface="Times New Roman"/>
              </a:rPr>
              <a:t>its </a:t>
            </a:r>
            <a:r>
              <a:rPr sz="2400" spc="-5" dirty="0">
                <a:latin typeface="Times New Roman"/>
                <a:cs typeface="Times New Roman"/>
              </a:rPr>
              <a:t>frame </a:t>
            </a:r>
            <a:r>
              <a:rPr sz="2400" dirty="0">
                <a:latin typeface="Times New Roman"/>
                <a:cs typeface="Times New Roman"/>
              </a:rPr>
              <a:t>is </a:t>
            </a:r>
            <a:r>
              <a:rPr sz="2400" spc="-5" dirty="0">
                <a:latin typeface="Times New Roman"/>
                <a:cs typeface="Times New Roman"/>
              </a:rPr>
              <a:t>added </a:t>
            </a:r>
            <a:r>
              <a:rPr sz="2400" dirty="0">
                <a:latin typeface="Times New Roman"/>
                <a:cs typeface="Times New Roman"/>
              </a:rPr>
              <a:t>to the  </a:t>
            </a:r>
            <a:r>
              <a:rPr sz="2400" spc="-10" dirty="0">
                <a:latin typeface="Times New Roman"/>
                <a:cs typeface="Times New Roman"/>
              </a:rPr>
              <a:t>free-frame</a:t>
            </a:r>
            <a:r>
              <a:rPr sz="2400" spc="15" dirty="0">
                <a:latin typeface="Times New Roman"/>
                <a:cs typeface="Times New Roman"/>
              </a:rPr>
              <a:t> </a:t>
            </a:r>
            <a:r>
              <a:rPr sz="2400" dirty="0">
                <a:latin typeface="Times New Roman"/>
                <a:cs typeface="Times New Roman"/>
              </a:rPr>
              <a:t>pool.</a:t>
            </a:r>
            <a:endParaRPr sz="2400">
              <a:latin typeface="Times New Roman"/>
              <a:cs typeface="Times New Roman"/>
            </a:endParaRPr>
          </a:p>
        </p:txBody>
      </p:sp>
      <p:sp>
        <p:nvSpPr>
          <p:cNvPr id="7" name="object 7"/>
          <p:cNvSpPr txBox="1"/>
          <p:nvPr/>
        </p:nvSpPr>
        <p:spPr>
          <a:xfrm>
            <a:off x="78739" y="4073152"/>
            <a:ext cx="8990330" cy="2733675"/>
          </a:xfrm>
          <a:prstGeom prst="rect">
            <a:avLst/>
          </a:prstGeom>
        </p:spPr>
        <p:txBody>
          <a:bodyPr vert="horz" wrap="square" lIns="0" tIns="140970" rIns="0" bIns="0" rtlCol="0">
            <a:spAutoFit/>
          </a:bodyPr>
          <a:lstStyle/>
          <a:p>
            <a:pPr marL="12700">
              <a:lnSpc>
                <a:spcPct val="100000"/>
              </a:lnSpc>
              <a:spcBef>
                <a:spcPts val="1110"/>
              </a:spcBef>
            </a:pPr>
            <a:r>
              <a:rPr sz="2400" spc="-5" dirty="0">
                <a:latin typeface="Times New Roman"/>
                <a:cs typeface="Times New Roman"/>
              </a:rPr>
              <a:t>There </a:t>
            </a:r>
            <a:r>
              <a:rPr sz="2400" spc="-10" dirty="0">
                <a:latin typeface="Times New Roman"/>
                <a:cs typeface="Times New Roman"/>
              </a:rPr>
              <a:t>are </a:t>
            </a:r>
            <a:r>
              <a:rPr sz="2400" dirty="0">
                <a:latin typeface="Times New Roman"/>
                <a:cs typeface="Times New Roman"/>
              </a:rPr>
              <a:t>two </a:t>
            </a:r>
            <a:r>
              <a:rPr sz="2400" spc="-25" dirty="0">
                <a:latin typeface="Times New Roman"/>
                <a:cs typeface="Times New Roman"/>
              </a:rPr>
              <a:t>ways </a:t>
            </a:r>
            <a:r>
              <a:rPr sz="2400" spc="-5" dirty="0">
                <a:latin typeface="Times New Roman"/>
                <a:cs typeface="Times New Roman"/>
              </a:rPr>
              <a:t>of modifications </a:t>
            </a:r>
            <a:r>
              <a:rPr sz="2400" dirty="0">
                <a:latin typeface="Times New Roman"/>
                <a:cs typeface="Times New Roman"/>
              </a:rPr>
              <a:t>in the</a:t>
            </a:r>
            <a:r>
              <a:rPr sz="2400" spc="80" dirty="0">
                <a:latin typeface="Times New Roman"/>
                <a:cs typeface="Times New Roman"/>
              </a:rPr>
              <a:t> </a:t>
            </a:r>
            <a:r>
              <a:rPr sz="2400" spc="-5" dirty="0">
                <a:latin typeface="Times New Roman"/>
                <a:cs typeface="Times New Roman"/>
              </a:rPr>
              <a:t>algorithm:</a:t>
            </a:r>
            <a:endParaRPr sz="2400">
              <a:latin typeface="Times New Roman"/>
              <a:cs typeface="Times New Roman"/>
            </a:endParaRPr>
          </a:p>
          <a:p>
            <a:pPr marL="12700">
              <a:lnSpc>
                <a:spcPct val="100000"/>
              </a:lnSpc>
              <a:spcBef>
                <a:spcPts val="1010"/>
              </a:spcBef>
              <a:tabLst>
                <a:tab pos="2058035" algn="l"/>
              </a:tabLst>
            </a:pPr>
            <a:r>
              <a:rPr sz="2400" b="1" spc="-10" dirty="0">
                <a:solidFill>
                  <a:srgbClr val="0000FF"/>
                </a:solidFill>
                <a:latin typeface="Times New Roman"/>
                <a:cs typeface="Times New Roman"/>
              </a:rPr>
              <a:t>First</a:t>
            </a:r>
            <a:r>
              <a:rPr sz="2400" b="1" spc="-5" dirty="0">
                <a:solidFill>
                  <a:srgbClr val="0000FF"/>
                </a:solidFill>
                <a:latin typeface="Times New Roman"/>
                <a:cs typeface="Times New Roman"/>
              </a:rPr>
              <a:t> Method</a:t>
            </a:r>
            <a:r>
              <a:rPr sz="2400" b="1" spc="40" dirty="0">
                <a:solidFill>
                  <a:srgbClr val="0000FF"/>
                </a:solidFill>
                <a:latin typeface="Times New Roman"/>
                <a:cs typeface="Times New Roman"/>
              </a:rPr>
              <a:t> </a:t>
            </a:r>
            <a:r>
              <a:rPr sz="2400" b="1" dirty="0">
                <a:solidFill>
                  <a:srgbClr val="0000FF"/>
                </a:solidFill>
                <a:latin typeface="Times New Roman"/>
                <a:cs typeface="Times New Roman"/>
              </a:rPr>
              <a:t>:	</a:t>
            </a:r>
            <a:r>
              <a:rPr sz="2400" dirty="0">
                <a:latin typeface="Times New Roman"/>
                <a:cs typeface="Times New Roman"/>
              </a:rPr>
              <a:t>To maintain a list of </a:t>
            </a:r>
            <a:r>
              <a:rPr sz="2400" spc="-5" dirty="0">
                <a:latin typeface="Times New Roman"/>
                <a:cs typeface="Times New Roman"/>
              </a:rPr>
              <a:t>modified</a:t>
            </a:r>
            <a:r>
              <a:rPr sz="2400" spc="-60" dirty="0">
                <a:latin typeface="Times New Roman"/>
                <a:cs typeface="Times New Roman"/>
              </a:rPr>
              <a:t> </a:t>
            </a:r>
            <a:r>
              <a:rPr sz="2400" spc="-10" dirty="0">
                <a:latin typeface="Times New Roman"/>
                <a:cs typeface="Times New Roman"/>
              </a:rPr>
              <a:t>pages.</a:t>
            </a:r>
            <a:endParaRPr sz="2400">
              <a:latin typeface="Times New Roman"/>
              <a:cs typeface="Times New Roman"/>
            </a:endParaRPr>
          </a:p>
          <a:p>
            <a:pPr marL="12700" marR="5080">
              <a:lnSpc>
                <a:spcPct val="100000"/>
              </a:lnSpc>
              <a:spcBef>
                <a:spcPts val="1010"/>
              </a:spcBef>
            </a:pPr>
            <a:r>
              <a:rPr sz="2400" spc="-5" dirty="0">
                <a:latin typeface="Times New Roman"/>
                <a:cs typeface="Times New Roman"/>
              </a:rPr>
              <a:t>Whenever </a:t>
            </a:r>
            <a:r>
              <a:rPr sz="2400" dirty="0">
                <a:latin typeface="Times New Roman"/>
                <a:cs typeface="Times New Roman"/>
              </a:rPr>
              <a:t>the </a:t>
            </a:r>
            <a:r>
              <a:rPr sz="2400" spc="-5" dirty="0">
                <a:latin typeface="Times New Roman"/>
                <a:cs typeface="Times New Roman"/>
              </a:rPr>
              <a:t>paging </a:t>
            </a:r>
            <a:r>
              <a:rPr sz="2400" dirty="0">
                <a:latin typeface="Times New Roman"/>
                <a:cs typeface="Times New Roman"/>
              </a:rPr>
              <a:t>device is </a:t>
            </a:r>
            <a:r>
              <a:rPr sz="2400" spc="-5" dirty="0">
                <a:latin typeface="Times New Roman"/>
                <a:cs typeface="Times New Roman"/>
              </a:rPr>
              <a:t>idle, </a:t>
            </a:r>
            <a:r>
              <a:rPr sz="2400" dirty="0">
                <a:latin typeface="Times New Roman"/>
                <a:cs typeface="Times New Roman"/>
              </a:rPr>
              <a:t>a </a:t>
            </a:r>
            <a:r>
              <a:rPr sz="2400" spc="-5" dirty="0">
                <a:latin typeface="Times New Roman"/>
                <a:cs typeface="Times New Roman"/>
              </a:rPr>
              <a:t>modified page </a:t>
            </a:r>
            <a:r>
              <a:rPr sz="2400" dirty="0">
                <a:latin typeface="Times New Roman"/>
                <a:cs typeface="Times New Roman"/>
              </a:rPr>
              <a:t>is </a:t>
            </a:r>
            <a:r>
              <a:rPr sz="2400" spc="-5" dirty="0">
                <a:latin typeface="Times New Roman"/>
                <a:cs typeface="Times New Roman"/>
              </a:rPr>
              <a:t>selected and </a:t>
            </a:r>
            <a:r>
              <a:rPr sz="2400" dirty="0">
                <a:latin typeface="Times New Roman"/>
                <a:cs typeface="Times New Roman"/>
              </a:rPr>
              <a:t>is  </a:t>
            </a:r>
            <a:r>
              <a:rPr sz="2400" spc="-5" dirty="0">
                <a:latin typeface="Times New Roman"/>
                <a:cs typeface="Times New Roman"/>
              </a:rPr>
              <a:t>written </a:t>
            </a:r>
            <a:r>
              <a:rPr sz="2400" dirty="0">
                <a:latin typeface="Times New Roman"/>
                <a:cs typeface="Times New Roman"/>
              </a:rPr>
              <a:t>to </a:t>
            </a:r>
            <a:r>
              <a:rPr sz="2400" spc="-5" dirty="0">
                <a:latin typeface="Times New Roman"/>
                <a:cs typeface="Times New Roman"/>
              </a:rPr>
              <a:t>secondary </a:t>
            </a:r>
            <a:r>
              <a:rPr sz="2400" spc="-10" dirty="0">
                <a:latin typeface="Times New Roman"/>
                <a:cs typeface="Times New Roman"/>
              </a:rPr>
              <a:t>storage. </a:t>
            </a:r>
            <a:r>
              <a:rPr sz="2400" spc="-20" dirty="0">
                <a:latin typeface="Times New Roman"/>
                <a:cs typeface="Times New Roman"/>
              </a:rPr>
              <a:t>Its </a:t>
            </a:r>
            <a:r>
              <a:rPr sz="2400" dirty="0">
                <a:latin typeface="Times New Roman"/>
                <a:cs typeface="Times New Roman"/>
              </a:rPr>
              <a:t>modify bit is </a:t>
            </a:r>
            <a:r>
              <a:rPr sz="2400" spc="-5" dirty="0">
                <a:latin typeface="Times New Roman"/>
                <a:cs typeface="Times New Roman"/>
              </a:rPr>
              <a:t>then</a:t>
            </a:r>
            <a:r>
              <a:rPr sz="2400" spc="40" dirty="0">
                <a:latin typeface="Times New Roman"/>
                <a:cs typeface="Times New Roman"/>
              </a:rPr>
              <a:t> </a:t>
            </a:r>
            <a:r>
              <a:rPr sz="2400" spc="-5" dirty="0">
                <a:latin typeface="Times New Roman"/>
                <a:cs typeface="Times New Roman"/>
              </a:rPr>
              <a:t>reset.</a:t>
            </a:r>
            <a:endParaRPr sz="2400">
              <a:latin typeface="Times New Roman"/>
              <a:cs typeface="Times New Roman"/>
            </a:endParaRPr>
          </a:p>
          <a:p>
            <a:pPr marL="12700" marR="7620">
              <a:lnSpc>
                <a:spcPct val="100000"/>
              </a:lnSpc>
              <a:spcBef>
                <a:spcPts val="1010"/>
              </a:spcBef>
            </a:pPr>
            <a:r>
              <a:rPr sz="2400" spc="-5" dirty="0">
                <a:latin typeface="Times New Roman"/>
                <a:cs typeface="Times New Roman"/>
              </a:rPr>
              <a:t>This scheme increases </a:t>
            </a:r>
            <a:r>
              <a:rPr sz="2400" spc="5" dirty="0">
                <a:latin typeface="Times New Roman"/>
                <a:cs typeface="Times New Roman"/>
              </a:rPr>
              <a:t>the </a:t>
            </a:r>
            <a:r>
              <a:rPr sz="2400" dirty="0">
                <a:latin typeface="Times New Roman"/>
                <a:cs typeface="Times New Roman"/>
              </a:rPr>
              <a:t>probability that a page </a:t>
            </a:r>
            <a:r>
              <a:rPr sz="2400" spc="-5" dirty="0">
                <a:latin typeface="Times New Roman"/>
                <a:cs typeface="Times New Roman"/>
              </a:rPr>
              <a:t>will </a:t>
            </a:r>
            <a:r>
              <a:rPr sz="2400" dirty="0">
                <a:latin typeface="Times New Roman"/>
                <a:cs typeface="Times New Roman"/>
              </a:rPr>
              <a:t>be </a:t>
            </a:r>
            <a:r>
              <a:rPr sz="2400" spc="-5" dirty="0">
                <a:latin typeface="Times New Roman"/>
                <a:cs typeface="Times New Roman"/>
              </a:rPr>
              <a:t>clean </a:t>
            </a:r>
            <a:r>
              <a:rPr sz="2400" dirty="0">
                <a:latin typeface="Times New Roman"/>
                <a:cs typeface="Times New Roman"/>
              </a:rPr>
              <a:t>when it is  </a:t>
            </a:r>
            <a:r>
              <a:rPr sz="2400" spc="-5" dirty="0">
                <a:latin typeface="Times New Roman"/>
                <a:cs typeface="Times New Roman"/>
              </a:rPr>
              <a:t>selected </a:t>
            </a:r>
            <a:r>
              <a:rPr sz="2400" dirty="0">
                <a:latin typeface="Times New Roman"/>
                <a:cs typeface="Times New Roman"/>
              </a:rPr>
              <a:t>for </a:t>
            </a:r>
            <a:r>
              <a:rPr sz="2400" spc="-5" dirty="0">
                <a:latin typeface="Times New Roman"/>
                <a:cs typeface="Times New Roman"/>
              </a:rPr>
              <a:t>replacement and will </a:t>
            </a:r>
            <a:r>
              <a:rPr sz="2400" dirty="0">
                <a:latin typeface="Times New Roman"/>
                <a:cs typeface="Times New Roman"/>
              </a:rPr>
              <a:t>not </a:t>
            </a:r>
            <a:r>
              <a:rPr sz="2400" spc="-5" dirty="0">
                <a:latin typeface="Times New Roman"/>
                <a:cs typeface="Times New Roman"/>
              </a:rPr>
              <a:t>need </a:t>
            </a:r>
            <a:r>
              <a:rPr sz="2400" dirty="0">
                <a:latin typeface="Times New Roman"/>
                <a:cs typeface="Times New Roman"/>
              </a:rPr>
              <a:t>to be </a:t>
            </a:r>
            <a:r>
              <a:rPr sz="2400" spc="-5" dirty="0">
                <a:latin typeface="Times New Roman"/>
                <a:cs typeface="Times New Roman"/>
              </a:rPr>
              <a:t>written</a:t>
            </a:r>
            <a:r>
              <a:rPr sz="2400" spc="5" dirty="0">
                <a:latin typeface="Times New Roman"/>
                <a:cs typeface="Times New Roman"/>
              </a:rPr>
              <a:t> </a:t>
            </a:r>
            <a:r>
              <a:rPr sz="2400" dirty="0">
                <a:latin typeface="Times New Roman"/>
                <a:cs typeface="Times New Roman"/>
              </a:rPr>
              <a:t>out</a:t>
            </a:r>
            <a:endParaRPr sz="2400">
              <a:latin typeface="Times New Roman"/>
              <a:cs typeface="Times New Roman"/>
            </a:endParaRPr>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78739" y="176225"/>
            <a:ext cx="8991600" cy="2953385"/>
          </a:xfrm>
          <a:prstGeom prst="rect">
            <a:avLst/>
          </a:prstGeom>
        </p:spPr>
        <p:txBody>
          <a:bodyPr vert="horz" wrap="square" lIns="0" tIns="12700" rIns="0" bIns="0" rtlCol="0">
            <a:spAutoFit/>
          </a:bodyPr>
          <a:lstStyle/>
          <a:p>
            <a:pPr marL="12700" algn="just">
              <a:lnSpc>
                <a:spcPct val="100000"/>
              </a:lnSpc>
              <a:spcBef>
                <a:spcPts val="100"/>
              </a:spcBef>
            </a:pPr>
            <a:r>
              <a:rPr sz="2400" b="1" spc="-5" dirty="0">
                <a:solidFill>
                  <a:srgbClr val="0000FF"/>
                </a:solidFill>
                <a:latin typeface="Times New Roman"/>
                <a:cs typeface="Times New Roman"/>
              </a:rPr>
              <a:t>Second</a:t>
            </a:r>
            <a:r>
              <a:rPr sz="2400" b="1" spc="355" dirty="0">
                <a:solidFill>
                  <a:srgbClr val="0000FF"/>
                </a:solidFill>
                <a:latin typeface="Times New Roman"/>
                <a:cs typeface="Times New Roman"/>
              </a:rPr>
              <a:t> </a:t>
            </a:r>
            <a:r>
              <a:rPr sz="2400" b="1" spc="-5" dirty="0">
                <a:solidFill>
                  <a:srgbClr val="0000FF"/>
                </a:solidFill>
                <a:latin typeface="Times New Roman"/>
                <a:cs typeface="Times New Roman"/>
              </a:rPr>
              <a:t>Method</a:t>
            </a:r>
            <a:r>
              <a:rPr sz="2400" b="1" spc="345" dirty="0">
                <a:solidFill>
                  <a:srgbClr val="0000FF"/>
                </a:solidFill>
                <a:latin typeface="Times New Roman"/>
                <a:cs typeface="Times New Roman"/>
              </a:rPr>
              <a:t> </a:t>
            </a:r>
            <a:r>
              <a:rPr sz="2400" b="1" dirty="0">
                <a:solidFill>
                  <a:srgbClr val="0000FF"/>
                </a:solidFill>
                <a:latin typeface="Times New Roman"/>
                <a:cs typeface="Times New Roman"/>
              </a:rPr>
              <a:t>:</a:t>
            </a:r>
            <a:r>
              <a:rPr sz="2400" b="1" spc="325" dirty="0">
                <a:solidFill>
                  <a:srgbClr val="0000FF"/>
                </a:solidFill>
                <a:latin typeface="Times New Roman"/>
                <a:cs typeface="Times New Roman"/>
              </a:rPr>
              <a:t> </a:t>
            </a:r>
            <a:r>
              <a:rPr sz="2400" spc="-5" dirty="0">
                <a:latin typeface="Times New Roman"/>
                <a:cs typeface="Times New Roman"/>
              </a:rPr>
              <a:t>Keep</a:t>
            </a:r>
            <a:r>
              <a:rPr sz="2400" spc="365" dirty="0">
                <a:latin typeface="Times New Roman"/>
                <a:cs typeface="Times New Roman"/>
              </a:rPr>
              <a:t> </a:t>
            </a:r>
            <a:r>
              <a:rPr sz="2400" dirty="0">
                <a:latin typeface="Times New Roman"/>
                <a:cs typeface="Times New Roman"/>
              </a:rPr>
              <a:t>a</a:t>
            </a:r>
            <a:r>
              <a:rPr sz="2400" spc="325" dirty="0">
                <a:latin typeface="Times New Roman"/>
                <a:cs typeface="Times New Roman"/>
              </a:rPr>
              <a:t> </a:t>
            </a:r>
            <a:r>
              <a:rPr sz="2400" spc="-5" dirty="0">
                <a:latin typeface="Times New Roman"/>
                <a:cs typeface="Times New Roman"/>
              </a:rPr>
              <a:t>pool</a:t>
            </a:r>
            <a:r>
              <a:rPr sz="2400" spc="340" dirty="0">
                <a:latin typeface="Times New Roman"/>
                <a:cs typeface="Times New Roman"/>
              </a:rPr>
              <a:t> </a:t>
            </a:r>
            <a:r>
              <a:rPr sz="2400" spc="-5" dirty="0">
                <a:latin typeface="Times New Roman"/>
                <a:cs typeface="Times New Roman"/>
              </a:rPr>
              <a:t>of</a:t>
            </a:r>
            <a:r>
              <a:rPr sz="2400" spc="325" dirty="0">
                <a:latin typeface="Times New Roman"/>
                <a:cs typeface="Times New Roman"/>
              </a:rPr>
              <a:t> </a:t>
            </a:r>
            <a:r>
              <a:rPr sz="2400" spc="-5" dirty="0">
                <a:latin typeface="Times New Roman"/>
                <a:cs typeface="Times New Roman"/>
              </a:rPr>
              <a:t>free</a:t>
            </a:r>
            <a:r>
              <a:rPr sz="2400" spc="330" dirty="0">
                <a:latin typeface="Times New Roman"/>
                <a:cs typeface="Times New Roman"/>
              </a:rPr>
              <a:t> </a:t>
            </a:r>
            <a:r>
              <a:rPr sz="2400" spc="-5" dirty="0">
                <a:latin typeface="Times New Roman"/>
                <a:cs typeface="Times New Roman"/>
              </a:rPr>
              <a:t>frames</a:t>
            </a:r>
            <a:r>
              <a:rPr sz="2400" spc="340" dirty="0">
                <a:latin typeface="Times New Roman"/>
                <a:cs typeface="Times New Roman"/>
              </a:rPr>
              <a:t> </a:t>
            </a:r>
            <a:r>
              <a:rPr sz="2400" spc="5" dirty="0">
                <a:latin typeface="Times New Roman"/>
                <a:cs typeface="Times New Roman"/>
              </a:rPr>
              <a:t>but</a:t>
            </a:r>
            <a:r>
              <a:rPr sz="2400" spc="340" dirty="0">
                <a:latin typeface="Times New Roman"/>
                <a:cs typeface="Times New Roman"/>
              </a:rPr>
              <a:t> </a:t>
            </a:r>
            <a:r>
              <a:rPr sz="2400" dirty="0">
                <a:latin typeface="Times New Roman"/>
                <a:cs typeface="Times New Roman"/>
              </a:rPr>
              <a:t>to</a:t>
            </a:r>
            <a:r>
              <a:rPr sz="2400" spc="335" dirty="0">
                <a:latin typeface="Times New Roman"/>
                <a:cs typeface="Times New Roman"/>
              </a:rPr>
              <a:t> </a:t>
            </a:r>
            <a:r>
              <a:rPr sz="2400" spc="-5" dirty="0">
                <a:latin typeface="Times New Roman"/>
                <a:cs typeface="Times New Roman"/>
              </a:rPr>
              <a:t>remember</a:t>
            </a:r>
            <a:r>
              <a:rPr sz="2400" spc="335" dirty="0">
                <a:latin typeface="Times New Roman"/>
                <a:cs typeface="Times New Roman"/>
              </a:rPr>
              <a:t> </a:t>
            </a:r>
            <a:r>
              <a:rPr sz="2400" spc="-5" dirty="0">
                <a:latin typeface="Times New Roman"/>
                <a:cs typeface="Times New Roman"/>
              </a:rPr>
              <a:t>which</a:t>
            </a:r>
            <a:endParaRPr sz="2400">
              <a:latin typeface="Times New Roman"/>
              <a:cs typeface="Times New Roman"/>
            </a:endParaRPr>
          </a:p>
          <a:p>
            <a:pPr marL="12700" algn="just">
              <a:lnSpc>
                <a:spcPct val="100000"/>
              </a:lnSpc>
            </a:pPr>
            <a:r>
              <a:rPr sz="2400" spc="-10" dirty="0">
                <a:latin typeface="Times New Roman"/>
                <a:cs typeface="Times New Roman"/>
              </a:rPr>
              <a:t>page was </a:t>
            </a:r>
            <a:r>
              <a:rPr sz="2400" dirty="0">
                <a:latin typeface="Times New Roman"/>
                <a:cs typeface="Times New Roman"/>
              </a:rPr>
              <a:t>in </a:t>
            </a:r>
            <a:r>
              <a:rPr sz="2400" spc="-10" dirty="0">
                <a:latin typeface="Times New Roman"/>
                <a:cs typeface="Times New Roman"/>
              </a:rPr>
              <a:t>each</a:t>
            </a:r>
            <a:r>
              <a:rPr sz="2400" spc="55" dirty="0">
                <a:latin typeface="Times New Roman"/>
                <a:cs typeface="Times New Roman"/>
              </a:rPr>
              <a:t> </a:t>
            </a:r>
            <a:r>
              <a:rPr sz="2400" spc="-5" dirty="0">
                <a:latin typeface="Times New Roman"/>
                <a:cs typeface="Times New Roman"/>
              </a:rPr>
              <a:t>frame.</a:t>
            </a:r>
            <a:endParaRPr sz="2400">
              <a:latin typeface="Times New Roman"/>
              <a:cs typeface="Times New Roman"/>
            </a:endParaRPr>
          </a:p>
          <a:p>
            <a:pPr marL="12700" marR="6350" algn="just">
              <a:lnSpc>
                <a:spcPct val="100000"/>
              </a:lnSpc>
              <a:spcBef>
                <a:spcPts val="5"/>
              </a:spcBef>
            </a:pPr>
            <a:r>
              <a:rPr sz="2400" spc="-5" dirty="0">
                <a:latin typeface="Times New Roman"/>
                <a:cs typeface="Times New Roman"/>
              </a:rPr>
              <a:t>Since </a:t>
            </a:r>
            <a:r>
              <a:rPr sz="2400" dirty="0">
                <a:latin typeface="Times New Roman"/>
                <a:cs typeface="Times New Roman"/>
              </a:rPr>
              <a:t>the </a:t>
            </a:r>
            <a:r>
              <a:rPr sz="2400" spc="-5" dirty="0">
                <a:latin typeface="Times New Roman"/>
                <a:cs typeface="Times New Roman"/>
              </a:rPr>
              <a:t>frame contents </a:t>
            </a:r>
            <a:r>
              <a:rPr sz="2400" spc="-10" dirty="0">
                <a:latin typeface="Times New Roman"/>
                <a:cs typeface="Times New Roman"/>
              </a:rPr>
              <a:t>are </a:t>
            </a:r>
            <a:r>
              <a:rPr sz="2400" spc="-5" dirty="0">
                <a:latin typeface="Times New Roman"/>
                <a:cs typeface="Times New Roman"/>
              </a:rPr>
              <a:t>not modified when </a:t>
            </a:r>
            <a:r>
              <a:rPr sz="2400" dirty="0">
                <a:latin typeface="Times New Roman"/>
                <a:cs typeface="Times New Roman"/>
              </a:rPr>
              <a:t>a </a:t>
            </a:r>
            <a:r>
              <a:rPr sz="2400" spc="-5" dirty="0">
                <a:latin typeface="Times New Roman"/>
                <a:cs typeface="Times New Roman"/>
              </a:rPr>
              <a:t>frame </a:t>
            </a:r>
            <a:r>
              <a:rPr sz="2400" dirty="0">
                <a:latin typeface="Times New Roman"/>
                <a:cs typeface="Times New Roman"/>
              </a:rPr>
              <a:t>is </a:t>
            </a:r>
            <a:r>
              <a:rPr sz="2400" spc="-5" dirty="0">
                <a:latin typeface="Times New Roman"/>
                <a:cs typeface="Times New Roman"/>
              </a:rPr>
              <a:t>written </a:t>
            </a:r>
            <a:r>
              <a:rPr sz="2400" dirty="0">
                <a:latin typeface="Times New Roman"/>
                <a:cs typeface="Times New Roman"/>
              </a:rPr>
              <a:t>to  secondary </a:t>
            </a:r>
            <a:r>
              <a:rPr sz="2400" spc="-5" dirty="0">
                <a:latin typeface="Times New Roman"/>
                <a:cs typeface="Times New Roman"/>
              </a:rPr>
              <a:t>storage, </a:t>
            </a:r>
            <a:r>
              <a:rPr sz="2400" dirty="0">
                <a:latin typeface="Times New Roman"/>
                <a:cs typeface="Times New Roman"/>
              </a:rPr>
              <a:t>the old </a:t>
            </a:r>
            <a:r>
              <a:rPr sz="2400" spc="-10" dirty="0">
                <a:latin typeface="Times New Roman"/>
                <a:cs typeface="Times New Roman"/>
              </a:rPr>
              <a:t>page can </a:t>
            </a:r>
            <a:r>
              <a:rPr sz="2400" dirty="0">
                <a:latin typeface="Times New Roman"/>
                <a:cs typeface="Times New Roman"/>
              </a:rPr>
              <a:t>be </a:t>
            </a:r>
            <a:r>
              <a:rPr sz="2400" spc="-5" dirty="0">
                <a:latin typeface="Times New Roman"/>
                <a:cs typeface="Times New Roman"/>
              </a:rPr>
              <a:t>reused </a:t>
            </a:r>
            <a:r>
              <a:rPr sz="2400" dirty="0">
                <a:latin typeface="Times New Roman"/>
                <a:cs typeface="Times New Roman"/>
              </a:rPr>
              <a:t>directly </a:t>
            </a:r>
            <a:r>
              <a:rPr sz="2400" spc="-5" dirty="0">
                <a:latin typeface="Times New Roman"/>
                <a:cs typeface="Times New Roman"/>
              </a:rPr>
              <a:t>from </a:t>
            </a:r>
            <a:r>
              <a:rPr sz="2400" dirty="0">
                <a:latin typeface="Times New Roman"/>
                <a:cs typeface="Times New Roman"/>
              </a:rPr>
              <a:t>the </a:t>
            </a:r>
            <a:r>
              <a:rPr sz="2400" spc="-10" dirty="0">
                <a:latin typeface="Times New Roman"/>
                <a:cs typeface="Times New Roman"/>
              </a:rPr>
              <a:t>free-  </a:t>
            </a:r>
            <a:r>
              <a:rPr sz="2400" spc="-5" dirty="0">
                <a:latin typeface="Times New Roman"/>
                <a:cs typeface="Times New Roman"/>
              </a:rPr>
              <a:t>frame </a:t>
            </a:r>
            <a:r>
              <a:rPr sz="2400" dirty="0">
                <a:latin typeface="Times New Roman"/>
                <a:cs typeface="Times New Roman"/>
              </a:rPr>
              <a:t>pool if it is </a:t>
            </a:r>
            <a:r>
              <a:rPr sz="2400" spc="-5" dirty="0">
                <a:latin typeface="Times New Roman"/>
                <a:cs typeface="Times New Roman"/>
              </a:rPr>
              <a:t>needed before </a:t>
            </a:r>
            <a:r>
              <a:rPr sz="2400" dirty="0">
                <a:latin typeface="Times New Roman"/>
                <a:cs typeface="Times New Roman"/>
              </a:rPr>
              <a:t>that </a:t>
            </a:r>
            <a:r>
              <a:rPr sz="2400" spc="-5" dirty="0">
                <a:latin typeface="Times New Roman"/>
                <a:cs typeface="Times New Roman"/>
              </a:rPr>
              <a:t>frame </a:t>
            </a:r>
            <a:r>
              <a:rPr sz="2400" dirty="0">
                <a:latin typeface="Times New Roman"/>
                <a:cs typeface="Times New Roman"/>
              </a:rPr>
              <a:t>is</a:t>
            </a:r>
            <a:r>
              <a:rPr sz="2400" spc="-15" dirty="0">
                <a:latin typeface="Times New Roman"/>
                <a:cs typeface="Times New Roman"/>
              </a:rPr>
              <a:t> </a:t>
            </a:r>
            <a:r>
              <a:rPr sz="2400" spc="-5" dirty="0">
                <a:latin typeface="Times New Roman"/>
                <a:cs typeface="Times New Roman"/>
              </a:rPr>
              <a:t>reused.</a:t>
            </a:r>
            <a:endParaRPr sz="2400">
              <a:latin typeface="Times New Roman"/>
              <a:cs typeface="Times New Roman"/>
            </a:endParaRPr>
          </a:p>
          <a:p>
            <a:pPr marL="12700" marR="5080" algn="just">
              <a:lnSpc>
                <a:spcPct val="100000"/>
              </a:lnSpc>
              <a:spcBef>
                <a:spcPts val="5"/>
              </a:spcBef>
            </a:pPr>
            <a:r>
              <a:rPr sz="2400" spc="-5" dirty="0">
                <a:latin typeface="Times New Roman"/>
                <a:cs typeface="Times New Roman"/>
              </a:rPr>
              <a:t>No </a:t>
            </a:r>
            <a:r>
              <a:rPr sz="2400" spc="-20" dirty="0">
                <a:latin typeface="Times New Roman"/>
                <a:cs typeface="Times New Roman"/>
              </a:rPr>
              <a:t>I/O </a:t>
            </a:r>
            <a:r>
              <a:rPr sz="2400" dirty="0">
                <a:latin typeface="Times New Roman"/>
                <a:cs typeface="Times New Roman"/>
              </a:rPr>
              <a:t>is </a:t>
            </a:r>
            <a:r>
              <a:rPr sz="2400" spc="-10" dirty="0">
                <a:latin typeface="Times New Roman"/>
                <a:cs typeface="Times New Roman"/>
              </a:rPr>
              <a:t>needed </a:t>
            </a:r>
            <a:r>
              <a:rPr sz="2400" dirty="0">
                <a:latin typeface="Times New Roman"/>
                <a:cs typeface="Times New Roman"/>
              </a:rPr>
              <a:t>in this </a:t>
            </a:r>
            <a:r>
              <a:rPr sz="2400" spc="-10" dirty="0">
                <a:latin typeface="Times New Roman"/>
                <a:cs typeface="Times New Roman"/>
              </a:rPr>
              <a:t>case. </a:t>
            </a:r>
            <a:r>
              <a:rPr sz="2400" spc="-5" dirty="0">
                <a:latin typeface="Times New Roman"/>
                <a:cs typeface="Times New Roman"/>
              </a:rPr>
              <a:t>When </a:t>
            </a:r>
            <a:r>
              <a:rPr sz="2400" dirty="0">
                <a:latin typeface="Times New Roman"/>
                <a:cs typeface="Times New Roman"/>
              </a:rPr>
              <a:t>a </a:t>
            </a:r>
            <a:r>
              <a:rPr sz="2400" spc="-10" dirty="0">
                <a:latin typeface="Times New Roman"/>
                <a:cs typeface="Times New Roman"/>
              </a:rPr>
              <a:t>page </a:t>
            </a:r>
            <a:r>
              <a:rPr sz="2400" dirty="0">
                <a:latin typeface="Times New Roman"/>
                <a:cs typeface="Times New Roman"/>
              </a:rPr>
              <a:t>fault </a:t>
            </a:r>
            <a:r>
              <a:rPr sz="2400" spc="-5" dirty="0">
                <a:latin typeface="Times New Roman"/>
                <a:cs typeface="Times New Roman"/>
              </a:rPr>
              <a:t>occurs, first </a:t>
            </a:r>
            <a:r>
              <a:rPr sz="2400" spc="-10" dirty="0">
                <a:latin typeface="Times New Roman"/>
                <a:cs typeface="Times New Roman"/>
              </a:rPr>
              <a:t>check  </a:t>
            </a:r>
            <a:r>
              <a:rPr sz="2400" spc="-5" dirty="0">
                <a:latin typeface="Times New Roman"/>
                <a:cs typeface="Times New Roman"/>
              </a:rPr>
              <a:t>whether </a:t>
            </a:r>
            <a:r>
              <a:rPr sz="2400" dirty="0">
                <a:latin typeface="Times New Roman"/>
                <a:cs typeface="Times New Roman"/>
              </a:rPr>
              <a:t>the </a:t>
            </a:r>
            <a:r>
              <a:rPr sz="2400" spc="-5" dirty="0">
                <a:latin typeface="Times New Roman"/>
                <a:cs typeface="Times New Roman"/>
              </a:rPr>
              <a:t>desired page </a:t>
            </a:r>
            <a:r>
              <a:rPr sz="2400" dirty="0">
                <a:latin typeface="Times New Roman"/>
                <a:cs typeface="Times New Roman"/>
              </a:rPr>
              <a:t>is in the </a:t>
            </a:r>
            <a:r>
              <a:rPr sz="2400" spc="-5" dirty="0">
                <a:latin typeface="Times New Roman"/>
                <a:cs typeface="Times New Roman"/>
              </a:rPr>
              <a:t>free-frame </a:t>
            </a:r>
            <a:r>
              <a:rPr sz="2400" dirty="0">
                <a:latin typeface="Times New Roman"/>
                <a:cs typeface="Times New Roman"/>
              </a:rPr>
              <a:t>pool. </a:t>
            </a:r>
            <a:r>
              <a:rPr sz="2400" spc="-30" dirty="0">
                <a:latin typeface="Times New Roman"/>
                <a:cs typeface="Times New Roman"/>
              </a:rPr>
              <a:t>If </a:t>
            </a:r>
            <a:r>
              <a:rPr sz="2400" dirty="0">
                <a:latin typeface="Times New Roman"/>
                <a:cs typeface="Times New Roman"/>
              </a:rPr>
              <a:t>it is not, then </a:t>
            </a:r>
            <a:r>
              <a:rPr sz="2400" spc="-5" dirty="0">
                <a:latin typeface="Times New Roman"/>
                <a:cs typeface="Times New Roman"/>
              </a:rPr>
              <a:t>select  </a:t>
            </a:r>
            <a:r>
              <a:rPr sz="2400" dirty="0">
                <a:latin typeface="Times New Roman"/>
                <a:cs typeface="Times New Roman"/>
              </a:rPr>
              <a:t>a </a:t>
            </a:r>
            <a:r>
              <a:rPr sz="2400" spc="-10" dirty="0">
                <a:latin typeface="Times New Roman"/>
                <a:cs typeface="Times New Roman"/>
              </a:rPr>
              <a:t>free </a:t>
            </a:r>
            <a:r>
              <a:rPr sz="2400" spc="-5" dirty="0">
                <a:latin typeface="Times New Roman"/>
                <a:cs typeface="Times New Roman"/>
              </a:rPr>
              <a:t>frame and </a:t>
            </a:r>
            <a:r>
              <a:rPr sz="2400" spc="-10" dirty="0">
                <a:latin typeface="Times New Roman"/>
                <a:cs typeface="Times New Roman"/>
              </a:rPr>
              <a:t>read </a:t>
            </a:r>
            <a:r>
              <a:rPr sz="2400" dirty="0">
                <a:latin typeface="Times New Roman"/>
                <a:cs typeface="Times New Roman"/>
              </a:rPr>
              <a:t>into</a:t>
            </a:r>
            <a:r>
              <a:rPr sz="2400" spc="35" dirty="0">
                <a:latin typeface="Times New Roman"/>
                <a:cs typeface="Times New Roman"/>
              </a:rPr>
              <a:t> </a:t>
            </a:r>
            <a:r>
              <a:rPr sz="2400" dirty="0">
                <a:latin typeface="Times New Roman"/>
                <a:cs typeface="Times New Roman"/>
              </a:rPr>
              <a:t>it.</a:t>
            </a:r>
            <a:endParaRPr sz="2400">
              <a:latin typeface="Times New Roman"/>
              <a:cs typeface="Times New Roman"/>
            </a:endParaRPr>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689350" y="20777"/>
            <a:ext cx="1614170" cy="454025"/>
          </a:xfrm>
          <a:prstGeom prst="rect">
            <a:avLst/>
          </a:prstGeom>
        </p:spPr>
        <p:txBody>
          <a:bodyPr vert="horz" wrap="square" lIns="0" tIns="13970" rIns="0" bIns="0" rtlCol="0">
            <a:spAutoFit/>
          </a:bodyPr>
          <a:lstStyle/>
          <a:p>
            <a:pPr marL="12700">
              <a:lnSpc>
                <a:spcPct val="100000"/>
              </a:lnSpc>
              <a:spcBef>
                <a:spcPts val="110"/>
              </a:spcBef>
            </a:pPr>
            <a:r>
              <a:rPr sz="2800" b="1" spc="5" dirty="0">
                <a:solidFill>
                  <a:srgbClr val="0000FF"/>
                </a:solidFill>
                <a:latin typeface="Times New Roman"/>
                <a:cs typeface="Times New Roman"/>
              </a:rPr>
              <a:t>Thra</a:t>
            </a:r>
            <a:r>
              <a:rPr sz="2800" b="1" spc="10" dirty="0">
                <a:solidFill>
                  <a:srgbClr val="0000FF"/>
                </a:solidFill>
                <a:latin typeface="Times New Roman"/>
                <a:cs typeface="Times New Roman"/>
              </a:rPr>
              <a:t>s</a:t>
            </a:r>
            <a:r>
              <a:rPr sz="2800" b="1" dirty="0">
                <a:solidFill>
                  <a:srgbClr val="0000FF"/>
                </a:solidFill>
                <a:latin typeface="Times New Roman"/>
                <a:cs typeface="Times New Roman"/>
              </a:rPr>
              <a:t>hing</a:t>
            </a:r>
            <a:endParaRPr sz="2800">
              <a:latin typeface="Times New Roman"/>
              <a:cs typeface="Times New Roman"/>
            </a:endParaRPr>
          </a:p>
        </p:txBody>
      </p:sp>
      <p:sp>
        <p:nvSpPr>
          <p:cNvPr id="3" name="object 3"/>
          <p:cNvSpPr/>
          <p:nvPr/>
        </p:nvSpPr>
        <p:spPr>
          <a:xfrm>
            <a:off x="0" y="457200"/>
            <a:ext cx="9144000" cy="6096000"/>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78739" y="23825"/>
            <a:ext cx="8992235" cy="6261735"/>
          </a:xfrm>
          <a:prstGeom prst="rect">
            <a:avLst/>
          </a:prstGeom>
        </p:spPr>
        <p:txBody>
          <a:bodyPr vert="horz" wrap="square" lIns="0" tIns="12700" rIns="0" bIns="0" rtlCol="0">
            <a:spAutoFit/>
          </a:bodyPr>
          <a:lstStyle/>
          <a:p>
            <a:pPr marL="12700">
              <a:lnSpc>
                <a:spcPct val="100000"/>
              </a:lnSpc>
              <a:spcBef>
                <a:spcPts val="100"/>
              </a:spcBef>
            </a:pPr>
            <a:r>
              <a:rPr sz="2400" spc="-30" dirty="0">
                <a:latin typeface="Times New Roman"/>
                <a:cs typeface="Times New Roman"/>
              </a:rPr>
              <a:t>If </a:t>
            </a:r>
            <a:r>
              <a:rPr sz="2400" dirty="0">
                <a:latin typeface="Times New Roman"/>
                <a:cs typeface="Times New Roman"/>
              </a:rPr>
              <a:t>a </a:t>
            </a:r>
            <a:r>
              <a:rPr sz="2400" spc="-5" dirty="0">
                <a:latin typeface="Times New Roman"/>
                <a:cs typeface="Times New Roman"/>
              </a:rPr>
              <a:t>process </a:t>
            </a:r>
            <a:r>
              <a:rPr sz="2400" dirty="0">
                <a:latin typeface="Times New Roman"/>
                <a:cs typeface="Times New Roman"/>
              </a:rPr>
              <a:t>is </a:t>
            </a:r>
            <a:r>
              <a:rPr sz="2400" spc="-5" dirty="0">
                <a:latin typeface="Times New Roman"/>
                <a:cs typeface="Times New Roman"/>
              </a:rPr>
              <a:t>spending </a:t>
            </a:r>
            <a:r>
              <a:rPr sz="2400" dirty="0">
                <a:latin typeface="Times New Roman"/>
                <a:cs typeface="Times New Roman"/>
              </a:rPr>
              <a:t>more time in </a:t>
            </a:r>
            <a:r>
              <a:rPr sz="2400" spc="-10" dirty="0">
                <a:latin typeface="Times New Roman"/>
                <a:cs typeface="Times New Roman"/>
              </a:rPr>
              <a:t>paging </a:t>
            </a:r>
            <a:r>
              <a:rPr sz="2400" spc="-5" dirty="0">
                <a:latin typeface="Times New Roman"/>
                <a:cs typeface="Times New Roman"/>
              </a:rPr>
              <a:t>rather than </a:t>
            </a:r>
            <a:r>
              <a:rPr sz="2400" dirty="0">
                <a:latin typeface="Times New Roman"/>
                <a:cs typeface="Times New Roman"/>
              </a:rPr>
              <a:t>in</a:t>
            </a:r>
            <a:r>
              <a:rPr sz="2400" spc="80" dirty="0">
                <a:latin typeface="Times New Roman"/>
                <a:cs typeface="Times New Roman"/>
              </a:rPr>
              <a:t> </a:t>
            </a:r>
            <a:r>
              <a:rPr sz="2400" spc="-5" dirty="0">
                <a:latin typeface="Times New Roman"/>
                <a:cs typeface="Times New Roman"/>
              </a:rPr>
              <a:t>executing,</a:t>
            </a:r>
            <a:endParaRPr sz="2400">
              <a:latin typeface="Times New Roman"/>
              <a:cs typeface="Times New Roman"/>
            </a:endParaRPr>
          </a:p>
          <a:p>
            <a:pPr marL="12700">
              <a:lnSpc>
                <a:spcPct val="100000"/>
              </a:lnSpc>
            </a:pPr>
            <a:r>
              <a:rPr sz="2400" dirty="0">
                <a:latin typeface="Times New Roman"/>
                <a:cs typeface="Times New Roman"/>
              </a:rPr>
              <a:t>then the </a:t>
            </a:r>
            <a:r>
              <a:rPr sz="2400" spc="-10" dirty="0">
                <a:latin typeface="Times New Roman"/>
                <a:cs typeface="Times New Roman"/>
              </a:rPr>
              <a:t>process </a:t>
            </a:r>
            <a:r>
              <a:rPr sz="2400" spc="-5" dirty="0">
                <a:latin typeface="Times New Roman"/>
                <a:cs typeface="Times New Roman"/>
              </a:rPr>
              <a:t>is</a:t>
            </a:r>
            <a:r>
              <a:rPr sz="2400" spc="-10" dirty="0">
                <a:latin typeface="Times New Roman"/>
                <a:cs typeface="Times New Roman"/>
              </a:rPr>
              <a:t> </a:t>
            </a:r>
            <a:r>
              <a:rPr sz="2400" b="1" dirty="0">
                <a:solidFill>
                  <a:srgbClr val="0000FF"/>
                </a:solidFill>
                <a:latin typeface="Times New Roman"/>
                <a:cs typeface="Times New Roman"/>
              </a:rPr>
              <a:t>Thrashing.</a:t>
            </a:r>
            <a:endParaRPr sz="2400">
              <a:latin typeface="Times New Roman"/>
              <a:cs typeface="Times New Roman"/>
            </a:endParaRPr>
          </a:p>
          <a:p>
            <a:pPr>
              <a:lnSpc>
                <a:spcPct val="100000"/>
              </a:lnSpc>
              <a:spcBef>
                <a:spcPts val="10"/>
              </a:spcBef>
            </a:pPr>
            <a:endParaRPr sz="2500">
              <a:latin typeface="Times New Roman"/>
              <a:cs typeface="Times New Roman"/>
            </a:endParaRPr>
          </a:p>
          <a:p>
            <a:pPr marL="923925" algn="just">
              <a:lnSpc>
                <a:spcPct val="100000"/>
              </a:lnSpc>
            </a:pPr>
            <a:r>
              <a:rPr sz="2400" b="1" u="heavy" spc="-5" dirty="0">
                <a:solidFill>
                  <a:srgbClr val="0000FF"/>
                </a:solidFill>
                <a:uFill>
                  <a:solidFill>
                    <a:srgbClr val="0000FF"/>
                  </a:solidFill>
                </a:uFill>
                <a:latin typeface="Times New Roman"/>
                <a:cs typeface="Times New Roman"/>
              </a:rPr>
              <a:t>Cause </a:t>
            </a:r>
            <a:r>
              <a:rPr sz="2400" b="1" u="heavy" dirty="0">
                <a:solidFill>
                  <a:srgbClr val="0000FF"/>
                </a:solidFill>
                <a:uFill>
                  <a:solidFill>
                    <a:srgbClr val="0000FF"/>
                  </a:solidFill>
                </a:uFill>
                <a:latin typeface="Times New Roman"/>
                <a:cs typeface="Times New Roman"/>
              </a:rPr>
              <a:t>of Thrashing - </a:t>
            </a:r>
            <a:r>
              <a:rPr sz="2400" b="1" u="heavy" spc="-10" dirty="0">
                <a:solidFill>
                  <a:srgbClr val="0000FF"/>
                </a:solidFill>
                <a:uFill>
                  <a:solidFill>
                    <a:srgbClr val="0000FF"/>
                  </a:solidFill>
                </a:uFill>
                <a:latin typeface="Times New Roman"/>
                <a:cs typeface="Times New Roman"/>
              </a:rPr>
              <a:t>severe performance</a:t>
            </a:r>
            <a:r>
              <a:rPr sz="2400" b="1" u="heavy" spc="55" dirty="0">
                <a:solidFill>
                  <a:srgbClr val="0000FF"/>
                </a:solidFill>
                <a:uFill>
                  <a:solidFill>
                    <a:srgbClr val="0000FF"/>
                  </a:solidFill>
                </a:uFill>
                <a:latin typeface="Times New Roman"/>
                <a:cs typeface="Times New Roman"/>
              </a:rPr>
              <a:t> </a:t>
            </a:r>
            <a:r>
              <a:rPr sz="2400" b="1" u="heavy" spc="-10" dirty="0">
                <a:solidFill>
                  <a:srgbClr val="0000FF"/>
                </a:solidFill>
                <a:uFill>
                  <a:solidFill>
                    <a:srgbClr val="0000FF"/>
                  </a:solidFill>
                </a:uFill>
                <a:latin typeface="Times New Roman"/>
                <a:cs typeface="Times New Roman"/>
              </a:rPr>
              <a:t>problems</a:t>
            </a:r>
            <a:endParaRPr sz="2400">
              <a:latin typeface="Times New Roman"/>
              <a:cs typeface="Times New Roman"/>
            </a:endParaRPr>
          </a:p>
          <a:p>
            <a:pPr marL="12700" marR="6985" algn="just">
              <a:lnSpc>
                <a:spcPct val="100000"/>
              </a:lnSpc>
              <a:spcBef>
                <a:spcPts val="1080"/>
              </a:spcBef>
              <a:buSzPct val="95833"/>
              <a:buFont typeface="Wingdings"/>
              <a:buChar char=""/>
              <a:tabLst>
                <a:tab pos="256540" algn="l"/>
              </a:tabLst>
            </a:pPr>
            <a:r>
              <a:rPr sz="2400" dirty="0">
                <a:latin typeface="Times New Roman"/>
                <a:cs typeface="Times New Roman"/>
              </a:rPr>
              <a:t>The </a:t>
            </a:r>
            <a:r>
              <a:rPr sz="2400" spc="-5" dirty="0">
                <a:latin typeface="Times New Roman"/>
                <a:cs typeface="Times New Roman"/>
              </a:rPr>
              <a:t>operating system monitors </a:t>
            </a:r>
            <a:r>
              <a:rPr sz="2400" dirty="0">
                <a:latin typeface="Times New Roman"/>
                <a:cs typeface="Times New Roman"/>
              </a:rPr>
              <a:t>CPU </a:t>
            </a:r>
            <a:r>
              <a:rPr sz="2400" spc="-5" dirty="0">
                <a:latin typeface="Times New Roman"/>
                <a:cs typeface="Times New Roman"/>
              </a:rPr>
              <a:t>utilization. </a:t>
            </a:r>
            <a:r>
              <a:rPr sz="2400" spc="-20" dirty="0">
                <a:latin typeface="Times New Roman"/>
                <a:cs typeface="Times New Roman"/>
              </a:rPr>
              <a:t>If </a:t>
            </a:r>
            <a:r>
              <a:rPr sz="2400" dirty="0">
                <a:latin typeface="Times New Roman"/>
                <a:cs typeface="Times New Roman"/>
              </a:rPr>
              <a:t>CPU </a:t>
            </a:r>
            <a:r>
              <a:rPr sz="2400" spc="-5" dirty="0">
                <a:latin typeface="Times New Roman"/>
                <a:cs typeface="Times New Roman"/>
              </a:rPr>
              <a:t>utilization </a:t>
            </a:r>
            <a:r>
              <a:rPr sz="2400" dirty="0">
                <a:latin typeface="Times New Roman"/>
                <a:cs typeface="Times New Roman"/>
              </a:rPr>
              <a:t>is  too </a:t>
            </a:r>
            <a:r>
              <a:rPr sz="2400" spc="-45" dirty="0">
                <a:latin typeface="Times New Roman"/>
                <a:cs typeface="Times New Roman"/>
              </a:rPr>
              <a:t>low, </a:t>
            </a:r>
            <a:r>
              <a:rPr sz="2400" spc="-5" dirty="0">
                <a:latin typeface="Times New Roman"/>
                <a:cs typeface="Times New Roman"/>
              </a:rPr>
              <a:t>so increase </a:t>
            </a:r>
            <a:r>
              <a:rPr sz="2400" dirty="0">
                <a:latin typeface="Times New Roman"/>
                <a:cs typeface="Times New Roman"/>
              </a:rPr>
              <a:t>the </a:t>
            </a:r>
            <a:r>
              <a:rPr sz="2400" spc="-10" dirty="0">
                <a:latin typeface="Times New Roman"/>
                <a:cs typeface="Times New Roman"/>
              </a:rPr>
              <a:t>degree </a:t>
            </a:r>
            <a:r>
              <a:rPr sz="2400" dirty="0">
                <a:latin typeface="Times New Roman"/>
                <a:cs typeface="Times New Roman"/>
              </a:rPr>
              <a:t>of </a:t>
            </a:r>
            <a:r>
              <a:rPr sz="2400" spc="-5" dirty="0">
                <a:latin typeface="Times New Roman"/>
                <a:cs typeface="Times New Roman"/>
              </a:rPr>
              <a:t>multiprogramming </a:t>
            </a:r>
            <a:r>
              <a:rPr sz="2400" spc="10" dirty="0">
                <a:latin typeface="Times New Roman"/>
                <a:cs typeface="Times New Roman"/>
              </a:rPr>
              <a:t>by </a:t>
            </a:r>
            <a:r>
              <a:rPr sz="2400" spc="-5" dirty="0">
                <a:latin typeface="Times New Roman"/>
                <a:cs typeface="Times New Roman"/>
              </a:rPr>
              <a:t>introducing </a:t>
            </a:r>
            <a:r>
              <a:rPr sz="2400" dirty="0">
                <a:latin typeface="Times New Roman"/>
                <a:cs typeface="Times New Roman"/>
              </a:rPr>
              <a:t>a  </a:t>
            </a:r>
            <a:r>
              <a:rPr sz="2400" spc="-5" dirty="0">
                <a:latin typeface="Times New Roman"/>
                <a:cs typeface="Times New Roman"/>
              </a:rPr>
              <a:t>new process </a:t>
            </a:r>
            <a:r>
              <a:rPr sz="2400" dirty="0">
                <a:latin typeface="Times New Roman"/>
                <a:cs typeface="Times New Roman"/>
              </a:rPr>
              <a:t>to the </a:t>
            </a:r>
            <a:r>
              <a:rPr sz="2400" spc="-10" dirty="0">
                <a:latin typeface="Times New Roman"/>
                <a:cs typeface="Times New Roman"/>
              </a:rPr>
              <a:t>system.</a:t>
            </a:r>
            <a:endParaRPr sz="2400">
              <a:latin typeface="Times New Roman"/>
              <a:cs typeface="Times New Roman"/>
            </a:endParaRPr>
          </a:p>
          <a:p>
            <a:pPr marL="256540" indent="-243840" algn="just">
              <a:lnSpc>
                <a:spcPct val="100000"/>
              </a:lnSpc>
              <a:spcBef>
                <a:spcPts val="1205"/>
              </a:spcBef>
              <a:buSzPct val="95833"/>
              <a:buFont typeface="Wingdings"/>
              <a:buChar char=""/>
              <a:tabLst>
                <a:tab pos="256540" algn="l"/>
              </a:tabLst>
            </a:pPr>
            <a:r>
              <a:rPr sz="2400" dirty="0">
                <a:latin typeface="Times New Roman"/>
                <a:cs typeface="Times New Roman"/>
              </a:rPr>
              <a:t>A </a:t>
            </a:r>
            <a:r>
              <a:rPr sz="2400" spc="-5" dirty="0">
                <a:latin typeface="Times New Roman"/>
                <a:cs typeface="Times New Roman"/>
              </a:rPr>
              <a:t>page-replacement algorithm </a:t>
            </a:r>
            <a:r>
              <a:rPr sz="2400" dirty="0">
                <a:latin typeface="Times New Roman"/>
                <a:cs typeface="Times New Roman"/>
              </a:rPr>
              <a:t>is </a:t>
            </a:r>
            <a:r>
              <a:rPr sz="2400" spc="-5" dirty="0">
                <a:latin typeface="Times New Roman"/>
                <a:cs typeface="Times New Roman"/>
              </a:rPr>
              <a:t>used; </a:t>
            </a:r>
            <a:r>
              <a:rPr sz="2400" dirty="0">
                <a:latin typeface="Times New Roman"/>
                <a:cs typeface="Times New Roman"/>
              </a:rPr>
              <a:t>it </a:t>
            </a:r>
            <a:r>
              <a:rPr sz="2400" spc="-10" dirty="0">
                <a:latin typeface="Times New Roman"/>
                <a:cs typeface="Times New Roman"/>
              </a:rPr>
              <a:t>replaces </a:t>
            </a:r>
            <a:r>
              <a:rPr sz="2400" spc="-5" dirty="0">
                <a:latin typeface="Times New Roman"/>
                <a:cs typeface="Times New Roman"/>
              </a:rPr>
              <a:t>pages for </a:t>
            </a:r>
            <a:r>
              <a:rPr sz="2400" dirty="0">
                <a:latin typeface="Times New Roman"/>
                <a:cs typeface="Times New Roman"/>
              </a:rPr>
              <a:t>the</a:t>
            </a:r>
            <a:r>
              <a:rPr sz="2400" spc="30" dirty="0">
                <a:latin typeface="Times New Roman"/>
                <a:cs typeface="Times New Roman"/>
              </a:rPr>
              <a:t> </a:t>
            </a:r>
            <a:r>
              <a:rPr sz="2400" spc="-5" dirty="0">
                <a:latin typeface="Times New Roman"/>
                <a:cs typeface="Times New Roman"/>
              </a:rPr>
              <a:t>new</a:t>
            </a:r>
            <a:endParaRPr sz="2400">
              <a:latin typeface="Times New Roman"/>
              <a:cs typeface="Times New Roman"/>
            </a:endParaRPr>
          </a:p>
          <a:p>
            <a:pPr marL="12700" algn="just">
              <a:lnSpc>
                <a:spcPct val="100000"/>
              </a:lnSpc>
            </a:pPr>
            <a:r>
              <a:rPr sz="2400" spc="-5" dirty="0">
                <a:latin typeface="Times New Roman"/>
                <a:cs typeface="Times New Roman"/>
              </a:rPr>
              <a:t>processes. </a:t>
            </a:r>
            <a:r>
              <a:rPr sz="2400" spc="-30" dirty="0">
                <a:latin typeface="Times New Roman"/>
                <a:cs typeface="Times New Roman"/>
              </a:rPr>
              <a:t>It </a:t>
            </a:r>
            <a:r>
              <a:rPr sz="2400" spc="-5" dirty="0">
                <a:latin typeface="Times New Roman"/>
                <a:cs typeface="Times New Roman"/>
              </a:rPr>
              <a:t>starts faulting and </a:t>
            </a:r>
            <a:r>
              <a:rPr sz="2400" dirty="0">
                <a:latin typeface="Times New Roman"/>
                <a:cs typeface="Times New Roman"/>
              </a:rPr>
              <a:t>taking </a:t>
            </a:r>
            <a:r>
              <a:rPr sz="2400" spc="-5" dirty="0">
                <a:latin typeface="Times New Roman"/>
                <a:cs typeface="Times New Roman"/>
              </a:rPr>
              <a:t>frames </a:t>
            </a:r>
            <a:r>
              <a:rPr sz="2400" spc="-10" dirty="0">
                <a:latin typeface="Times New Roman"/>
                <a:cs typeface="Times New Roman"/>
              </a:rPr>
              <a:t>away </a:t>
            </a:r>
            <a:r>
              <a:rPr sz="2400" spc="-5" dirty="0">
                <a:latin typeface="Times New Roman"/>
                <a:cs typeface="Times New Roman"/>
              </a:rPr>
              <a:t>from </a:t>
            </a:r>
            <a:r>
              <a:rPr sz="2400" dirty="0">
                <a:latin typeface="Times New Roman"/>
                <a:cs typeface="Times New Roman"/>
              </a:rPr>
              <a:t>other</a:t>
            </a:r>
            <a:r>
              <a:rPr sz="2400" spc="190" dirty="0">
                <a:latin typeface="Times New Roman"/>
                <a:cs typeface="Times New Roman"/>
              </a:rPr>
              <a:t> </a:t>
            </a:r>
            <a:r>
              <a:rPr sz="2400" spc="-5" dirty="0">
                <a:latin typeface="Times New Roman"/>
                <a:cs typeface="Times New Roman"/>
              </a:rPr>
              <a:t>processes.</a:t>
            </a:r>
            <a:endParaRPr sz="2400">
              <a:latin typeface="Times New Roman"/>
              <a:cs typeface="Times New Roman"/>
            </a:endParaRPr>
          </a:p>
          <a:p>
            <a:pPr marL="12700" marR="5080" algn="just">
              <a:lnSpc>
                <a:spcPct val="100000"/>
              </a:lnSpc>
              <a:spcBef>
                <a:spcPts val="1205"/>
              </a:spcBef>
              <a:buSzPct val="95833"/>
              <a:buFont typeface="Wingdings"/>
              <a:buChar char=""/>
              <a:tabLst>
                <a:tab pos="256540" algn="l"/>
              </a:tabLst>
            </a:pPr>
            <a:r>
              <a:rPr sz="2400" spc="-5" dirty="0">
                <a:latin typeface="Times New Roman"/>
                <a:cs typeface="Times New Roman"/>
              </a:rPr>
              <a:t>These faulting processes </a:t>
            </a:r>
            <a:r>
              <a:rPr sz="2400" dirty="0">
                <a:latin typeface="Times New Roman"/>
                <a:cs typeface="Times New Roman"/>
              </a:rPr>
              <a:t>must </a:t>
            </a:r>
            <a:r>
              <a:rPr sz="2400" spc="-5" dirty="0">
                <a:latin typeface="Times New Roman"/>
                <a:cs typeface="Times New Roman"/>
              </a:rPr>
              <a:t>use </a:t>
            </a:r>
            <a:r>
              <a:rPr sz="2400" dirty="0">
                <a:latin typeface="Times New Roman"/>
                <a:cs typeface="Times New Roman"/>
              </a:rPr>
              <a:t>the </a:t>
            </a:r>
            <a:r>
              <a:rPr sz="2400" spc="-10" dirty="0">
                <a:latin typeface="Times New Roman"/>
                <a:cs typeface="Times New Roman"/>
              </a:rPr>
              <a:t>paging </a:t>
            </a:r>
            <a:r>
              <a:rPr sz="2400" spc="-5" dirty="0">
                <a:latin typeface="Times New Roman"/>
                <a:cs typeface="Times New Roman"/>
              </a:rPr>
              <a:t>device </a:t>
            </a:r>
            <a:r>
              <a:rPr sz="2400" dirty="0">
                <a:latin typeface="Times New Roman"/>
                <a:cs typeface="Times New Roman"/>
              </a:rPr>
              <a:t>to </a:t>
            </a:r>
            <a:r>
              <a:rPr sz="2400" spc="-5" dirty="0">
                <a:latin typeface="Times New Roman"/>
                <a:cs typeface="Times New Roman"/>
              </a:rPr>
              <a:t>swap  pages </a:t>
            </a:r>
            <a:r>
              <a:rPr sz="2400" dirty="0">
                <a:latin typeface="Times New Roman"/>
                <a:cs typeface="Times New Roman"/>
              </a:rPr>
              <a:t>in </a:t>
            </a:r>
            <a:r>
              <a:rPr sz="2400" spc="-5" dirty="0">
                <a:latin typeface="Times New Roman"/>
                <a:cs typeface="Times New Roman"/>
              </a:rPr>
              <a:t>and out. As </a:t>
            </a:r>
            <a:r>
              <a:rPr sz="2400" spc="5" dirty="0">
                <a:latin typeface="Times New Roman"/>
                <a:cs typeface="Times New Roman"/>
              </a:rPr>
              <a:t>they </a:t>
            </a:r>
            <a:r>
              <a:rPr sz="2400" spc="-5" dirty="0">
                <a:latin typeface="Times New Roman"/>
                <a:cs typeface="Times New Roman"/>
              </a:rPr>
              <a:t>queue up for </a:t>
            </a:r>
            <a:r>
              <a:rPr sz="2400" dirty="0">
                <a:latin typeface="Times New Roman"/>
                <a:cs typeface="Times New Roman"/>
              </a:rPr>
              <a:t>the paging </a:t>
            </a:r>
            <a:r>
              <a:rPr sz="2400" spc="-5" dirty="0">
                <a:latin typeface="Times New Roman"/>
                <a:cs typeface="Times New Roman"/>
              </a:rPr>
              <a:t>device, </a:t>
            </a:r>
            <a:r>
              <a:rPr sz="2400" dirty="0">
                <a:latin typeface="Times New Roman"/>
                <a:cs typeface="Times New Roman"/>
              </a:rPr>
              <a:t>the </a:t>
            </a:r>
            <a:r>
              <a:rPr sz="2400" spc="5" dirty="0">
                <a:latin typeface="Times New Roman"/>
                <a:cs typeface="Times New Roman"/>
              </a:rPr>
              <a:t>ready  </a:t>
            </a:r>
            <a:r>
              <a:rPr sz="2400" spc="-5" dirty="0">
                <a:latin typeface="Times New Roman"/>
                <a:cs typeface="Times New Roman"/>
              </a:rPr>
              <a:t>queue</a:t>
            </a:r>
            <a:r>
              <a:rPr sz="2400" spc="-15" dirty="0">
                <a:latin typeface="Times New Roman"/>
                <a:cs typeface="Times New Roman"/>
              </a:rPr>
              <a:t> </a:t>
            </a:r>
            <a:r>
              <a:rPr sz="2400" spc="-5" dirty="0">
                <a:latin typeface="Times New Roman"/>
                <a:cs typeface="Times New Roman"/>
              </a:rPr>
              <a:t>empties.</a:t>
            </a:r>
            <a:endParaRPr sz="2400">
              <a:latin typeface="Times New Roman"/>
              <a:cs typeface="Times New Roman"/>
            </a:endParaRPr>
          </a:p>
          <a:p>
            <a:pPr marL="12700" marR="10795" algn="just">
              <a:lnSpc>
                <a:spcPct val="100000"/>
              </a:lnSpc>
              <a:spcBef>
                <a:spcPts val="1205"/>
              </a:spcBef>
              <a:buSzPct val="95833"/>
              <a:buFont typeface="Wingdings"/>
              <a:buChar char=""/>
              <a:tabLst>
                <a:tab pos="256540" algn="l"/>
              </a:tabLst>
            </a:pPr>
            <a:r>
              <a:rPr sz="2400" spc="-5" dirty="0">
                <a:latin typeface="Times New Roman"/>
                <a:cs typeface="Times New Roman"/>
              </a:rPr>
              <a:t>As processes wait for </a:t>
            </a:r>
            <a:r>
              <a:rPr sz="2400" spc="5" dirty="0">
                <a:latin typeface="Times New Roman"/>
                <a:cs typeface="Times New Roman"/>
              </a:rPr>
              <a:t>the </a:t>
            </a:r>
            <a:r>
              <a:rPr sz="2400" spc="-5" dirty="0">
                <a:latin typeface="Times New Roman"/>
                <a:cs typeface="Times New Roman"/>
              </a:rPr>
              <a:t>paging device, </a:t>
            </a:r>
            <a:r>
              <a:rPr sz="2400" dirty="0">
                <a:latin typeface="Times New Roman"/>
                <a:cs typeface="Times New Roman"/>
              </a:rPr>
              <a:t>CPU </a:t>
            </a:r>
            <a:r>
              <a:rPr sz="2400" spc="-5" dirty="0">
                <a:latin typeface="Times New Roman"/>
                <a:cs typeface="Times New Roman"/>
              </a:rPr>
              <a:t>utilization </a:t>
            </a:r>
            <a:r>
              <a:rPr sz="2400" spc="-10" dirty="0">
                <a:latin typeface="Times New Roman"/>
                <a:cs typeface="Times New Roman"/>
              </a:rPr>
              <a:t>decreases  </a:t>
            </a:r>
            <a:r>
              <a:rPr sz="2400" spc="-25" dirty="0">
                <a:latin typeface="Times New Roman"/>
                <a:cs typeface="Times New Roman"/>
              </a:rPr>
              <a:t>further.</a:t>
            </a:r>
            <a:endParaRPr sz="2400">
              <a:latin typeface="Times New Roman"/>
              <a:cs typeface="Times New Roman"/>
            </a:endParaRPr>
          </a:p>
          <a:p>
            <a:pPr marL="256540" indent="-243840" algn="just">
              <a:lnSpc>
                <a:spcPct val="100000"/>
              </a:lnSpc>
              <a:spcBef>
                <a:spcPts val="1200"/>
              </a:spcBef>
              <a:buSzPct val="95833"/>
              <a:buFont typeface="Wingdings"/>
              <a:buChar char=""/>
              <a:tabLst>
                <a:tab pos="256540" algn="l"/>
              </a:tabLst>
            </a:pPr>
            <a:r>
              <a:rPr sz="2400" spc="-5" dirty="0">
                <a:latin typeface="Times New Roman"/>
                <a:cs typeface="Times New Roman"/>
              </a:rPr>
              <a:t>Thrashing occurs, </a:t>
            </a:r>
            <a:r>
              <a:rPr sz="2400" dirty="0">
                <a:latin typeface="Times New Roman"/>
                <a:cs typeface="Times New Roman"/>
              </a:rPr>
              <a:t>the </a:t>
            </a:r>
            <a:r>
              <a:rPr sz="2400" spc="-15" dirty="0">
                <a:latin typeface="Times New Roman"/>
                <a:cs typeface="Times New Roman"/>
              </a:rPr>
              <a:t>system </a:t>
            </a:r>
            <a:r>
              <a:rPr sz="2400" spc="-5" dirty="0">
                <a:latin typeface="Times New Roman"/>
                <a:cs typeface="Times New Roman"/>
              </a:rPr>
              <a:t>throughput also decreasing</a:t>
            </a:r>
            <a:r>
              <a:rPr sz="2400" spc="150" dirty="0">
                <a:latin typeface="Times New Roman"/>
                <a:cs typeface="Times New Roman"/>
              </a:rPr>
              <a:t> </a:t>
            </a:r>
            <a:r>
              <a:rPr sz="2400" spc="-20" dirty="0">
                <a:latin typeface="Times New Roman"/>
                <a:cs typeface="Times New Roman"/>
              </a:rPr>
              <a:t>tremendously.</a:t>
            </a:r>
            <a:endParaRPr sz="2400">
              <a:latin typeface="Times New Roman"/>
              <a:cs typeface="Times New Roman"/>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24377" y="20777"/>
            <a:ext cx="3428365" cy="454025"/>
          </a:xfrm>
          <a:prstGeom prst="rect">
            <a:avLst/>
          </a:prstGeom>
        </p:spPr>
        <p:txBody>
          <a:bodyPr vert="horz" wrap="square" lIns="0" tIns="13970" rIns="0" bIns="0" rtlCol="0">
            <a:spAutoFit/>
          </a:bodyPr>
          <a:lstStyle/>
          <a:p>
            <a:pPr marL="12700">
              <a:lnSpc>
                <a:spcPct val="100000"/>
              </a:lnSpc>
              <a:spcBef>
                <a:spcPts val="110"/>
              </a:spcBef>
            </a:pPr>
            <a:r>
              <a:rPr sz="2800" b="1" spc="5" dirty="0">
                <a:solidFill>
                  <a:srgbClr val="0033CC"/>
                </a:solidFill>
                <a:latin typeface="Times New Roman"/>
                <a:cs typeface="Times New Roman"/>
              </a:rPr>
              <a:t>Contiguous</a:t>
            </a:r>
            <a:r>
              <a:rPr sz="2800" b="1" spc="-120" dirty="0">
                <a:solidFill>
                  <a:srgbClr val="0033CC"/>
                </a:solidFill>
                <a:latin typeface="Times New Roman"/>
                <a:cs typeface="Times New Roman"/>
              </a:rPr>
              <a:t> </a:t>
            </a:r>
            <a:r>
              <a:rPr sz="2800" b="1" spc="5" dirty="0">
                <a:solidFill>
                  <a:srgbClr val="0033CC"/>
                </a:solidFill>
                <a:latin typeface="Times New Roman"/>
                <a:cs typeface="Times New Roman"/>
              </a:rPr>
              <a:t>Allocation</a:t>
            </a:r>
            <a:endParaRPr sz="2800">
              <a:latin typeface="Times New Roman"/>
              <a:cs typeface="Times New Roman"/>
            </a:endParaRPr>
          </a:p>
        </p:txBody>
      </p:sp>
      <p:sp>
        <p:nvSpPr>
          <p:cNvPr id="3" name="object 3"/>
          <p:cNvSpPr txBox="1"/>
          <p:nvPr/>
        </p:nvSpPr>
        <p:spPr>
          <a:xfrm>
            <a:off x="78739" y="492328"/>
            <a:ext cx="8990330" cy="4093845"/>
          </a:xfrm>
          <a:prstGeom prst="rect">
            <a:avLst/>
          </a:prstGeom>
        </p:spPr>
        <p:txBody>
          <a:bodyPr vert="horz" wrap="square" lIns="0" tIns="12700" rIns="0" bIns="0" rtlCol="0">
            <a:spAutoFit/>
          </a:bodyPr>
          <a:lstStyle/>
          <a:p>
            <a:pPr marL="356870" indent="-344805">
              <a:lnSpc>
                <a:spcPct val="100000"/>
              </a:lnSpc>
              <a:spcBef>
                <a:spcPts val="100"/>
              </a:spcBef>
              <a:buClr>
                <a:srgbClr val="993300"/>
              </a:buClr>
              <a:buSzPct val="110416"/>
              <a:buFont typeface="Wingdings"/>
              <a:buChar char=""/>
              <a:tabLst>
                <a:tab pos="356870" algn="l"/>
                <a:tab pos="357505" algn="l"/>
              </a:tabLst>
            </a:pPr>
            <a:r>
              <a:rPr sz="2400" dirty="0">
                <a:latin typeface="Times New Roman"/>
                <a:cs typeface="Times New Roman"/>
              </a:rPr>
              <a:t>The</a:t>
            </a:r>
            <a:r>
              <a:rPr sz="2400" spc="175" dirty="0">
                <a:latin typeface="Times New Roman"/>
                <a:cs typeface="Times New Roman"/>
              </a:rPr>
              <a:t> </a:t>
            </a:r>
            <a:r>
              <a:rPr sz="2400" spc="-5" dirty="0">
                <a:latin typeface="Times New Roman"/>
                <a:cs typeface="Times New Roman"/>
              </a:rPr>
              <a:t>main</a:t>
            </a:r>
            <a:r>
              <a:rPr sz="2400" spc="170" dirty="0">
                <a:latin typeface="Times New Roman"/>
                <a:cs typeface="Times New Roman"/>
              </a:rPr>
              <a:t> </a:t>
            </a:r>
            <a:r>
              <a:rPr sz="2400" dirty="0">
                <a:latin typeface="Times New Roman"/>
                <a:cs typeface="Times New Roman"/>
              </a:rPr>
              <a:t>memory</a:t>
            </a:r>
            <a:r>
              <a:rPr sz="2400" spc="125" dirty="0">
                <a:latin typeface="Times New Roman"/>
                <a:cs typeface="Times New Roman"/>
              </a:rPr>
              <a:t> </a:t>
            </a:r>
            <a:r>
              <a:rPr sz="2400" dirty="0">
                <a:latin typeface="Times New Roman"/>
                <a:cs typeface="Times New Roman"/>
              </a:rPr>
              <a:t>must</a:t>
            </a:r>
            <a:r>
              <a:rPr sz="2400" spc="200" dirty="0">
                <a:latin typeface="Times New Roman"/>
                <a:cs typeface="Times New Roman"/>
              </a:rPr>
              <a:t> </a:t>
            </a:r>
            <a:r>
              <a:rPr sz="2400" spc="-5" dirty="0">
                <a:latin typeface="Times New Roman"/>
                <a:cs typeface="Times New Roman"/>
              </a:rPr>
              <a:t>accommodate</a:t>
            </a:r>
            <a:r>
              <a:rPr sz="2400" spc="190" dirty="0">
                <a:latin typeface="Times New Roman"/>
                <a:cs typeface="Times New Roman"/>
              </a:rPr>
              <a:t> </a:t>
            </a:r>
            <a:r>
              <a:rPr sz="2400" dirty="0">
                <a:latin typeface="Times New Roman"/>
                <a:cs typeface="Times New Roman"/>
              </a:rPr>
              <a:t>both</a:t>
            </a:r>
            <a:r>
              <a:rPr sz="2400" spc="170" dirty="0">
                <a:latin typeface="Times New Roman"/>
                <a:cs typeface="Times New Roman"/>
              </a:rPr>
              <a:t> </a:t>
            </a:r>
            <a:r>
              <a:rPr sz="2400" dirty="0">
                <a:latin typeface="Times New Roman"/>
                <a:cs typeface="Times New Roman"/>
              </a:rPr>
              <a:t>the</a:t>
            </a:r>
            <a:r>
              <a:rPr sz="2400" spc="185" dirty="0">
                <a:latin typeface="Times New Roman"/>
                <a:cs typeface="Times New Roman"/>
              </a:rPr>
              <a:t> </a:t>
            </a:r>
            <a:r>
              <a:rPr sz="2400" spc="-10" dirty="0">
                <a:latin typeface="Times New Roman"/>
                <a:cs typeface="Times New Roman"/>
              </a:rPr>
              <a:t>operating</a:t>
            </a:r>
            <a:r>
              <a:rPr sz="2400" spc="170" dirty="0">
                <a:latin typeface="Times New Roman"/>
                <a:cs typeface="Times New Roman"/>
              </a:rPr>
              <a:t> </a:t>
            </a:r>
            <a:r>
              <a:rPr sz="2400" dirty="0">
                <a:latin typeface="Times New Roman"/>
                <a:cs typeface="Times New Roman"/>
              </a:rPr>
              <a:t>system</a:t>
            </a:r>
            <a:r>
              <a:rPr sz="2400" spc="190" dirty="0">
                <a:latin typeface="Times New Roman"/>
                <a:cs typeface="Times New Roman"/>
              </a:rPr>
              <a:t> </a:t>
            </a:r>
            <a:r>
              <a:rPr sz="2400" spc="-5" dirty="0">
                <a:latin typeface="Times New Roman"/>
                <a:cs typeface="Times New Roman"/>
              </a:rPr>
              <a:t>and</a:t>
            </a:r>
            <a:endParaRPr sz="2400">
              <a:latin typeface="Times New Roman"/>
              <a:cs typeface="Times New Roman"/>
            </a:endParaRPr>
          </a:p>
          <a:p>
            <a:pPr marL="356870">
              <a:lnSpc>
                <a:spcPct val="100000"/>
              </a:lnSpc>
            </a:pPr>
            <a:r>
              <a:rPr sz="2400" dirty="0">
                <a:latin typeface="Times New Roman"/>
                <a:cs typeface="Times New Roman"/>
              </a:rPr>
              <a:t>the </a:t>
            </a:r>
            <a:r>
              <a:rPr sz="2400" spc="-5" dirty="0">
                <a:latin typeface="Times New Roman"/>
                <a:cs typeface="Times New Roman"/>
              </a:rPr>
              <a:t>various user</a:t>
            </a:r>
            <a:r>
              <a:rPr sz="2400" spc="-20" dirty="0">
                <a:latin typeface="Times New Roman"/>
                <a:cs typeface="Times New Roman"/>
              </a:rPr>
              <a:t> </a:t>
            </a:r>
            <a:r>
              <a:rPr sz="2400" spc="-5" dirty="0">
                <a:latin typeface="Times New Roman"/>
                <a:cs typeface="Times New Roman"/>
              </a:rPr>
              <a:t>processes</a:t>
            </a:r>
            <a:endParaRPr sz="2400">
              <a:latin typeface="Times New Roman"/>
              <a:cs typeface="Times New Roman"/>
            </a:endParaRPr>
          </a:p>
          <a:p>
            <a:pPr marL="356870" indent="-344805">
              <a:lnSpc>
                <a:spcPct val="100000"/>
              </a:lnSpc>
              <a:spcBef>
                <a:spcPts val="1010"/>
              </a:spcBef>
              <a:buClr>
                <a:srgbClr val="993300"/>
              </a:buClr>
              <a:buSzPct val="110416"/>
              <a:buFont typeface="Wingdings"/>
              <a:buChar char=""/>
              <a:tabLst>
                <a:tab pos="356870" algn="l"/>
                <a:tab pos="357505" algn="l"/>
              </a:tabLst>
            </a:pPr>
            <a:r>
              <a:rPr sz="2400" spc="-10" dirty="0">
                <a:latin typeface="Times New Roman"/>
                <a:cs typeface="Times New Roman"/>
              </a:rPr>
              <a:t>Limited </a:t>
            </a:r>
            <a:r>
              <a:rPr sz="2400" spc="-5" dirty="0">
                <a:latin typeface="Times New Roman"/>
                <a:cs typeface="Times New Roman"/>
              </a:rPr>
              <a:t>resource, </a:t>
            </a:r>
            <a:r>
              <a:rPr sz="2400" dirty="0">
                <a:latin typeface="Times New Roman"/>
                <a:cs typeface="Times New Roman"/>
              </a:rPr>
              <a:t>must </a:t>
            </a:r>
            <a:r>
              <a:rPr sz="2400" spc="-5" dirty="0">
                <a:latin typeface="Times New Roman"/>
                <a:cs typeface="Times New Roman"/>
              </a:rPr>
              <a:t>allocate</a:t>
            </a:r>
            <a:r>
              <a:rPr sz="2400" spc="5" dirty="0">
                <a:latin typeface="Times New Roman"/>
                <a:cs typeface="Times New Roman"/>
              </a:rPr>
              <a:t> </a:t>
            </a:r>
            <a:r>
              <a:rPr sz="2400" spc="-5" dirty="0">
                <a:latin typeface="Times New Roman"/>
                <a:cs typeface="Times New Roman"/>
              </a:rPr>
              <a:t>efficiently</a:t>
            </a:r>
            <a:endParaRPr sz="2400">
              <a:latin typeface="Times New Roman"/>
              <a:cs typeface="Times New Roman"/>
            </a:endParaRPr>
          </a:p>
          <a:p>
            <a:pPr marL="356870" indent="-344805">
              <a:lnSpc>
                <a:spcPct val="100000"/>
              </a:lnSpc>
              <a:spcBef>
                <a:spcPts val="1010"/>
              </a:spcBef>
              <a:buClr>
                <a:srgbClr val="993300"/>
              </a:buClr>
              <a:buSzPct val="110416"/>
              <a:buFont typeface="Wingdings"/>
              <a:buChar char=""/>
              <a:tabLst>
                <a:tab pos="356870" algn="l"/>
                <a:tab pos="357505" algn="l"/>
              </a:tabLst>
            </a:pPr>
            <a:r>
              <a:rPr sz="2400" b="1" spc="-5" dirty="0">
                <a:solidFill>
                  <a:srgbClr val="FF0000"/>
                </a:solidFill>
                <a:latin typeface="Times New Roman"/>
                <a:cs typeface="Times New Roman"/>
              </a:rPr>
              <a:t>Contiguous allocation </a:t>
            </a:r>
            <a:r>
              <a:rPr sz="2400" b="1" dirty="0">
                <a:solidFill>
                  <a:srgbClr val="FF0000"/>
                </a:solidFill>
                <a:latin typeface="Times New Roman"/>
                <a:cs typeface="Times New Roman"/>
              </a:rPr>
              <a:t>is one </a:t>
            </a:r>
            <a:r>
              <a:rPr sz="2400" b="1" spc="-5" dirty="0">
                <a:solidFill>
                  <a:srgbClr val="FF0000"/>
                </a:solidFill>
                <a:latin typeface="Times New Roman"/>
                <a:cs typeface="Times New Roman"/>
              </a:rPr>
              <a:t>early</a:t>
            </a:r>
            <a:r>
              <a:rPr sz="2400" b="1" spc="-15" dirty="0">
                <a:solidFill>
                  <a:srgbClr val="FF0000"/>
                </a:solidFill>
                <a:latin typeface="Times New Roman"/>
                <a:cs typeface="Times New Roman"/>
              </a:rPr>
              <a:t> </a:t>
            </a:r>
            <a:r>
              <a:rPr sz="2400" b="1" spc="-10" dirty="0">
                <a:solidFill>
                  <a:srgbClr val="FF0000"/>
                </a:solidFill>
                <a:latin typeface="Times New Roman"/>
                <a:cs typeface="Times New Roman"/>
              </a:rPr>
              <a:t>method</a:t>
            </a:r>
            <a:endParaRPr sz="2400">
              <a:latin typeface="Times New Roman"/>
              <a:cs typeface="Times New Roman"/>
            </a:endParaRPr>
          </a:p>
          <a:p>
            <a:pPr marL="356870" indent="-344805">
              <a:lnSpc>
                <a:spcPct val="100000"/>
              </a:lnSpc>
              <a:spcBef>
                <a:spcPts val="1010"/>
              </a:spcBef>
              <a:buClr>
                <a:srgbClr val="993300"/>
              </a:buClr>
              <a:buSzPct val="110416"/>
              <a:buFont typeface="Wingdings"/>
              <a:buChar char=""/>
              <a:tabLst>
                <a:tab pos="356870" algn="l"/>
                <a:tab pos="357505" algn="l"/>
              </a:tabLst>
            </a:pPr>
            <a:r>
              <a:rPr sz="2400" dirty="0">
                <a:latin typeface="Times New Roman"/>
                <a:cs typeface="Times New Roman"/>
              </a:rPr>
              <a:t>Main </a:t>
            </a:r>
            <a:r>
              <a:rPr sz="2400" spc="-5" dirty="0">
                <a:latin typeface="Times New Roman"/>
                <a:cs typeface="Times New Roman"/>
              </a:rPr>
              <a:t>memory </a:t>
            </a:r>
            <a:r>
              <a:rPr sz="2400" dirty="0">
                <a:latin typeface="Times New Roman"/>
                <a:cs typeface="Times New Roman"/>
              </a:rPr>
              <a:t>usually into </a:t>
            </a:r>
            <a:r>
              <a:rPr sz="2400" spc="-5" dirty="0">
                <a:latin typeface="Times New Roman"/>
                <a:cs typeface="Times New Roman"/>
              </a:rPr>
              <a:t>two</a:t>
            </a:r>
            <a:r>
              <a:rPr sz="2400" spc="-50" dirty="0">
                <a:latin typeface="Times New Roman"/>
                <a:cs typeface="Times New Roman"/>
              </a:rPr>
              <a:t> </a:t>
            </a:r>
            <a:r>
              <a:rPr sz="2400" b="1" spc="-5" dirty="0">
                <a:solidFill>
                  <a:srgbClr val="0033CC"/>
                </a:solidFill>
                <a:latin typeface="Times New Roman"/>
                <a:cs typeface="Times New Roman"/>
              </a:rPr>
              <a:t>partitions</a:t>
            </a:r>
            <a:r>
              <a:rPr sz="2400" spc="-5" dirty="0">
                <a:latin typeface="Times New Roman"/>
                <a:cs typeface="Times New Roman"/>
              </a:rPr>
              <a:t>:</a:t>
            </a:r>
            <a:endParaRPr sz="2400">
              <a:latin typeface="Times New Roman"/>
              <a:cs typeface="Times New Roman"/>
            </a:endParaRPr>
          </a:p>
          <a:p>
            <a:pPr marL="756285" marR="8890" lvl="1" indent="-287020">
              <a:lnSpc>
                <a:spcPct val="100000"/>
              </a:lnSpc>
              <a:spcBef>
                <a:spcPts val="1010"/>
              </a:spcBef>
              <a:buClr>
                <a:srgbClr val="CC6600"/>
              </a:buClr>
              <a:buSzPct val="110416"/>
              <a:buFont typeface="Arial"/>
              <a:buChar char="•"/>
              <a:tabLst>
                <a:tab pos="756285" algn="l"/>
                <a:tab pos="756920" algn="l"/>
                <a:tab pos="1954530" algn="l"/>
                <a:tab pos="3232150" algn="l"/>
                <a:tab pos="4286885" algn="l"/>
                <a:tab pos="5948680" algn="l"/>
                <a:tab pos="6317615" algn="l"/>
                <a:tab pos="6903084" algn="l"/>
                <a:tab pos="8430895" algn="l"/>
              </a:tabLst>
            </a:pPr>
            <a:r>
              <a:rPr sz="2400" dirty="0">
                <a:latin typeface="Times New Roman"/>
                <a:cs typeface="Times New Roman"/>
              </a:rPr>
              <a:t>R</a:t>
            </a:r>
            <a:r>
              <a:rPr sz="2400" spc="-10" dirty="0">
                <a:latin typeface="Times New Roman"/>
                <a:cs typeface="Times New Roman"/>
              </a:rPr>
              <a:t>e</a:t>
            </a:r>
            <a:r>
              <a:rPr sz="2400" dirty="0">
                <a:latin typeface="Times New Roman"/>
                <a:cs typeface="Times New Roman"/>
              </a:rPr>
              <a:t>sident	op</a:t>
            </a:r>
            <a:r>
              <a:rPr sz="2400" spc="-10" dirty="0">
                <a:latin typeface="Times New Roman"/>
                <a:cs typeface="Times New Roman"/>
              </a:rPr>
              <a:t>e</a:t>
            </a:r>
            <a:r>
              <a:rPr sz="2400" dirty="0">
                <a:latin typeface="Times New Roman"/>
                <a:cs typeface="Times New Roman"/>
              </a:rPr>
              <a:t>r</a:t>
            </a:r>
            <a:r>
              <a:rPr sz="2400" spc="-20" dirty="0">
                <a:latin typeface="Times New Roman"/>
                <a:cs typeface="Times New Roman"/>
              </a:rPr>
              <a:t>a</a:t>
            </a:r>
            <a:r>
              <a:rPr sz="2400" dirty="0">
                <a:latin typeface="Times New Roman"/>
                <a:cs typeface="Times New Roman"/>
              </a:rPr>
              <a:t>t</a:t>
            </a:r>
            <a:r>
              <a:rPr sz="2400" spc="5" dirty="0">
                <a:latin typeface="Times New Roman"/>
                <a:cs typeface="Times New Roman"/>
              </a:rPr>
              <a:t>i</a:t>
            </a:r>
            <a:r>
              <a:rPr sz="2400" dirty="0">
                <a:latin typeface="Times New Roman"/>
                <a:cs typeface="Times New Roman"/>
              </a:rPr>
              <a:t>ng	</a:t>
            </a:r>
            <a:r>
              <a:rPr sz="2400" spc="15" dirty="0">
                <a:latin typeface="Times New Roman"/>
                <a:cs typeface="Times New Roman"/>
              </a:rPr>
              <a:t>s</a:t>
            </a:r>
            <a:r>
              <a:rPr sz="2400" spc="-50" dirty="0">
                <a:latin typeface="Times New Roman"/>
                <a:cs typeface="Times New Roman"/>
              </a:rPr>
              <a:t>y</a:t>
            </a:r>
            <a:r>
              <a:rPr sz="2400" spc="-5" dirty="0">
                <a:latin typeface="Times New Roman"/>
                <a:cs typeface="Times New Roman"/>
              </a:rPr>
              <a:t>st</a:t>
            </a:r>
            <a:r>
              <a:rPr sz="2400" spc="10" dirty="0">
                <a:latin typeface="Times New Roman"/>
                <a:cs typeface="Times New Roman"/>
              </a:rPr>
              <a:t>e</a:t>
            </a:r>
            <a:r>
              <a:rPr sz="2400" dirty="0">
                <a:latin typeface="Times New Roman"/>
                <a:cs typeface="Times New Roman"/>
              </a:rPr>
              <a:t>m,	usual</a:t>
            </a:r>
            <a:r>
              <a:rPr sz="2400" spc="20" dirty="0">
                <a:latin typeface="Times New Roman"/>
                <a:cs typeface="Times New Roman"/>
              </a:rPr>
              <a:t>l</a:t>
            </a:r>
            <a:r>
              <a:rPr sz="2400" dirty="0">
                <a:latin typeface="Times New Roman"/>
                <a:cs typeface="Times New Roman"/>
              </a:rPr>
              <a:t>y </a:t>
            </a:r>
            <a:r>
              <a:rPr sz="2400" spc="-235" dirty="0">
                <a:latin typeface="Times New Roman"/>
                <a:cs typeface="Times New Roman"/>
              </a:rPr>
              <a:t> </a:t>
            </a:r>
            <a:r>
              <a:rPr sz="2400" dirty="0">
                <a:latin typeface="Times New Roman"/>
                <a:cs typeface="Times New Roman"/>
              </a:rPr>
              <a:t>h</a:t>
            </a:r>
            <a:r>
              <a:rPr sz="2400" spc="-10" dirty="0">
                <a:latin typeface="Times New Roman"/>
                <a:cs typeface="Times New Roman"/>
              </a:rPr>
              <a:t>e</a:t>
            </a:r>
            <a:r>
              <a:rPr sz="2400" dirty="0">
                <a:latin typeface="Times New Roman"/>
                <a:cs typeface="Times New Roman"/>
              </a:rPr>
              <a:t>ld	</a:t>
            </a:r>
            <a:r>
              <a:rPr sz="2400" spc="5" dirty="0">
                <a:latin typeface="Times New Roman"/>
                <a:cs typeface="Times New Roman"/>
              </a:rPr>
              <a:t>i</a:t>
            </a:r>
            <a:r>
              <a:rPr sz="2400" dirty="0">
                <a:latin typeface="Times New Roman"/>
                <a:cs typeface="Times New Roman"/>
              </a:rPr>
              <a:t>n	</a:t>
            </a:r>
            <a:r>
              <a:rPr sz="2400" spc="-5" dirty="0">
                <a:latin typeface="Times New Roman"/>
                <a:cs typeface="Times New Roman"/>
              </a:rPr>
              <a:t>low</a:t>
            </a:r>
            <a:r>
              <a:rPr sz="2400" dirty="0">
                <a:latin typeface="Times New Roman"/>
                <a:cs typeface="Times New Roman"/>
              </a:rPr>
              <a:t>	memo</a:t>
            </a:r>
            <a:r>
              <a:rPr sz="2400" spc="10" dirty="0">
                <a:latin typeface="Times New Roman"/>
                <a:cs typeface="Times New Roman"/>
              </a:rPr>
              <a:t>r</a:t>
            </a:r>
            <a:r>
              <a:rPr sz="2400" dirty="0">
                <a:latin typeface="Times New Roman"/>
                <a:cs typeface="Times New Roman"/>
              </a:rPr>
              <a:t>y </a:t>
            </a:r>
            <a:r>
              <a:rPr sz="2400" spc="-215" dirty="0">
                <a:latin typeface="Times New Roman"/>
                <a:cs typeface="Times New Roman"/>
              </a:rPr>
              <a:t> </a:t>
            </a:r>
            <a:r>
              <a:rPr sz="2400" dirty="0">
                <a:latin typeface="Times New Roman"/>
                <a:cs typeface="Times New Roman"/>
              </a:rPr>
              <a:t>or	high  </a:t>
            </a:r>
            <a:r>
              <a:rPr sz="2400" spc="-5" dirty="0">
                <a:latin typeface="Times New Roman"/>
                <a:cs typeface="Times New Roman"/>
              </a:rPr>
              <a:t>memory</a:t>
            </a:r>
            <a:endParaRPr sz="2400">
              <a:latin typeface="Times New Roman"/>
              <a:cs typeface="Times New Roman"/>
            </a:endParaRPr>
          </a:p>
          <a:p>
            <a:pPr marL="756285" lvl="1" indent="-287020">
              <a:lnSpc>
                <a:spcPct val="100000"/>
              </a:lnSpc>
              <a:spcBef>
                <a:spcPts val="1015"/>
              </a:spcBef>
              <a:buClr>
                <a:srgbClr val="CC6600"/>
              </a:buClr>
              <a:buSzPct val="110416"/>
              <a:buFont typeface="Arial"/>
              <a:buChar char="•"/>
              <a:tabLst>
                <a:tab pos="756285" algn="l"/>
                <a:tab pos="756920" algn="l"/>
              </a:tabLst>
            </a:pPr>
            <a:r>
              <a:rPr sz="2400" spc="-5" dirty="0">
                <a:latin typeface="Times New Roman"/>
                <a:cs typeface="Times New Roman"/>
              </a:rPr>
              <a:t>User processes </a:t>
            </a:r>
            <a:r>
              <a:rPr sz="2400" dirty="0">
                <a:latin typeface="Times New Roman"/>
                <a:cs typeface="Times New Roman"/>
              </a:rPr>
              <a:t>then </a:t>
            </a:r>
            <a:r>
              <a:rPr sz="2400" spc="-5" dirty="0">
                <a:latin typeface="Times New Roman"/>
                <a:cs typeface="Times New Roman"/>
              </a:rPr>
              <a:t>held </a:t>
            </a:r>
            <a:r>
              <a:rPr sz="2400" dirty="0">
                <a:latin typeface="Times New Roman"/>
                <a:cs typeface="Times New Roman"/>
              </a:rPr>
              <a:t>in </a:t>
            </a:r>
            <a:r>
              <a:rPr sz="2400" spc="-5" dirty="0">
                <a:latin typeface="Times New Roman"/>
                <a:cs typeface="Times New Roman"/>
              </a:rPr>
              <a:t>high</a:t>
            </a:r>
            <a:r>
              <a:rPr sz="2400" spc="20" dirty="0">
                <a:latin typeface="Times New Roman"/>
                <a:cs typeface="Times New Roman"/>
              </a:rPr>
              <a:t> </a:t>
            </a:r>
            <a:r>
              <a:rPr sz="2400" spc="-5" dirty="0">
                <a:latin typeface="Times New Roman"/>
                <a:cs typeface="Times New Roman"/>
              </a:rPr>
              <a:t>memory</a:t>
            </a:r>
            <a:endParaRPr sz="2400">
              <a:latin typeface="Times New Roman"/>
              <a:cs typeface="Times New Roman"/>
            </a:endParaRPr>
          </a:p>
          <a:p>
            <a:pPr marL="756285" lvl="1" indent="-287020">
              <a:lnSpc>
                <a:spcPct val="100000"/>
              </a:lnSpc>
              <a:spcBef>
                <a:spcPts val="1005"/>
              </a:spcBef>
              <a:buClr>
                <a:srgbClr val="CC6600"/>
              </a:buClr>
              <a:buSzPct val="110416"/>
              <a:buFont typeface="Arial"/>
              <a:buChar char="•"/>
              <a:tabLst>
                <a:tab pos="756285" algn="l"/>
                <a:tab pos="756920" algn="l"/>
              </a:tabLst>
            </a:pPr>
            <a:r>
              <a:rPr sz="2400" spc="-10" dirty="0">
                <a:latin typeface="Times New Roman"/>
                <a:cs typeface="Times New Roman"/>
              </a:rPr>
              <a:t>Each </a:t>
            </a:r>
            <a:r>
              <a:rPr sz="2400" spc="-5" dirty="0">
                <a:latin typeface="Times New Roman"/>
                <a:cs typeface="Times New Roman"/>
              </a:rPr>
              <a:t>process contained </a:t>
            </a:r>
            <a:r>
              <a:rPr sz="2400" dirty="0">
                <a:latin typeface="Times New Roman"/>
                <a:cs typeface="Times New Roman"/>
              </a:rPr>
              <a:t>in </a:t>
            </a:r>
            <a:r>
              <a:rPr sz="2400" spc="-5" dirty="0">
                <a:latin typeface="Times New Roman"/>
                <a:cs typeface="Times New Roman"/>
              </a:rPr>
              <a:t>single contiguous section </a:t>
            </a:r>
            <a:r>
              <a:rPr sz="2400" dirty="0">
                <a:latin typeface="Times New Roman"/>
                <a:cs typeface="Times New Roman"/>
              </a:rPr>
              <a:t>of</a:t>
            </a:r>
            <a:r>
              <a:rPr sz="2400" spc="75" dirty="0">
                <a:latin typeface="Times New Roman"/>
                <a:cs typeface="Times New Roman"/>
              </a:rPr>
              <a:t> </a:t>
            </a:r>
            <a:r>
              <a:rPr sz="2400" spc="-5" dirty="0">
                <a:latin typeface="Times New Roman"/>
                <a:cs typeface="Times New Roman"/>
              </a:rPr>
              <a:t>memory</a:t>
            </a:r>
            <a:endParaRPr sz="2400">
              <a:latin typeface="Times New Roman"/>
              <a:cs typeface="Times New Roman"/>
            </a:endParaRPr>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3186429" y="20777"/>
            <a:ext cx="2770505" cy="454025"/>
          </a:xfrm>
          <a:prstGeom prst="rect">
            <a:avLst/>
          </a:prstGeom>
        </p:spPr>
        <p:txBody>
          <a:bodyPr vert="horz" wrap="square" lIns="0" tIns="13970" rIns="0" bIns="0" rtlCol="0">
            <a:spAutoFit/>
          </a:bodyPr>
          <a:lstStyle/>
          <a:p>
            <a:pPr marL="12700">
              <a:lnSpc>
                <a:spcPct val="100000"/>
              </a:lnSpc>
              <a:spcBef>
                <a:spcPts val="110"/>
              </a:spcBef>
            </a:pPr>
            <a:r>
              <a:rPr sz="2800" b="1" spc="5" dirty="0">
                <a:solidFill>
                  <a:srgbClr val="0000FF"/>
                </a:solidFill>
                <a:latin typeface="Times New Roman"/>
                <a:cs typeface="Times New Roman"/>
              </a:rPr>
              <a:t>Thrashing</a:t>
            </a:r>
            <a:r>
              <a:rPr sz="2800" b="1" spc="-160" dirty="0">
                <a:solidFill>
                  <a:srgbClr val="0000FF"/>
                </a:solidFill>
                <a:latin typeface="Times New Roman"/>
                <a:cs typeface="Times New Roman"/>
              </a:rPr>
              <a:t> </a:t>
            </a:r>
            <a:r>
              <a:rPr sz="2800" b="1" dirty="0">
                <a:solidFill>
                  <a:srgbClr val="0000FF"/>
                </a:solidFill>
                <a:latin typeface="Times New Roman"/>
                <a:cs typeface="Times New Roman"/>
              </a:rPr>
              <a:t>(Cont.)</a:t>
            </a:r>
            <a:endParaRPr sz="2800">
              <a:latin typeface="Times New Roman"/>
              <a:cs typeface="Times New Roman"/>
            </a:endParaRPr>
          </a:p>
        </p:txBody>
      </p:sp>
      <p:sp>
        <p:nvSpPr>
          <p:cNvPr id="3" name="object 3"/>
          <p:cNvSpPr txBox="1"/>
          <p:nvPr/>
        </p:nvSpPr>
        <p:spPr>
          <a:xfrm>
            <a:off x="536244" y="633729"/>
            <a:ext cx="7083425" cy="391160"/>
          </a:xfrm>
          <a:prstGeom prst="rect">
            <a:avLst/>
          </a:prstGeom>
        </p:spPr>
        <p:txBody>
          <a:bodyPr vert="horz" wrap="square" lIns="0" tIns="12700" rIns="0" bIns="0" rtlCol="0">
            <a:spAutoFit/>
          </a:bodyPr>
          <a:lstStyle/>
          <a:p>
            <a:pPr marL="12700">
              <a:lnSpc>
                <a:spcPct val="100000"/>
              </a:lnSpc>
              <a:spcBef>
                <a:spcPts val="100"/>
              </a:spcBef>
              <a:tabLst>
                <a:tab pos="1619250" algn="l"/>
              </a:tabLst>
            </a:pPr>
            <a:r>
              <a:rPr sz="2400" b="1" dirty="0">
                <a:solidFill>
                  <a:srgbClr val="0000FF"/>
                </a:solidFill>
                <a:latin typeface="Times New Roman"/>
                <a:cs typeface="Times New Roman"/>
              </a:rPr>
              <a:t>Thrashing:	</a:t>
            </a:r>
            <a:r>
              <a:rPr sz="2400" spc="-5" dirty="0">
                <a:latin typeface="Times New Roman"/>
                <a:cs typeface="Times New Roman"/>
              </a:rPr>
              <a:t>A process is </a:t>
            </a:r>
            <a:r>
              <a:rPr sz="2400" dirty="0">
                <a:latin typeface="Times New Roman"/>
                <a:cs typeface="Times New Roman"/>
              </a:rPr>
              <a:t>busy </a:t>
            </a:r>
            <a:r>
              <a:rPr sz="2400" spc="-5" dirty="0">
                <a:latin typeface="Times New Roman"/>
                <a:cs typeface="Times New Roman"/>
              </a:rPr>
              <a:t>swapping </a:t>
            </a:r>
            <a:r>
              <a:rPr sz="2400" spc="-10" dirty="0">
                <a:latin typeface="Times New Roman"/>
                <a:cs typeface="Times New Roman"/>
              </a:rPr>
              <a:t>pages </a:t>
            </a:r>
            <a:r>
              <a:rPr sz="2400" dirty="0">
                <a:latin typeface="Times New Roman"/>
                <a:cs typeface="Times New Roman"/>
              </a:rPr>
              <a:t>in and</a:t>
            </a:r>
            <a:r>
              <a:rPr sz="2400" spc="40" dirty="0">
                <a:latin typeface="Times New Roman"/>
                <a:cs typeface="Times New Roman"/>
              </a:rPr>
              <a:t> </a:t>
            </a:r>
            <a:r>
              <a:rPr sz="2400" dirty="0">
                <a:latin typeface="Times New Roman"/>
                <a:cs typeface="Times New Roman"/>
              </a:rPr>
              <a:t>out</a:t>
            </a:r>
            <a:endParaRPr sz="2400">
              <a:latin typeface="Times New Roman"/>
              <a:cs typeface="Times New Roman"/>
            </a:endParaRPr>
          </a:p>
        </p:txBody>
      </p:sp>
      <p:sp>
        <p:nvSpPr>
          <p:cNvPr id="4" name="object 4"/>
          <p:cNvSpPr/>
          <p:nvPr/>
        </p:nvSpPr>
        <p:spPr>
          <a:xfrm>
            <a:off x="762000" y="1295400"/>
            <a:ext cx="7543800" cy="4267200"/>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52317" y="20777"/>
            <a:ext cx="3039110" cy="454025"/>
          </a:xfrm>
          <a:prstGeom prst="rect">
            <a:avLst/>
          </a:prstGeom>
        </p:spPr>
        <p:txBody>
          <a:bodyPr vert="horz" wrap="square" lIns="0" tIns="13970" rIns="0" bIns="0" rtlCol="0">
            <a:spAutoFit/>
          </a:bodyPr>
          <a:lstStyle/>
          <a:p>
            <a:pPr marL="12700">
              <a:lnSpc>
                <a:spcPct val="100000"/>
              </a:lnSpc>
              <a:spcBef>
                <a:spcPts val="110"/>
              </a:spcBef>
            </a:pPr>
            <a:r>
              <a:rPr sz="2800" b="1" dirty="0">
                <a:solidFill>
                  <a:srgbClr val="0000FF"/>
                </a:solidFill>
                <a:latin typeface="Times New Roman"/>
                <a:cs typeface="Times New Roman"/>
              </a:rPr>
              <a:t>Working-Set</a:t>
            </a:r>
            <a:r>
              <a:rPr sz="2800" b="1" spc="-105" dirty="0">
                <a:solidFill>
                  <a:srgbClr val="0000FF"/>
                </a:solidFill>
                <a:latin typeface="Times New Roman"/>
                <a:cs typeface="Times New Roman"/>
              </a:rPr>
              <a:t> </a:t>
            </a:r>
            <a:r>
              <a:rPr sz="2800" b="1" dirty="0">
                <a:solidFill>
                  <a:srgbClr val="0000FF"/>
                </a:solidFill>
                <a:latin typeface="Times New Roman"/>
                <a:cs typeface="Times New Roman"/>
              </a:rPr>
              <a:t>Model</a:t>
            </a:r>
            <a:endParaRPr sz="2800">
              <a:latin typeface="Times New Roman"/>
              <a:cs typeface="Times New Roman"/>
            </a:endParaRPr>
          </a:p>
        </p:txBody>
      </p:sp>
      <p:sp>
        <p:nvSpPr>
          <p:cNvPr id="3" name="object 3"/>
          <p:cNvSpPr txBox="1"/>
          <p:nvPr/>
        </p:nvSpPr>
        <p:spPr>
          <a:xfrm>
            <a:off x="78739" y="481329"/>
            <a:ext cx="8995410" cy="5880100"/>
          </a:xfrm>
          <a:prstGeom prst="rect">
            <a:avLst/>
          </a:prstGeom>
        </p:spPr>
        <p:txBody>
          <a:bodyPr vert="horz" wrap="square" lIns="0" tIns="12700" rIns="0" bIns="0" rtlCol="0">
            <a:spAutoFit/>
          </a:bodyPr>
          <a:lstStyle/>
          <a:p>
            <a:pPr marL="12700" marR="13335" algn="just">
              <a:lnSpc>
                <a:spcPct val="100000"/>
              </a:lnSpc>
              <a:spcBef>
                <a:spcPts val="100"/>
              </a:spcBef>
            </a:pPr>
            <a:r>
              <a:rPr sz="2400" spc="-85" dirty="0">
                <a:latin typeface="Times New Roman"/>
                <a:cs typeface="Times New Roman"/>
              </a:rPr>
              <a:t>To </a:t>
            </a:r>
            <a:r>
              <a:rPr sz="2400" spc="-5" dirty="0">
                <a:latin typeface="Times New Roman"/>
                <a:cs typeface="Times New Roman"/>
              </a:rPr>
              <a:t>prevent </a:t>
            </a:r>
            <a:r>
              <a:rPr sz="2400" dirty="0">
                <a:latin typeface="Times New Roman"/>
                <a:cs typeface="Times New Roman"/>
              </a:rPr>
              <a:t>Thrashing , </a:t>
            </a:r>
            <a:r>
              <a:rPr sz="2400" spc="-5" dirty="0">
                <a:latin typeface="Times New Roman"/>
                <a:cs typeface="Times New Roman"/>
              </a:rPr>
              <a:t>provide </a:t>
            </a:r>
            <a:r>
              <a:rPr sz="2400" dirty="0">
                <a:latin typeface="Times New Roman"/>
                <a:cs typeface="Times New Roman"/>
              </a:rPr>
              <a:t>a </a:t>
            </a:r>
            <a:r>
              <a:rPr sz="2400" spc="-5" dirty="0">
                <a:latin typeface="Times New Roman"/>
                <a:cs typeface="Times New Roman"/>
              </a:rPr>
              <a:t>process </a:t>
            </a:r>
            <a:r>
              <a:rPr sz="2400" dirty="0">
                <a:latin typeface="Times New Roman"/>
                <a:cs typeface="Times New Roman"/>
              </a:rPr>
              <a:t>with </a:t>
            </a:r>
            <a:r>
              <a:rPr sz="2400" spc="-10" dirty="0">
                <a:latin typeface="Times New Roman"/>
                <a:cs typeface="Times New Roman"/>
              </a:rPr>
              <a:t>as </a:t>
            </a:r>
            <a:r>
              <a:rPr sz="2400" dirty="0">
                <a:latin typeface="Times New Roman"/>
                <a:cs typeface="Times New Roman"/>
              </a:rPr>
              <a:t>many </a:t>
            </a:r>
            <a:r>
              <a:rPr sz="2400" spc="-5" dirty="0">
                <a:latin typeface="Times New Roman"/>
                <a:cs typeface="Times New Roman"/>
              </a:rPr>
              <a:t>frames </a:t>
            </a:r>
            <a:r>
              <a:rPr sz="2400" spc="-10" dirty="0">
                <a:latin typeface="Times New Roman"/>
                <a:cs typeface="Times New Roman"/>
              </a:rPr>
              <a:t>as </a:t>
            </a:r>
            <a:r>
              <a:rPr sz="2400" spc="5" dirty="0">
                <a:latin typeface="Times New Roman"/>
                <a:cs typeface="Times New Roman"/>
              </a:rPr>
              <a:t>it  </a:t>
            </a:r>
            <a:r>
              <a:rPr sz="2400" spc="-5" dirty="0">
                <a:latin typeface="Times New Roman"/>
                <a:cs typeface="Times New Roman"/>
              </a:rPr>
              <a:t>needs.</a:t>
            </a:r>
            <a:endParaRPr sz="2400">
              <a:latin typeface="Times New Roman"/>
              <a:cs typeface="Times New Roman"/>
            </a:endParaRPr>
          </a:p>
          <a:p>
            <a:pPr marL="12700" marR="10795" algn="just">
              <a:lnSpc>
                <a:spcPct val="100000"/>
              </a:lnSpc>
            </a:pPr>
            <a:r>
              <a:rPr sz="2400" spc="-85" dirty="0">
                <a:latin typeface="Times New Roman"/>
                <a:cs typeface="Times New Roman"/>
              </a:rPr>
              <a:t>To </a:t>
            </a:r>
            <a:r>
              <a:rPr sz="2400" dirty="0">
                <a:latin typeface="Times New Roman"/>
                <a:cs typeface="Times New Roman"/>
              </a:rPr>
              <a:t>know </a:t>
            </a:r>
            <a:r>
              <a:rPr sz="2400" spc="-5" dirty="0">
                <a:latin typeface="Times New Roman"/>
                <a:cs typeface="Times New Roman"/>
              </a:rPr>
              <a:t>about </a:t>
            </a:r>
            <a:r>
              <a:rPr sz="2400" dirty="0">
                <a:latin typeface="Times New Roman"/>
                <a:cs typeface="Times New Roman"/>
              </a:rPr>
              <a:t>the number of </a:t>
            </a:r>
            <a:r>
              <a:rPr sz="2400" spc="-5" dirty="0">
                <a:latin typeface="Times New Roman"/>
                <a:cs typeface="Times New Roman"/>
              </a:rPr>
              <a:t>frames needed </a:t>
            </a:r>
            <a:r>
              <a:rPr sz="2400" dirty="0">
                <a:latin typeface="Times New Roman"/>
                <a:cs typeface="Times New Roman"/>
              </a:rPr>
              <a:t>for </a:t>
            </a:r>
            <a:r>
              <a:rPr sz="2400" spc="-5" dirty="0">
                <a:latin typeface="Times New Roman"/>
                <a:cs typeface="Times New Roman"/>
              </a:rPr>
              <a:t>each process </a:t>
            </a:r>
            <a:r>
              <a:rPr sz="2400" dirty="0">
                <a:latin typeface="Times New Roman"/>
                <a:cs typeface="Times New Roman"/>
              </a:rPr>
              <a:t>is </a:t>
            </a:r>
            <a:r>
              <a:rPr sz="2400" spc="20" dirty="0">
                <a:latin typeface="Times New Roman"/>
                <a:cs typeface="Times New Roman"/>
              </a:rPr>
              <a:t>by </a:t>
            </a:r>
            <a:r>
              <a:rPr sz="2400" spc="5" dirty="0">
                <a:latin typeface="Times New Roman"/>
                <a:cs typeface="Times New Roman"/>
              </a:rPr>
              <a:t>using  </a:t>
            </a:r>
            <a:r>
              <a:rPr sz="2400" spc="-30" dirty="0">
                <a:latin typeface="Times New Roman"/>
                <a:cs typeface="Times New Roman"/>
              </a:rPr>
              <a:t>Working </a:t>
            </a:r>
            <a:r>
              <a:rPr sz="2400" spc="-5" dirty="0">
                <a:latin typeface="Times New Roman"/>
                <a:cs typeface="Times New Roman"/>
              </a:rPr>
              <a:t>Set</a:t>
            </a:r>
            <a:r>
              <a:rPr sz="2400" spc="-15" dirty="0">
                <a:latin typeface="Times New Roman"/>
                <a:cs typeface="Times New Roman"/>
              </a:rPr>
              <a:t> </a:t>
            </a:r>
            <a:r>
              <a:rPr sz="2400" spc="-5" dirty="0">
                <a:latin typeface="Times New Roman"/>
                <a:cs typeface="Times New Roman"/>
              </a:rPr>
              <a:t>Model.</a:t>
            </a:r>
            <a:endParaRPr sz="2400">
              <a:latin typeface="Times New Roman"/>
              <a:cs typeface="Times New Roman"/>
            </a:endParaRPr>
          </a:p>
          <a:p>
            <a:pPr marL="12700" marR="13970" algn="just">
              <a:lnSpc>
                <a:spcPct val="100000"/>
              </a:lnSpc>
              <a:spcBef>
                <a:spcPts val="5"/>
              </a:spcBef>
            </a:pPr>
            <a:r>
              <a:rPr sz="2400" spc="-5" dirty="0">
                <a:latin typeface="Times New Roman"/>
                <a:cs typeface="Times New Roman"/>
              </a:rPr>
              <a:t>This </a:t>
            </a:r>
            <a:r>
              <a:rPr sz="2400" dirty="0">
                <a:latin typeface="Times New Roman"/>
                <a:cs typeface="Times New Roman"/>
              </a:rPr>
              <a:t>strategy </a:t>
            </a:r>
            <a:r>
              <a:rPr sz="2400" spc="-10" dirty="0">
                <a:latin typeface="Times New Roman"/>
                <a:cs typeface="Times New Roman"/>
              </a:rPr>
              <a:t>checks </a:t>
            </a:r>
            <a:r>
              <a:rPr sz="2400" spc="5" dirty="0">
                <a:latin typeface="Times New Roman"/>
                <a:cs typeface="Times New Roman"/>
              </a:rPr>
              <a:t>how </a:t>
            </a:r>
            <a:r>
              <a:rPr sz="2400" dirty="0">
                <a:latin typeface="Times New Roman"/>
                <a:cs typeface="Times New Roman"/>
              </a:rPr>
              <a:t>many </a:t>
            </a:r>
            <a:r>
              <a:rPr sz="2400" spc="-5" dirty="0">
                <a:latin typeface="Times New Roman"/>
                <a:cs typeface="Times New Roman"/>
              </a:rPr>
              <a:t>frames </a:t>
            </a:r>
            <a:r>
              <a:rPr sz="2400" dirty="0">
                <a:latin typeface="Times New Roman"/>
                <a:cs typeface="Times New Roman"/>
              </a:rPr>
              <a:t>a process is actually using. This  </a:t>
            </a:r>
            <a:r>
              <a:rPr sz="2400" spc="-5" dirty="0">
                <a:latin typeface="Times New Roman"/>
                <a:cs typeface="Times New Roman"/>
              </a:rPr>
              <a:t>approach defines </a:t>
            </a:r>
            <a:r>
              <a:rPr sz="2400" dirty="0">
                <a:latin typeface="Times New Roman"/>
                <a:cs typeface="Times New Roman"/>
              </a:rPr>
              <a:t>the </a:t>
            </a:r>
            <a:r>
              <a:rPr sz="2400" b="1" dirty="0">
                <a:solidFill>
                  <a:srgbClr val="0000FF"/>
                </a:solidFill>
                <a:latin typeface="Times New Roman"/>
                <a:cs typeface="Times New Roman"/>
              </a:rPr>
              <a:t>locality </a:t>
            </a:r>
            <a:r>
              <a:rPr sz="2400" b="1" spc="-10" dirty="0">
                <a:solidFill>
                  <a:srgbClr val="0000FF"/>
                </a:solidFill>
                <a:latin typeface="Times New Roman"/>
                <a:cs typeface="Times New Roman"/>
              </a:rPr>
              <a:t>model </a:t>
            </a:r>
            <a:r>
              <a:rPr sz="2400" b="1" dirty="0">
                <a:solidFill>
                  <a:srgbClr val="0000FF"/>
                </a:solidFill>
                <a:latin typeface="Times New Roman"/>
                <a:cs typeface="Times New Roman"/>
              </a:rPr>
              <a:t>of </a:t>
            </a:r>
            <a:r>
              <a:rPr sz="2400" b="1" spc="-15" dirty="0">
                <a:solidFill>
                  <a:srgbClr val="0000FF"/>
                </a:solidFill>
                <a:latin typeface="Times New Roman"/>
                <a:cs typeface="Times New Roman"/>
              </a:rPr>
              <a:t>process</a:t>
            </a:r>
            <a:r>
              <a:rPr sz="2400" b="1" spc="65" dirty="0">
                <a:solidFill>
                  <a:srgbClr val="0000FF"/>
                </a:solidFill>
                <a:latin typeface="Times New Roman"/>
                <a:cs typeface="Times New Roman"/>
              </a:rPr>
              <a:t> </a:t>
            </a:r>
            <a:r>
              <a:rPr sz="2400" b="1" spc="-5" dirty="0">
                <a:solidFill>
                  <a:srgbClr val="0000FF"/>
                </a:solidFill>
                <a:latin typeface="Times New Roman"/>
                <a:cs typeface="Times New Roman"/>
              </a:rPr>
              <a:t>execution</a:t>
            </a:r>
            <a:r>
              <a:rPr sz="2400" spc="-5" dirty="0">
                <a:latin typeface="Times New Roman"/>
                <a:cs typeface="Times New Roman"/>
              </a:rPr>
              <a:t>.</a:t>
            </a:r>
            <a:endParaRPr sz="2400">
              <a:latin typeface="Times New Roman"/>
              <a:cs typeface="Times New Roman"/>
            </a:endParaRPr>
          </a:p>
          <a:p>
            <a:pPr marL="12700" algn="just">
              <a:lnSpc>
                <a:spcPct val="100000"/>
              </a:lnSpc>
              <a:spcBef>
                <a:spcPts val="5"/>
              </a:spcBef>
            </a:pPr>
            <a:r>
              <a:rPr sz="2400" dirty="0">
                <a:latin typeface="Times New Roman"/>
                <a:cs typeface="Times New Roman"/>
              </a:rPr>
              <a:t>The</a:t>
            </a:r>
            <a:r>
              <a:rPr sz="2400" spc="420" dirty="0">
                <a:latin typeface="Times New Roman"/>
                <a:cs typeface="Times New Roman"/>
              </a:rPr>
              <a:t> </a:t>
            </a:r>
            <a:r>
              <a:rPr sz="2400" dirty="0">
                <a:latin typeface="Times New Roman"/>
                <a:cs typeface="Times New Roman"/>
              </a:rPr>
              <a:t>locality</a:t>
            </a:r>
            <a:r>
              <a:rPr sz="2400" spc="370" dirty="0">
                <a:latin typeface="Times New Roman"/>
                <a:cs typeface="Times New Roman"/>
              </a:rPr>
              <a:t> </a:t>
            </a:r>
            <a:r>
              <a:rPr sz="2400" spc="-5" dirty="0">
                <a:latin typeface="Times New Roman"/>
                <a:cs typeface="Times New Roman"/>
              </a:rPr>
              <a:t>model</a:t>
            </a:r>
            <a:r>
              <a:rPr sz="2400" spc="440" dirty="0">
                <a:latin typeface="Times New Roman"/>
                <a:cs typeface="Times New Roman"/>
              </a:rPr>
              <a:t> </a:t>
            </a:r>
            <a:r>
              <a:rPr sz="2400" spc="-10" dirty="0">
                <a:latin typeface="Times New Roman"/>
                <a:cs typeface="Times New Roman"/>
              </a:rPr>
              <a:t>states</a:t>
            </a:r>
            <a:r>
              <a:rPr sz="2400" spc="445" dirty="0">
                <a:latin typeface="Times New Roman"/>
                <a:cs typeface="Times New Roman"/>
              </a:rPr>
              <a:t> </a:t>
            </a:r>
            <a:r>
              <a:rPr sz="2400" spc="-5" dirty="0">
                <a:latin typeface="Times New Roman"/>
                <a:cs typeface="Times New Roman"/>
              </a:rPr>
              <a:t>that,</a:t>
            </a:r>
            <a:r>
              <a:rPr sz="2400" spc="440" dirty="0">
                <a:latin typeface="Times New Roman"/>
                <a:cs typeface="Times New Roman"/>
              </a:rPr>
              <a:t> </a:t>
            </a:r>
            <a:r>
              <a:rPr sz="2400" b="1" spc="-5" dirty="0">
                <a:solidFill>
                  <a:srgbClr val="0000FF"/>
                </a:solidFill>
                <a:latin typeface="Times New Roman"/>
                <a:cs typeface="Times New Roman"/>
              </a:rPr>
              <a:t>as</a:t>
            </a:r>
            <a:r>
              <a:rPr sz="2400" b="1" spc="415" dirty="0">
                <a:solidFill>
                  <a:srgbClr val="0000FF"/>
                </a:solidFill>
                <a:latin typeface="Times New Roman"/>
                <a:cs typeface="Times New Roman"/>
              </a:rPr>
              <a:t> </a:t>
            </a:r>
            <a:r>
              <a:rPr sz="2400" b="1" dirty="0">
                <a:solidFill>
                  <a:srgbClr val="0000FF"/>
                </a:solidFill>
                <a:latin typeface="Times New Roman"/>
                <a:cs typeface="Times New Roman"/>
              </a:rPr>
              <a:t>a</a:t>
            </a:r>
            <a:r>
              <a:rPr sz="2400" b="1" spc="434" dirty="0">
                <a:solidFill>
                  <a:srgbClr val="0000FF"/>
                </a:solidFill>
                <a:latin typeface="Times New Roman"/>
                <a:cs typeface="Times New Roman"/>
              </a:rPr>
              <a:t> </a:t>
            </a:r>
            <a:r>
              <a:rPr sz="2400" b="1" spc="-15" dirty="0">
                <a:solidFill>
                  <a:srgbClr val="0000FF"/>
                </a:solidFill>
                <a:latin typeface="Times New Roman"/>
                <a:cs typeface="Times New Roman"/>
              </a:rPr>
              <a:t>process</a:t>
            </a:r>
            <a:r>
              <a:rPr sz="2400" b="1" spc="445" dirty="0">
                <a:solidFill>
                  <a:srgbClr val="0000FF"/>
                </a:solidFill>
                <a:latin typeface="Times New Roman"/>
                <a:cs typeface="Times New Roman"/>
              </a:rPr>
              <a:t> </a:t>
            </a:r>
            <a:r>
              <a:rPr sz="2400" b="1" spc="-10" dirty="0">
                <a:solidFill>
                  <a:srgbClr val="0000FF"/>
                </a:solidFill>
                <a:latin typeface="Times New Roman"/>
                <a:cs typeface="Times New Roman"/>
              </a:rPr>
              <a:t>executes,</a:t>
            </a:r>
            <a:r>
              <a:rPr sz="2400" b="1" spc="445" dirty="0">
                <a:solidFill>
                  <a:srgbClr val="0000FF"/>
                </a:solidFill>
                <a:latin typeface="Times New Roman"/>
                <a:cs typeface="Times New Roman"/>
              </a:rPr>
              <a:t> </a:t>
            </a:r>
            <a:r>
              <a:rPr sz="2400" b="1" dirty="0">
                <a:solidFill>
                  <a:srgbClr val="0000FF"/>
                </a:solidFill>
                <a:latin typeface="Times New Roman"/>
                <a:cs typeface="Times New Roman"/>
              </a:rPr>
              <a:t>it</a:t>
            </a:r>
            <a:r>
              <a:rPr sz="2400" b="1" spc="425" dirty="0">
                <a:solidFill>
                  <a:srgbClr val="0000FF"/>
                </a:solidFill>
                <a:latin typeface="Times New Roman"/>
                <a:cs typeface="Times New Roman"/>
              </a:rPr>
              <a:t> </a:t>
            </a:r>
            <a:r>
              <a:rPr sz="2400" b="1" spc="-5" dirty="0">
                <a:solidFill>
                  <a:srgbClr val="0000FF"/>
                </a:solidFill>
                <a:latin typeface="Times New Roman"/>
                <a:cs typeface="Times New Roman"/>
              </a:rPr>
              <a:t>moves</a:t>
            </a:r>
            <a:r>
              <a:rPr sz="2400" b="1" spc="445" dirty="0">
                <a:solidFill>
                  <a:srgbClr val="0000FF"/>
                </a:solidFill>
                <a:latin typeface="Times New Roman"/>
                <a:cs typeface="Times New Roman"/>
              </a:rPr>
              <a:t> </a:t>
            </a:r>
            <a:r>
              <a:rPr sz="2400" b="1" spc="-10" dirty="0">
                <a:solidFill>
                  <a:srgbClr val="0000FF"/>
                </a:solidFill>
                <a:latin typeface="Times New Roman"/>
                <a:cs typeface="Times New Roman"/>
              </a:rPr>
              <a:t>from</a:t>
            </a:r>
            <a:endParaRPr sz="2400">
              <a:latin typeface="Times New Roman"/>
              <a:cs typeface="Times New Roman"/>
            </a:endParaRPr>
          </a:p>
          <a:p>
            <a:pPr marL="12700" algn="just">
              <a:lnSpc>
                <a:spcPct val="100000"/>
              </a:lnSpc>
            </a:pPr>
            <a:r>
              <a:rPr sz="2400" b="1" dirty="0">
                <a:solidFill>
                  <a:srgbClr val="0000FF"/>
                </a:solidFill>
                <a:latin typeface="Times New Roman"/>
                <a:cs typeface="Times New Roman"/>
              </a:rPr>
              <a:t>locality </a:t>
            </a:r>
            <a:r>
              <a:rPr sz="2400" b="1" spc="-5" dirty="0">
                <a:solidFill>
                  <a:srgbClr val="0000FF"/>
                </a:solidFill>
                <a:latin typeface="Times New Roman"/>
                <a:cs typeface="Times New Roman"/>
              </a:rPr>
              <a:t>to</a:t>
            </a:r>
            <a:r>
              <a:rPr sz="2400" b="1" spc="-30" dirty="0">
                <a:solidFill>
                  <a:srgbClr val="0000FF"/>
                </a:solidFill>
                <a:latin typeface="Times New Roman"/>
                <a:cs typeface="Times New Roman"/>
              </a:rPr>
              <a:t> </a:t>
            </a:r>
            <a:r>
              <a:rPr sz="2400" b="1" spc="-5" dirty="0">
                <a:solidFill>
                  <a:srgbClr val="0000FF"/>
                </a:solidFill>
                <a:latin typeface="Times New Roman"/>
                <a:cs typeface="Times New Roman"/>
              </a:rPr>
              <a:t>locality</a:t>
            </a:r>
            <a:r>
              <a:rPr sz="2400" spc="-5" dirty="0">
                <a:latin typeface="Times New Roman"/>
                <a:cs typeface="Times New Roman"/>
              </a:rPr>
              <a:t>.</a:t>
            </a:r>
            <a:endParaRPr sz="2400">
              <a:latin typeface="Times New Roman"/>
              <a:cs typeface="Times New Roman"/>
            </a:endParaRPr>
          </a:p>
          <a:p>
            <a:pPr marL="12700" marR="5080" algn="just">
              <a:lnSpc>
                <a:spcPct val="100000"/>
              </a:lnSpc>
            </a:pPr>
            <a:r>
              <a:rPr sz="2400" dirty="0">
                <a:latin typeface="Times New Roman"/>
                <a:cs typeface="Times New Roman"/>
              </a:rPr>
              <a:t>A </a:t>
            </a:r>
            <a:r>
              <a:rPr sz="2400" b="1" spc="-5" dirty="0">
                <a:solidFill>
                  <a:srgbClr val="FF0000"/>
                </a:solidFill>
                <a:latin typeface="Times New Roman"/>
                <a:cs typeface="Times New Roman"/>
              </a:rPr>
              <a:t>locality </a:t>
            </a:r>
            <a:r>
              <a:rPr sz="2400" b="1" dirty="0">
                <a:solidFill>
                  <a:srgbClr val="FF0000"/>
                </a:solidFill>
                <a:latin typeface="Times New Roman"/>
                <a:cs typeface="Times New Roman"/>
              </a:rPr>
              <a:t>is a </a:t>
            </a:r>
            <a:r>
              <a:rPr sz="2400" b="1" spc="-5" dirty="0">
                <a:solidFill>
                  <a:srgbClr val="FF0000"/>
                </a:solidFill>
                <a:latin typeface="Times New Roman"/>
                <a:cs typeface="Times New Roman"/>
              </a:rPr>
              <a:t>set of </a:t>
            </a:r>
            <a:r>
              <a:rPr sz="2400" b="1" spc="-10" dirty="0">
                <a:solidFill>
                  <a:srgbClr val="FF0000"/>
                </a:solidFill>
                <a:latin typeface="Times New Roman"/>
                <a:cs typeface="Times New Roman"/>
              </a:rPr>
              <a:t>pages </a:t>
            </a:r>
            <a:r>
              <a:rPr sz="2400" b="1" spc="-5" dirty="0">
                <a:solidFill>
                  <a:srgbClr val="FF0000"/>
                </a:solidFill>
                <a:latin typeface="Times New Roman"/>
                <a:cs typeface="Times New Roman"/>
              </a:rPr>
              <a:t>that </a:t>
            </a:r>
            <a:r>
              <a:rPr sz="2400" b="1" spc="-25" dirty="0">
                <a:solidFill>
                  <a:srgbClr val="FF0000"/>
                </a:solidFill>
                <a:latin typeface="Times New Roman"/>
                <a:cs typeface="Times New Roman"/>
              </a:rPr>
              <a:t>are </a:t>
            </a:r>
            <a:r>
              <a:rPr sz="2400" b="1" spc="-5" dirty="0">
                <a:solidFill>
                  <a:srgbClr val="FF0000"/>
                </a:solidFill>
                <a:latin typeface="Times New Roman"/>
                <a:cs typeface="Times New Roman"/>
              </a:rPr>
              <a:t>actively used </a:t>
            </a:r>
            <a:r>
              <a:rPr sz="2400" b="1" spc="-30" dirty="0">
                <a:solidFill>
                  <a:srgbClr val="FF0000"/>
                </a:solidFill>
                <a:latin typeface="Times New Roman"/>
                <a:cs typeface="Times New Roman"/>
              </a:rPr>
              <a:t>together. </a:t>
            </a:r>
            <a:r>
              <a:rPr sz="2400" dirty="0">
                <a:latin typeface="Times New Roman"/>
                <a:cs typeface="Times New Roman"/>
              </a:rPr>
              <a:t>A </a:t>
            </a:r>
            <a:r>
              <a:rPr sz="2400" spc="-5" dirty="0">
                <a:latin typeface="Times New Roman"/>
                <a:cs typeface="Times New Roman"/>
              </a:rPr>
              <a:t>running  program </a:t>
            </a:r>
            <a:r>
              <a:rPr sz="2400" dirty="0">
                <a:latin typeface="Times New Roman"/>
                <a:cs typeface="Times New Roman"/>
              </a:rPr>
              <a:t>is </a:t>
            </a:r>
            <a:r>
              <a:rPr sz="2400" spc="-5" dirty="0">
                <a:latin typeface="Times New Roman"/>
                <a:cs typeface="Times New Roman"/>
              </a:rPr>
              <a:t>generally </a:t>
            </a:r>
            <a:r>
              <a:rPr sz="2400" dirty="0">
                <a:latin typeface="Times New Roman"/>
                <a:cs typeface="Times New Roman"/>
              </a:rPr>
              <a:t>composed of </a:t>
            </a:r>
            <a:r>
              <a:rPr sz="2400" spc="-10" dirty="0">
                <a:latin typeface="Times New Roman"/>
                <a:cs typeface="Times New Roman"/>
              </a:rPr>
              <a:t>several different </a:t>
            </a:r>
            <a:r>
              <a:rPr sz="2400" spc="-5" dirty="0">
                <a:latin typeface="Times New Roman"/>
                <a:cs typeface="Times New Roman"/>
              </a:rPr>
              <a:t>localities, which </a:t>
            </a:r>
            <a:r>
              <a:rPr sz="2400" spc="5" dirty="0">
                <a:latin typeface="Times New Roman"/>
                <a:cs typeface="Times New Roman"/>
              </a:rPr>
              <a:t>may  </a:t>
            </a:r>
            <a:r>
              <a:rPr sz="2400" spc="-5" dirty="0">
                <a:latin typeface="Times New Roman"/>
                <a:cs typeface="Times New Roman"/>
              </a:rPr>
              <a:t>overlap.</a:t>
            </a:r>
            <a:endParaRPr sz="2400">
              <a:latin typeface="Times New Roman"/>
              <a:cs typeface="Times New Roman"/>
            </a:endParaRPr>
          </a:p>
          <a:p>
            <a:pPr marL="12700" marR="7620" algn="just">
              <a:lnSpc>
                <a:spcPct val="100000"/>
              </a:lnSpc>
              <a:spcBef>
                <a:spcPts val="5"/>
              </a:spcBef>
            </a:pPr>
            <a:r>
              <a:rPr sz="2400" spc="-10" dirty="0">
                <a:latin typeface="Times New Roman"/>
                <a:cs typeface="Times New Roman"/>
              </a:rPr>
              <a:t>For </a:t>
            </a:r>
            <a:r>
              <a:rPr sz="2400" spc="-5" dirty="0">
                <a:latin typeface="Times New Roman"/>
                <a:cs typeface="Times New Roman"/>
              </a:rPr>
              <a:t>example, when </a:t>
            </a:r>
            <a:r>
              <a:rPr sz="2400" dirty="0">
                <a:latin typeface="Times New Roman"/>
                <a:cs typeface="Times New Roman"/>
              </a:rPr>
              <a:t>a function is </a:t>
            </a:r>
            <a:r>
              <a:rPr sz="2400" spc="-5" dirty="0">
                <a:latin typeface="Times New Roman"/>
                <a:cs typeface="Times New Roman"/>
              </a:rPr>
              <a:t>called, </a:t>
            </a:r>
            <a:r>
              <a:rPr sz="2400" dirty="0">
                <a:latin typeface="Times New Roman"/>
                <a:cs typeface="Times New Roman"/>
              </a:rPr>
              <a:t>it </a:t>
            </a:r>
            <a:r>
              <a:rPr sz="2400" spc="-5" dirty="0">
                <a:latin typeface="Times New Roman"/>
                <a:cs typeface="Times New Roman"/>
              </a:rPr>
              <a:t>defines </a:t>
            </a:r>
            <a:r>
              <a:rPr sz="2400" dirty="0">
                <a:latin typeface="Times New Roman"/>
                <a:cs typeface="Times New Roman"/>
              </a:rPr>
              <a:t>a new locality .In this  </a:t>
            </a:r>
            <a:r>
              <a:rPr sz="2400" spc="-30" dirty="0">
                <a:latin typeface="Times New Roman"/>
                <a:cs typeface="Times New Roman"/>
              </a:rPr>
              <a:t>locality, </a:t>
            </a:r>
            <a:r>
              <a:rPr sz="2400" spc="5" dirty="0">
                <a:latin typeface="Times New Roman"/>
                <a:cs typeface="Times New Roman"/>
              </a:rPr>
              <a:t>memory </a:t>
            </a:r>
            <a:r>
              <a:rPr sz="2400" spc="-5" dirty="0">
                <a:latin typeface="Times New Roman"/>
                <a:cs typeface="Times New Roman"/>
              </a:rPr>
              <a:t>references </a:t>
            </a:r>
            <a:r>
              <a:rPr sz="2400" spc="-10" dirty="0">
                <a:latin typeface="Times New Roman"/>
                <a:cs typeface="Times New Roman"/>
              </a:rPr>
              <a:t>are </a:t>
            </a:r>
            <a:r>
              <a:rPr sz="2400" spc="-5" dirty="0">
                <a:latin typeface="Times New Roman"/>
                <a:cs typeface="Times New Roman"/>
              </a:rPr>
              <a:t>made </a:t>
            </a:r>
            <a:r>
              <a:rPr sz="2400" dirty="0">
                <a:latin typeface="Times New Roman"/>
                <a:cs typeface="Times New Roman"/>
              </a:rPr>
              <a:t>to the </a:t>
            </a:r>
            <a:r>
              <a:rPr sz="2400" spc="-5" dirty="0">
                <a:latin typeface="Times New Roman"/>
                <a:cs typeface="Times New Roman"/>
              </a:rPr>
              <a:t>instructions of </a:t>
            </a:r>
            <a:r>
              <a:rPr sz="2400" dirty="0">
                <a:latin typeface="Times New Roman"/>
                <a:cs typeface="Times New Roman"/>
              </a:rPr>
              <a:t>the </a:t>
            </a:r>
            <a:r>
              <a:rPr sz="2400" spc="-5" dirty="0">
                <a:latin typeface="Times New Roman"/>
                <a:cs typeface="Times New Roman"/>
              </a:rPr>
              <a:t>function  call, </a:t>
            </a:r>
            <a:r>
              <a:rPr sz="2400" dirty="0">
                <a:latin typeface="Times New Roman"/>
                <a:cs typeface="Times New Roman"/>
              </a:rPr>
              <a:t>its </a:t>
            </a:r>
            <a:r>
              <a:rPr sz="2400" spc="-5" dirty="0">
                <a:latin typeface="Times New Roman"/>
                <a:cs typeface="Times New Roman"/>
              </a:rPr>
              <a:t>local variables, and </a:t>
            </a:r>
            <a:r>
              <a:rPr sz="2400" dirty="0">
                <a:latin typeface="Times New Roman"/>
                <a:cs typeface="Times New Roman"/>
              </a:rPr>
              <a:t>a </a:t>
            </a:r>
            <a:r>
              <a:rPr sz="2400" spc="-5" dirty="0">
                <a:latin typeface="Times New Roman"/>
                <a:cs typeface="Times New Roman"/>
              </a:rPr>
              <a:t>subset </a:t>
            </a:r>
            <a:r>
              <a:rPr sz="2400" dirty="0">
                <a:latin typeface="Times New Roman"/>
                <a:cs typeface="Times New Roman"/>
              </a:rPr>
              <a:t>of the </a:t>
            </a:r>
            <a:r>
              <a:rPr sz="2400" spc="-5" dirty="0">
                <a:latin typeface="Times New Roman"/>
                <a:cs typeface="Times New Roman"/>
              </a:rPr>
              <a:t>global variables. </a:t>
            </a:r>
            <a:r>
              <a:rPr sz="2400" dirty="0">
                <a:latin typeface="Times New Roman"/>
                <a:cs typeface="Times New Roman"/>
              </a:rPr>
              <a:t>When </a:t>
            </a:r>
            <a:r>
              <a:rPr sz="2400" spc="-5" dirty="0">
                <a:latin typeface="Times New Roman"/>
                <a:cs typeface="Times New Roman"/>
              </a:rPr>
              <a:t>exit  </a:t>
            </a:r>
            <a:r>
              <a:rPr sz="2400" dirty="0">
                <a:latin typeface="Times New Roman"/>
                <a:cs typeface="Times New Roman"/>
              </a:rPr>
              <a:t>the </a:t>
            </a:r>
            <a:r>
              <a:rPr sz="2400" spc="-5" dirty="0">
                <a:latin typeface="Times New Roman"/>
                <a:cs typeface="Times New Roman"/>
              </a:rPr>
              <a:t>function, </a:t>
            </a:r>
            <a:r>
              <a:rPr sz="2400" dirty="0">
                <a:latin typeface="Times New Roman"/>
                <a:cs typeface="Times New Roman"/>
              </a:rPr>
              <a:t>the </a:t>
            </a:r>
            <a:r>
              <a:rPr sz="2400" spc="-5" dirty="0">
                <a:latin typeface="Times New Roman"/>
                <a:cs typeface="Times New Roman"/>
              </a:rPr>
              <a:t>process leaves </a:t>
            </a:r>
            <a:r>
              <a:rPr sz="2400" dirty="0">
                <a:latin typeface="Times New Roman"/>
                <a:cs typeface="Times New Roman"/>
              </a:rPr>
              <a:t>this </a:t>
            </a:r>
            <a:r>
              <a:rPr sz="2400" spc="-25" dirty="0">
                <a:latin typeface="Times New Roman"/>
                <a:cs typeface="Times New Roman"/>
              </a:rPr>
              <a:t>locality, </a:t>
            </a:r>
            <a:r>
              <a:rPr sz="2400" dirty="0">
                <a:latin typeface="Times New Roman"/>
                <a:cs typeface="Times New Roman"/>
              </a:rPr>
              <a:t>since the </a:t>
            </a:r>
            <a:r>
              <a:rPr sz="2400" spc="-5" dirty="0">
                <a:latin typeface="Times New Roman"/>
                <a:cs typeface="Times New Roman"/>
              </a:rPr>
              <a:t>local variables and  instructions </a:t>
            </a:r>
            <a:r>
              <a:rPr sz="2400" dirty="0">
                <a:latin typeface="Times New Roman"/>
                <a:cs typeface="Times New Roman"/>
              </a:rPr>
              <a:t>of the </a:t>
            </a:r>
            <a:r>
              <a:rPr sz="2400" spc="-5" dirty="0">
                <a:latin typeface="Times New Roman"/>
                <a:cs typeface="Times New Roman"/>
              </a:rPr>
              <a:t>function are </a:t>
            </a:r>
            <a:r>
              <a:rPr sz="2400" dirty="0">
                <a:latin typeface="Times New Roman"/>
                <a:cs typeface="Times New Roman"/>
              </a:rPr>
              <a:t>no </a:t>
            </a:r>
            <a:r>
              <a:rPr sz="2400" spc="-5" dirty="0">
                <a:latin typeface="Times New Roman"/>
                <a:cs typeface="Times New Roman"/>
              </a:rPr>
              <a:t>longer </a:t>
            </a:r>
            <a:r>
              <a:rPr sz="2400" dirty="0">
                <a:latin typeface="Times New Roman"/>
                <a:cs typeface="Times New Roman"/>
              </a:rPr>
              <a:t>in </a:t>
            </a:r>
            <a:r>
              <a:rPr sz="2400" spc="-5" dirty="0">
                <a:latin typeface="Times New Roman"/>
                <a:cs typeface="Times New Roman"/>
              </a:rPr>
              <a:t>active</a:t>
            </a:r>
            <a:r>
              <a:rPr sz="2400" spc="-10" dirty="0">
                <a:latin typeface="Times New Roman"/>
                <a:cs typeface="Times New Roman"/>
              </a:rPr>
              <a:t> </a:t>
            </a:r>
            <a:r>
              <a:rPr sz="2400" spc="-5" dirty="0">
                <a:latin typeface="Times New Roman"/>
                <a:cs typeface="Times New Roman"/>
              </a:rPr>
              <a:t>use.</a:t>
            </a:r>
            <a:endParaRPr sz="2400">
              <a:latin typeface="Times New Roman"/>
              <a:cs typeface="Times New Roman"/>
            </a:endParaRPr>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78739" y="23825"/>
            <a:ext cx="8994140" cy="2953385"/>
          </a:xfrm>
          <a:prstGeom prst="rect">
            <a:avLst/>
          </a:prstGeom>
        </p:spPr>
        <p:txBody>
          <a:bodyPr vert="horz" wrap="square" lIns="0" tIns="12700" rIns="0" bIns="0" rtlCol="0">
            <a:spAutoFit/>
          </a:bodyPr>
          <a:lstStyle/>
          <a:p>
            <a:pPr marL="12700" marR="5080" algn="just">
              <a:lnSpc>
                <a:spcPct val="100000"/>
              </a:lnSpc>
              <a:spcBef>
                <a:spcPts val="100"/>
              </a:spcBef>
            </a:pPr>
            <a:r>
              <a:rPr sz="2400" b="1" spc="-5" dirty="0">
                <a:solidFill>
                  <a:srgbClr val="FF0000"/>
                </a:solidFill>
                <a:latin typeface="Times New Roman"/>
                <a:cs typeface="Times New Roman"/>
              </a:rPr>
              <a:t>Implementation </a:t>
            </a:r>
            <a:r>
              <a:rPr sz="2400" b="1" dirty="0">
                <a:solidFill>
                  <a:srgbClr val="FF0000"/>
                </a:solidFill>
                <a:latin typeface="Times New Roman"/>
                <a:cs typeface="Times New Roman"/>
              </a:rPr>
              <a:t>: </a:t>
            </a:r>
            <a:r>
              <a:rPr sz="2400" dirty="0">
                <a:latin typeface="Times New Roman"/>
                <a:cs typeface="Times New Roman"/>
              </a:rPr>
              <a:t>Use a </a:t>
            </a:r>
            <a:r>
              <a:rPr sz="2400" spc="-5" dirty="0">
                <a:latin typeface="Times New Roman"/>
                <a:cs typeface="Times New Roman"/>
              </a:rPr>
              <a:t>parameter </a:t>
            </a:r>
            <a:r>
              <a:rPr sz="2400" dirty="0">
                <a:latin typeface="Symbol"/>
                <a:cs typeface="Symbol"/>
              </a:rPr>
              <a:t></a:t>
            </a:r>
            <a:r>
              <a:rPr sz="2400" dirty="0">
                <a:latin typeface="Times New Roman"/>
                <a:cs typeface="Times New Roman"/>
              </a:rPr>
              <a:t> </a:t>
            </a:r>
            <a:r>
              <a:rPr sz="2400" spc="-5" dirty="0">
                <a:latin typeface="Times New Roman"/>
                <a:cs typeface="Times New Roman"/>
              </a:rPr>
              <a:t>which defines </a:t>
            </a:r>
            <a:r>
              <a:rPr sz="2400" dirty="0">
                <a:latin typeface="Times New Roman"/>
                <a:cs typeface="Times New Roman"/>
              </a:rPr>
              <a:t>the working </a:t>
            </a:r>
            <a:r>
              <a:rPr sz="2400" spc="-5" dirty="0">
                <a:latin typeface="Times New Roman"/>
                <a:cs typeface="Times New Roman"/>
              </a:rPr>
              <a:t>set  </a:t>
            </a:r>
            <a:r>
              <a:rPr sz="2400" spc="-25" dirty="0">
                <a:latin typeface="Times New Roman"/>
                <a:cs typeface="Times New Roman"/>
              </a:rPr>
              <a:t>window. </a:t>
            </a:r>
            <a:r>
              <a:rPr sz="2400" spc="5" dirty="0">
                <a:latin typeface="Times New Roman"/>
                <a:cs typeface="Times New Roman"/>
              </a:rPr>
              <a:t>The </a:t>
            </a:r>
            <a:r>
              <a:rPr sz="2400" dirty="0">
                <a:latin typeface="Times New Roman"/>
                <a:cs typeface="Times New Roman"/>
              </a:rPr>
              <a:t>idea is to examine the most </a:t>
            </a:r>
            <a:r>
              <a:rPr sz="2400" spc="-10" dirty="0">
                <a:latin typeface="Times New Roman"/>
                <a:cs typeface="Times New Roman"/>
              </a:rPr>
              <a:t>recent </a:t>
            </a:r>
            <a:r>
              <a:rPr sz="2400" dirty="0">
                <a:latin typeface="Times New Roman"/>
                <a:cs typeface="Times New Roman"/>
              </a:rPr>
              <a:t>Δ </a:t>
            </a:r>
            <a:r>
              <a:rPr sz="2400" spc="-5" dirty="0">
                <a:latin typeface="Times New Roman"/>
                <a:cs typeface="Times New Roman"/>
              </a:rPr>
              <a:t>page references. </a:t>
            </a:r>
            <a:r>
              <a:rPr sz="2400" dirty="0">
                <a:latin typeface="Times New Roman"/>
                <a:cs typeface="Times New Roman"/>
              </a:rPr>
              <a:t>The  </a:t>
            </a:r>
            <a:r>
              <a:rPr sz="2400" spc="-5" dirty="0">
                <a:latin typeface="Times New Roman"/>
                <a:cs typeface="Times New Roman"/>
              </a:rPr>
              <a:t>set of </a:t>
            </a:r>
            <a:r>
              <a:rPr sz="2400" spc="-10" dirty="0">
                <a:latin typeface="Times New Roman"/>
                <a:cs typeface="Times New Roman"/>
              </a:rPr>
              <a:t>pages </a:t>
            </a:r>
            <a:r>
              <a:rPr sz="2400" dirty="0">
                <a:latin typeface="Times New Roman"/>
                <a:cs typeface="Times New Roman"/>
              </a:rPr>
              <a:t>in the most </a:t>
            </a:r>
            <a:r>
              <a:rPr sz="2400" spc="-10" dirty="0">
                <a:latin typeface="Times New Roman"/>
                <a:cs typeface="Times New Roman"/>
              </a:rPr>
              <a:t>recent </a:t>
            </a:r>
            <a:r>
              <a:rPr sz="2400" dirty="0">
                <a:latin typeface="Times New Roman"/>
                <a:cs typeface="Times New Roman"/>
              </a:rPr>
              <a:t>Δ </a:t>
            </a:r>
            <a:r>
              <a:rPr sz="2400" spc="-10" dirty="0">
                <a:latin typeface="Times New Roman"/>
                <a:cs typeface="Times New Roman"/>
              </a:rPr>
              <a:t>page references </a:t>
            </a:r>
            <a:r>
              <a:rPr sz="2400" dirty="0">
                <a:latin typeface="Times New Roman"/>
                <a:cs typeface="Times New Roman"/>
              </a:rPr>
              <a:t>is the </a:t>
            </a:r>
            <a:r>
              <a:rPr sz="2400" b="1" dirty="0">
                <a:latin typeface="Times New Roman"/>
                <a:cs typeface="Times New Roman"/>
              </a:rPr>
              <a:t>working </a:t>
            </a:r>
            <a:r>
              <a:rPr sz="2400" b="1" spc="-5" dirty="0">
                <a:latin typeface="Times New Roman"/>
                <a:cs typeface="Times New Roman"/>
              </a:rPr>
              <a:t>set</a:t>
            </a:r>
            <a:r>
              <a:rPr sz="2400" b="1" spc="-190" dirty="0">
                <a:latin typeface="Times New Roman"/>
                <a:cs typeface="Times New Roman"/>
              </a:rPr>
              <a:t> </a:t>
            </a:r>
            <a:r>
              <a:rPr sz="2400" b="1" dirty="0">
                <a:latin typeface="Times New Roman"/>
                <a:cs typeface="Times New Roman"/>
              </a:rPr>
              <a:t>.</a:t>
            </a:r>
            <a:endParaRPr sz="2400">
              <a:latin typeface="Times New Roman"/>
              <a:cs typeface="Times New Roman"/>
            </a:endParaRPr>
          </a:p>
          <a:p>
            <a:pPr marL="12700" algn="just">
              <a:lnSpc>
                <a:spcPct val="100000"/>
              </a:lnSpc>
              <a:spcBef>
                <a:spcPts val="5"/>
              </a:spcBef>
            </a:pPr>
            <a:r>
              <a:rPr sz="2400" spc="-30" dirty="0">
                <a:latin typeface="Times New Roman"/>
                <a:cs typeface="Times New Roman"/>
              </a:rPr>
              <a:t>If </a:t>
            </a:r>
            <a:r>
              <a:rPr sz="2400" dirty="0">
                <a:latin typeface="Times New Roman"/>
                <a:cs typeface="Times New Roman"/>
              </a:rPr>
              <a:t>a </a:t>
            </a:r>
            <a:r>
              <a:rPr sz="2400" spc="-10" dirty="0">
                <a:latin typeface="Times New Roman"/>
                <a:cs typeface="Times New Roman"/>
              </a:rPr>
              <a:t>page </a:t>
            </a:r>
            <a:r>
              <a:rPr sz="2400" dirty="0">
                <a:latin typeface="Times New Roman"/>
                <a:cs typeface="Times New Roman"/>
              </a:rPr>
              <a:t>is in </a:t>
            </a:r>
            <a:r>
              <a:rPr sz="2400" spc="-5" dirty="0">
                <a:latin typeface="Times New Roman"/>
                <a:cs typeface="Times New Roman"/>
              </a:rPr>
              <a:t>active use, </a:t>
            </a:r>
            <a:r>
              <a:rPr sz="2400" dirty="0">
                <a:latin typeface="Times New Roman"/>
                <a:cs typeface="Times New Roman"/>
              </a:rPr>
              <a:t>it </a:t>
            </a:r>
            <a:r>
              <a:rPr sz="2400" spc="-5" dirty="0">
                <a:latin typeface="Times New Roman"/>
                <a:cs typeface="Times New Roman"/>
              </a:rPr>
              <a:t>will </a:t>
            </a:r>
            <a:r>
              <a:rPr sz="2400" dirty="0">
                <a:latin typeface="Times New Roman"/>
                <a:cs typeface="Times New Roman"/>
              </a:rPr>
              <a:t>be in the </a:t>
            </a:r>
            <a:r>
              <a:rPr sz="2400" spc="-5" dirty="0">
                <a:latin typeface="Times New Roman"/>
                <a:cs typeface="Times New Roman"/>
              </a:rPr>
              <a:t>working</a:t>
            </a:r>
            <a:r>
              <a:rPr sz="2400" spc="75" dirty="0">
                <a:latin typeface="Times New Roman"/>
                <a:cs typeface="Times New Roman"/>
              </a:rPr>
              <a:t> </a:t>
            </a:r>
            <a:r>
              <a:rPr sz="2400" spc="-5" dirty="0">
                <a:latin typeface="Times New Roman"/>
                <a:cs typeface="Times New Roman"/>
              </a:rPr>
              <a:t>set.</a:t>
            </a:r>
            <a:endParaRPr sz="2400">
              <a:latin typeface="Times New Roman"/>
              <a:cs typeface="Times New Roman"/>
            </a:endParaRPr>
          </a:p>
          <a:p>
            <a:pPr marL="12700" algn="just">
              <a:lnSpc>
                <a:spcPct val="100000"/>
              </a:lnSpc>
            </a:pPr>
            <a:r>
              <a:rPr sz="2400" spc="-20" dirty="0">
                <a:latin typeface="Times New Roman"/>
                <a:cs typeface="Times New Roman"/>
              </a:rPr>
              <a:t>If</a:t>
            </a:r>
            <a:r>
              <a:rPr sz="2400" spc="325" dirty="0">
                <a:latin typeface="Times New Roman"/>
                <a:cs typeface="Times New Roman"/>
              </a:rPr>
              <a:t> </a:t>
            </a:r>
            <a:r>
              <a:rPr sz="2400" dirty="0">
                <a:latin typeface="Times New Roman"/>
                <a:cs typeface="Times New Roman"/>
              </a:rPr>
              <a:t>it</a:t>
            </a:r>
            <a:r>
              <a:rPr sz="2400" spc="315" dirty="0">
                <a:latin typeface="Times New Roman"/>
                <a:cs typeface="Times New Roman"/>
              </a:rPr>
              <a:t> </a:t>
            </a:r>
            <a:r>
              <a:rPr sz="2400" dirty="0">
                <a:latin typeface="Times New Roman"/>
                <a:cs typeface="Times New Roman"/>
              </a:rPr>
              <a:t>is</a:t>
            </a:r>
            <a:r>
              <a:rPr sz="2400" spc="315" dirty="0">
                <a:latin typeface="Times New Roman"/>
                <a:cs typeface="Times New Roman"/>
              </a:rPr>
              <a:t> </a:t>
            </a:r>
            <a:r>
              <a:rPr sz="2400" spc="-5" dirty="0">
                <a:latin typeface="Times New Roman"/>
                <a:cs typeface="Times New Roman"/>
              </a:rPr>
              <a:t>no</a:t>
            </a:r>
            <a:r>
              <a:rPr sz="2400" spc="310" dirty="0">
                <a:latin typeface="Times New Roman"/>
                <a:cs typeface="Times New Roman"/>
              </a:rPr>
              <a:t> </a:t>
            </a:r>
            <a:r>
              <a:rPr sz="2400" spc="-5" dirty="0">
                <a:latin typeface="Times New Roman"/>
                <a:cs typeface="Times New Roman"/>
              </a:rPr>
              <a:t>longer</a:t>
            </a:r>
            <a:r>
              <a:rPr sz="2400" spc="330" dirty="0">
                <a:latin typeface="Times New Roman"/>
                <a:cs typeface="Times New Roman"/>
              </a:rPr>
              <a:t> </a:t>
            </a:r>
            <a:r>
              <a:rPr sz="2400" dirty="0">
                <a:latin typeface="Times New Roman"/>
                <a:cs typeface="Times New Roman"/>
              </a:rPr>
              <a:t>being</a:t>
            </a:r>
            <a:r>
              <a:rPr sz="2400" spc="315" dirty="0">
                <a:latin typeface="Times New Roman"/>
                <a:cs typeface="Times New Roman"/>
              </a:rPr>
              <a:t> </a:t>
            </a:r>
            <a:r>
              <a:rPr sz="2400" spc="-5" dirty="0">
                <a:latin typeface="Times New Roman"/>
                <a:cs typeface="Times New Roman"/>
              </a:rPr>
              <a:t>used,</a:t>
            </a:r>
            <a:r>
              <a:rPr sz="2400" spc="310" dirty="0">
                <a:latin typeface="Times New Roman"/>
                <a:cs typeface="Times New Roman"/>
              </a:rPr>
              <a:t> </a:t>
            </a:r>
            <a:r>
              <a:rPr sz="2400" dirty="0">
                <a:latin typeface="Times New Roman"/>
                <a:cs typeface="Times New Roman"/>
              </a:rPr>
              <a:t>it</a:t>
            </a:r>
            <a:r>
              <a:rPr sz="2400" spc="315" dirty="0">
                <a:latin typeface="Times New Roman"/>
                <a:cs typeface="Times New Roman"/>
              </a:rPr>
              <a:t> </a:t>
            </a:r>
            <a:r>
              <a:rPr sz="2400" dirty="0">
                <a:latin typeface="Times New Roman"/>
                <a:cs typeface="Times New Roman"/>
              </a:rPr>
              <a:t>will</a:t>
            </a:r>
            <a:r>
              <a:rPr sz="2400" spc="320" dirty="0">
                <a:latin typeface="Times New Roman"/>
                <a:cs typeface="Times New Roman"/>
              </a:rPr>
              <a:t> </a:t>
            </a:r>
            <a:r>
              <a:rPr sz="2400" spc="-5" dirty="0">
                <a:latin typeface="Times New Roman"/>
                <a:cs typeface="Times New Roman"/>
              </a:rPr>
              <a:t>drop</a:t>
            </a:r>
            <a:r>
              <a:rPr sz="2400" spc="310" dirty="0">
                <a:latin typeface="Times New Roman"/>
                <a:cs typeface="Times New Roman"/>
              </a:rPr>
              <a:t> </a:t>
            </a:r>
            <a:r>
              <a:rPr sz="2400" spc="-5" dirty="0">
                <a:latin typeface="Times New Roman"/>
                <a:cs typeface="Times New Roman"/>
              </a:rPr>
              <a:t>from</a:t>
            </a:r>
            <a:r>
              <a:rPr sz="2400" spc="320" dirty="0">
                <a:latin typeface="Times New Roman"/>
                <a:cs typeface="Times New Roman"/>
              </a:rPr>
              <a:t> </a:t>
            </a:r>
            <a:r>
              <a:rPr sz="2400" spc="5" dirty="0">
                <a:latin typeface="Times New Roman"/>
                <a:cs typeface="Times New Roman"/>
              </a:rPr>
              <a:t>the</a:t>
            </a:r>
            <a:r>
              <a:rPr sz="2400" spc="300" dirty="0">
                <a:latin typeface="Times New Roman"/>
                <a:cs typeface="Times New Roman"/>
              </a:rPr>
              <a:t> </a:t>
            </a:r>
            <a:r>
              <a:rPr sz="2400" dirty="0">
                <a:latin typeface="Times New Roman"/>
                <a:cs typeface="Times New Roman"/>
              </a:rPr>
              <a:t>working</a:t>
            </a:r>
            <a:r>
              <a:rPr sz="2400" spc="290" dirty="0">
                <a:latin typeface="Times New Roman"/>
                <a:cs typeface="Times New Roman"/>
              </a:rPr>
              <a:t> </a:t>
            </a:r>
            <a:r>
              <a:rPr sz="2400" dirty="0">
                <a:latin typeface="Times New Roman"/>
                <a:cs typeface="Times New Roman"/>
              </a:rPr>
              <a:t>set</a:t>
            </a:r>
            <a:r>
              <a:rPr sz="2400" spc="320" dirty="0">
                <a:latin typeface="Times New Roman"/>
                <a:cs typeface="Times New Roman"/>
              </a:rPr>
              <a:t> </a:t>
            </a:r>
            <a:r>
              <a:rPr sz="2400" dirty="0">
                <a:latin typeface="Times New Roman"/>
                <a:cs typeface="Times New Roman"/>
              </a:rPr>
              <a:t>Δ</a:t>
            </a:r>
            <a:r>
              <a:rPr sz="2400" spc="185" dirty="0">
                <a:latin typeface="Times New Roman"/>
                <a:cs typeface="Times New Roman"/>
              </a:rPr>
              <a:t> </a:t>
            </a:r>
            <a:r>
              <a:rPr sz="2400" dirty="0">
                <a:latin typeface="Times New Roman"/>
                <a:cs typeface="Times New Roman"/>
              </a:rPr>
              <a:t>time</a:t>
            </a:r>
            <a:endParaRPr sz="2400">
              <a:latin typeface="Times New Roman"/>
              <a:cs typeface="Times New Roman"/>
            </a:endParaRPr>
          </a:p>
          <a:p>
            <a:pPr marL="12700" algn="just">
              <a:lnSpc>
                <a:spcPct val="100000"/>
              </a:lnSpc>
            </a:pPr>
            <a:r>
              <a:rPr sz="2400" dirty="0">
                <a:latin typeface="Times New Roman"/>
                <a:cs typeface="Times New Roman"/>
              </a:rPr>
              <a:t>units </a:t>
            </a:r>
            <a:r>
              <a:rPr sz="2400" spc="-5" dirty="0">
                <a:latin typeface="Times New Roman"/>
                <a:cs typeface="Times New Roman"/>
              </a:rPr>
              <a:t>after </a:t>
            </a:r>
            <a:r>
              <a:rPr sz="2400" dirty="0">
                <a:latin typeface="Times New Roman"/>
                <a:cs typeface="Times New Roman"/>
              </a:rPr>
              <a:t>its </a:t>
            </a:r>
            <a:r>
              <a:rPr sz="2400" spc="-5" dirty="0">
                <a:latin typeface="Times New Roman"/>
                <a:cs typeface="Times New Roman"/>
              </a:rPr>
              <a:t>last</a:t>
            </a:r>
            <a:r>
              <a:rPr sz="2400" spc="-40" dirty="0">
                <a:latin typeface="Times New Roman"/>
                <a:cs typeface="Times New Roman"/>
              </a:rPr>
              <a:t> </a:t>
            </a:r>
            <a:r>
              <a:rPr sz="2400" spc="-10" dirty="0">
                <a:latin typeface="Times New Roman"/>
                <a:cs typeface="Times New Roman"/>
              </a:rPr>
              <a:t>reference.</a:t>
            </a:r>
            <a:endParaRPr sz="2400">
              <a:latin typeface="Times New Roman"/>
              <a:cs typeface="Times New Roman"/>
            </a:endParaRPr>
          </a:p>
          <a:p>
            <a:pPr marL="12700" algn="just">
              <a:lnSpc>
                <a:spcPct val="100000"/>
              </a:lnSpc>
              <a:spcBef>
                <a:spcPts val="5"/>
              </a:spcBef>
            </a:pPr>
            <a:r>
              <a:rPr sz="2400" dirty="0">
                <a:latin typeface="Times New Roman"/>
                <a:cs typeface="Times New Roman"/>
              </a:rPr>
              <a:t>Thus, the </a:t>
            </a:r>
            <a:r>
              <a:rPr sz="2400" spc="-5" dirty="0">
                <a:latin typeface="Times New Roman"/>
                <a:cs typeface="Times New Roman"/>
              </a:rPr>
              <a:t>working set </a:t>
            </a:r>
            <a:r>
              <a:rPr sz="2400" dirty="0">
                <a:latin typeface="Times New Roman"/>
                <a:cs typeface="Times New Roman"/>
              </a:rPr>
              <a:t>is </a:t>
            </a:r>
            <a:r>
              <a:rPr sz="2400" spc="-10" dirty="0">
                <a:latin typeface="Times New Roman"/>
                <a:cs typeface="Times New Roman"/>
              </a:rPr>
              <a:t>an </a:t>
            </a:r>
            <a:r>
              <a:rPr sz="2400" dirty="0">
                <a:latin typeface="Times New Roman"/>
                <a:cs typeface="Times New Roman"/>
              </a:rPr>
              <a:t>approximation </a:t>
            </a:r>
            <a:r>
              <a:rPr sz="2400" spc="-5" dirty="0">
                <a:latin typeface="Times New Roman"/>
                <a:cs typeface="Times New Roman"/>
              </a:rPr>
              <a:t>of </a:t>
            </a:r>
            <a:r>
              <a:rPr sz="2400" dirty="0">
                <a:latin typeface="Times New Roman"/>
                <a:cs typeface="Times New Roman"/>
              </a:rPr>
              <a:t>the </a:t>
            </a:r>
            <a:r>
              <a:rPr sz="2400" spc="-25" dirty="0">
                <a:latin typeface="Times New Roman"/>
                <a:cs typeface="Times New Roman"/>
              </a:rPr>
              <a:t>program‘s</a:t>
            </a:r>
            <a:r>
              <a:rPr sz="2400" dirty="0">
                <a:latin typeface="Times New Roman"/>
                <a:cs typeface="Times New Roman"/>
              </a:rPr>
              <a:t> </a:t>
            </a:r>
            <a:r>
              <a:rPr sz="2400" spc="-30" dirty="0">
                <a:latin typeface="Times New Roman"/>
                <a:cs typeface="Times New Roman"/>
              </a:rPr>
              <a:t>locality.</a:t>
            </a:r>
            <a:endParaRPr sz="2400">
              <a:latin typeface="Times New Roman"/>
              <a:cs typeface="Times New Roman"/>
            </a:endParaRPr>
          </a:p>
          <a:p>
            <a:pPr marL="12700" algn="just">
              <a:lnSpc>
                <a:spcPct val="100000"/>
              </a:lnSpc>
            </a:pPr>
            <a:r>
              <a:rPr sz="2400" spc="-10" dirty="0">
                <a:latin typeface="Times New Roman"/>
                <a:cs typeface="Times New Roman"/>
              </a:rPr>
              <a:t>For </a:t>
            </a:r>
            <a:r>
              <a:rPr sz="2400" spc="-5" dirty="0">
                <a:latin typeface="Times New Roman"/>
                <a:cs typeface="Times New Roman"/>
              </a:rPr>
              <a:t>example, given </a:t>
            </a:r>
            <a:r>
              <a:rPr sz="2400" dirty="0">
                <a:latin typeface="Times New Roman"/>
                <a:cs typeface="Times New Roman"/>
              </a:rPr>
              <a:t>the </a:t>
            </a:r>
            <a:r>
              <a:rPr sz="2400" spc="-5" dirty="0">
                <a:latin typeface="Times New Roman"/>
                <a:cs typeface="Times New Roman"/>
              </a:rPr>
              <a:t>sequence </a:t>
            </a:r>
            <a:r>
              <a:rPr sz="2400" dirty="0">
                <a:latin typeface="Times New Roman"/>
                <a:cs typeface="Times New Roman"/>
              </a:rPr>
              <a:t>of </a:t>
            </a:r>
            <a:r>
              <a:rPr sz="2400" spc="-5" dirty="0">
                <a:latin typeface="Times New Roman"/>
                <a:cs typeface="Times New Roman"/>
              </a:rPr>
              <a:t>memory</a:t>
            </a:r>
            <a:r>
              <a:rPr sz="2400" spc="25" dirty="0">
                <a:latin typeface="Times New Roman"/>
                <a:cs typeface="Times New Roman"/>
              </a:rPr>
              <a:t> </a:t>
            </a:r>
            <a:r>
              <a:rPr sz="2400" spc="-10" dirty="0">
                <a:latin typeface="Times New Roman"/>
                <a:cs typeface="Times New Roman"/>
              </a:rPr>
              <a:t>references,</a:t>
            </a:r>
            <a:endParaRPr sz="2400">
              <a:latin typeface="Times New Roman"/>
              <a:cs typeface="Times New Roman"/>
            </a:endParaRPr>
          </a:p>
        </p:txBody>
      </p:sp>
      <p:sp>
        <p:nvSpPr>
          <p:cNvPr id="3" name="object 3"/>
          <p:cNvSpPr txBox="1"/>
          <p:nvPr/>
        </p:nvSpPr>
        <p:spPr>
          <a:xfrm>
            <a:off x="78739" y="5878779"/>
            <a:ext cx="8691245" cy="757555"/>
          </a:xfrm>
          <a:prstGeom prst="rect">
            <a:avLst/>
          </a:prstGeom>
        </p:spPr>
        <p:txBody>
          <a:bodyPr vert="horz" wrap="square" lIns="0" tIns="12700" rIns="0" bIns="0" rtlCol="0">
            <a:spAutoFit/>
          </a:bodyPr>
          <a:lstStyle/>
          <a:p>
            <a:pPr marL="12700" marR="5080">
              <a:lnSpc>
                <a:spcPct val="100000"/>
              </a:lnSpc>
              <a:spcBef>
                <a:spcPts val="100"/>
              </a:spcBef>
            </a:pPr>
            <a:r>
              <a:rPr sz="2400" dirty="0">
                <a:latin typeface="Times New Roman"/>
                <a:cs typeface="Times New Roman"/>
              </a:rPr>
              <a:t>if Δ = 10 </a:t>
            </a:r>
            <a:r>
              <a:rPr sz="2400" spc="-5" dirty="0">
                <a:latin typeface="Times New Roman"/>
                <a:cs typeface="Times New Roman"/>
              </a:rPr>
              <a:t>memory </a:t>
            </a:r>
            <a:r>
              <a:rPr sz="2400" spc="-10" dirty="0">
                <a:latin typeface="Times New Roman"/>
                <a:cs typeface="Times New Roman"/>
              </a:rPr>
              <a:t>references, </a:t>
            </a:r>
            <a:r>
              <a:rPr sz="2400" dirty="0">
                <a:latin typeface="Times New Roman"/>
                <a:cs typeface="Times New Roman"/>
              </a:rPr>
              <a:t>then the </a:t>
            </a:r>
            <a:r>
              <a:rPr sz="2400" spc="-5" dirty="0">
                <a:latin typeface="Times New Roman"/>
                <a:cs typeface="Times New Roman"/>
              </a:rPr>
              <a:t>working set at </a:t>
            </a:r>
            <a:r>
              <a:rPr sz="2400" dirty="0">
                <a:latin typeface="Times New Roman"/>
                <a:cs typeface="Times New Roman"/>
              </a:rPr>
              <a:t>time t1 is {1, 2,</a:t>
            </a:r>
            <a:r>
              <a:rPr sz="2400" spc="-250" dirty="0">
                <a:latin typeface="Times New Roman"/>
                <a:cs typeface="Times New Roman"/>
              </a:rPr>
              <a:t> </a:t>
            </a:r>
            <a:r>
              <a:rPr sz="2400" dirty="0">
                <a:latin typeface="Times New Roman"/>
                <a:cs typeface="Times New Roman"/>
              </a:rPr>
              <a:t>5,  </a:t>
            </a:r>
            <a:r>
              <a:rPr sz="2400" spc="-5" dirty="0">
                <a:latin typeface="Times New Roman"/>
                <a:cs typeface="Times New Roman"/>
              </a:rPr>
              <a:t>6, 7}. </a:t>
            </a:r>
            <a:r>
              <a:rPr sz="2400" spc="-10" dirty="0">
                <a:latin typeface="Times New Roman"/>
                <a:cs typeface="Times New Roman"/>
              </a:rPr>
              <a:t>By </a:t>
            </a:r>
            <a:r>
              <a:rPr sz="2400" dirty="0">
                <a:latin typeface="Times New Roman"/>
                <a:cs typeface="Times New Roman"/>
              </a:rPr>
              <a:t>time </a:t>
            </a:r>
            <a:r>
              <a:rPr sz="2400" spc="-5" dirty="0">
                <a:latin typeface="Times New Roman"/>
                <a:cs typeface="Times New Roman"/>
              </a:rPr>
              <a:t>t2, </a:t>
            </a:r>
            <a:r>
              <a:rPr sz="2400" dirty="0">
                <a:latin typeface="Times New Roman"/>
                <a:cs typeface="Times New Roman"/>
              </a:rPr>
              <a:t>the </a:t>
            </a:r>
            <a:r>
              <a:rPr sz="2400" spc="-5" dirty="0">
                <a:latin typeface="Times New Roman"/>
                <a:cs typeface="Times New Roman"/>
              </a:rPr>
              <a:t>working set has </a:t>
            </a:r>
            <a:r>
              <a:rPr sz="2400" spc="-10" dirty="0">
                <a:latin typeface="Times New Roman"/>
                <a:cs typeface="Times New Roman"/>
              </a:rPr>
              <a:t>changed </a:t>
            </a:r>
            <a:r>
              <a:rPr sz="2400" dirty="0">
                <a:latin typeface="Times New Roman"/>
                <a:cs typeface="Times New Roman"/>
              </a:rPr>
              <a:t>to </a:t>
            </a:r>
            <a:r>
              <a:rPr sz="2400" spc="-5" dirty="0">
                <a:latin typeface="Times New Roman"/>
                <a:cs typeface="Times New Roman"/>
              </a:rPr>
              <a:t>{3,</a:t>
            </a:r>
            <a:r>
              <a:rPr sz="2400" spc="35" dirty="0">
                <a:latin typeface="Times New Roman"/>
                <a:cs typeface="Times New Roman"/>
              </a:rPr>
              <a:t> </a:t>
            </a:r>
            <a:r>
              <a:rPr sz="2400" spc="-5" dirty="0">
                <a:latin typeface="Times New Roman"/>
                <a:cs typeface="Times New Roman"/>
              </a:rPr>
              <a:t>4}.</a:t>
            </a:r>
            <a:endParaRPr sz="2400">
              <a:latin typeface="Times New Roman"/>
              <a:cs typeface="Times New Roman"/>
            </a:endParaRPr>
          </a:p>
        </p:txBody>
      </p:sp>
      <p:sp>
        <p:nvSpPr>
          <p:cNvPr id="4" name="object 4"/>
          <p:cNvSpPr/>
          <p:nvPr/>
        </p:nvSpPr>
        <p:spPr>
          <a:xfrm>
            <a:off x="228600" y="3124200"/>
            <a:ext cx="8678325" cy="2581309"/>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78739" y="23825"/>
            <a:ext cx="8990965" cy="6612255"/>
          </a:xfrm>
          <a:prstGeom prst="rect">
            <a:avLst/>
          </a:prstGeom>
        </p:spPr>
        <p:txBody>
          <a:bodyPr vert="horz" wrap="square" lIns="0" tIns="12700" rIns="0" bIns="0" rtlCol="0">
            <a:spAutoFit/>
          </a:bodyPr>
          <a:lstStyle/>
          <a:p>
            <a:pPr marL="12700">
              <a:lnSpc>
                <a:spcPct val="100000"/>
              </a:lnSpc>
              <a:spcBef>
                <a:spcPts val="100"/>
              </a:spcBef>
            </a:pPr>
            <a:r>
              <a:rPr sz="2400" dirty="0">
                <a:latin typeface="Times New Roman"/>
                <a:cs typeface="Times New Roman"/>
              </a:rPr>
              <a:t>The </a:t>
            </a:r>
            <a:r>
              <a:rPr sz="2400" spc="-5" dirty="0">
                <a:latin typeface="Times New Roman"/>
                <a:cs typeface="Times New Roman"/>
              </a:rPr>
              <a:t>accuracy of </a:t>
            </a:r>
            <a:r>
              <a:rPr sz="2400" dirty="0">
                <a:latin typeface="Times New Roman"/>
                <a:cs typeface="Times New Roman"/>
              </a:rPr>
              <a:t>the </a:t>
            </a:r>
            <a:r>
              <a:rPr sz="2400" spc="-5" dirty="0">
                <a:latin typeface="Times New Roman"/>
                <a:cs typeface="Times New Roman"/>
              </a:rPr>
              <a:t>working set depends on </a:t>
            </a:r>
            <a:r>
              <a:rPr sz="2400" dirty="0">
                <a:latin typeface="Times New Roman"/>
                <a:cs typeface="Times New Roman"/>
              </a:rPr>
              <a:t>the </a:t>
            </a:r>
            <a:r>
              <a:rPr sz="2400" spc="-5" dirty="0">
                <a:latin typeface="Times New Roman"/>
                <a:cs typeface="Times New Roman"/>
              </a:rPr>
              <a:t>selection of</a:t>
            </a:r>
            <a:r>
              <a:rPr sz="2400" spc="-140" dirty="0">
                <a:latin typeface="Times New Roman"/>
                <a:cs typeface="Times New Roman"/>
              </a:rPr>
              <a:t> </a:t>
            </a:r>
            <a:r>
              <a:rPr sz="2400" spc="-5" dirty="0">
                <a:latin typeface="Times New Roman"/>
                <a:cs typeface="Times New Roman"/>
              </a:rPr>
              <a:t>Δ.</a:t>
            </a:r>
            <a:endParaRPr sz="2400">
              <a:latin typeface="Times New Roman"/>
              <a:cs typeface="Times New Roman"/>
            </a:endParaRPr>
          </a:p>
          <a:p>
            <a:pPr marL="12700" marR="2680335">
              <a:lnSpc>
                <a:spcPct val="100000"/>
              </a:lnSpc>
            </a:pPr>
            <a:r>
              <a:rPr sz="2400" spc="-30" dirty="0">
                <a:latin typeface="Times New Roman"/>
                <a:cs typeface="Times New Roman"/>
              </a:rPr>
              <a:t>If </a:t>
            </a:r>
            <a:r>
              <a:rPr sz="2400" dirty="0">
                <a:latin typeface="Times New Roman"/>
                <a:cs typeface="Times New Roman"/>
              </a:rPr>
              <a:t>Δ is too small, it </a:t>
            </a:r>
            <a:r>
              <a:rPr sz="2400" spc="-5" dirty="0">
                <a:latin typeface="Times New Roman"/>
                <a:cs typeface="Times New Roman"/>
              </a:rPr>
              <a:t>will </a:t>
            </a:r>
            <a:r>
              <a:rPr sz="2400" dirty="0">
                <a:latin typeface="Times New Roman"/>
                <a:cs typeface="Times New Roman"/>
              </a:rPr>
              <a:t>not </a:t>
            </a:r>
            <a:r>
              <a:rPr sz="2400" spc="-5" dirty="0">
                <a:latin typeface="Times New Roman"/>
                <a:cs typeface="Times New Roman"/>
              </a:rPr>
              <a:t>cover </a:t>
            </a:r>
            <a:r>
              <a:rPr sz="2400" dirty="0">
                <a:latin typeface="Times New Roman"/>
                <a:cs typeface="Times New Roman"/>
              </a:rPr>
              <a:t>the </a:t>
            </a:r>
            <a:r>
              <a:rPr sz="2400" spc="-5" dirty="0">
                <a:latin typeface="Times New Roman"/>
                <a:cs typeface="Times New Roman"/>
              </a:rPr>
              <a:t>entire</a:t>
            </a:r>
            <a:r>
              <a:rPr sz="2400" spc="-295" dirty="0">
                <a:latin typeface="Times New Roman"/>
                <a:cs typeface="Times New Roman"/>
              </a:rPr>
              <a:t> </a:t>
            </a:r>
            <a:r>
              <a:rPr sz="2400" spc="-10" dirty="0">
                <a:latin typeface="Times New Roman"/>
                <a:cs typeface="Times New Roman"/>
              </a:rPr>
              <a:t>locality;  </a:t>
            </a:r>
            <a:r>
              <a:rPr sz="2400" spc="-30" dirty="0">
                <a:latin typeface="Times New Roman"/>
                <a:cs typeface="Times New Roman"/>
              </a:rPr>
              <a:t>If </a:t>
            </a:r>
            <a:r>
              <a:rPr sz="2400" dirty="0">
                <a:latin typeface="Times New Roman"/>
                <a:cs typeface="Times New Roman"/>
              </a:rPr>
              <a:t>Δ is too </a:t>
            </a:r>
            <a:r>
              <a:rPr sz="2400" spc="-20" dirty="0">
                <a:latin typeface="Times New Roman"/>
                <a:cs typeface="Times New Roman"/>
              </a:rPr>
              <a:t>large, </a:t>
            </a:r>
            <a:r>
              <a:rPr sz="2400" dirty="0">
                <a:latin typeface="Times New Roman"/>
                <a:cs typeface="Times New Roman"/>
              </a:rPr>
              <a:t>it </a:t>
            </a:r>
            <a:r>
              <a:rPr sz="2400" spc="-5" dirty="0">
                <a:latin typeface="Times New Roman"/>
                <a:cs typeface="Times New Roman"/>
              </a:rPr>
              <a:t>may overlap </a:t>
            </a:r>
            <a:r>
              <a:rPr sz="2400" spc="-10" dirty="0">
                <a:latin typeface="Times New Roman"/>
                <a:cs typeface="Times New Roman"/>
              </a:rPr>
              <a:t>several</a:t>
            </a:r>
            <a:r>
              <a:rPr sz="2400" spc="-130" dirty="0">
                <a:latin typeface="Times New Roman"/>
                <a:cs typeface="Times New Roman"/>
              </a:rPr>
              <a:t> </a:t>
            </a:r>
            <a:r>
              <a:rPr sz="2400" spc="-5" dirty="0">
                <a:latin typeface="Times New Roman"/>
                <a:cs typeface="Times New Roman"/>
              </a:rPr>
              <a:t>localities.</a:t>
            </a:r>
            <a:endParaRPr sz="2400">
              <a:latin typeface="Times New Roman"/>
              <a:cs typeface="Times New Roman"/>
            </a:endParaRPr>
          </a:p>
          <a:p>
            <a:pPr marL="12700" marR="7620">
              <a:lnSpc>
                <a:spcPct val="100000"/>
              </a:lnSpc>
              <a:spcBef>
                <a:spcPts val="5"/>
              </a:spcBef>
            </a:pPr>
            <a:r>
              <a:rPr sz="2400" spc="-20" dirty="0">
                <a:latin typeface="Times New Roman"/>
                <a:cs typeface="Times New Roman"/>
              </a:rPr>
              <a:t>If </a:t>
            </a:r>
            <a:r>
              <a:rPr sz="2400" dirty="0">
                <a:latin typeface="Times New Roman"/>
                <a:cs typeface="Times New Roman"/>
              </a:rPr>
              <a:t>Δ is infinite, the </a:t>
            </a:r>
            <a:r>
              <a:rPr sz="2400" spc="-5" dirty="0">
                <a:latin typeface="Times New Roman"/>
                <a:cs typeface="Times New Roman"/>
              </a:rPr>
              <a:t>working set </a:t>
            </a:r>
            <a:r>
              <a:rPr sz="2400" dirty="0">
                <a:latin typeface="Times New Roman"/>
                <a:cs typeface="Times New Roman"/>
              </a:rPr>
              <a:t>is the </a:t>
            </a:r>
            <a:r>
              <a:rPr sz="2400" spc="-5" dirty="0">
                <a:latin typeface="Times New Roman"/>
                <a:cs typeface="Times New Roman"/>
              </a:rPr>
              <a:t>set </a:t>
            </a:r>
            <a:r>
              <a:rPr sz="2400" dirty="0">
                <a:latin typeface="Times New Roman"/>
                <a:cs typeface="Times New Roman"/>
              </a:rPr>
              <a:t>of </a:t>
            </a:r>
            <a:r>
              <a:rPr sz="2400" spc="-10" dirty="0">
                <a:latin typeface="Times New Roman"/>
                <a:cs typeface="Times New Roman"/>
              </a:rPr>
              <a:t>pages </a:t>
            </a:r>
            <a:r>
              <a:rPr sz="2400" spc="-5" dirty="0">
                <a:latin typeface="Times New Roman"/>
                <a:cs typeface="Times New Roman"/>
              </a:rPr>
              <a:t>touched </a:t>
            </a:r>
            <a:r>
              <a:rPr sz="2400" dirty="0">
                <a:latin typeface="Times New Roman"/>
                <a:cs typeface="Times New Roman"/>
              </a:rPr>
              <a:t>during </a:t>
            </a:r>
            <a:r>
              <a:rPr sz="2400" spc="5" dirty="0">
                <a:latin typeface="Times New Roman"/>
                <a:cs typeface="Times New Roman"/>
              </a:rPr>
              <a:t>the  </a:t>
            </a:r>
            <a:r>
              <a:rPr sz="2400" spc="-5" dirty="0">
                <a:latin typeface="Times New Roman"/>
                <a:cs typeface="Times New Roman"/>
              </a:rPr>
              <a:t>process</a:t>
            </a:r>
            <a:r>
              <a:rPr sz="2400" dirty="0">
                <a:latin typeface="Times New Roman"/>
                <a:cs typeface="Times New Roman"/>
              </a:rPr>
              <a:t> execution.</a:t>
            </a:r>
            <a:endParaRPr sz="2400">
              <a:latin typeface="Times New Roman"/>
              <a:cs typeface="Times New Roman"/>
            </a:endParaRPr>
          </a:p>
          <a:p>
            <a:pPr>
              <a:lnSpc>
                <a:spcPct val="100000"/>
              </a:lnSpc>
              <a:spcBef>
                <a:spcPts val="10"/>
              </a:spcBef>
            </a:pPr>
            <a:endParaRPr sz="2500">
              <a:latin typeface="Times New Roman"/>
              <a:cs typeface="Times New Roman"/>
            </a:endParaRPr>
          </a:p>
          <a:p>
            <a:pPr marL="12700" marR="5080" algn="just">
              <a:lnSpc>
                <a:spcPct val="100000"/>
              </a:lnSpc>
            </a:pPr>
            <a:r>
              <a:rPr sz="2400" dirty="0">
                <a:latin typeface="Times New Roman"/>
                <a:cs typeface="Times New Roman"/>
              </a:rPr>
              <a:t>The most </a:t>
            </a:r>
            <a:r>
              <a:rPr sz="2400" spc="-5" dirty="0">
                <a:latin typeface="Times New Roman"/>
                <a:cs typeface="Times New Roman"/>
              </a:rPr>
              <a:t>important property of </a:t>
            </a:r>
            <a:r>
              <a:rPr sz="2400" dirty="0">
                <a:latin typeface="Times New Roman"/>
                <a:cs typeface="Times New Roman"/>
              </a:rPr>
              <a:t>the </a:t>
            </a:r>
            <a:r>
              <a:rPr sz="2400" spc="-5" dirty="0">
                <a:latin typeface="Times New Roman"/>
                <a:cs typeface="Times New Roman"/>
              </a:rPr>
              <a:t>working set </a:t>
            </a:r>
            <a:r>
              <a:rPr sz="2400" dirty="0">
                <a:latin typeface="Times New Roman"/>
                <a:cs typeface="Times New Roman"/>
              </a:rPr>
              <a:t>is its </a:t>
            </a:r>
            <a:r>
              <a:rPr sz="2400" spc="-5" dirty="0">
                <a:latin typeface="Times New Roman"/>
                <a:cs typeface="Times New Roman"/>
              </a:rPr>
              <a:t>size. </a:t>
            </a:r>
            <a:r>
              <a:rPr sz="2400" spc="-20" dirty="0">
                <a:latin typeface="Times New Roman"/>
                <a:cs typeface="Times New Roman"/>
              </a:rPr>
              <a:t>If </a:t>
            </a:r>
            <a:r>
              <a:rPr sz="2400" spc="-5" dirty="0">
                <a:latin typeface="Times New Roman"/>
                <a:cs typeface="Times New Roman"/>
              </a:rPr>
              <a:t>compute  </a:t>
            </a:r>
            <a:r>
              <a:rPr sz="2400" dirty="0">
                <a:latin typeface="Times New Roman"/>
                <a:cs typeface="Times New Roman"/>
              </a:rPr>
              <a:t>the </a:t>
            </a:r>
            <a:r>
              <a:rPr sz="2400" spc="-5" dirty="0">
                <a:latin typeface="Times New Roman"/>
                <a:cs typeface="Times New Roman"/>
              </a:rPr>
              <a:t>working-set </a:t>
            </a:r>
            <a:r>
              <a:rPr sz="2400" dirty="0">
                <a:latin typeface="Times New Roman"/>
                <a:cs typeface="Times New Roman"/>
              </a:rPr>
              <a:t>size, </a:t>
            </a:r>
            <a:r>
              <a:rPr sz="2400" spc="-5" dirty="0">
                <a:latin typeface="Times New Roman"/>
                <a:cs typeface="Times New Roman"/>
              </a:rPr>
              <a:t>WSSi </a:t>
            </a:r>
            <a:r>
              <a:rPr sz="2400" dirty="0">
                <a:latin typeface="Times New Roman"/>
                <a:cs typeface="Times New Roman"/>
              </a:rPr>
              <a:t>[ </a:t>
            </a:r>
            <a:r>
              <a:rPr sz="2400" spc="-5" dirty="0">
                <a:latin typeface="Times New Roman"/>
                <a:cs typeface="Times New Roman"/>
              </a:rPr>
              <a:t>process </a:t>
            </a:r>
            <a:r>
              <a:rPr sz="2400" spc="-135" dirty="0">
                <a:latin typeface="Times New Roman"/>
                <a:cs typeface="Times New Roman"/>
              </a:rPr>
              <a:t>‗i‘ </a:t>
            </a:r>
            <a:r>
              <a:rPr sz="2400" spc="-5" dirty="0">
                <a:latin typeface="Times New Roman"/>
                <a:cs typeface="Times New Roman"/>
              </a:rPr>
              <a:t>needs </a:t>
            </a:r>
            <a:r>
              <a:rPr sz="2400" dirty="0">
                <a:latin typeface="Times New Roman"/>
                <a:cs typeface="Times New Roman"/>
              </a:rPr>
              <a:t>WSSi number of </a:t>
            </a:r>
            <a:r>
              <a:rPr sz="2400" spc="-5" dirty="0">
                <a:latin typeface="Times New Roman"/>
                <a:cs typeface="Times New Roman"/>
              </a:rPr>
              <a:t>frames],  </a:t>
            </a:r>
            <a:r>
              <a:rPr sz="2400" dirty="0">
                <a:latin typeface="Times New Roman"/>
                <a:cs typeface="Times New Roman"/>
              </a:rPr>
              <a:t>for </a:t>
            </a:r>
            <a:r>
              <a:rPr sz="2400" spc="-10" dirty="0">
                <a:latin typeface="Times New Roman"/>
                <a:cs typeface="Times New Roman"/>
              </a:rPr>
              <a:t>each </a:t>
            </a:r>
            <a:r>
              <a:rPr sz="2400" spc="-5" dirty="0">
                <a:latin typeface="Times New Roman"/>
                <a:cs typeface="Times New Roman"/>
              </a:rPr>
              <a:t>process </a:t>
            </a:r>
            <a:r>
              <a:rPr sz="2400" dirty="0">
                <a:latin typeface="Times New Roman"/>
                <a:cs typeface="Times New Roman"/>
              </a:rPr>
              <a:t>in the</a:t>
            </a:r>
            <a:r>
              <a:rPr sz="2400" spc="15" dirty="0">
                <a:latin typeface="Times New Roman"/>
                <a:cs typeface="Times New Roman"/>
              </a:rPr>
              <a:t> </a:t>
            </a:r>
            <a:r>
              <a:rPr sz="2400" spc="-10" dirty="0">
                <a:latin typeface="Times New Roman"/>
                <a:cs typeface="Times New Roman"/>
              </a:rPr>
              <a:t>system.</a:t>
            </a:r>
            <a:endParaRPr sz="2400">
              <a:latin typeface="Times New Roman"/>
              <a:cs typeface="Times New Roman"/>
            </a:endParaRPr>
          </a:p>
          <a:p>
            <a:pPr marL="12700" algn="just">
              <a:lnSpc>
                <a:spcPct val="100000"/>
              </a:lnSpc>
            </a:pPr>
            <a:r>
              <a:rPr sz="2400" b="1" dirty="0">
                <a:solidFill>
                  <a:srgbClr val="0000FF"/>
                </a:solidFill>
                <a:latin typeface="Times New Roman"/>
                <a:cs typeface="Times New Roman"/>
              </a:rPr>
              <a:t>So, </a:t>
            </a:r>
            <a:r>
              <a:rPr sz="2400" b="1" spc="-5" dirty="0">
                <a:solidFill>
                  <a:srgbClr val="0000FF"/>
                </a:solidFill>
                <a:latin typeface="Times New Roman"/>
                <a:cs typeface="Times New Roman"/>
              </a:rPr>
              <a:t>total </a:t>
            </a:r>
            <a:r>
              <a:rPr sz="2400" b="1" spc="-10" dirty="0">
                <a:solidFill>
                  <a:srgbClr val="0000FF"/>
                </a:solidFill>
                <a:latin typeface="Times New Roman"/>
                <a:cs typeface="Times New Roman"/>
              </a:rPr>
              <a:t>demand </a:t>
            </a:r>
            <a:r>
              <a:rPr sz="2400" b="1" dirty="0">
                <a:solidFill>
                  <a:srgbClr val="0000FF"/>
                </a:solidFill>
                <a:latin typeface="Times New Roman"/>
                <a:cs typeface="Times New Roman"/>
              </a:rPr>
              <a:t>for </a:t>
            </a:r>
            <a:r>
              <a:rPr sz="2400" b="1" spc="-10" dirty="0">
                <a:solidFill>
                  <a:srgbClr val="0000FF"/>
                </a:solidFill>
                <a:latin typeface="Times New Roman"/>
                <a:cs typeface="Times New Roman"/>
              </a:rPr>
              <a:t>frames </a:t>
            </a:r>
            <a:r>
              <a:rPr sz="2400" b="1" dirty="0">
                <a:solidFill>
                  <a:srgbClr val="0000FF"/>
                </a:solidFill>
                <a:latin typeface="Times New Roman"/>
                <a:cs typeface="Times New Roman"/>
              </a:rPr>
              <a:t>in a </a:t>
            </a:r>
            <a:r>
              <a:rPr sz="2400" b="1" spc="-5" dirty="0">
                <a:solidFill>
                  <a:srgbClr val="0000FF"/>
                </a:solidFill>
                <a:latin typeface="Times New Roman"/>
                <a:cs typeface="Times New Roman"/>
              </a:rPr>
              <a:t>system </a:t>
            </a:r>
            <a:r>
              <a:rPr sz="2400" b="1" dirty="0">
                <a:solidFill>
                  <a:srgbClr val="0000FF"/>
                </a:solidFill>
                <a:latin typeface="Times New Roman"/>
                <a:cs typeface="Times New Roman"/>
              </a:rPr>
              <a:t>will be </a:t>
            </a:r>
            <a:r>
              <a:rPr sz="2400" b="1" spc="-5" dirty="0">
                <a:solidFill>
                  <a:srgbClr val="0000FF"/>
                </a:solidFill>
                <a:latin typeface="Times New Roman"/>
                <a:cs typeface="Times New Roman"/>
              </a:rPr>
              <a:t>D </a:t>
            </a:r>
            <a:r>
              <a:rPr sz="2400" b="1" dirty="0">
                <a:solidFill>
                  <a:srgbClr val="0000FF"/>
                </a:solidFill>
                <a:latin typeface="Times New Roman"/>
                <a:cs typeface="Times New Roman"/>
              </a:rPr>
              <a:t>= Σ</a:t>
            </a:r>
            <a:r>
              <a:rPr sz="2400" b="1" spc="-50" dirty="0">
                <a:solidFill>
                  <a:srgbClr val="0000FF"/>
                </a:solidFill>
                <a:latin typeface="Times New Roman"/>
                <a:cs typeface="Times New Roman"/>
              </a:rPr>
              <a:t> </a:t>
            </a:r>
            <a:r>
              <a:rPr sz="2400" b="1" dirty="0">
                <a:solidFill>
                  <a:srgbClr val="0000FF"/>
                </a:solidFill>
                <a:latin typeface="Times New Roman"/>
                <a:cs typeface="Times New Roman"/>
              </a:rPr>
              <a:t>WSSi</a:t>
            </a:r>
            <a:endParaRPr sz="2400">
              <a:latin typeface="Times New Roman"/>
              <a:cs typeface="Times New Roman"/>
            </a:endParaRPr>
          </a:p>
          <a:p>
            <a:pPr marL="12700" algn="just">
              <a:lnSpc>
                <a:spcPct val="100000"/>
              </a:lnSpc>
              <a:spcBef>
                <a:spcPts val="5"/>
              </a:spcBef>
            </a:pPr>
            <a:r>
              <a:rPr sz="2400" spc="-5" dirty="0">
                <a:solidFill>
                  <a:srgbClr val="FF0000"/>
                </a:solidFill>
                <a:latin typeface="Times New Roman"/>
                <a:cs typeface="Times New Roman"/>
              </a:rPr>
              <a:t>From </a:t>
            </a:r>
            <a:r>
              <a:rPr sz="2400" dirty="0">
                <a:solidFill>
                  <a:srgbClr val="FF0000"/>
                </a:solidFill>
                <a:latin typeface="Times New Roman"/>
                <a:cs typeface="Times New Roman"/>
              </a:rPr>
              <a:t>the </a:t>
            </a:r>
            <a:r>
              <a:rPr sz="2400" spc="-5" dirty="0">
                <a:solidFill>
                  <a:srgbClr val="FF0000"/>
                </a:solidFill>
                <a:latin typeface="Times New Roman"/>
                <a:cs typeface="Times New Roman"/>
              </a:rPr>
              <a:t>example, D= </a:t>
            </a:r>
            <a:r>
              <a:rPr sz="2400" spc="5" dirty="0">
                <a:solidFill>
                  <a:srgbClr val="FF0000"/>
                </a:solidFill>
                <a:latin typeface="Times New Roman"/>
                <a:cs typeface="Times New Roman"/>
              </a:rPr>
              <a:t>WSS1 </a:t>
            </a:r>
            <a:r>
              <a:rPr sz="2400" dirty="0">
                <a:solidFill>
                  <a:srgbClr val="FF0000"/>
                </a:solidFill>
                <a:latin typeface="Times New Roman"/>
                <a:cs typeface="Times New Roman"/>
              </a:rPr>
              <a:t>+ </a:t>
            </a:r>
            <a:r>
              <a:rPr sz="2400" spc="5" dirty="0">
                <a:solidFill>
                  <a:srgbClr val="FF0000"/>
                </a:solidFill>
                <a:latin typeface="Times New Roman"/>
                <a:cs typeface="Times New Roman"/>
              </a:rPr>
              <a:t>WSS2 </a:t>
            </a:r>
            <a:r>
              <a:rPr sz="2400" dirty="0">
                <a:solidFill>
                  <a:srgbClr val="FF0000"/>
                </a:solidFill>
                <a:latin typeface="Times New Roman"/>
                <a:cs typeface="Times New Roman"/>
              </a:rPr>
              <a:t>= </a:t>
            </a:r>
            <a:r>
              <a:rPr sz="2400" spc="-5" dirty="0">
                <a:solidFill>
                  <a:srgbClr val="FF0000"/>
                </a:solidFill>
                <a:latin typeface="Times New Roman"/>
                <a:cs typeface="Times New Roman"/>
              </a:rPr>
              <a:t>5+2= </a:t>
            </a:r>
            <a:r>
              <a:rPr sz="2400" dirty="0">
                <a:solidFill>
                  <a:srgbClr val="FF0000"/>
                </a:solidFill>
                <a:latin typeface="Times New Roman"/>
                <a:cs typeface="Times New Roman"/>
              </a:rPr>
              <a:t>7 </a:t>
            </a:r>
            <a:r>
              <a:rPr sz="2400" spc="-5" dirty="0">
                <a:solidFill>
                  <a:srgbClr val="FF0000"/>
                </a:solidFill>
                <a:latin typeface="Times New Roman"/>
                <a:cs typeface="Times New Roman"/>
              </a:rPr>
              <a:t>frames</a:t>
            </a:r>
            <a:r>
              <a:rPr sz="2400" spc="-170" dirty="0">
                <a:solidFill>
                  <a:srgbClr val="FF0000"/>
                </a:solidFill>
                <a:latin typeface="Times New Roman"/>
                <a:cs typeface="Times New Roman"/>
              </a:rPr>
              <a:t> </a:t>
            </a:r>
            <a:r>
              <a:rPr sz="2400" spc="-5" dirty="0">
                <a:solidFill>
                  <a:srgbClr val="FF0000"/>
                </a:solidFill>
                <a:latin typeface="Times New Roman"/>
                <a:cs typeface="Times New Roman"/>
              </a:rPr>
              <a:t>required</a:t>
            </a:r>
            <a:endParaRPr sz="2400">
              <a:latin typeface="Times New Roman"/>
              <a:cs typeface="Times New Roman"/>
            </a:endParaRPr>
          </a:p>
          <a:p>
            <a:pPr marL="12700" algn="just">
              <a:lnSpc>
                <a:spcPct val="100000"/>
              </a:lnSpc>
            </a:pPr>
            <a:r>
              <a:rPr sz="2400" spc="-20" dirty="0">
                <a:latin typeface="Times New Roman"/>
                <a:cs typeface="Times New Roman"/>
              </a:rPr>
              <a:t>If </a:t>
            </a:r>
            <a:r>
              <a:rPr sz="2400" dirty="0">
                <a:latin typeface="Times New Roman"/>
                <a:cs typeface="Times New Roman"/>
              </a:rPr>
              <a:t>the total </a:t>
            </a:r>
            <a:r>
              <a:rPr sz="2400" spc="-5" dirty="0">
                <a:latin typeface="Times New Roman"/>
                <a:cs typeface="Times New Roman"/>
              </a:rPr>
              <a:t>demand </a:t>
            </a:r>
            <a:r>
              <a:rPr sz="2400" dirty="0">
                <a:latin typeface="Times New Roman"/>
                <a:cs typeface="Times New Roman"/>
              </a:rPr>
              <a:t>is </a:t>
            </a:r>
            <a:r>
              <a:rPr sz="2400" spc="-5" dirty="0">
                <a:latin typeface="Times New Roman"/>
                <a:cs typeface="Times New Roman"/>
              </a:rPr>
              <a:t>greater than </a:t>
            </a:r>
            <a:r>
              <a:rPr sz="2400" dirty="0">
                <a:latin typeface="Times New Roman"/>
                <a:cs typeface="Times New Roman"/>
              </a:rPr>
              <a:t>the total </a:t>
            </a:r>
            <a:r>
              <a:rPr sz="2400" spc="-5" dirty="0">
                <a:latin typeface="Times New Roman"/>
                <a:cs typeface="Times New Roman"/>
              </a:rPr>
              <a:t>number of available frames</a:t>
            </a:r>
            <a:endParaRPr sz="2400">
              <a:latin typeface="Times New Roman"/>
              <a:cs typeface="Times New Roman"/>
            </a:endParaRPr>
          </a:p>
          <a:p>
            <a:pPr marL="12700" algn="just">
              <a:lnSpc>
                <a:spcPct val="100000"/>
              </a:lnSpc>
            </a:pPr>
            <a:r>
              <a:rPr sz="2400" spc="-5" dirty="0">
                <a:latin typeface="Times New Roman"/>
                <a:cs typeface="Times New Roman"/>
              </a:rPr>
              <a:t>(D&gt;m), </a:t>
            </a:r>
            <a:r>
              <a:rPr sz="2400" dirty="0">
                <a:latin typeface="Times New Roman"/>
                <a:cs typeface="Times New Roman"/>
              </a:rPr>
              <a:t>then </a:t>
            </a:r>
            <a:r>
              <a:rPr sz="2400" spc="-5" dirty="0">
                <a:latin typeface="Times New Roman"/>
                <a:cs typeface="Times New Roman"/>
              </a:rPr>
              <a:t>thrashing will</a:t>
            </a:r>
            <a:r>
              <a:rPr sz="2400" spc="-10" dirty="0">
                <a:latin typeface="Times New Roman"/>
                <a:cs typeface="Times New Roman"/>
              </a:rPr>
              <a:t> </a:t>
            </a:r>
            <a:r>
              <a:rPr sz="2400" spc="-30" dirty="0">
                <a:latin typeface="Times New Roman"/>
                <a:cs typeface="Times New Roman"/>
              </a:rPr>
              <a:t>occur.</a:t>
            </a:r>
            <a:endParaRPr sz="2400">
              <a:latin typeface="Times New Roman"/>
              <a:cs typeface="Times New Roman"/>
            </a:endParaRPr>
          </a:p>
          <a:p>
            <a:pPr marL="12700" marR="6985" algn="just">
              <a:lnSpc>
                <a:spcPct val="100000"/>
              </a:lnSpc>
              <a:spcBef>
                <a:spcPts val="5"/>
              </a:spcBef>
            </a:pPr>
            <a:r>
              <a:rPr sz="2400" spc="-20" dirty="0">
                <a:latin typeface="Times New Roman"/>
                <a:cs typeface="Times New Roman"/>
              </a:rPr>
              <a:t>In </a:t>
            </a:r>
            <a:r>
              <a:rPr sz="2400" dirty="0">
                <a:latin typeface="Times New Roman"/>
                <a:cs typeface="Times New Roman"/>
              </a:rPr>
              <a:t>this </a:t>
            </a:r>
            <a:r>
              <a:rPr sz="2400" spc="-5" dirty="0">
                <a:latin typeface="Times New Roman"/>
                <a:cs typeface="Times New Roman"/>
              </a:rPr>
              <a:t>case, </a:t>
            </a:r>
            <a:r>
              <a:rPr sz="2400" dirty="0">
                <a:latin typeface="Times New Roman"/>
                <a:cs typeface="Times New Roman"/>
              </a:rPr>
              <a:t>the </a:t>
            </a:r>
            <a:r>
              <a:rPr sz="2400" spc="-5" dirty="0">
                <a:latin typeface="Times New Roman"/>
                <a:cs typeface="Times New Roman"/>
              </a:rPr>
              <a:t>OS </a:t>
            </a:r>
            <a:r>
              <a:rPr sz="2400" dirty="0">
                <a:latin typeface="Times New Roman"/>
                <a:cs typeface="Times New Roman"/>
              </a:rPr>
              <a:t>will </a:t>
            </a:r>
            <a:r>
              <a:rPr sz="2400" spc="-5" dirty="0">
                <a:latin typeface="Times New Roman"/>
                <a:cs typeface="Times New Roman"/>
              </a:rPr>
              <a:t>select </a:t>
            </a:r>
            <a:r>
              <a:rPr sz="2400" dirty="0">
                <a:latin typeface="Times New Roman"/>
                <a:cs typeface="Times New Roman"/>
              </a:rPr>
              <a:t>a </a:t>
            </a:r>
            <a:r>
              <a:rPr sz="2400" spc="-5" dirty="0">
                <a:latin typeface="Times New Roman"/>
                <a:cs typeface="Times New Roman"/>
              </a:rPr>
              <a:t>process </a:t>
            </a:r>
            <a:r>
              <a:rPr sz="2400" dirty="0">
                <a:latin typeface="Times New Roman"/>
                <a:cs typeface="Times New Roman"/>
              </a:rPr>
              <a:t>to suspend. The </a:t>
            </a:r>
            <a:r>
              <a:rPr sz="2400" spc="-5" dirty="0">
                <a:latin typeface="Times New Roman"/>
                <a:cs typeface="Times New Roman"/>
              </a:rPr>
              <a:t>process pages  are swapped </a:t>
            </a:r>
            <a:r>
              <a:rPr sz="2400" dirty="0">
                <a:latin typeface="Times New Roman"/>
                <a:cs typeface="Times New Roman"/>
              </a:rPr>
              <a:t>out </a:t>
            </a:r>
            <a:r>
              <a:rPr sz="2400" spc="-5" dirty="0">
                <a:latin typeface="Times New Roman"/>
                <a:cs typeface="Times New Roman"/>
              </a:rPr>
              <a:t>and </a:t>
            </a:r>
            <a:r>
              <a:rPr sz="2400" dirty="0">
                <a:latin typeface="Times New Roman"/>
                <a:cs typeface="Times New Roman"/>
              </a:rPr>
              <a:t>its </a:t>
            </a:r>
            <a:r>
              <a:rPr sz="2400" spc="-5" dirty="0">
                <a:latin typeface="Times New Roman"/>
                <a:cs typeface="Times New Roman"/>
              </a:rPr>
              <a:t>frames are reallocated </a:t>
            </a:r>
            <a:r>
              <a:rPr sz="2400" dirty="0">
                <a:latin typeface="Times New Roman"/>
                <a:cs typeface="Times New Roman"/>
              </a:rPr>
              <a:t>to other </a:t>
            </a:r>
            <a:r>
              <a:rPr sz="2400" spc="-5" dirty="0">
                <a:latin typeface="Times New Roman"/>
                <a:cs typeface="Times New Roman"/>
              </a:rPr>
              <a:t>processes. </a:t>
            </a:r>
            <a:r>
              <a:rPr sz="2400" dirty="0">
                <a:latin typeface="Times New Roman"/>
                <a:cs typeface="Times New Roman"/>
              </a:rPr>
              <a:t>The  </a:t>
            </a:r>
            <a:r>
              <a:rPr sz="2400" spc="-5" dirty="0">
                <a:latin typeface="Times New Roman"/>
                <a:cs typeface="Times New Roman"/>
              </a:rPr>
              <a:t>suspended process </a:t>
            </a:r>
            <a:r>
              <a:rPr sz="2400" spc="-10" dirty="0">
                <a:latin typeface="Times New Roman"/>
                <a:cs typeface="Times New Roman"/>
              </a:rPr>
              <a:t>can </a:t>
            </a:r>
            <a:r>
              <a:rPr sz="2400" spc="-5" dirty="0">
                <a:latin typeface="Times New Roman"/>
                <a:cs typeface="Times New Roman"/>
              </a:rPr>
              <a:t>be restarted</a:t>
            </a:r>
            <a:r>
              <a:rPr sz="2400" spc="45" dirty="0">
                <a:latin typeface="Times New Roman"/>
                <a:cs typeface="Times New Roman"/>
              </a:rPr>
              <a:t> </a:t>
            </a:r>
            <a:r>
              <a:rPr sz="2400" spc="-30" dirty="0">
                <a:latin typeface="Times New Roman"/>
                <a:cs typeface="Times New Roman"/>
              </a:rPr>
              <a:t>later.</a:t>
            </a:r>
            <a:endParaRPr sz="2400">
              <a:latin typeface="Times New Roman"/>
              <a:cs typeface="Times New Roman"/>
            </a:endParaRPr>
          </a:p>
          <a:p>
            <a:pPr marL="12700" marR="5080" algn="just">
              <a:lnSpc>
                <a:spcPct val="100000"/>
              </a:lnSpc>
            </a:pPr>
            <a:r>
              <a:rPr sz="2400" dirty="0">
                <a:latin typeface="Times New Roman"/>
                <a:cs typeface="Times New Roman"/>
              </a:rPr>
              <a:t>The working </a:t>
            </a:r>
            <a:r>
              <a:rPr sz="2400" spc="-5" dirty="0">
                <a:latin typeface="Times New Roman"/>
                <a:cs typeface="Times New Roman"/>
              </a:rPr>
              <a:t>set </a:t>
            </a:r>
            <a:r>
              <a:rPr sz="2400" dirty="0">
                <a:latin typeface="Times New Roman"/>
                <a:cs typeface="Times New Roman"/>
              </a:rPr>
              <a:t>model </a:t>
            </a:r>
            <a:r>
              <a:rPr sz="2400" spc="-5" dirty="0">
                <a:latin typeface="Times New Roman"/>
                <a:cs typeface="Times New Roman"/>
              </a:rPr>
              <a:t>prevents </a:t>
            </a:r>
            <a:r>
              <a:rPr sz="2400" dirty="0">
                <a:latin typeface="Times New Roman"/>
                <a:cs typeface="Times New Roman"/>
              </a:rPr>
              <a:t>thrashing while </a:t>
            </a:r>
            <a:r>
              <a:rPr sz="2400" spc="-5" dirty="0">
                <a:latin typeface="Times New Roman"/>
                <a:cs typeface="Times New Roman"/>
              </a:rPr>
              <a:t>keeping </a:t>
            </a:r>
            <a:r>
              <a:rPr sz="2400" dirty="0">
                <a:latin typeface="Times New Roman"/>
                <a:cs typeface="Times New Roman"/>
              </a:rPr>
              <a:t>the </a:t>
            </a:r>
            <a:r>
              <a:rPr sz="2400" spc="-5" dirty="0">
                <a:latin typeface="Times New Roman"/>
                <a:cs typeface="Times New Roman"/>
              </a:rPr>
              <a:t>degree </a:t>
            </a:r>
            <a:r>
              <a:rPr sz="2400" spc="20" dirty="0">
                <a:latin typeface="Times New Roman"/>
                <a:cs typeface="Times New Roman"/>
              </a:rPr>
              <a:t>of  </a:t>
            </a:r>
            <a:r>
              <a:rPr sz="2400" spc="-5" dirty="0">
                <a:latin typeface="Times New Roman"/>
                <a:cs typeface="Times New Roman"/>
              </a:rPr>
              <a:t>multiprogramming </a:t>
            </a:r>
            <a:r>
              <a:rPr sz="2400" spc="-10" dirty="0">
                <a:latin typeface="Times New Roman"/>
                <a:cs typeface="Times New Roman"/>
              </a:rPr>
              <a:t>as high as </a:t>
            </a:r>
            <a:r>
              <a:rPr sz="2400" dirty="0">
                <a:latin typeface="Times New Roman"/>
                <a:cs typeface="Times New Roman"/>
              </a:rPr>
              <a:t>possible. So, CPU utilization is</a:t>
            </a:r>
            <a:r>
              <a:rPr sz="2400" spc="-25" dirty="0">
                <a:latin typeface="Times New Roman"/>
                <a:cs typeface="Times New Roman"/>
              </a:rPr>
              <a:t> </a:t>
            </a:r>
            <a:r>
              <a:rPr sz="2400" spc="-5" dirty="0">
                <a:latin typeface="Times New Roman"/>
                <a:cs typeface="Times New Roman"/>
              </a:rPr>
              <a:t>improved.</a:t>
            </a:r>
            <a:endParaRPr sz="2400">
              <a:latin typeface="Times New Roman"/>
              <a:cs typeface="Times New Roman"/>
            </a:endParaRPr>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746629" y="20777"/>
            <a:ext cx="3390265" cy="454025"/>
          </a:xfrm>
          <a:prstGeom prst="rect">
            <a:avLst/>
          </a:prstGeom>
        </p:spPr>
        <p:txBody>
          <a:bodyPr vert="horz" wrap="square" lIns="0" tIns="13970" rIns="0" bIns="0" rtlCol="0">
            <a:spAutoFit/>
          </a:bodyPr>
          <a:lstStyle/>
          <a:p>
            <a:pPr marL="12700">
              <a:lnSpc>
                <a:spcPct val="100000"/>
              </a:lnSpc>
              <a:spcBef>
                <a:spcPts val="110"/>
              </a:spcBef>
            </a:pPr>
            <a:r>
              <a:rPr sz="2800" b="1" dirty="0">
                <a:solidFill>
                  <a:srgbClr val="0000FF"/>
                </a:solidFill>
                <a:latin typeface="Times New Roman"/>
                <a:cs typeface="Times New Roman"/>
              </a:rPr>
              <a:t>Page-Fault</a:t>
            </a:r>
            <a:r>
              <a:rPr sz="2800" b="1" spc="-100" dirty="0">
                <a:solidFill>
                  <a:srgbClr val="0000FF"/>
                </a:solidFill>
                <a:latin typeface="Times New Roman"/>
                <a:cs typeface="Times New Roman"/>
              </a:rPr>
              <a:t> </a:t>
            </a:r>
            <a:r>
              <a:rPr sz="2800" b="1" spc="-5" dirty="0">
                <a:solidFill>
                  <a:srgbClr val="0000FF"/>
                </a:solidFill>
                <a:latin typeface="Times New Roman"/>
                <a:cs typeface="Times New Roman"/>
              </a:rPr>
              <a:t>Frequency</a:t>
            </a:r>
            <a:endParaRPr sz="2800">
              <a:latin typeface="Times New Roman"/>
              <a:cs typeface="Times New Roman"/>
            </a:endParaRPr>
          </a:p>
        </p:txBody>
      </p:sp>
      <p:sp>
        <p:nvSpPr>
          <p:cNvPr id="3" name="object 3"/>
          <p:cNvSpPr txBox="1"/>
          <p:nvPr/>
        </p:nvSpPr>
        <p:spPr>
          <a:xfrm>
            <a:off x="78739" y="481329"/>
            <a:ext cx="8990330" cy="5880100"/>
          </a:xfrm>
          <a:prstGeom prst="rect">
            <a:avLst/>
          </a:prstGeom>
        </p:spPr>
        <p:txBody>
          <a:bodyPr vert="horz" wrap="square" lIns="0" tIns="12700" rIns="0" bIns="0" rtlCol="0">
            <a:spAutoFit/>
          </a:bodyPr>
          <a:lstStyle/>
          <a:p>
            <a:pPr marL="12700" marR="5715" algn="just">
              <a:lnSpc>
                <a:spcPct val="100000"/>
              </a:lnSpc>
              <a:spcBef>
                <a:spcPts val="100"/>
              </a:spcBef>
              <a:buSzPct val="95833"/>
              <a:buFont typeface="Wingdings"/>
              <a:buChar char=""/>
              <a:tabLst>
                <a:tab pos="256540" algn="l"/>
              </a:tabLst>
            </a:pPr>
            <a:r>
              <a:rPr sz="2400" dirty="0">
                <a:latin typeface="Times New Roman"/>
                <a:cs typeface="Times New Roman"/>
              </a:rPr>
              <a:t>The </a:t>
            </a:r>
            <a:r>
              <a:rPr sz="2400" spc="-5" dirty="0">
                <a:latin typeface="Times New Roman"/>
                <a:cs typeface="Times New Roman"/>
              </a:rPr>
              <a:t>working-set </a:t>
            </a:r>
            <a:r>
              <a:rPr sz="2400" dirty="0">
                <a:latin typeface="Times New Roman"/>
                <a:cs typeface="Times New Roman"/>
              </a:rPr>
              <a:t>model is </a:t>
            </a:r>
            <a:r>
              <a:rPr sz="2400" spc="-5" dirty="0">
                <a:latin typeface="Times New Roman"/>
                <a:cs typeface="Times New Roman"/>
              </a:rPr>
              <a:t>successful, and </a:t>
            </a:r>
            <a:r>
              <a:rPr sz="2400" dirty="0">
                <a:latin typeface="Times New Roman"/>
                <a:cs typeface="Times New Roman"/>
              </a:rPr>
              <a:t>knowledge of the working  </a:t>
            </a:r>
            <a:r>
              <a:rPr sz="2400" spc="-5" dirty="0">
                <a:latin typeface="Times New Roman"/>
                <a:cs typeface="Times New Roman"/>
              </a:rPr>
              <a:t>set </a:t>
            </a:r>
            <a:r>
              <a:rPr sz="2400" spc="-10" dirty="0">
                <a:latin typeface="Times New Roman"/>
                <a:cs typeface="Times New Roman"/>
              </a:rPr>
              <a:t>can </a:t>
            </a:r>
            <a:r>
              <a:rPr sz="2400" spc="-5" dirty="0">
                <a:latin typeface="Times New Roman"/>
                <a:cs typeface="Times New Roman"/>
              </a:rPr>
              <a:t>be </a:t>
            </a:r>
            <a:r>
              <a:rPr sz="2400" dirty="0">
                <a:latin typeface="Times New Roman"/>
                <a:cs typeface="Times New Roman"/>
              </a:rPr>
              <a:t>useful </a:t>
            </a:r>
            <a:r>
              <a:rPr sz="2400" spc="-5" dirty="0">
                <a:latin typeface="Times New Roman"/>
                <a:cs typeface="Times New Roman"/>
              </a:rPr>
              <a:t>for prepaging but </a:t>
            </a:r>
            <a:r>
              <a:rPr sz="2400" dirty="0">
                <a:latin typeface="Times New Roman"/>
                <a:cs typeface="Times New Roman"/>
              </a:rPr>
              <a:t>it </a:t>
            </a:r>
            <a:r>
              <a:rPr sz="2400" spc="-5" dirty="0">
                <a:latin typeface="Times New Roman"/>
                <a:cs typeface="Times New Roman"/>
              </a:rPr>
              <a:t>seems </a:t>
            </a:r>
            <a:r>
              <a:rPr sz="2400" dirty="0">
                <a:latin typeface="Times New Roman"/>
                <a:cs typeface="Times New Roman"/>
              </a:rPr>
              <a:t>a clumsy </a:t>
            </a:r>
            <a:r>
              <a:rPr sz="2400" spc="5" dirty="0">
                <a:latin typeface="Times New Roman"/>
                <a:cs typeface="Times New Roman"/>
              </a:rPr>
              <a:t>way </a:t>
            </a:r>
            <a:r>
              <a:rPr sz="2400" dirty="0">
                <a:latin typeface="Times New Roman"/>
                <a:cs typeface="Times New Roman"/>
              </a:rPr>
              <a:t>to </a:t>
            </a:r>
            <a:r>
              <a:rPr sz="2400" spc="-5" dirty="0">
                <a:latin typeface="Times New Roman"/>
                <a:cs typeface="Times New Roman"/>
              </a:rPr>
              <a:t>control  thrashing.</a:t>
            </a:r>
            <a:endParaRPr sz="2400">
              <a:latin typeface="Times New Roman"/>
              <a:cs typeface="Times New Roman"/>
            </a:endParaRPr>
          </a:p>
          <a:p>
            <a:pPr marL="256540" indent="-243840" algn="just">
              <a:lnSpc>
                <a:spcPct val="100000"/>
              </a:lnSpc>
              <a:spcBef>
                <a:spcPts val="5"/>
              </a:spcBef>
              <a:buSzPct val="95833"/>
              <a:buFont typeface="Wingdings"/>
              <a:buChar char=""/>
              <a:tabLst>
                <a:tab pos="256540" algn="l"/>
              </a:tabLst>
            </a:pPr>
            <a:r>
              <a:rPr sz="2400" dirty="0">
                <a:latin typeface="Times New Roman"/>
                <a:cs typeface="Times New Roman"/>
              </a:rPr>
              <a:t>A strategy </a:t>
            </a:r>
            <a:r>
              <a:rPr sz="2400" spc="-5" dirty="0">
                <a:latin typeface="Times New Roman"/>
                <a:cs typeface="Times New Roman"/>
              </a:rPr>
              <a:t>that </a:t>
            </a:r>
            <a:r>
              <a:rPr sz="2400" dirty="0">
                <a:latin typeface="Times New Roman"/>
                <a:cs typeface="Times New Roman"/>
              </a:rPr>
              <a:t>uses the </a:t>
            </a:r>
            <a:r>
              <a:rPr sz="2400" b="1" dirty="0">
                <a:latin typeface="Times New Roman"/>
                <a:cs typeface="Times New Roman"/>
              </a:rPr>
              <a:t>page-fault </a:t>
            </a:r>
            <a:r>
              <a:rPr sz="2400" b="1" spc="-10" dirty="0">
                <a:latin typeface="Times New Roman"/>
                <a:cs typeface="Times New Roman"/>
              </a:rPr>
              <a:t>frequency (PFF) </a:t>
            </a:r>
            <a:r>
              <a:rPr sz="2400" b="1" spc="-5" dirty="0">
                <a:latin typeface="Times New Roman"/>
                <a:cs typeface="Times New Roman"/>
              </a:rPr>
              <a:t>takes </a:t>
            </a:r>
            <a:r>
              <a:rPr sz="2400" b="1" dirty="0">
                <a:latin typeface="Times New Roman"/>
                <a:cs typeface="Times New Roman"/>
              </a:rPr>
              <a:t>a</a:t>
            </a:r>
            <a:r>
              <a:rPr sz="2400" b="1" spc="55" dirty="0">
                <a:latin typeface="Times New Roman"/>
                <a:cs typeface="Times New Roman"/>
              </a:rPr>
              <a:t> </a:t>
            </a:r>
            <a:r>
              <a:rPr sz="2400" b="1" spc="-20" dirty="0">
                <a:latin typeface="Times New Roman"/>
                <a:cs typeface="Times New Roman"/>
              </a:rPr>
              <a:t>more</a:t>
            </a:r>
            <a:endParaRPr sz="2400">
              <a:latin typeface="Times New Roman"/>
              <a:cs typeface="Times New Roman"/>
            </a:endParaRPr>
          </a:p>
          <a:p>
            <a:pPr marL="12700" algn="just">
              <a:lnSpc>
                <a:spcPct val="100000"/>
              </a:lnSpc>
            </a:pPr>
            <a:r>
              <a:rPr sz="2400" spc="-5" dirty="0">
                <a:latin typeface="Times New Roman"/>
                <a:cs typeface="Times New Roman"/>
              </a:rPr>
              <a:t>direct</a:t>
            </a:r>
            <a:r>
              <a:rPr sz="2400" spc="-25" dirty="0">
                <a:latin typeface="Times New Roman"/>
                <a:cs typeface="Times New Roman"/>
              </a:rPr>
              <a:t> </a:t>
            </a:r>
            <a:r>
              <a:rPr sz="2400" spc="-5" dirty="0">
                <a:latin typeface="Times New Roman"/>
                <a:cs typeface="Times New Roman"/>
              </a:rPr>
              <a:t>approach.</a:t>
            </a:r>
            <a:endParaRPr sz="2400">
              <a:latin typeface="Times New Roman"/>
              <a:cs typeface="Times New Roman"/>
            </a:endParaRPr>
          </a:p>
          <a:p>
            <a:pPr marL="12700" marR="8890">
              <a:lnSpc>
                <a:spcPct val="100000"/>
              </a:lnSpc>
              <a:buSzPct val="95833"/>
              <a:buFont typeface="Wingdings"/>
              <a:buChar char=""/>
              <a:tabLst>
                <a:tab pos="256540" algn="l"/>
                <a:tab pos="2759710" algn="l"/>
              </a:tabLst>
            </a:pPr>
            <a:r>
              <a:rPr sz="2400" dirty="0">
                <a:latin typeface="Times New Roman"/>
                <a:cs typeface="Times New Roman"/>
              </a:rPr>
              <a:t>The </a:t>
            </a:r>
            <a:r>
              <a:rPr sz="2400" spc="-5" dirty="0">
                <a:latin typeface="Times New Roman"/>
                <a:cs typeface="Times New Roman"/>
              </a:rPr>
              <a:t>specific problem </a:t>
            </a:r>
            <a:r>
              <a:rPr sz="2400" dirty="0">
                <a:latin typeface="Times New Roman"/>
                <a:cs typeface="Times New Roman"/>
              </a:rPr>
              <a:t>is </a:t>
            </a:r>
            <a:r>
              <a:rPr sz="2400" spc="5" dirty="0">
                <a:latin typeface="Times New Roman"/>
                <a:cs typeface="Times New Roman"/>
              </a:rPr>
              <a:t>how </a:t>
            </a:r>
            <a:r>
              <a:rPr sz="2400" dirty="0">
                <a:latin typeface="Times New Roman"/>
                <a:cs typeface="Times New Roman"/>
              </a:rPr>
              <a:t>to </a:t>
            </a:r>
            <a:r>
              <a:rPr sz="2400" spc="-5" dirty="0">
                <a:latin typeface="Times New Roman"/>
                <a:cs typeface="Times New Roman"/>
              </a:rPr>
              <a:t>prevent thrashing. Thrashing </a:t>
            </a:r>
            <a:r>
              <a:rPr sz="2400" dirty="0">
                <a:latin typeface="Times New Roman"/>
                <a:cs typeface="Times New Roman"/>
              </a:rPr>
              <a:t>has a high  </a:t>
            </a:r>
            <a:r>
              <a:rPr sz="2400" spc="-10" dirty="0">
                <a:latin typeface="Times New Roman"/>
                <a:cs typeface="Times New Roman"/>
              </a:rPr>
              <a:t>page-fault</a:t>
            </a:r>
            <a:r>
              <a:rPr sz="2400" spc="50" dirty="0">
                <a:latin typeface="Times New Roman"/>
                <a:cs typeface="Times New Roman"/>
              </a:rPr>
              <a:t> </a:t>
            </a:r>
            <a:r>
              <a:rPr sz="2400" spc="-10" dirty="0">
                <a:latin typeface="Times New Roman"/>
                <a:cs typeface="Times New Roman"/>
              </a:rPr>
              <a:t>rate.</a:t>
            </a:r>
            <a:r>
              <a:rPr sz="2400" spc="-35" dirty="0">
                <a:latin typeface="Times New Roman"/>
                <a:cs typeface="Times New Roman"/>
              </a:rPr>
              <a:t> </a:t>
            </a:r>
            <a:r>
              <a:rPr sz="2400" dirty="0">
                <a:latin typeface="Times New Roman"/>
                <a:cs typeface="Times New Roman"/>
              </a:rPr>
              <a:t>Thus,	to </a:t>
            </a:r>
            <a:r>
              <a:rPr sz="2400" spc="-5" dirty="0">
                <a:latin typeface="Times New Roman"/>
                <a:cs typeface="Times New Roman"/>
              </a:rPr>
              <a:t>control </a:t>
            </a:r>
            <a:r>
              <a:rPr sz="2400" dirty="0">
                <a:latin typeface="Times New Roman"/>
                <a:cs typeface="Times New Roman"/>
              </a:rPr>
              <a:t>the </a:t>
            </a:r>
            <a:r>
              <a:rPr sz="2400" spc="-10" dirty="0">
                <a:latin typeface="Times New Roman"/>
                <a:cs typeface="Times New Roman"/>
              </a:rPr>
              <a:t>page-fault</a:t>
            </a:r>
            <a:r>
              <a:rPr sz="2400" spc="30" dirty="0">
                <a:latin typeface="Times New Roman"/>
                <a:cs typeface="Times New Roman"/>
              </a:rPr>
              <a:t> </a:t>
            </a:r>
            <a:r>
              <a:rPr sz="2400" spc="-10" dirty="0">
                <a:latin typeface="Times New Roman"/>
                <a:cs typeface="Times New Roman"/>
              </a:rPr>
              <a:t>rate.</a:t>
            </a:r>
            <a:endParaRPr sz="2400">
              <a:latin typeface="Times New Roman"/>
              <a:cs typeface="Times New Roman"/>
            </a:endParaRPr>
          </a:p>
          <a:p>
            <a:pPr marL="256540" indent="-243840">
              <a:lnSpc>
                <a:spcPct val="100000"/>
              </a:lnSpc>
              <a:spcBef>
                <a:spcPts val="5"/>
              </a:spcBef>
              <a:buSzPct val="95833"/>
              <a:buFont typeface="Wingdings"/>
              <a:buChar char=""/>
              <a:tabLst>
                <a:tab pos="256540" algn="l"/>
                <a:tab pos="2817495" algn="l"/>
              </a:tabLst>
            </a:pPr>
            <a:r>
              <a:rPr sz="2400" dirty="0">
                <a:latin typeface="Times New Roman"/>
                <a:cs typeface="Times New Roman"/>
              </a:rPr>
              <a:t>When it is</a:t>
            </a:r>
            <a:r>
              <a:rPr sz="2400" spc="-60" dirty="0">
                <a:latin typeface="Times New Roman"/>
                <a:cs typeface="Times New Roman"/>
              </a:rPr>
              <a:t> </a:t>
            </a:r>
            <a:r>
              <a:rPr sz="2400" dirty="0">
                <a:latin typeface="Times New Roman"/>
                <a:cs typeface="Times New Roman"/>
              </a:rPr>
              <a:t>too </a:t>
            </a:r>
            <a:r>
              <a:rPr sz="2400" spc="-5" dirty="0">
                <a:latin typeface="Times New Roman"/>
                <a:cs typeface="Times New Roman"/>
              </a:rPr>
              <a:t>high,	</a:t>
            </a:r>
            <a:r>
              <a:rPr sz="2400" dirty="0">
                <a:latin typeface="Times New Roman"/>
                <a:cs typeface="Times New Roman"/>
              </a:rPr>
              <a:t>that the </a:t>
            </a:r>
            <a:r>
              <a:rPr sz="2400" spc="-5" dirty="0">
                <a:latin typeface="Times New Roman"/>
                <a:cs typeface="Times New Roman"/>
              </a:rPr>
              <a:t>process needs </a:t>
            </a:r>
            <a:r>
              <a:rPr sz="2400" dirty="0">
                <a:latin typeface="Times New Roman"/>
                <a:cs typeface="Times New Roman"/>
              </a:rPr>
              <a:t>more</a:t>
            </a:r>
            <a:r>
              <a:rPr sz="2400" spc="15" dirty="0">
                <a:latin typeface="Times New Roman"/>
                <a:cs typeface="Times New Roman"/>
              </a:rPr>
              <a:t> </a:t>
            </a:r>
            <a:r>
              <a:rPr sz="2400" spc="-5" dirty="0">
                <a:latin typeface="Times New Roman"/>
                <a:cs typeface="Times New Roman"/>
              </a:rPr>
              <a:t>frames.</a:t>
            </a:r>
            <a:endParaRPr sz="2400">
              <a:latin typeface="Times New Roman"/>
              <a:cs typeface="Times New Roman"/>
            </a:endParaRPr>
          </a:p>
          <a:p>
            <a:pPr marL="256540" indent="-243840">
              <a:lnSpc>
                <a:spcPct val="100000"/>
              </a:lnSpc>
              <a:buSzPct val="95833"/>
              <a:buFont typeface="Wingdings"/>
              <a:buChar char=""/>
              <a:tabLst>
                <a:tab pos="256540" algn="l"/>
              </a:tabLst>
            </a:pPr>
            <a:r>
              <a:rPr sz="2400" spc="-20" dirty="0">
                <a:latin typeface="Times New Roman"/>
                <a:cs typeface="Times New Roman"/>
              </a:rPr>
              <a:t>Conversely,</a:t>
            </a:r>
            <a:r>
              <a:rPr sz="2400" spc="220" dirty="0">
                <a:latin typeface="Times New Roman"/>
                <a:cs typeface="Times New Roman"/>
              </a:rPr>
              <a:t> </a:t>
            </a:r>
            <a:r>
              <a:rPr sz="2400" dirty="0">
                <a:latin typeface="Times New Roman"/>
                <a:cs typeface="Times New Roman"/>
              </a:rPr>
              <a:t>if</a:t>
            </a:r>
            <a:r>
              <a:rPr sz="2400" spc="210" dirty="0">
                <a:latin typeface="Times New Roman"/>
                <a:cs typeface="Times New Roman"/>
              </a:rPr>
              <a:t> </a:t>
            </a:r>
            <a:r>
              <a:rPr sz="2400" dirty="0">
                <a:latin typeface="Times New Roman"/>
                <a:cs typeface="Times New Roman"/>
              </a:rPr>
              <a:t>the</a:t>
            </a:r>
            <a:r>
              <a:rPr sz="2400" spc="210" dirty="0">
                <a:latin typeface="Times New Roman"/>
                <a:cs typeface="Times New Roman"/>
              </a:rPr>
              <a:t> </a:t>
            </a:r>
            <a:r>
              <a:rPr sz="2400" spc="-5" dirty="0">
                <a:latin typeface="Times New Roman"/>
                <a:cs typeface="Times New Roman"/>
              </a:rPr>
              <a:t>pagefault</a:t>
            </a:r>
            <a:r>
              <a:rPr sz="2400" spc="235" dirty="0">
                <a:latin typeface="Times New Roman"/>
                <a:cs typeface="Times New Roman"/>
              </a:rPr>
              <a:t> </a:t>
            </a:r>
            <a:r>
              <a:rPr sz="2400" spc="-5" dirty="0">
                <a:latin typeface="Times New Roman"/>
                <a:cs typeface="Times New Roman"/>
              </a:rPr>
              <a:t>rate</a:t>
            </a:r>
            <a:r>
              <a:rPr sz="2400" spc="210" dirty="0">
                <a:latin typeface="Times New Roman"/>
                <a:cs typeface="Times New Roman"/>
              </a:rPr>
              <a:t> </a:t>
            </a:r>
            <a:r>
              <a:rPr sz="2400" dirty="0">
                <a:latin typeface="Times New Roman"/>
                <a:cs typeface="Times New Roman"/>
              </a:rPr>
              <a:t>is</a:t>
            </a:r>
            <a:r>
              <a:rPr sz="2400" spc="220" dirty="0">
                <a:latin typeface="Times New Roman"/>
                <a:cs typeface="Times New Roman"/>
              </a:rPr>
              <a:t> </a:t>
            </a:r>
            <a:r>
              <a:rPr sz="2400" dirty="0">
                <a:latin typeface="Times New Roman"/>
                <a:cs typeface="Times New Roman"/>
              </a:rPr>
              <a:t>too</a:t>
            </a:r>
            <a:r>
              <a:rPr sz="2400" spc="215" dirty="0">
                <a:latin typeface="Times New Roman"/>
                <a:cs typeface="Times New Roman"/>
              </a:rPr>
              <a:t> </a:t>
            </a:r>
            <a:r>
              <a:rPr sz="2400" spc="-45" dirty="0">
                <a:latin typeface="Times New Roman"/>
                <a:cs typeface="Times New Roman"/>
              </a:rPr>
              <a:t>low,</a:t>
            </a:r>
            <a:r>
              <a:rPr sz="2400" spc="220" dirty="0">
                <a:latin typeface="Times New Roman"/>
                <a:cs typeface="Times New Roman"/>
              </a:rPr>
              <a:t> </a:t>
            </a:r>
            <a:r>
              <a:rPr sz="2400" spc="-5" dirty="0">
                <a:latin typeface="Times New Roman"/>
                <a:cs typeface="Times New Roman"/>
              </a:rPr>
              <a:t>then</a:t>
            </a:r>
            <a:r>
              <a:rPr sz="2400" spc="210" dirty="0">
                <a:latin typeface="Times New Roman"/>
                <a:cs typeface="Times New Roman"/>
              </a:rPr>
              <a:t> </a:t>
            </a:r>
            <a:r>
              <a:rPr sz="2400" dirty="0">
                <a:latin typeface="Times New Roman"/>
                <a:cs typeface="Times New Roman"/>
              </a:rPr>
              <a:t>the</a:t>
            </a:r>
            <a:r>
              <a:rPr sz="2400" spc="215" dirty="0">
                <a:latin typeface="Times New Roman"/>
                <a:cs typeface="Times New Roman"/>
              </a:rPr>
              <a:t> </a:t>
            </a:r>
            <a:r>
              <a:rPr sz="2400" spc="-5" dirty="0">
                <a:latin typeface="Times New Roman"/>
                <a:cs typeface="Times New Roman"/>
              </a:rPr>
              <a:t>process</a:t>
            </a:r>
            <a:r>
              <a:rPr sz="2400" spc="220" dirty="0">
                <a:latin typeface="Times New Roman"/>
                <a:cs typeface="Times New Roman"/>
              </a:rPr>
              <a:t> </a:t>
            </a:r>
            <a:r>
              <a:rPr sz="2400" dirty="0">
                <a:latin typeface="Times New Roman"/>
                <a:cs typeface="Times New Roman"/>
              </a:rPr>
              <a:t>have</a:t>
            </a:r>
            <a:r>
              <a:rPr sz="2400" spc="210" dirty="0">
                <a:latin typeface="Times New Roman"/>
                <a:cs typeface="Times New Roman"/>
              </a:rPr>
              <a:t> </a:t>
            </a:r>
            <a:r>
              <a:rPr sz="2400" dirty="0">
                <a:latin typeface="Times New Roman"/>
                <a:cs typeface="Times New Roman"/>
              </a:rPr>
              <a:t>too</a:t>
            </a:r>
            <a:endParaRPr sz="2400">
              <a:latin typeface="Times New Roman"/>
              <a:cs typeface="Times New Roman"/>
            </a:endParaRPr>
          </a:p>
          <a:p>
            <a:pPr marL="12700">
              <a:lnSpc>
                <a:spcPct val="100000"/>
              </a:lnSpc>
            </a:pPr>
            <a:r>
              <a:rPr sz="2400" dirty="0">
                <a:latin typeface="Times New Roman"/>
                <a:cs typeface="Times New Roman"/>
              </a:rPr>
              <a:t>many</a:t>
            </a:r>
            <a:r>
              <a:rPr sz="2400" spc="-35" dirty="0">
                <a:latin typeface="Times New Roman"/>
                <a:cs typeface="Times New Roman"/>
              </a:rPr>
              <a:t> </a:t>
            </a:r>
            <a:r>
              <a:rPr sz="2400" spc="-5" dirty="0">
                <a:latin typeface="Times New Roman"/>
                <a:cs typeface="Times New Roman"/>
              </a:rPr>
              <a:t>frames.</a:t>
            </a:r>
            <a:endParaRPr sz="2400">
              <a:latin typeface="Times New Roman"/>
              <a:cs typeface="Times New Roman"/>
            </a:endParaRPr>
          </a:p>
          <a:p>
            <a:pPr marL="256540" indent="-243840" algn="just">
              <a:lnSpc>
                <a:spcPct val="100000"/>
              </a:lnSpc>
              <a:spcBef>
                <a:spcPts val="5"/>
              </a:spcBef>
              <a:buSzPct val="95833"/>
              <a:buFont typeface="Wingdings"/>
              <a:buChar char=""/>
              <a:tabLst>
                <a:tab pos="256540" algn="l"/>
              </a:tabLst>
            </a:pPr>
            <a:r>
              <a:rPr sz="2400" dirty="0">
                <a:latin typeface="Times New Roman"/>
                <a:cs typeface="Times New Roman"/>
              </a:rPr>
              <a:t>So, </a:t>
            </a:r>
            <a:r>
              <a:rPr sz="2400" spc="-5" dirty="0">
                <a:latin typeface="Times New Roman"/>
                <a:cs typeface="Times New Roman"/>
              </a:rPr>
              <a:t>establish upper and lower bounds on </a:t>
            </a:r>
            <a:r>
              <a:rPr sz="2400" dirty="0">
                <a:latin typeface="Times New Roman"/>
                <a:cs typeface="Times New Roman"/>
              </a:rPr>
              <a:t>the </a:t>
            </a:r>
            <a:r>
              <a:rPr sz="2400" spc="-5" dirty="0">
                <a:latin typeface="Times New Roman"/>
                <a:cs typeface="Times New Roman"/>
              </a:rPr>
              <a:t>desired </a:t>
            </a:r>
            <a:r>
              <a:rPr sz="2400" spc="-10" dirty="0">
                <a:latin typeface="Times New Roman"/>
                <a:cs typeface="Times New Roman"/>
              </a:rPr>
              <a:t>page-fault</a:t>
            </a:r>
            <a:r>
              <a:rPr sz="2400" spc="105" dirty="0">
                <a:latin typeface="Times New Roman"/>
                <a:cs typeface="Times New Roman"/>
              </a:rPr>
              <a:t> </a:t>
            </a:r>
            <a:r>
              <a:rPr sz="2400" spc="-10" dirty="0">
                <a:latin typeface="Times New Roman"/>
                <a:cs typeface="Times New Roman"/>
              </a:rPr>
              <a:t>rate.</a:t>
            </a:r>
            <a:endParaRPr sz="2400">
              <a:latin typeface="Times New Roman"/>
              <a:cs typeface="Times New Roman"/>
            </a:endParaRPr>
          </a:p>
          <a:p>
            <a:pPr marL="12700" marR="5080" algn="just">
              <a:lnSpc>
                <a:spcPct val="100000"/>
              </a:lnSpc>
              <a:buSzPct val="95833"/>
              <a:buFont typeface="Wingdings"/>
              <a:buChar char=""/>
              <a:tabLst>
                <a:tab pos="256540" algn="l"/>
              </a:tabLst>
            </a:pPr>
            <a:r>
              <a:rPr sz="2400" spc="-20" dirty="0">
                <a:latin typeface="Times New Roman"/>
                <a:cs typeface="Times New Roman"/>
              </a:rPr>
              <a:t>If </a:t>
            </a:r>
            <a:r>
              <a:rPr sz="2400" dirty="0">
                <a:latin typeface="Times New Roman"/>
                <a:cs typeface="Times New Roman"/>
              </a:rPr>
              <a:t>the </a:t>
            </a:r>
            <a:r>
              <a:rPr sz="2400" spc="-5" dirty="0">
                <a:latin typeface="Times New Roman"/>
                <a:cs typeface="Times New Roman"/>
              </a:rPr>
              <a:t>actual page-fault rate exceeds </a:t>
            </a:r>
            <a:r>
              <a:rPr sz="2400" dirty="0">
                <a:latin typeface="Times New Roman"/>
                <a:cs typeface="Times New Roman"/>
              </a:rPr>
              <a:t>the </a:t>
            </a:r>
            <a:r>
              <a:rPr sz="2400" spc="-5" dirty="0">
                <a:latin typeface="Times New Roman"/>
                <a:cs typeface="Times New Roman"/>
              </a:rPr>
              <a:t>upper limit, allocate </a:t>
            </a:r>
            <a:r>
              <a:rPr sz="2400" dirty="0">
                <a:latin typeface="Times New Roman"/>
                <a:cs typeface="Times New Roman"/>
              </a:rPr>
              <a:t>the  </a:t>
            </a:r>
            <a:r>
              <a:rPr sz="2400" spc="-5" dirty="0">
                <a:latin typeface="Times New Roman"/>
                <a:cs typeface="Times New Roman"/>
              </a:rPr>
              <a:t>process another </a:t>
            </a:r>
            <a:r>
              <a:rPr sz="2400" spc="-10" dirty="0">
                <a:latin typeface="Times New Roman"/>
                <a:cs typeface="Times New Roman"/>
              </a:rPr>
              <a:t>frame.</a:t>
            </a:r>
            <a:endParaRPr sz="2400">
              <a:latin typeface="Times New Roman"/>
              <a:cs typeface="Times New Roman"/>
            </a:endParaRPr>
          </a:p>
          <a:p>
            <a:pPr marL="12700" marR="7620" algn="just">
              <a:lnSpc>
                <a:spcPct val="100000"/>
              </a:lnSpc>
              <a:buSzPct val="95833"/>
              <a:buFont typeface="Wingdings"/>
              <a:buChar char=""/>
              <a:tabLst>
                <a:tab pos="256540" algn="l"/>
              </a:tabLst>
            </a:pPr>
            <a:r>
              <a:rPr sz="2400" spc="-20" dirty="0">
                <a:latin typeface="Times New Roman"/>
                <a:cs typeface="Times New Roman"/>
              </a:rPr>
              <a:t>If </a:t>
            </a:r>
            <a:r>
              <a:rPr sz="2400" dirty="0">
                <a:latin typeface="Times New Roman"/>
                <a:cs typeface="Times New Roman"/>
              </a:rPr>
              <a:t>the </a:t>
            </a:r>
            <a:r>
              <a:rPr sz="2400" spc="-5" dirty="0">
                <a:latin typeface="Times New Roman"/>
                <a:cs typeface="Times New Roman"/>
              </a:rPr>
              <a:t>page-fault rate falls below </a:t>
            </a:r>
            <a:r>
              <a:rPr sz="2400" dirty="0">
                <a:latin typeface="Times New Roman"/>
                <a:cs typeface="Times New Roman"/>
              </a:rPr>
              <a:t>the </a:t>
            </a:r>
            <a:r>
              <a:rPr sz="2400" spc="-5" dirty="0">
                <a:latin typeface="Times New Roman"/>
                <a:cs typeface="Times New Roman"/>
              </a:rPr>
              <a:t>lower limit, remove </a:t>
            </a:r>
            <a:r>
              <a:rPr sz="2400" dirty="0">
                <a:latin typeface="Times New Roman"/>
                <a:cs typeface="Times New Roman"/>
              </a:rPr>
              <a:t>a </a:t>
            </a:r>
            <a:r>
              <a:rPr sz="2400" spc="-5" dirty="0">
                <a:latin typeface="Times New Roman"/>
                <a:cs typeface="Times New Roman"/>
              </a:rPr>
              <a:t>frame from  </a:t>
            </a:r>
            <a:r>
              <a:rPr sz="2400" dirty="0">
                <a:latin typeface="Times New Roman"/>
                <a:cs typeface="Times New Roman"/>
              </a:rPr>
              <a:t>the </a:t>
            </a:r>
            <a:r>
              <a:rPr sz="2400" spc="-5" dirty="0">
                <a:latin typeface="Times New Roman"/>
                <a:cs typeface="Times New Roman"/>
              </a:rPr>
              <a:t>process. </a:t>
            </a:r>
            <a:r>
              <a:rPr sz="2400" dirty="0">
                <a:latin typeface="Times New Roman"/>
                <a:cs typeface="Times New Roman"/>
              </a:rPr>
              <a:t>Thus, </a:t>
            </a:r>
            <a:r>
              <a:rPr sz="2400" spc="-5" dirty="0">
                <a:latin typeface="Times New Roman"/>
                <a:cs typeface="Times New Roman"/>
              </a:rPr>
              <a:t>we </a:t>
            </a:r>
            <a:r>
              <a:rPr sz="2400" dirty="0">
                <a:latin typeface="Times New Roman"/>
                <a:cs typeface="Times New Roman"/>
              </a:rPr>
              <a:t>can directly measure </a:t>
            </a:r>
            <a:r>
              <a:rPr sz="2400" spc="-5" dirty="0">
                <a:latin typeface="Times New Roman"/>
                <a:cs typeface="Times New Roman"/>
              </a:rPr>
              <a:t>and </a:t>
            </a:r>
            <a:r>
              <a:rPr sz="2400" dirty="0">
                <a:latin typeface="Times New Roman"/>
                <a:cs typeface="Times New Roman"/>
              </a:rPr>
              <a:t>control the </a:t>
            </a:r>
            <a:r>
              <a:rPr sz="2400" spc="-10" dirty="0">
                <a:latin typeface="Times New Roman"/>
                <a:cs typeface="Times New Roman"/>
              </a:rPr>
              <a:t>pagefault </a:t>
            </a:r>
            <a:r>
              <a:rPr sz="2400" spc="-5" dirty="0">
                <a:latin typeface="Times New Roman"/>
                <a:cs typeface="Times New Roman"/>
              </a:rPr>
              <a:t>rate  </a:t>
            </a:r>
            <a:r>
              <a:rPr sz="2400" dirty="0">
                <a:latin typeface="Times New Roman"/>
                <a:cs typeface="Times New Roman"/>
              </a:rPr>
              <a:t>to </a:t>
            </a:r>
            <a:r>
              <a:rPr sz="2400" spc="-5" dirty="0">
                <a:latin typeface="Times New Roman"/>
                <a:cs typeface="Times New Roman"/>
              </a:rPr>
              <a:t>prevent</a:t>
            </a:r>
            <a:r>
              <a:rPr sz="2400" spc="-20" dirty="0">
                <a:latin typeface="Times New Roman"/>
                <a:cs typeface="Times New Roman"/>
              </a:rPr>
              <a:t> </a:t>
            </a:r>
            <a:r>
              <a:rPr sz="2400" spc="-5" dirty="0">
                <a:latin typeface="Times New Roman"/>
                <a:cs typeface="Times New Roman"/>
              </a:rPr>
              <a:t>thrashing.</a:t>
            </a:r>
            <a:endParaRPr sz="2400">
              <a:latin typeface="Times New Roman"/>
              <a:cs typeface="Times New Roman"/>
            </a:endParaRPr>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1060065" y="1643273"/>
            <a:ext cx="7514590" cy="3909695"/>
            <a:chOff x="1060065" y="1643273"/>
            <a:chExt cx="7514590" cy="3909695"/>
          </a:xfrm>
        </p:grpSpPr>
        <p:sp>
          <p:nvSpPr>
            <p:cNvPr id="3" name="object 3"/>
            <p:cNvSpPr/>
            <p:nvPr/>
          </p:nvSpPr>
          <p:spPr>
            <a:xfrm>
              <a:off x="1071849" y="1886144"/>
              <a:ext cx="7271384" cy="3655060"/>
            </a:xfrm>
            <a:custGeom>
              <a:avLst/>
              <a:gdLst/>
              <a:ahLst/>
              <a:cxnLst/>
              <a:rect l="l" t="t" r="r" b="b"/>
              <a:pathLst>
                <a:path w="7271384" h="3655060">
                  <a:moveTo>
                    <a:pt x="7271018" y="0"/>
                  </a:moveTo>
                  <a:lnTo>
                    <a:pt x="0" y="0"/>
                  </a:lnTo>
                  <a:lnTo>
                    <a:pt x="0" y="3654696"/>
                  </a:lnTo>
                  <a:lnTo>
                    <a:pt x="7271018" y="3654696"/>
                  </a:lnTo>
                  <a:lnTo>
                    <a:pt x="7271018" y="0"/>
                  </a:lnTo>
                  <a:close/>
                </a:path>
              </a:pathLst>
            </a:custGeom>
            <a:solidFill>
              <a:srgbClr val="D1D2D3"/>
            </a:solidFill>
          </p:spPr>
          <p:txBody>
            <a:bodyPr wrap="square" lIns="0" tIns="0" rIns="0" bIns="0" rtlCol="0"/>
            <a:lstStyle/>
            <a:p>
              <a:endParaRPr/>
            </a:p>
          </p:txBody>
        </p:sp>
        <p:sp>
          <p:nvSpPr>
            <p:cNvPr id="4" name="object 4"/>
            <p:cNvSpPr/>
            <p:nvPr/>
          </p:nvSpPr>
          <p:spPr>
            <a:xfrm>
              <a:off x="1071849" y="1886144"/>
              <a:ext cx="7271384" cy="3655060"/>
            </a:xfrm>
            <a:custGeom>
              <a:avLst/>
              <a:gdLst/>
              <a:ahLst/>
              <a:cxnLst/>
              <a:rect l="l" t="t" r="r" b="b"/>
              <a:pathLst>
                <a:path w="7271384" h="3655060">
                  <a:moveTo>
                    <a:pt x="0" y="0"/>
                  </a:moveTo>
                  <a:lnTo>
                    <a:pt x="7271018" y="0"/>
                  </a:lnTo>
                  <a:lnTo>
                    <a:pt x="7271018" y="3654696"/>
                  </a:lnTo>
                  <a:lnTo>
                    <a:pt x="0" y="3654696"/>
                  </a:lnTo>
                  <a:lnTo>
                    <a:pt x="0" y="0"/>
                  </a:lnTo>
                  <a:close/>
                </a:path>
              </a:pathLst>
            </a:custGeom>
            <a:ln w="10872">
              <a:solidFill>
                <a:srgbClr val="221F1F"/>
              </a:solidFill>
            </a:ln>
          </p:spPr>
          <p:txBody>
            <a:bodyPr wrap="square" lIns="0" tIns="0" rIns="0" bIns="0" rtlCol="0"/>
            <a:lstStyle/>
            <a:p>
              <a:endParaRPr/>
            </a:p>
          </p:txBody>
        </p:sp>
        <p:sp>
          <p:nvSpPr>
            <p:cNvPr id="5" name="object 5"/>
            <p:cNvSpPr/>
            <p:nvPr/>
          </p:nvSpPr>
          <p:spPr>
            <a:xfrm>
              <a:off x="1071841" y="3713454"/>
              <a:ext cx="4998085" cy="1087120"/>
            </a:xfrm>
            <a:custGeom>
              <a:avLst/>
              <a:gdLst/>
              <a:ahLst/>
              <a:cxnLst/>
              <a:rect l="l" t="t" r="r" b="b"/>
              <a:pathLst>
                <a:path w="4998085" h="1087120">
                  <a:moveTo>
                    <a:pt x="4997945" y="1050251"/>
                  </a:moveTo>
                  <a:lnTo>
                    <a:pt x="0" y="1050251"/>
                  </a:lnTo>
                  <a:lnTo>
                    <a:pt x="0" y="1086916"/>
                  </a:lnTo>
                  <a:lnTo>
                    <a:pt x="4997945" y="1086916"/>
                  </a:lnTo>
                  <a:lnTo>
                    <a:pt x="4997945" y="1050251"/>
                  </a:lnTo>
                  <a:close/>
                </a:path>
                <a:path w="4998085" h="1087120">
                  <a:moveTo>
                    <a:pt x="4997945" y="0"/>
                  </a:moveTo>
                  <a:lnTo>
                    <a:pt x="0" y="0"/>
                  </a:lnTo>
                  <a:lnTo>
                    <a:pt x="0" y="36664"/>
                  </a:lnTo>
                  <a:lnTo>
                    <a:pt x="4997945" y="36664"/>
                  </a:lnTo>
                  <a:lnTo>
                    <a:pt x="4997945" y="0"/>
                  </a:lnTo>
                  <a:close/>
                </a:path>
              </a:pathLst>
            </a:custGeom>
            <a:solidFill>
              <a:srgbClr val="A7A9AC"/>
            </a:solidFill>
          </p:spPr>
          <p:txBody>
            <a:bodyPr wrap="square" lIns="0" tIns="0" rIns="0" bIns="0" rtlCol="0"/>
            <a:lstStyle/>
            <a:p>
              <a:endParaRPr/>
            </a:p>
          </p:txBody>
        </p:sp>
        <p:sp>
          <p:nvSpPr>
            <p:cNvPr id="6" name="object 6"/>
            <p:cNvSpPr/>
            <p:nvPr/>
          </p:nvSpPr>
          <p:spPr>
            <a:xfrm>
              <a:off x="1071849" y="1655057"/>
              <a:ext cx="7491095" cy="3886200"/>
            </a:xfrm>
            <a:custGeom>
              <a:avLst/>
              <a:gdLst/>
              <a:ahLst/>
              <a:cxnLst/>
              <a:rect l="l" t="t" r="r" b="b"/>
              <a:pathLst>
                <a:path w="7491095" h="3886200">
                  <a:moveTo>
                    <a:pt x="7490939" y="3885783"/>
                  </a:moveTo>
                  <a:lnTo>
                    <a:pt x="0" y="3885783"/>
                  </a:lnTo>
                  <a:lnTo>
                    <a:pt x="0" y="0"/>
                  </a:lnTo>
                </a:path>
              </a:pathLst>
            </a:custGeom>
            <a:ln w="23544">
              <a:solidFill>
                <a:srgbClr val="221F1F"/>
              </a:solidFill>
            </a:ln>
          </p:spPr>
          <p:txBody>
            <a:bodyPr wrap="square" lIns="0" tIns="0" rIns="0" bIns="0" rtlCol="0"/>
            <a:lstStyle/>
            <a:p>
              <a:endParaRPr/>
            </a:p>
          </p:txBody>
        </p:sp>
      </p:grpSp>
      <p:grpSp>
        <p:nvGrpSpPr>
          <p:cNvPr id="7" name="object 7"/>
          <p:cNvGrpSpPr/>
          <p:nvPr/>
        </p:nvGrpSpPr>
        <p:grpSpPr>
          <a:xfrm>
            <a:off x="3909379" y="5740613"/>
            <a:ext cx="201295" cy="121285"/>
            <a:chOff x="3909379" y="5740613"/>
            <a:chExt cx="201295" cy="121285"/>
          </a:xfrm>
        </p:grpSpPr>
        <p:sp>
          <p:nvSpPr>
            <p:cNvPr id="8" name="object 8"/>
            <p:cNvSpPr/>
            <p:nvPr/>
          </p:nvSpPr>
          <p:spPr>
            <a:xfrm>
              <a:off x="3909379" y="5740613"/>
              <a:ext cx="88152" cy="117302"/>
            </a:xfrm>
            <a:prstGeom prst="rect">
              <a:avLst/>
            </a:prstGeom>
            <a:blipFill>
              <a:blip r:embed="rId2" cstate="print"/>
              <a:stretch>
                <a:fillRect/>
              </a:stretch>
            </a:blipFill>
          </p:spPr>
          <p:txBody>
            <a:bodyPr wrap="square" lIns="0" tIns="0" rIns="0" bIns="0" rtlCol="0"/>
            <a:lstStyle/>
            <a:p>
              <a:endParaRPr/>
            </a:p>
          </p:txBody>
        </p:sp>
        <p:sp>
          <p:nvSpPr>
            <p:cNvPr id="9" name="object 9"/>
            <p:cNvSpPr/>
            <p:nvPr/>
          </p:nvSpPr>
          <p:spPr>
            <a:xfrm>
              <a:off x="4023608" y="5744278"/>
              <a:ext cx="86537" cy="117304"/>
            </a:xfrm>
            <a:prstGeom prst="rect">
              <a:avLst/>
            </a:prstGeom>
            <a:blipFill>
              <a:blip r:embed="rId3" cstate="print"/>
              <a:stretch>
                <a:fillRect/>
              </a:stretch>
            </a:blipFill>
          </p:spPr>
          <p:txBody>
            <a:bodyPr wrap="square" lIns="0" tIns="0" rIns="0" bIns="0" rtlCol="0"/>
            <a:lstStyle/>
            <a:p>
              <a:endParaRPr/>
            </a:p>
          </p:txBody>
        </p:sp>
      </p:grpSp>
      <p:sp>
        <p:nvSpPr>
          <p:cNvPr id="10" name="object 10"/>
          <p:cNvSpPr/>
          <p:nvPr/>
        </p:nvSpPr>
        <p:spPr>
          <a:xfrm>
            <a:off x="1540259" y="2356868"/>
            <a:ext cx="5999309" cy="3026339"/>
          </a:xfrm>
          <a:prstGeom prst="rect">
            <a:avLst/>
          </a:prstGeom>
          <a:blipFill>
            <a:blip r:embed="rId4" cstate="print"/>
            <a:stretch>
              <a:fillRect/>
            </a:stretch>
          </a:blipFill>
        </p:spPr>
        <p:txBody>
          <a:bodyPr wrap="square" lIns="0" tIns="0" rIns="0" bIns="0" rtlCol="0"/>
          <a:lstStyle/>
          <a:p>
            <a:endParaRPr/>
          </a:p>
        </p:txBody>
      </p:sp>
      <p:grpSp>
        <p:nvGrpSpPr>
          <p:cNvPr id="11" name="object 11"/>
          <p:cNvGrpSpPr/>
          <p:nvPr/>
        </p:nvGrpSpPr>
        <p:grpSpPr>
          <a:xfrm>
            <a:off x="4137838" y="5702122"/>
            <a:ext cx="459105" cy="160020"/>
            <a:chOff x="4137838" y="5702122"/>
            <a:chExt cx="459105" cy="160020"/>
          </a:xfrm>
        </p:grpSpPr>
        <p:sp>
          <p:nvSpPr>
            <p:cNvPr id="12" name="object 12"/>
            <p:cNvSpPr/>
            <p:nvPr/>
          </p:nvSpPr>
          <p:spPr>
            <a:xfrm>
              <a:off x="4137838" y="5740613"/>
              <a:ext cx="145382" cy="117302"/>
            </a:xfrm>
            <a:prstGeom prst="rect">
              <a:avLst/>
            </a:prstGeom>
            <a:blipFill>
              <a:blip r:embed="rId5" cstate="print"/>
              <a:stretch>
                <a:fillRect/>
              </a:stretch>
            </a:blipFill>
          </p:spPr>
          <p:txBody>
            <a:bodyPr wrap="square" lIns="0" tIns="0" rIns="0" bIns="0" rtlCol="0"/>
            <a:lstStyle/>
            <a:p>
              <a:endParaRPr/>
            </a:p>
          </p:txBody>
        </p:sp>
        <p:sp>
          <p:nvSpPr>
            <p:cNvPr id="13" name="object 13"/>
            <p:cNvSpPr/>
            <p:nvPr/>
          </p:nvSpPr>
          <p:spPr>
            <a:xfrm>
              <a:off x="4309297" y="5702122"/>
              <a:ext cx="211151" cy="159459"/>
            </a:xfrm>
            <a:prstGeom prst="rect">
              <a:avLst/>
            </a:prstGeom>
            <a:blipFill>
              <a:blip r:embed="rId6" cstate="print"/>
              <a:stretch>
                <a:fillRect/>
              </a:stretch>
            </a:blipFill>
          </p:spPr>
          <p:txBody>
            <a:bodyPr wrap="square" lIns="0" tIns="0" rIns="0" bIns="0" rtlCol="0"/>
            <a:lstStyle/>
            <a:p>
              <a:endParaRPr/>
            </a:p>
          </p:txBody>
        </p:sp>
        <p:sp>
          <p:nvSpPr>
            <p:cNvPr id="14" name="object 14"/>
            <p:cNvSpPr/>
            <p:nvPr/>
          </p:nvSpPr>
          <p:spPr>
            <a:xfrm>
              <a:off x="4544679" y="5740613"/>
              <a:ext cx="52069" cy="117475"/>
            </a:xfrm>
            <a:custGeom>
              <a:avLst/>
              <a:gdLst/>
              <a:ahLst/>
              <a:cxnLst/>
              <a:rect l="l" t="t" r="r" b="b"/>
              <a:pathLst>
                <a:path w="52070" h="117475">
                  <a:moveTo>
                    <a:pt x="17307" y="3664"/>
                  </a:moveTo>
                  <a:lnTo>
                    <a:pt x="0" y="3664"/>
                  </a:lnTo>
                  <a:lnTo>
                    <a:pt x="0" y="117302"/>
                  </a:lnTo>
                  <a:lnTo>
                    <a:pt x="18922" y="117302"/>
                  </a:lnTo>
                  <a:lnTo>
                    <a:pt x="18922" y="51320"/>
                  </a:lnTo>
                  <a:lnTo>
                    <a:pt x="20815" y="39778"/>
                  </a:lnTo>
                  <a:lnTo>
                    <a:pt x="26278" y="30471"/>
                  </a:lnTo>
                  <a:lnTo>
                    <a:pt x="34986" y="24257"/>
                  </a:lnTo>
                  <a:lnTo>
                    <a:pt x="37197" y="23826"/>
                  </a:lnTo>
                  <a:lnTo>
                    <a:pt x="17307" y="23826"/>
                  </a:lnTo>
                  <a:lnTo>
                    <a:pt x="17307" y="3664"/>
                  </a:lnTo>
                  <a:close/>
                </a:path>
                <a:path w="52070" h="117475">
                  <a:moveTo>
                    <a:pt x="50076" y="0"/>
                  </a:moveTo>
                  <a:lnTo>
                    <a:pt x="48460" y="0"/>
                  </a:lnTo>
                  <a:lnTo>
                    <a:pt x="38725" y="1661"/>
                  </a:lnTo>
                  <a:lnTo>
                    <a:pt x="30288" y="6415"/>
                  </a:lnTo>
                  <a:lnTo>
                    <a:pt x="23148" y="13918"/>
                  </a:lnTo>
                  <a:lnTo>
                    <a:pt x="17307" y="23826"/>
                  </a:lnTo>
                  <a:lnTo>
                    <a:pt x="37197" y="23826"/>
                  </a:lnTo>
                  <a:lnTo>
                    <a:pt x="46614" y="21994"/>
                  </a:lnTo>
                  <a:lnTo>
                    <a:pt x="51922" y="21994"/>
                  </a:lnTo>
                  <a:lnTo>
                    <a:pt x="51922" y="1832"/>
                  </a:lnTo>
                  <a:lnTo>
                    <a:pt x="50076" y="0"/>
                  </a:lnTo>
                  <a:close/>
                </a:path>
              </a:pathLst>
            </a:custGeom>
            <a:solidFill>
              <a:srgbClr val="221F1F"/>
            </a:solidFill>
          </p:spPr>
          <p:txBody>
            <a:bodyPr wrap="square" lIns="0" tIns="0" rIns="0" bIns="0" rtlCol="0"/>
            <a:lstStyle/>
            <a:p>
              <a:endParaRPr/>
            </a:p>
          </p:txBody>
        </p:sp>
      </p:grpSp>
      <p:sp>
        <p:nvSpPr>
          <p:cNvPr id="15" name="object 15"/>
          <p:cNvSpPr/>
          <p:nvPr/>
        </p:nvSpPr>
        <p:spPr>
          <a:xfrm>
            <a:off x="4662370" y="5700290"/>
            <a:ext cx="162690" cy="161292"/>
          </a:xfrm>
          <a:prstGeom prst="rect">
            <a:avLst/>
          </a:prstGeom>
          <a:blipFill>
            <a:blip r:embed="rId7" cstate="print"/>
            <a:stretch>
              <a:fillRect/>
            </a:stretch>
          </a:blipFill>
        </p:spPr>
        <p:txBody>
          <a:bodyPr wrap="square" lIns="0" tIns="0" rIns="0" bIns="0" rtlCol="0"/>
          <a:lstStyle/>
          <a:p>
            <a:endParaRPr/>
          </a:p>
        </p:txBody>
      </p:sp>
      <p:grpSp>
        <p:nvGrpSpPr>
          <p:cNvPr id="16" name="object 16"/>
          <p:cNvGrpSpPr/>
          <p:nvPr/>
        </p:nvGrpSpPr>
        <p:grpSpPr>
          <a:xfrm>
            <a:off x="4889214" y="5700290"/>
            <a:ext cx="621665" cy="161290"/>
            <a:chOff x="4889214" y="5700290"/>
            <a:chExt cx="621665" cy="161290"/>
          </a:xfrm>
        </p:grpSpPr>
        <p:sp>
          <p:nvSpPr>
            <p:cNvPr id="17" name="object 17"/>
            <p:cNvSpPr/>
            <p:nvPr/>
          </p:nvSpPr>
          <p:spPr>
            <a:xfrm>
              <a:off x="4889214" y="5700290"/>
              <a:ext cx="231920" cy="161292"/>
            </a:xfrm>
            <a:prstGeom prst="rect">
              <a:avLst/>
            </a:prstGeom>
            <a:blipFill>
              <a:blip r:embed="rId8" cstate="print"/>
              <a:stretch>
                <a:fillRect/>
              </a:stretch>
            </a:blipFill>
          </p:spPr>
          <p:txBody>
            <a:bodyPr wrap="square" lIns="0" tIns="0" rIns="0" bIns="0" rtlCol="0"/>
            <a:lstStyle/>
            <a:p>
              <a:endParaRPr/>
            </a:p>
          </p:txBody>
        </p:sp>
        <p:sp>
          <p:nvSpPr>
            <p:cNvPr id="18" name="object 18"/>
            <p:cNvSpPr/>
            <p:nvPr/>
          </p:nvSpPr>
          <p:spPr>
            <a:xfrm>
              <a:off x="5140288" y="5740613"/>
              <a:ext cx="145382" cy="117302"/>
            </a:xfrm>
            <a:prstGeom prst="rect">
              <a:avLst/>
            </a:prstGeom>
            <a:blipFill>
              <a:blip r:embed="rId9" cstate="print"/>
              <a:stretch>
                <a:fillRect/>
              </a:stretch>
            </a:blipFill>
          </p:spPr>
          <p:txBody>
            <a:bodyPr wrap="square" lIns="0" tIns="0" rIns="0" bIns="0" rtlCol="0"/>
            <a:lstStyle/>
            <a:p>
              <a:endParaRPr/>
            </a:p>
          </p:txBody>
        </p:sp>
        <p:sp>
          <p:nvSpPr>
            <p:cNvPr id="19" name="object 19"/>
            <p:cNvSpPr/>
            <p:nvPr/>
          </p:nvSpPr>
          <p:spPr>
            <a:xfrm>
              <a:off x="5308055" y="5740613"/>
              <a:ext cx="202613" cy="120969"/>
            </a:xfrm>
            <a:prstGeom prst="rect">
              <a:avLst/>
            </a:prstGeom>
            <a:blipFill>
              <a:blip r:embed="rId10" cstate="print"/>
              <a:stretch>
                <a:fillRect/>
              </a:stretch>
            </a:blipFill>
          </p:spPr>
          <p:txBody>
            <a:bodyPr wrap="square" lIns="0" tIns="0" rIns="0" bIns="0" rtlCol="0"/>
            <a:lstStyle/>
            <a:p>
              <a:endParaRPr/>
            </a:p>
          </p:txBody>
        </p:sp>
      </p:grpSp>
      <p:grpSp>
        <p:nvGrpSpPr>
          <p:cNvPr id="20" name="object 20"/>
          <p:cNvGrpSpPr/>
          <p:nvPr/>
        </p:nvGrpSpPr>
        <p:grpSpPr>
          <a:xfrm>
            <a:off x="6698194" y="3081153"/>
            <a:ext cx="762000" cy="160020"/>
            <a:chOff x="6698194" y="3081153"/>
            <a:chExt cx="762000" cy="160020"/>
          </a:xfrm>
        </p:grpSpPr>
        <p:sp>
          <p:nvSpPr>
            <p:cNvPr id="21" name="object 21"/>
            <p:cNvSpPr/>
            <p:nvPr/>
          </p:nvSpPr>
          <p:spPr>
            <a:xfrm>
              <a:off x="6698183" y="3081159"/>
              <a:ext cx="19685" cy="156210"/>
            </a:xfrm>
            <a:custGeom>
              <a:avLst/>
              <a:gdLst/>
              <a:ahLst/>
              <a:cxnLst/>
              <a:rect l="l" t="t" r="r" b="b"/>
              <a:pathLst>
                <a:path w="19684" h="156210">
                  <a:moveTo>
                    <a:pt x="19164" y="42011"/>
                  </a:moveTo>
                  <a:lnTo>
                    <a:pt x="0" y="42011"/>
                  </a:lnTo>
                  <a:lnTo>
                    <a:pt x="0" y="155854"/>
                  </a:lnTo>
                  <a:lnTo>
                    <a:pt x="19164" y="155854"/>
                  </a:lnTo>
                  <a:lnTo>
                    <a:pt x="19164" y="42011"/>
                  </a:lnTo>
                  <a:close/>
                </a:path>
                <a:path w="19684" h="156210">
                  <a:moveTo>
                    <a:pt x="19164" y="0"/>
                  </a:moveTo>
                  <a:lnTo>
                    <a:pt x="0" y="0"/>
                  </a:lnTo>
                  <a:lnTo>
                    <a:pt x="0" y="20027"/>
                  </a:lnTo>
                  <a:lnTo>
                    <a:pt x="19164" y="20027"/>
                  </a:lnTo>
                  <a:lnTo>
                    <a:pt x="19164" y="0"/>
                  </a:lnTo>
                  <a:close/>
                </a:path>
              </a:pathLst>
            </a:custGeom>
            <a:solidFill>
              <a:srgbClr val="221F1F"/>
            </a:solidFill>
          </p:spPr>
          <p:txBody>
            <a:bodyPr wrap="square" lIns="0" tIns="0" rIns="0" bIns="0" rtlCol="0"/>
            <a:lstStyle/>
            <a:p>
              <a:endParaRPr/>
            </a:p>
          </p:txBody>
        </p:sp>
        <p:sp>
          <p:nvSpPr>
            <p:cNvPr id="22" name="object 22"/>
            <p:cNvSpPr/>
            <p:nvPr/>
          </p:nvSpPr>
          <p:spPr>
            <a:xfrm>
              <a:off x="6745040" y="3119505"/>
              <a:ext cx="86537" cy="117497"/>
            </a:xfrm>
            <a:prstGeom prst="rect">
              <a:avLst/>
            </a:prstGeom>
            <a:blipFill>
              <a:blip r:embed="rId11" cstate="print"/>
              <a:stretch>
                <a:fillRect/>
              </a:stretch>
            </a:blipFill>
          </p:spPr>
          <p:txBody>
            <a:bodyPr wrap="square" lIns="0" tIns="0" rIns="0" bIns="0" rtlCol="0"/>
            <a:lstStyle/>
            <a:p>
              <a:endParaRPr/>
            </a:p>
          </p:txBody>
        </p:sp>
        <p:sp>
          <p:nvSpPr>
            <p:cNvPr id="23" name="object 23"/>
            <p:cNvSpPr/>
            <p:nvPr/>
          </p:nvSpPr>
          <p:spPr>
            <a:xfrm>
              <a:off x="6852346" y="3119505"/>
              <a:ext cx="91845" cy="121162"/>
            </a:xfrm>
            <a:prstGeom prst="rect">
              <a:avLst/>
            </a:prstGeom>
            <a:blipFill>
              <a:blip r:embed="rId12" cstate="print"/>
              <a:stretch>
                <a:fillRect/>
              </a:stretch>
            </a:blipFill>
          </p:spPr>
          <p:txBody>
            <a:bodyPr wrap="square" lIns="0" tIns="0" rIns="0" bIns="0" rtlCol="0"/>
            <a:lstStyle/>
            <a:p>
              <a:endParaRPr/>
            </a:p>
          </p:txBody>
        </p:sp>
        <p:sp>
          <p:nvSpPr>
            <p:cNvPr id="24" name="object 24"/>
            <p:cNvSpPr/>
            <p:nvPr/>
          </p:nvSpPr>
          <p:spPr>
            <a:xfrm>
              <a:off x="6966575" y="3119505"/>
              <a:ext cx="493379" cy="121162"/>
            </a:xfrm>
            <a:prstGeom prst="rect">
              <a:avLst/>
            </a:prstGeom>
            <a:blipFill>
              <a:blip r:embed="rId13" cstate="print"/>
              <a:stretch>
                <a:fillRect/>
              </a:stretch>
            </a:blipFill>
          </p:spPr>
          <p:txBody>
            <a:bodyPr wrap="square" lIns="0" tIns="0" rIns="0" bIns="0" rtlCol="0"/>
            <a:lstStyle/>
            <a:p>
              <a:endParaRPr/>
            </a:p>
          </p:txBody>
        </p:sp>
      </p:grpSp>
      <p:grpSp>
        <p:nvGrpSpPr>
          <p:cNvPr id="25" name="object 25"/>
          <p:cNvGrpSpPr/>
          <p:nvPr/>
        </p:nvGrpSpPr>
        <p:grpSpPr>
          <a:xfrm>
            <a:off x="7541415" y="3081153"/>
            <a:ext cx="687705" cy="160020"/>
            <a:chOff x="7541415" y="3081153"/>
            <a:chExt cx="687705" cy="160020"/>
          </a:xfrm>
        </p:grpSpPr>
        <p:sp>
          <p:nvSpPr>
            <p:cNvPr id="26" name="object 26"/>
            <p:cNvSpPr/>
            <p:nvPr/>
          </p:nvSpPr>
          <p:spPr>
            <a:xfrm>
              <a:off x="7541415" y="3119505"/>
              <a:ext cx="88152" cy="117497"/>
            </a:xfrm>
            <a:prstGeom prst="rect">
              <a:avLst/>
            </a:prstGeom>
            <a:blipFill>
              <a:blip r:embed="rId14" cstate="print"/>
              <a:stretch>
                <a:fillRect/>
              </a:stretch>
            </a:blipFill>
          </p:spPr>
          <p:txBody>
            <a:bodyPr wrap="square" lIns="0" tIns="0" rIns="0" bIns="0" rtlCol="0"/>
            <a:lstStyle/>
            <a:p>
              <a:endParaRPr/>
            </a:p>
          </p:txBody>
        </p:sp>
        <p:sp>
          <p:nvSpPr>
            <p:cNvPr id="27" name="object 27"/>
            <p:cNvSpPr/>
            <p:nvPr/>
          </p:nvSpPr>
          <p:spPr>
            <a:xfrm>
              <a:off x="7655645" y="3123169"/>
              <a:ext cx="86537" cy="117497"/>
            </a:xfrm>
            <a:prstGeom prst="rect">
              <a:avLst/>
            </a:prstGeom>
            <a:blipFill>
              <a:blip r:embed="rId15" cstate="print"/>
              <a:stretch>
                <a:fillRect/>
              </a:stretch>
            </a:blipFill>
          </p:spPr>
          <p:txBody>
            <a:bodyPr wrap="square" lIns="0" tIns="0" rIns="0" bIns="0" rtlCol="0"/>
            <a:lstStyle/>
            <a:p>
              <a:endParaRPr/>
            </a:p>
          </p:txBody>
        </p:sp>
        <p:sp>
          <p:nvSpPr>
            <p:cNvPr id="28" name="object 28"/>
            <p:cNvSpPr/>
            <p:nvPr/>
          </p:nvSpPr>
          <p:spPr>
            <a:xfrm>
              <a:off x="7769874" y="3119505"/>
              <a:ext cx="145382" cy="117497"/>
            </a:xfrm>
            <a:prstGeom prst="rect">
              <a:avLst/>
            </a:prstGeom>
            <a:blipFill>
              <a:blip r:embed="rId16" cstate="print"/>
              <a:stretch>
                <a:fillRect/>
              </a:stretch>
            </a:blipFill>
          </p:spPr>
          <p:txBody>
            <a:bodyPr wrap="square" lIns="0" tIns="0" rIns="0" bIns="0" rtlCol="0"/>
            <a:lstStyle/>
            <a:p>
              <a:endParaRPr/>
            </a:p>
          </p:txBody>
        </p:sp>
        <p:sp>
          <p:nvSpPr>
            <p:cNvPr id="29" name="object 29"/>
            <p:cNvSpPr/>
            <p:nvPr/>
          </p:nvSpPr>
          <p:spPr>
            <a:xfrm>
              <a:off x="7941334" y="3081153"/>
              <a:ext cx="209305" cy="159513"/>
            </a:xfrm>
            <a:prstGeom prst="rect">
              <a:avLst/>
            </a:prstGeom>
            <a:blipFill>
              <a:blip r:embed="rId17" cstate="print"/>
              <a:stretch>
                <a:fillRect/>
              </a:stretch>
            </a:blipFill>
          </p:spPr>
          <p:txBody>
            <a:bodyPr wrap="square" lIns="0" tIns="0" rIns="0" bIns="0" rtlCol="0"/>
            <a:lstStyle/>
            <a:p>
              <a:endParaRPr/>
            </a:p>
          </p:txBody>
        </p:sp>
        <p:sp>
          <p:nvSpPr>
            <p:cNvPr id="30" name="object 30"/>
            <p:cNvSpPr/>
            <p:nvPr/>
          </p:nvSpPr>
          <p:spPr>
            <a:xfrm>
              <a:off x="8176716" y="3119505"/>
              <a:ext cx="52069" cy="118110"/>
            </a:xfrm>
            <a:custGeom>
              <a:avLst/>
              <a:gdLst/>
              <a:ahLst/>
              <a:cxnLst/>
              <a:rect l="l" t="t" r="r" b="b"/>
              <a:pathLst>
                <a:path w="52070" h="118110">
                  <a:moveTo>
                    <a:pt x="17307" y="3664"/>
                  </a:moveTo>
                  <a:lnTo>
                    <a:pt x="0" y="3664"/>
                  </a:lnTo>
                  <a:lnTo>
                    <a:pt x="0" y="117497"/>
                  </a:lnTo>
                  <a:lnTo>
                    <a:pt x="17307" y="117497"/>
                  </a:lnTo>
                  <a:lnTo>
                    <a:pt x="17307" y="51542"/>
                  </a:lnTo>
                  <a:lnTo>
                    <a:pt x="19460" y="39649"/>
                  </a:lnTo>
                  <a:lnTo>
                    <a:pt x="25355" y="29679"/>
                  </a:lnTo>
                  <a:lnTo>
                    <a:pt x="34149" y="22824"/>
                  </a:lnTo>
                  <a:lnTo>
                    <a:pt x="37723" y="21985"/>
                  </a:lnTo>
                  <a:lnTo>
                    <a:pt x="17307" y="21985"/>
                  </a:lnTo>
                  <a:lnTo>
                    <a:pt x="17307" y="3664"/>
                  </a:lnTo>
                  <a:close/>
                </a:path>
                <a:path w="52070" h="118110">
                  <a:moveTo>
                    <a:pt x="51922" y="0"/>
                  </a:moveTo>
                  <a:lnTo>
                    <a:pt x="48460" y="0"/>
                  </a:lnTo>
                  <a:lnTo>
                    <a:pt x="38725" y="1648"/>
                  </a:lnTo>
                  <a:lnTo>
                    <a:pt x="30288" y="6229"/>
                  </a:lnTo>
                  <a:lnTo>
                    <a:pt x="23148" y="13191"/>
                  </a:lnTo>
                  <a:lnTo>
                    <a:pt x="17307" y="21985"/>
                  </a:lnTo>
                  <a:lnTo>
                    <a:pt x="37723" y="21985"/>
                  </a:lnTo>
                  <a:lnTo>
                    <a:pt x="44999" y="20275"/>
                  </a:lnTo>
                  <a:lnTo>
                    <a:pt x="51922" y="20275"/>
                  </a:lnTo>
                  <a:lnTo>
                    <a:pt x="51922" y="0"/>
                  </a:lnTo>
                  <a:close/>
                </a:path>
              </a:pathLst>
            </a:custGeom>
            <a:solidFill>
              <a:srgbClr val="221F1F"/>
            </a:solidFill>
          </p:spPr>
          <p:txBody>
            <a:bodyPr wrap="square" lIns="0" tIns="0" rIns="0" bIns="0" rtlCol="0"/>
            <a:lstStyle/>
            <a:p>
              <a:endParaRPr/>
            </a:p>
          </p:txBody>
        </p:sp>
      </p:grpSp>
      <p:sp>
        <p:nvSpPr>
          <p:cNvPr id="31" name="object 31"/>
          <p:cNvSpPr/>
          <p:nvPr/>
        </p:nvSpPr>
        <p:spPr>
          <a:xfrm>
            <a:off x="6691270" y="3322989"/>
            <a:ext cx="162921" cy="161370"/>
          </a:xfrm>
          <a:prstGeom prst="rect">
            <a:avLst/>
          </a:prstGeom>
          <a:blipFill>
            <a:blip r:embed="rId18" cstate="print"/>
            <a:stretch>
              <a:fillRect/>
            </a:stretch>
          </a:blipFill>
        </p:spPr>
        <p:txBody>
          <a:bodyPr wrap="square" lIns="0" tIns="0" rIns="0" bIns="0" rtlCol="0"/>
          <a:lstStyle/>
          <a:p>
            <a:endParaRPr/>
          </a:p>
        </p:txBody>
      </p:sp>
      <p:grpSp>
        <p:nvGrpSpPr>
          <p:cNvPr id="32" name="object 32"/>
          <p:cNvGrpSpPr/>
          <p:nvPr/>
        </p:nvGrpSpPr>
        <p:grpSpPr>
          <a:xfrm>
            <a:off x="6918114" y="3322989"/>
            <a:ext cx="621665" cy="161925"/>
            <a:chOff x="6918114" y="3322989"/>
            <a:chExt cx="621665" cy="161925"/>
          </a:xfrm>
        </p:grpSpPr>
        <p:sp>
          <p:nvSpPr>
            <p:cNvPr id="33" name="object 33"/>
            <p:cNvSpPr/>
            <p:nvPr/>
          </p:nvSpPr>
          <p:spPr>
            <a:xfrm>
              <a:off x="6918114" y="3322989"/>
              <a:ext cx="52069" cy="158115"/>
            </a:xfrm>
            <a:custGeom>
              <a:avLst/>
              <a:gdLst/>
              <a:ahLst/>
              <a:cxnLst/>
              <a:rect l="l" t="t" r="r" b="b"/>
              <a:pathLst>
                <a:path w="52070" h="158114">
                  <a:moveTo>
                    <a:pt x="51922" y="0"/>
                  </a:moveTo>
                  <a:lnTo>
                    <a:pt x="43384" y="0"/>
                  </a:lnTo>
                  <a:lnTo>
                    <a:pt x="31755" y="1404"/>
                  </a:lnTo>
                  <a:lnTo>
                    <a:pt x="23047" y="5740"/>
                  </a:lnTo>
                  <a:lnTo>
                    <a:pt x="17585" y="13191"/>
                  </a:lnTo>
                  <a:lnTo>
                    <a:pt x="15692" y="23939"/>
                  </a:lnTo>
                  <a:lnTo>
                    <a:pt x="15692" y="43970"/>
                  </a:lnTo>
                  <a:lnTo>
                    <a:pt x="0" y="43970"/>
                  </a:lnTo>
                  <a:lnTo>
                    <a:pt x="0" y="60581"/>
                  </a:lnTo>
                  <a:lnTo>
                    <a:pt x="15692" y="60581"/>
                  </a:lnTo>
                  <a:lnTo>
                    <a:pt x="15692" y="157706"/>
                  </a:lnTo>
                  <a:lnTo>
                    <a:pt x="32999" y="157706"/>
                  </a:lnTo>
                  <a:lnTo>
                    <a:pt x="32999" y="60581"/>
                  </a:lnTo>
                  <a:lnTo>
                    <a:pt x="51922" y="60581"/>
                  </a:lnTo>
                  <a:lnTo>
                    <a:pt x="51922" y="43970"/>
                  </a:lnTo>
                  <a:lnTo>
                    <a:pt x="32999" y="43970"/>
                  </a:lnTo>
                  <a:lnTo>
                    <a:pt x="32999" y="20275"/>
                  </a:lnTo>
                  <a:lnTo>
                    <a:pt x="36461" y="16610"/>
                  </a:lnTo>
                  <a:lnTo>
                    <a:pt x="51922" y="16610"/>
                  </a:lnTo>
                  <a:lnTo>
                    <a:pt x="51922" y="0"/>
                  </a:lnTo>
                  <a:close/>
                </a:path>
              </a:pathLst>
            </a:custGeom>
            <a:solidFill>
              <a:srgbClr val="221F1F"/>
            </a:solidFill>
          </p:spPr>
          <p:txBody>
            <a:bodyPr wrap="square" lIns="0" tIns="0" rIns="0" bIns="0" rtlCol="0"/>
            <a:lstStyle/>
            <a:p>
              <a:endParaRPr/>
            </a:p>
          </p:txBody>
        </p:sp>
        <p:sp>
          <p:nvSpPr>
            <p:cNvPr id="34" name="object 34"/>
            <p:cNvSpPr/>
            <p:nvPr/>
          </p:nvSpPr>
          <p:spPr>
            <a:xfrm>
              <a:off x="6989190" y="3363295"/>
              <a:ext cx="160844" cy="121064"/>
            </a:xfrm>
            <a:prstGeom prst="rect">
              <a:avLst/>
            </a:prstGeom>
            <a:blipFill>
              <a:blip r:embed="rId19" cstate="print"/>
              <a:stretch>
                <a:fillRect/>
              </a:stretch>
            </a:blipFill>
          </p:spPr>
          <p:txBody>
            <a:bodyPr wrap="square" lIns="0" tIns="0" rIns="0" bIns="0" rtlCol="0"/>
            <a:lstStyle/>
            <a:p>
              <a:endParaRPr/>
            </a:p>
          </p:txBody>
        </p:sp>
        <p:sp>
          <p:nvSpPr>
            <p:cNvPr id="35" name="object 35"/>
            <p:cNvSpPr/>
            <p:nvPr/>
          </p:nvSpPr>
          <p:spPr>
            <a:xfrm>
              <a:off x="7169188" y="3363295"/>
              <a:ext cx="145382" cy="117400"/>
            </a:xfrm>
            <a:prstGeom prst="rect">
              <a:avLst/>
            </a:prstGeom>
            <a:blipFill>
              <a:blip r:embed="rId20" cstate="print"/>
              <a:stretch>
                <a:fillRect/>
              </a:stretch>
            </a:blipFill>
          </p:spPr>
          <p:txBody>
            <a:bodyPr wrap="square" lIns="0" tIns="0" rIns="0" bIns="0" rtlCol="0"/>
            <a:lstStyle/>
            <a:p>
              <a:endParaRPr/>
            </a:p>
          </p:txBody>
        </p:sp>
        <p:sp>
          <p:nvSpPr>
            <p:cNvPr id="36" name="object 36"/>
            <p:cNvSpPr/>
            <p:nvPr/>
          </p:nvSpPr>
          <p:spPr>
            <a:xfrm>
              <a:off x="7337186" y="3363295"/>
              <a:ext cx="202382" cy="121064"/>
            </a:xfrm>
            <a:prstGeom prst="rect">
              <a:avLst/>
            </a:prstGeom>
            <a:blipFill>
              <a:blip r:embed="rId21" cstate="print"/>
              <a:stretch>
                <a:fillRect/>
              </a:stretch>
            </a:blipFill>
          </p:spPr>
          <p:txBody>
            <a:bodyPr wrap="square" lIns="0" tIns="0" rIns="0" bIns="0" rtlCol="0"/>
            <a:lstStyle/>
            <a:p>
              <a:endParaRPr/>
            </a:p>
          </p:txBody>
        </p:sp>
      </p:grpSp>
      <p:grpSp>
        <p:nvGrpSpPr>
          <p:cNvPr id="37" name="object 37"/>
          <p:cNvGrpSpPr/>
          <p:nvPr/>
        </p:nvGrpSpPr>
        <p:grpSpPr>
          <a:xfrm>
            <a:off x="6701655" y="3634639"/>
            <a:ext cx="552450" cy="160020"/>
            <a:chOff x="6701655" y="3634639"/>
            <a:chExt cx="552450" cy="160020"/>
          </a:xfrm>
        </p:grpSpPr>
        <p:sp>
          <p:nvSpPr>
            <p:cNvPr id="38" name="object 38"/>
            <p:cNvSpPr/>
            <p:nvPr/>
          </p:nvSpPr>
          <p:spPr>
            <a:xfrm>
              <a:off x="6701655" y="3634639"/>
              <a:ext cx="211382" cy="159464"/>
            </a:xfrm>
            <a:prstGeom prst="rect">
              <a:avLst/>
            </a:prstGeom>
            <a:blipFill>
              <a:blip r:embed="rId22" cstate="print"/>
              <a:stretch>
                <a:fillRect/>
              </a:stretch>
            </a:blipFill>
          </p:spPr>
          <p:txBody>
            <a:bodyPr wrap="square" lIns="0" tIns="0" rIns="0" bIns="0" rtlCol="0"/>
            <a:lstStyle/>
            <a:p>
              <a:endParaRPr/>
            </a:p>
          </p:txBody>
        </p:sp>
        <p:sp>
          <p:nvSpPr>
            <p:cNvPr id="39" name="object 39"/>
            <p:cNvSpPr/>
            <p:nvPr/>
          </p:nvSpPr>
          <p:spPr>
            <a:xfrm>
              <a:off x="6935421" y="3676802"/>
              <a:ext cx="86537" cy="117302"/>
            </a:xfrm>
            <a:prstGeom prst="rect">
              <a:avLst/>
            </a:prstGeom>
            <a:blipFill>
              <a:blip r:embed="rId23" cstate="print"/>
              <a:stretch>
                <a:fillRect/>
              </a:stretch>
            </a:blipFill>
          </p:spPr>
          <p:txBody>
            <a:bodyPr wrap="square" lIns="0" tIns="0" rIns="0" bIns="0" rtlCol="0"/>
            <a:lstStyle/>
            <a:p>
              <a:endParaRPr/>
            </a:p>
          </p:txBody>
        </p:sp>
        <p:sp>
          <p:nvSpPr>
            <p:cNvPr id="40" name="object 40"/>
            <p:cNvSpPr/>
            <p:nvPr/>
          </p:nvSpPr>
          <p:spPr>
            <a:xfrm>
              <a:off x="7049651" y="3673138"/>
              <a:ext cx="88383" cy="117302"/>
            </a:xfrm>
            <a:prstGeom prst="rect">
              <a:avLst/>
            </a:prstGeom>
            <a:blipFill>
              <a:blip r:embed="rId24" cstate="print"/>
              <a:stretch>
                <a:fillRect/>
              </a:stretch>
            </a:blipFill>
          </p:spPr>
          <p:txBody>
            <a:bodyPr wrap="square" lIns="0" tIns="0" rIns="0" bIns="0" rtlCol="0"/>
            <a:lstStyle/>
            <a:p>
              <a:endParaRPr/>
            </a:p>
          </p:txBody>
        </p:sp>
        <p:sp>
          <p:nvSpPr>
            <p:cNvPr id="41" name="object 41"/>
            <p:cNvSpPr/>
            <p:nvPr/>
          </p:nvSpPr>
          <p:spPr>
            <a:xfrm>
              <a:off x="7158803" y="3634639"/>
              <a:ext cx="95075" cy="159464"/>
            </a:xfrm>
            <a:prstGeom prst="rect">
              <a:avLst/>
            </a:prstGeom>
            <a:blipFill>
              <a:blip r:embed="rId25" cstate="print"/>
              <a:stretch>
                <a:fillRect/>
              </a:stretch>
            </a:blipFill>
          </p:spPr>
          <p:txBody>
            <a:bodyPr wrap="square" lIns="0" tIns="0" rIns="0" bIns="0" rtlCol="0"/>
            <a:lstStyle/>
            <a:p>
              <a:endParaRPr/>
            </a:p>
          </p:txBody>
        </p:sp>
      </p:grpSp>
      <p:grpSp>
        <p:nvGrpSpPr>
          <p:cNvPr id="42" name="object 42"/>
          <p:cNvGrpSpPr/>
          <p:nvPr/>
        </p:nvGrpSpPr>
        <p:grpSpPr>
          <a:xfrm>
            <a:off x="7610645" y="4979977"/>
            <a:ext cx="687705" cy="160020"/>
            <a:chOff x="7610645" y="4979977"/>
            <a:chExt cx="687705" cy="160020"/>
          </a:xfrm>
        </p:grpSpPr>
        <p:sp>
          <p:nvSpPr>
            <p:cNvPr id="43" name="object 43"/>
            <p:cNvSpPr/>
            <p:nvPr/>
          </p:nvSpPr>
          <p:spPr>
            <a:xfrm>
              <a:off x="7610645" y="5018476"/>
              <a:ext cx="88152" cy="117302"/>
            </a:xfrm>
            <a:prstGeom prst="rect">
              <a:avLst/>
            </a:prstGeom>
            <a:blipFill>
              <a:blip r:embed="rId26" cstate="print"/>
              <a:stretch>
                <a:fillRect/>
              </a:stretch>
            </a:blipFill>
          </p:spPr>
          <p:txBody>
            <a:bodyPr wrap="square" lIns="0" tIns="0" rIns="0" bIns="0" rtlCol="0"/>
            <a:lstStyle/>
            <a:p>
              <a:endParaRPr/>
            </a:p>
          </p:txBody>
        </p:sp>
        <p:sp>
          <p:nvSpPr>
            <p:cNvPr id="44" name="object 44"/>
            <p:cNvSpPr/>
            <p:nvPr/>
          </p:nvSpPr>
          <p:spPr>
            <a:xfrm>
              <a:off x="7724875" y="5022140"/>
              <a:ext cx="86537" cy="117302"/>
            </a:xfrm>
            <a:prstGeom prst="rect">
              <a:avLst/>
            </a:prstGeom>
            <a:blipFill>
              <a:blip r:embed="rId27" cstate="print"/>
              <a:stretch>
                <a:fillRect/>
              </a:stretch>
            </a:blipFill>
          </p:spPr>
          <p:txBody>
            <a:bodyPr wrap="square" lIns="0" tIns="0" rIns="0" bIns="0" rtlCol="0"/>
            <a:lstStyle/>
            <a:p>
              <a:endParaRPr/>
            </a:p>
          </p:txBody>
        </p:sp>
        <p:sp>
          <p:nvSpPr>
            <p:cNvPr id="45" name="object 45"/>
            <p:cNvSpPr/>
            <p:nvPr/>
          </p:nvSpPr>
          <p:spPr>
            <a:xfrm>
              <a:off x="7839104" y="5018476"/>
              <a:ext cx="145382" cy="117302"/>
            </a:xfrm>
            <a:prstGeom prst="rect">
              <a:avLst/>
            </a:prstGeom>
            <a:blipFill>
              <a:blip r:embed="rId28" cstate="print"/>
              <a:stretch>
                <a:fillRect/>
              </a:stretch>
            </a:blipFill>
          </p:spPr>
          <p:txBody>
            <a:bodyPr wrap="square" lIns="0" tIns="0" rIns="0" bIns="0" rtlCol="0"/>
            <a:lstStyle/>
            <a:p>
              <a:endParaRPr/>
            </a:p>
          </p:txBody>
        </p:sp>
        <p:sp>
          <p:nvSpPr>
            <p:cNvPr id="46" name="object 46"/>
            <p:cNvSpPr/>
            <p:nvPr/>
          </p:nvSpPr>
          <p:spPr>
            <a:xfrm>
              <a:off x="8010564" y="4979977"/>
              <a:ext cx="211151" cy="159464"/>
            </a:xfrm>
            <a:prstGeom prst="rect">
              <a:avLst/>
            </a:prstGeom>
            <a:blipFill>
              <a:blip r:embed="rId29" cstate="print"/>
              <a:stretch>
                <a:fillRect/>
              </a:stretch>
            </a:blipFill>
          </p:spPr>
          <p:txBody>
            <a:bodyPr wrap="square" lIns="0" tIns="0" rIns="0" bIns="0" rtlCol="0"/>
            <a:lstStyle/>
            <a:p>
              <a:endParaRPr/>
            </a:p>
          </p:txBody>
        </p:sp>
        <p:sp>
          <p:nvSpPr>
            <p:cNvPr id="47" name="object 47"/>
            <p:cNvSpPr/>
            <p:nvPr/>
          </p:nvSpPr>
          <p:spPr>
            <a:xfrm>
              <a:off x="8245946" y="5018476"/>
              <a:ext cx="52069" cy="117475"/>
            </a:xfrm>
            <a:custGeom>
              <a:avLst/>
              <a:gdLst/>
              <a:ahLst/>
              <a:cxnLst/>
              <a:rect l="l" t="t" r="r" b="b"/>
              <a:pathLst>
                <a:path w="52070" h="117475">
                  <a:moveTo>
                    <a:pt x="17307" y="3664"/>
                  </a:moveTo>
                  <a:lnTo>
                    <a:pt x="0" y="3664"/>
                  </a:lnTo>
                  <a:lnTo>
                    <a:pt x="0" y="117302"/>
                  </a:lnTo>
                  <a:lnTo>
                    <a:pt x="17307" y="117302"/>
                  </a:lnTo>
                  <a:lnTo>
                    <a:pt x="17307" y="51298"/>
                  </a:lnTo>
                  <a:lnTo>
                    <a:pt x="19460" y="39475"/>
                  </a:lnTo>
                  <a:lnTo>
                    <a:pt x="25355" y="29542"/>
                  </a:lnTo>
                  <a:lnTo>
                    <a:pt x="34149" y="22700"/>
                  </a:lnTo>
                  <a:lnTo>
                    <a:pt x="37197" y="21985"/>
                  </a:lnTo>
                  <a:lnTo>
                    <a:pt x="17307" y="21985"/>
                  </a:lnTo>
                  <a:lnTo>
                    <a:pt x="17307" y="3664"/>
                  </a:lnTo>
                  <a:close/>
                </a:path>
                <a:path w="52070" h="117475">
                  <a:moveTo>
                    <a:pt x="51922" y="0"/>
                  </a:moveTo>
                  <a:lnTo>
                    <a:pt x="48460" y="0"/>
                  </a:lnTo>
                  <a:lnTo>
                    <a:pt x="38725" y="1631"/>
                  </a:lnTo>
                  <a:lnTo>
                    <a:pt x="30288" y="6183"/>
                  </a:lnTo>
                  <a:lnTo>
                    <a:pt x="23148" y="13139"/>
                  </a:lnTo>
                  <a:lnTo>
                    <a:pt x="17307" y="21985"/>
                  </a:lnTo>
                  <a:lnTo>
                    <a:pt x="37197" y="21985"/>
                  </a:lnTo>
                  <a:lnTo>
                    <a:pt x="44999" y="20152"/>
                  </a:lnTo>
                  <a:lnTo>
                    <a:pt x="51922" y="20152"/>
                  </a:lnTo>
                  <a:lnTo>
                    <a:pt x="51922" y="0"/>
                  </a:lnTo>
                  <a:close/>
                </a:path>
              </a:pathLst>
            </a:custGeom>
            <a:solidFill>
              <a:srgbClr val="221F1F"/>
            </a:solidFill>
          </p:spPr>
          <p:txBody>
            <a:bodyPr wrap="square" lIns="0" tIns="0" rIns="0" bIns="0" rtlCol="0"/>
            <a:lstStyle/>
            <a:p>
              <a:endParaRPr/>
            </a:p>
          </p:txBody>
        </p:sp>
      </p:grpSp>
      <p:grpSp>
        <p:nvGrpSpPr>
          <p:cNvPr id="48" name="object 48"/>
          <p:cNvGrpSpPr/>
          <p:nvPr/>
        </p:nvGrpSpPr>
        <p:grpSpPr>
          <a:xfrm>
            <a:off x="729080" y="3451480"/>
            <a:ext cx="194310" cy="955040"/>
            <a:chOff x="729080" y="3451480"/>
            <a:chExt cx="194310" cy="955040"/>
          </a:xfrm>
        </p:grpSpPr>
        <p:sp>
          <p:nvSpPr>
            <p:cNvPr id="49" name="object 49"/>
            <p:cNvSpPr/>
            <p:nvPr/>
          </p:nvSpPr>
          <p:spPr>
            <a:xfrm>
              <a:off x="767166" y="4065375"/>
              <a:ext cx="155815" cy="340914"/>
            </a:xfrm>
            <a:prstGeom prst="rect">
              <a:avLst/>
            </a:prstGeom>
            <a:blipFill>
              <a:blip r:embed="rId30" cstate="print"/>
              <a:stretch>
                <a:fillRect/>
              </a:stretch>
            </a:blipFill>
          </p:spPr>
          <p:txBody>
            <a:bodyPr wrap="square" lIns="0" tIns="0" rIns="0" bIns="0" rtlCol="0"/>
            <a:lstStyle/>
            <a:p>
              <a:endParaRPr/>
            </a:p>
          </p:txBody>
        </p:sp>
        <p:sp>
          <p:nvSpPr>
            <p:cNvPr id="50" name="object 50"/>
            <p:cNvSpPr/>
            <p:nvPr/>
          </p:nvSpPr>
          <p:spPr>
            <a:xfrm>
              <a:off x="767166" y="3938912"/>
              <a:ext cx="114259" cy="104477"/>
            </a:xfrm>
            <a:prstGeom prst="rect">
              <a:avLst/>
            </a:prstGeom>
            <a:blipFill>
              <a:blip r:embed="rId31" cstate="print"/>
              <a:stretch>
                <a:fillRect/>
              </a:stretch>
            </a:blipFill>
          </p:spPr>
          <p:txBody>
            <a:bodyPr wrap="square" lIns="0" tIns="0" rIns="0" bIns="0" rtlCol="0"/>
            <a:lstStyle/>
            <a:p>
              <a:endParaRPr/>
            </a:p>
          </p:txBody>
        </p:sp>
        <p:sp>
          <p:nvSpPr>
            <p:cNvPr id="51" name="object 51"/>
            <p:cNvSpPr/>
            <p:nvPr/>
          </p:nvSpPr>
          <p:spPr>
            <a:xfrm>
              <a:off x="729080" y="3685962"/>
              <a:ext cx="152345" cy="232772"/>
            </a:xfrm>
            <a:prstGeom prst="rect">
              <a:avLst/>
            </a:prstGeom>
            <a:blipFill>
              <a:blip r:embed="rId32" cstate="print"/>
              <a:stretch>
                <a:fillRect/>
              </a:stretch>
            </a:blipFill>
          </p:spPr>
          <p:txBody>
            <a:bodyPr wrap="square" lIns="0" tIns="0" rIns="0" bIns="0" rtlCol="0"/>
            <a:lstStyle/>
            <a:p>
              <a:endParaRPr/>
            </a:p>
          </p:txBody>
        </p:sp>
        <p:sp>
          <p:nvSpPr>
            <p:cNvPr id="52" name="object 52"/>
            <p:cNvSpPr/>
            <p:nvPr/>
          </p:nvSpPr>
          <p:spPr>
            <a:xfrm>
              <a:off x="770629" y="3572324"/>
              <a:ext cx="110795" cy="91653"/>
            </a:xfrm>
            <a:prstGeom prst="rect">
              <a:avLst/>
            </a:prstGeom>
            <a:blipFill>
              <a:blip r:embed="rId33" cstate="print"/>
              <a:stretch>
                <a:fillRect/>
              </a:stretch>
            </a:blipFill>
          </p:spPr>
          <p:txBody>
            <a:bodyPr wrap="square" lIns="0" tIns="0" rIns="0" bIns="0" rtlCol="0"/>
            <a:lstStyle/>
            <a:p>
              <a:endParaRPr/>
            </a:p>
          </p:txBody>
        </p:sp>
        <p:sp>
          <p:nvSpPr>
            <p:cNvPr id="53" name="object 53"/>
            <p:cNvSpPr/>
            <p:nvPr/>
          </p:nvSpPr>
          <p:spPr>
            <a:xfrm>
              <a:off x="730808" y="3451491"/>
              <a:ext cx="149225" cy="90170"/>
            </a:xfrm>
            <a:custGeom>
              <a:avLst/>
              <a:gdLst/>
              <a:ahLst/>
              <a:cxnLst/>
              <a:rect l="l" t="t" r="r" b="b"/>
              <a:pathLst>
                <a:path w="149225" h="90170">
                  <a:moveTo>
                    <a:pt x="147154" y="71374"/>
                  </a:moveTo>
                  <a:lnTo>
                    <a:pt x="0" y="71374"/>
                  </a:lnTo>
                  <a:lnTo>
                    <a:pt x="0" y="89687"/>
                  </a:lnTo>
                  <a:lnTo>
                    <a:pt x="147154" y="89687"/>
                  </a:lnTo>
                  <a:lnTo>
                    <a:pt x="147154" y="71374"/>
                  </a:lnTo>
                  <a:close/>
                </a:path>
                <a:path w="149225" h="90170">
                  <a:moveTo>
                    <a:pt x="148882" y="7327"/>
                  </a:moveTo>
                  <a:lnTo>
                    <a:pt x="147154" y="0"/>
                  </a:lnTo>
                  <a:lnTo>
                    <a:pt x="133299" y="0"/>
                  </a:lnTo>
                  <a:lnTo>
                    <a:pt x="133299" y="18211"/>
                  </a:lnTo>
                  <a:lnTo>
                    <a:pt x="55397" y="18211"/>
                  </a:lnTo>
                  <a:lnTo>
                    <a:pt x="55397" y="0"/>
                  </a:lnTo>
                  <a:lnTo>
                    <a:pt x="39814" y="0"/>
                  </a:lnTo>
                  <a:lnTo>
                    <a:pt x="39814" y="18211"/>
                  </a:lnTo>
                  <a:lnTo>
                    <a:pt x="10388" y="18211"/>
                  </a:lnTo>
                  <a:lnTo>
                    <a:pt x="10388" y="38366"/>
                  </a:lnTo>
                  <a:lnTo>
                    <a:pt x="39814" y="38366"/>
                  </a:lnTo>
                  <a:lnTo>
                    <a:pt x="39814" y="53022"/>
                  </a:lnTo>
                  <a:lnTo>
                    <a:pt x="55397" y="53022"/>
                  </a:lnTo>
                  <a:lnTo>
                    <a:pt x="55397" y="38366"/>
                  </a:lnTo>
                  <a:lnTo>
                    <a:pt x="126377" y="38366"/>
                  </a:lnTo>
                  <a:lnTo>
                    <a:pt x="135001" y="37223"/>
                  </a:lnTo>
                  <a:lnTo>
                    <a:pt x="142176" y="33337"/>
                  </a:lnTo>
                  <a:lnTo>
                    <a:pt x="147066" y="26009"/>
                  </a:lnTo>
                  <a:lnTo>
                    <a:pt x="148882" y="14554"/>
                  </a:lnTo>
                  <a:lnTo>
                    <a:pt x="148882" y="7327"/>
                  </a:lnTo>
                  <a:close/>
                </a:path>
              </a:pathLst>
            </a:custGeom>
            <a:solidFill>
              <a:srgbClr val="221F1F"/>
            </a:solidFill>
          </p:spPr>
          <p:txBody>
            <a:bodyPr wrap="square" lIns="0" tIns="0" rIns="0" bIns="0" rtlCol="0"/>
            <a:lstStyle/>
            <a:p>
              <a:endParaRPr/>
            </a:p>
          </p:txBody>
        </p:sp>
      </p:grpSp>
      <p:sp>
        <p:nvSpPr>
          <p:cNvPr id="54" name="object 54"/>
          <p:cNvSpPr/>
          <p:nvPr/>
        </p:nvSpPr>
        <p:spPr>
          <a:xfrm>
            <a:off x="741197" y="3018863"/>
            <a:ext cx="140227" cy="350050"/>
          </a:xfrm>
          <a:prstGeom prst="rect">
            <a:avLst/>
          </a:prstGeom>
          <a:blipFill>
            <a:blip r:embed="rId34" cstate="print"/>
            <a:stretch>
              <a:fillRect/>
            </a:stretch>
          </a:blipFill>
        </p:spPr>
        <p:txBody>
          <a:bodyPr wrap="square" lIns="0" tIns="0" rIns="0" bIns="0" rtlCol="0"/>
          <a:lstStyle/>
          <a:p>
            <a:endParaRPr/>
          </a:p>
        </p:txBody>
      </p:sp>
      <p:sp>
        <p:nvSpPr>
          <p:cNvPr id="55" name="object 55"/>
          <p:cNvSpPr/>
          <p:nvPr/>
        </p:nvSpPr>
        <p:spPr>
          <a:xfrm>
            <a:off x="1026850" y="1600094"/>
            <a:ext cx="90022" cy="102596"/>
          </a:xfrm>
          <a:prstGeom prst="rect">
            <a:avLst/>
          </a:prstGeom>
          <a:blipFill>
            <a:blip r:embed="rId35" cstate="print"/>
            <a:stretch>
              <a:fillRect/>
            </a:stretch>
          </a:blipFill>
        </p:spPr>
        <p:txBody>
          <a:bodyPr wrap="square" lIns="0" tIns="0" rIns="0" bIns="0" rtlCol="0"/>
          <a:lstStyle/>
          <a:p>
            <a:endParaRPr/>
          </a:p>
        </p:txBody>
      </p:sp>
      <p:sp>
        <p:nvSpPr>
          <p:cNvPr id="56" name="object 56"/>
          <p:cNvSpPr/>
          <p:nvPr/>
        </p:nvSpPr>
        <p:spPr>
          <a:xfrm>
            <a:off x="8515942" y="5493182"/>
            <a:ext cx="95250" cy="93980"/>
          </a:xfrm>
          <a:custGeom>
            <a:avLst/>
            <a:gdLst/>
            <a:ahLst/>
            <a:cxnLst/>
            <a:rect l="l" t="t" r="r" b="b"/>
            <a:pathLst>
              <a:path w="95250" h="93979">
                <a:moveTo>
                  <a:pt x="0" y="0"/>
                </a:moveTo>
                <a:lnTo>
                  <a:pt x="19153" y="47658"/>
                </a:lnTo>
                <a:lnTo>
                  <a:pt x="0" y="93460"/>
                </a:lnTo>
                <a:lnTo>
                  <a:pt x="94845" y="53064"/>
                </a:lnTo>
                <a:lnTo>
                  <a:pt x="94845" y="42033"/>
                </a:lnTo>
                <a:lnTo>
                  <a:pt x="0" y="0"/>
                </a:lnTo>
                <a:close/>
              </a:path>
            </a:pathLst>
          </a:custGeom>
          <a:solidFill>
            <a:srgbClr val="221F1F"/>
          </a:solidFill>
        </p:spPr>
        <p:txBody>
          <a:bodyPr wrap="square" lIns="0" tIns="0" rIns="0" bIns="0" rtlCol="0"/>
          <a:lstStyle/>
          <a:p>
            <a:endParaRPr/>
          </a:p>
        </p:txBody>
      </p:sp>
      <p:sp>
        <p:nvSpPr>
          <p:cNvPr id="57" name="object 57"/>
          <p:cNvSpPr txBox="1">
            <a:spLocks noGrp="1"/>
          </p:cNvSpPr>
          <p:nvPr>
            <p:ph type="title"/>
          </p:nvPr>
        </p:nvSpPr>
        <p:spPr>
          <a:xfrm>
            <a:off x="2746629" y="20777"/>
            <a:ext cx="3390265" cy="454025"/>
          </a:xfrm>
          <a:prstGeom prst="rect">
            <a:avLst/>
          </a:prstGeom>
        </p:spPr>
        <p:txBody>
          <a:bodyPr vert="horz" wrap="square" lIns="0" tIns="13970" rIns="0" bIns="0" rtlCol="0">
            <a:spAutoFit/>
          </a:bodyPr>
          <a:lstStyle/>
          <a:p>
            <a:pPr marL="12700">
              <a:lnSpc>
                <a:spcPct val="100000"/>
              </a:lnSpc>
              <a:spcBef>
                <a:spcPts val="110"/>
              </a:spcBef>
            </a:pPr>
            <a:r>
              <a:rPr sz="2800" b="1" dirty="0">
                <a:solidFill>
                  <a:srgbClr val="0000FF"/>
                </a:solidFill>
                <a:latin typeface="Times New Roman"/>
                <a:cs typeface="Times New Roman"/>
              </a:rPr>
              <a:t>Page-Fault</a:t>
            </a:r>
            <a:r>
              <a:rPr sz="2800" b="1" spc="-100" dirty="0">
                <a:solidFill>
                  <a:srgbClr val="0000FF"/>
                </a:solidFill>
                <a:latin typeface="Times New Roman"/>
                <a:cs typeface="Times New Roman"/>
              </a:rPr>
              <a:t> </a:t>
            </a:r>
            <a:r>
              <a:rPr sz="2800" b="1" spc="-5" dirty="0">
                <a:solidFill>
                  <a:srgbClr val="0000FF"/>
                </a:solidFill>
                <a:latin typeface="Times New Roman"/>
                <a:cs typeface="Times New Roman"/>
              </a:rPr>
              <a:t>Frequency</a:t>
            </a:r>
            <a:endParaRPr sz="2800">
              <a:latin typeface="Times New Roman"/>
              <a:cs typeface="Times New Roman"/>
            </a:endParaRPr>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3335" marR="5080">
              <a:lnSpc>
                <a:spcPct val="100000"/>
              </a:lnSpc>
              <a:spcBef>
                <a:spcPts val="100"/>
              </a:spcBef>
              <a:tabLst>
                <a:tab pos="2757805" algn="l"/>
                <a:tab pos="4587240" algn="l"/>
              </a:tabLst>
            </a:pPr>
            <a:r>
              <a:rPr spc="-5" dirty="0"/>
              <a:t>G12.Consider </a:t>
            </a:r>
            <a:r>
              <a:rPr dirty="0"/>
              <a:t>a </a:t>
            </a:r>
            <a:r>
              <a:rPr b="1" dirty="0">
                <a:solidFill>
                  <a:srgbClr val="FF0000"/>
                </a:solidFill>
                <a:latin typeface="Times New Roman"/>
                <a:cs typeface="Times New Roman"/>
              </a:rPr>
              <a:t>logical </a:t>
            </a:r>
            <a:r>
              <a:rPr b="1" spc="-10" dirty="0">
                <a:solidFill>
                  <a:srgbClr val="FF0000"/>
                </a:solidFill>
                <a:latin typeface="Times New Roman"/>
                <a:cs typeface="Times New Roman"/>
              </a:rPr>
              <a:t>address </a:t>
            </a:r>
            <a:r>
              <a:rPr b="1" spc="-5" dirty="0">
                <a:solidFill>
                  <a:srgbClr val="FF0000"/>
                </a:solidFill>
                <a:latin typeface="Times New Roman"/>
                <a:cs typeface="Times New Roman"/>
              </a:rPr>
              <a:t>space of </a:t>
            </a:r>
            <a:r>
              <a:rPr b="1" dirty="0">
                <a:solidFill>
                  <a:srgbClr val="FF0000"/>
                </a:solidFill>
                <a:latin typeface="Times New Roman"/>
                <a:cs typeface="Times New Roman"/>
              </a:rPr>
              <a:t>8 </a:t>
            </a:r>
            <a:r>
              <a:rPr b="1" spc="-5" dirty="0">
                <a:solidFill>
                  <a:srgbClr val="FF0000"/>
                </a:solidFill>
                <a:latin typeface="Times New Roman"/>
                <a:cs typeface="Times New Roman"/>
              </a:rPr>
              <a:t>pages of 1024 </a:t>
            </a:r>
            <a:r>
              <a:rPr b="1" dirty="0">
                <a:solidFill>
                  <a:srgbClr val="FF0000"/>
                </a:solidFill>
                <a:latin typeface="Times New Roman"/>
                <a:cs typeface="Times New Roman"/>
              </a:rPr>
              <a:t>words </a:t>
            </a:r>
            <a:r>
              <a:rPr spc="-5" dirty="0"/>
              <a:t>each,  mapped </a:t>
            </a:r>
            <a:r>
              <a:rPr dirty="0"/>
              <a:t>onto a </a:t>
            </a:r>
            <a:r>
              <a:rPr b="1" dirty="0">
                <a:solidFill>
                  <a:srgbClr val="FF0000"/>
                </a:solidFill>
                <a:latin typeface="Times New Roman"/>
                <a:cs typeface="Times New Roman"/>
              </a:rPr>
              <a:t>physical </a:t>
            </a:r>
            <a:r>
              <a:rPr b="1" spc="-10" dirty="0">
                <a:solidFill>
                  <a:srgbClr val="FF0000"/>
                </a:solidFill>
                <a:latin typeface="Times New Roman"/>
                <a:cs typeface="Times New Roman"/>
              </a:rPr>
              <a:t>memory </a:t>
            </a:r>
            <a:r>
              <a:rPr b="1" spc="-5" dirty="0">
                <a:solidFill>
                  <a:srgbClr val="FF0000"/>
                </a:solidFill>
                <a:latin typeface="Times New Roman"/>
                <a:cs typeface="Times New Roman"/>
              </a:rPr>
              <a:t>of 32 frames</a:t>
            </a:r>
            <a:r>
              <a:rPr spc="-5" dirty="0"/>
              <a:t>. How </a:t>
            </a:r>
            <a:r>
              <a:rPr spc="10" dirty="0"/>
              <a:t>many </a:t>
            </a:r>
            <a:r>
              <a:rPr dirty="0"/>
              <a:t>bits </a:t>
            </a:r>
            <a:r>
              <a:rPr spc="-5" dirty="0"/>
              <a:t>are there  </a:t>
            </a:r>
            <a:r>
              <a:rPr dirty="0"/>
              <a:t>in the </a:t>
            </a:r>
            <a:r>
              <a:rPr spc="-15" dirty="0"/>
              <a:t>physical </a:t>
            </a:r>
            <a:r>
              <a:rPr spc="-5" dirty="0"/>
              <a:t>address and </a:t>
            </a:r>
            <a:r>
              <a:rPr spc="-10" dirty="0"/>
              <a:t>logical </a:t>
            </a:r>
            <a:r>
              <a:rPr spc="-5" dirty="0"/>
              <a:t>address </a:t>
            </a:r>
            <a:r>
              <a:rPr spc="-20" dirty="0"/>
              <a:t>respectively?(GATE </a:t>
            </a:r>
            <a:r>
              <a:rPr spc="-5" dirty="0"/>
              <a:t>2013)  </a:t>
            </a:r>
            <a:r>
              <a:rPr b="1" spc="-5" dirty="0">
                <a:latin typeface="Times New Roman"/>
                <a:cs typeface="Times New Roman"/>
              </a:rPr>
              <a:t>(A)</a:t>
            </a:r>
            <a:r>
              <a:rPr spc="-5" dirty="0"/>
              <a:t>5,3</a:t>
            </a:r>
            <a:r>
              <a:rPr spc="300" dirty="0"/>
              <a:t> </a:t>
            </a:r>
            <a:r>
              <a:rPr b="1" spc="-5" dirty="0">
                <a:latin typeface="Times New Roman"/>
                <a:cs typeface="Times New Roman"/>
              </a:rPr>
              <a:t>(B)</a:t>
            </a:r>
            <a:r>
              <a:rPr spc="-5" dirty="0"/>
              <a:t>10,10	</a:t>
            </a:r>
            <a:r>
              <a:rPr b="1" spc="-5" dirty="0">
                <a:solidFill>
                  <a:srgbClr val="FF0000"/>
                </a:solidFill>
                <a:latin typeface="Times New Roman"/>
                <a:cs typeface="Times New Roman"/>
              </a:rPr>
              <a:t>(C)15,13	</a:t>
            </a:r>
            <a:r>
              <a:rPr b="1" spc="-10" dirty="0">
                <a:latin typeface="Times New Roman"/>
                <a:cs typeface="Times New Roman"/>
              </a:rPr>
              <a:t>(D) </a:t>
            </a:r>
            <a:r>
              <a:rPr dirty="0"/>
              <a:t>15,</a:t>
            </a:r>
            <a:r>
              <a:rPr spc="-5" dirty="0"/>
              <a:t> </a:t>
            </a:r>
            <a:r>
              <a:rPr dirty="0"/>
              <a:t>15</a:t>
            </a:r>
          </a:p>
        </p:txBody>
      </p:sp>
      <p:sp>
        <p:nvSpPr>
          <p:cNvPr id="3" name="object 3"/>
          <p:cNvSpPr txBox="1"/>
          <p:nvPr/>
        </p:nvSpPr>
        <p:spPr>
          <a:xfrm>
            <a:off x="40640" y="1853564"/>
            <a:ext cx="8962390" cy="2928620"/>
          </a:xfrm>
          <a:prstGeom prst="rect">
            <a:avLst/>
          </a:prstGeom>
        </p:spPr>
        <p:txBody>
          <a:bodyPr vert="horz" wrap="square" lIns="0" tIns="13335" rIns="0" bIns="0" rtlCol="0">
            <a:spAutoFit/>
          </a:bodyPr>
          <a:lstStyle/>
          <a:p>
            <a:pPr marL="50800" marR="113030">
              <a:lnSpc>
                <a:spcPct val="99800"/>
              </a:lnSpc>
              <a:spcBef>
                <a:spcPts val="105"/>
              </a:spcBef>
            </a:pPr>
            <a:r>
              <a:rPr sz="2350" spc="-15" dirty="0">
                <a:latin typeface="Times New Roman"/>
                <a:cs typeface="Times New Roman"/>
              </a:rPr>
              <a:t>Logical </a:t>
            </a:r>
            <a:r>
              <a:rPr sz="2350" spc="-5" dirty="0">
                <a:latin typeface="Times New Roman"/>
                <a:cs typeface="Times New Roman"/>
              </a:rPr>
              <a:t>address space has </a:t>
            </a:r>
            <a:r>
              <a:rPr sz="2350" dirty="0">
                <a:latin typeface="Times New Roman"/>
                <a:cs typeface="Times New Roman"/>
              </a:rPr>
              <a:t>8 </a:t>
            </a:r>
            <a:r>
              <a:rPr sz="2350" spc="-10" dirty="0">
                <a:latin typeface="Times New Roman"/>
                <a:cs typeface="Times New Roman"/>
              </a:rPr>
              <a:t>pages, </a:t>
            </a:r>
            <a:r>
              <a:rPr sz="2350" spc="-5" dirty="0">
                <a:latin typeface="Times New Roman"/>
                <a:cs typeface="Times New Roman"/>
              </a:rPr>
              <a:t>size </a:t>
            </a:r>
            <a:r>
              <a:rPr sz="2350" dirty="0">
                <a:latin typeface="Times New Roman"/>
                <a:cs typeface="Times New Roman"/>
              </a:rPr>
              <a:t>of </a:t>
            </a:r>
            <a:r>
              <a:rPr sz="2350" spc="-15" dirty="0">
                <a:latin typeface="Times New Roman"/>
                <a:cs typeface="Times New Roman"/>
              </a:rPr>
              <a:t>each page, </a:t>
            </a:r>
            <a:r>
              <a:rPr sz="2350" spc="-20" dirty="0">
                <a:latin typeface="Times New Roman"/>
                <a:cs typeface="Times New Roman"/>
              </a:rPr>
              <a:t>offset </a:t>
            </a:r>
            <a:r>
              <a:rPr sz="2350" dirty="0">
                <a:latin typeface="Times New Roman"/>
                <a:cs typeface="Times New Roman"/>
              </a:rPr>
              <a:t>= 1024 words  </a:t>
            </a:r>
            <a:r>
              <a:rPr sz="2400" spc="-5" dirty="0">
                <a:latin typeface="Times New Roman"/>
                <a:cs typeface="Times New Roman"/>
              </a:rPr>
              <a:t>Number </a:t>
            </a:r>
            <a:r>
              <a:rPr sz="2400" dirty="0">
                <a:latin typeface="Times New Roman"/>
                <a:cs typeface="Times New Roman"/>
              </a:rPr>
              <a:t>if bits in </a:t>
            </a:r>
            <a:r>
              <a:rPr sz="2400" spc="-10" dirty="0">
                <a:latin typeface="Times New Roman"/>
                <a:cs typeface="Times New Roman"/>
              </a:rPr>
              <a:t>page# </a:t>
            </a:r>
            <a:r>
              <a:rPr sz="2400" spc="-5" dirty="0">
                <a:latin typeface="Times New Roman"/>
                <a:cs typeface="Times New Roman"/>
              </a:rPr>
              <a:t>field </a:t>
            </a:r>
            <a:r>
              <a:rPr sz="2400" dirty="0">
                <a:latin typeface="Times New Roman"/>
                <a:cs typeface="Times New Roman"/>
              </a:rPr>
              <a:t>of the </a:t>
            </a:r>
            <a:r>
              <a:rPr sz="2400" spc="-10" dirty="0">
                <a:latin typeface="Times New Roman"/>
                <a:cs typeface="Times New Roman"/>
              </a:rPr>
              <a:t>logical </a:t>
            </a:r>
            <a:r>
              <a:rPr sz="2400" spc="-5" dirty="0">
                <a:latin typeface="Times New Roman"/>
                <a:cs typeface="Times New Roman"/>
              </a:rPr>
              <a:t>address </a:t>
            </a:r>
            <a:r>
              <a:rPr sz="2400" dirty="0">
                <a:latin typeface="Times New Roman"/>
                <a:cs typeface="Times New Roman"/>
              </a:rPr>
              <a:t>= log</a:t>
            </a:r>
            <a:r>
              <a:rPr sz="2400" baseline="-20833" dirty="0">
                <a:latin typeface="Times New Roman"/>
                <a:cs typeface="Times New Roman"/>
              </a:rPr>
              <a:t>2</a:t>
            </a:r>
            <a:r>
              <a:rPr sz="2400" dirty="0">
                <a:latin typeface="Times New Roman"/>
                <a:cs typeface="Times New Roman"/>
              </a:rPr>
              <a:t>8 bits = 3 bits  </a:t>
            </a:r>
            <a:r>
              <a:rPr sz="2400" spc="-15" dirty="0">
                <a:latin typeface="Times New Roman"/>
                <a:cs typeface="Times New Roman"/>
              </a:rPr>
              <a:t>Offset </a:t>
            </a:r>
            <a:r>
              <a:rPr sz="2400" dirty="0">
                <a:latin typeface="Times New Roman"/>
                <a:cs typeface="Times New Roman"/>
              </a:rPr>
              <a:t>bits = log</a:t>
            </a:r>
            <a:r>
              <a:rPr sz="2400" baseline="-20833" dirty="0">
                <a:latin typeface="Times New Roman"/>
                <a:cs typeface="Times New Roman"/>
              </a:rPr>
              <a:t>2</a:t>
            </a:r>
            <a:r>
              <a:rPr sz="2400" dirty="0">
                <a:latin typeface="Times New Roman"/>
                <a:cs typeface="Times New Roman"/>
              </a:rPr>
              <a:t>1024 = 10</a:t>
            </a:r>
            <a:r>
              <a:rPr sz="2400" spc="-15" dirty="0">
                <a:latin typeface="Times New Roman"/>
                <a:cs typeface="Times New Roman"/>
              </a:rPr>
              <a:t> </a:t>
            </a:r>
            <a:r>
              <a:rPr sz="2400" dirty="0">
                <a:latin typeface="Times New Roman"/>
                <a:cs typeface="Times New Roman"/>
              </a:rPr>
              <a:t>bits</a:t>
            </a:r>
            <a:endParaRPr sz="2400">
              <a:latin typeface="Times New Roman"/>
              <a:cs typeface="Times New Roman"/>
            </a:endParaRPr>
          </a:p>
          <a:p>
            <a:pPr marL="50800">
              <a:lnSpc>
                <a:spcPct val="100000"/>
              </a:lnSpc>
              <a:spcBef>
                <a:spcPts val="5"/>
              </a:spcBef>
            </a:pPr>
            <a:r>
              <a:rPr sz="2400" dirty="0">
                <a:latin typeface="Times New Roman"/>
                <a:cs typeface="Times New Roman"/>
              </a:rPr>
              <a:t>So, </a:t>
            </a:r>
            <a:r>
              <a:rPr sz="2400" b="1" spc="-5" dirty="0">
                <a:latin typeface="Times New Roman"/>
                <a:cs typeface="Times New Roman"/>
              </a:rPr>
              <a:t>Logical </a:t>
            </a:r>
            <a:r>
              <a:rPr sz="2400" b="1" spc="-10" dirty="0">
                <a:latin typeface="Times New Roman"/>
                <a:cs typeface="Times New Roman"/>
              </a:rPr>
              <a:t>address </a:t>
            </a:r>
            <a:r>
              <a:rPr sz="2400" b="1" dirty="0">
                <a:latin typeface="Times New Roman"/>
                <a:cs typeface="Times New Roman"/>
              </a:rPr>
              <a:t>= 3 + 10 = 13</a:t>
            </a:r>
            <a:r>
              <a:rPr sz="2400" b="1" spc="-45" dirty="0">
                <a:latin typeface="Times New Roman"/>
                <a:cs typeface="Times New Roman"/>
              </a:rPr>
              <a:t> </a:t>
            </a:r>
            <a:r>
              <a:rPr sz="2400" b="1" spc="-5" dirty="0">
                <a:latin typeface="Times New Roman"/>
                <a:cs typeface="Times New Roman"/>
              </a:rPr>
              <a:t>bits</a:t>
            </a:r>
            <a:endParaRPr sz="2400">
              <a:latin typeface="Times New Roman"/>
              <a:cs typeface="Times New Roman"/>
            </a:endParaRPr>
          </a:p>
          <a:p>
            <a:pPr>
              <a:lnSpc>
                <a:spcPct val="100000"/>
              </a:lnSpc>
              <a:spcBef>
                <a:spcPts val="5"/>
              </a:spcBef>
            </a:pPr>
            <a:endParaRPr sz="2500">
              <a:latin typeface="Times New Roman"/>
              <a:cs typeface="Times New Roman"/>
            </a:endParaRPr>
          </a:p>
          <a:p>
            <a:pPr marL="50800">
              <a:lnSpc>
                <a:spcPct val="100000"/>
              </a:lnSpc>
            </a:pPr>
            <a:r>
              <a:rPr sz="2400" spc="-15" dirty="0">
                <a:latin typeface="Times New Roman"/>
                <a:cs typeface="Times New Roman"/>
              </a:rPr>
              <a:t>Physical </a:t>
            </a:r>
            <a:r>
              <a:rPr sz="2400" spc="-5" dirty="0">
                <a:latin typeface="Times New Roman"/>
                <a:cs typeface="Times New Roman"/>
              </a:rPr>
              <a:t>memory has </a:t>
            </a:r>
            <a:r>
              <a:rPr sz="2400" dirty="0">
                <a:latin typeface="Times New Roman"/>
                <a:cs typeface="Times New Roman"/>
              </a:rPr>
              <a:t>32 </a:t>
            </a:r>
            <a:r>
              <a:rPr sz="2400" spc="-5" dirty="0">
                <a:latin typeface="Times New Roman"/>
                <a:cs typeface="Times New Roman"/>
              </a:rPr>
              <a:t>frames, </a:t>
            </a:r>
            <a:r>
              <a:rPr sz="2400" spc="-15" dirty="0">
                <a:latin typeface="Times New Roman"/>
                <a:cs typeface="Times New Roman"/>
              </a:rPr>
              <a:t>offset </a:t>
            </a:r>
            <a:r>
              <a:rPr sz="2400" dirty="0">
                <a:latin typeface="Times New Roman"/>
                <a:cs typeface="Times New Roman"/>
              </a:rPr>
              <a:t>= 1024</a:t>
            </a:r>
            <a:r>
              <a:rPr sz="2400" spc="110" dirty="0">
                <a:latin typeface="Times New Roman"/>
                <a:cs typeface="Times New Roman"/>
              </a:rPr>
              <a:t> </a:t>
            </a:r>
            <a:r>
              <a:rPr sz="2400" spc="-5" dirty="0">
                <a:latin typeface="Times New Roman"/>
                <a:cs typeface="Times New Roman"/>
              </a:rPr>
              <a:t>words</a:t>
            </a:r>
            <a:endParaRPr sz="2400">
              <a:latin typeface="Times New Roman"/>
              <a:cs typeface="Times New Roman"/>
            </a:endParaRPr>
          </a:p>
          <a:p>
            <a:pPr marL="50800">
              <a:lnSpc>
                <a:spcPts val="2760"/>
              </a:lnSpc>
              <a:spcBef>
                <a:spcPts val="5"/>
              </a:spcBef>
            </a:pPr>
            <a:r>
              <a:rPr sz="2300" dirty="0">
                <a:latin typeface="Times New Roman"/>
                <a:cs typeface="Times New Roman"/>
              </a:rPr>
              <a:t>Number of bits in frame# </a:t>
            </a:r>
            <a:r>
              <a:rPr sz="2300" spc="-5" dirty="0">
                <a:latin typeface="Times New Roman"/>
                <a:cs typeface="Times New Roman"/>
              </a:rPr>
              <a:t>field </a:t>
            </a:r>
            <a:r>
              <a:rPr sz="2300" dirty="0">
                <a:latin typeface="Times New Roman"/>
                <a:cs typeface="Times New Roman"/>
              </a:rPr>
              <a:t>of the </a:t>
            </a:r>
            <a:r>
              <a:rPr sz="2300" spc="-10" dirty="0">
                <a:latin typeface="Times New Roman"/>
                <a:cs typeface="Times New Roman"/>
              </a:rPr>
              <a:t>Physical </a:t>
            </a:r>
            <a:r>
              <a:rPr sz="2300" dirty="0">
                <a:latin typeface="Times New Roman"/>
                <a:cs typeface="Times New Roman"/>
              </a:rPr>
              <a:t>address = </a:t>
            </a:r>
            <a:r>
              <a:rPr sz="2300" spc="5" dirty="0">
                <a:latin typeface="Times New Roman"/>
                <a:cs typeface="Times New Roman"/>
              </a:rPr>
              <a:t>log</a:t>
            </a:r>
            <a:r>
              <a:rPr sz="2250" spc="7" baseline="-20370" dirty="0">
                <a:latin typeface="Times New Roman"/>
                <a:cs typeface="Times New Roman"/>
              </a:rPr>
              <a:t>2</a:t>
            </a:r>
            <a:r>
              <a:rPr sz="2300" spc="5" dirty="0">
                <a:latin typeface="Times New Roman"/>
                <a:cs typeface="Times New Roman"/>
              </a:rPr>
              <a:t>32 </a:t>
            </a:r>
            <a:r>
              <a:rPr sz="2300" dirty="0">
                <a:latin typeface="Times New Roman"/>
                <a:cs typeface="Times New Roman"/>
              </a:rPr>
              <a:t>bits = 5</a:t>
            </a:r>
            <a:r>
              <a:rPr sz="2300" spc="-60" dirty="0">
                <a:latin typeface="Times New Roman"/>
                <a:cs typeface="Times New Roman"/>
              </a:rPr>
              <a:t> </a:t>
            </a:r>
            <a:r>
              <a:rPr sz="2300" dirty="0">
                <a:latin typeface="Times New Roman"/>
                <a:cs typeface="Times New Roman"/>
              </a:rPr>
              <a:t>bits</a:t>
            </a:r>
            <a:endParaRPr sz="2300">
              <a:latin typeface="Times New Roman"/>
              <a:cs typeface="Times New Roman"/>
            </a:endParaRPr>
          </a:p>
          <a:p>
            <a:pPr marL="50800">
              <a:lnSpc>
                <a:spcPts val="2880"/>
              </a:lnSpc>
            </a:pPr>
            <a:r>
              <a:rPr sz="2400" b="1" spc="-5" dirty="0">
                <a:latin typeface="Times New Roman"/>
                <a:cs typeface="Times New Roman"/>
              </a:rPr>
              <a:t>Physical </a:t>
            </a:r>
            <a:r>
              <a:rPr sz="2400" b="1" spc="-10" dirty="0">
                <a:latin typeface="Times New Roman"/>
                <a:cs typeface="Times New Roman"/>
              </a:rPr>
              <a:t>address </a:t>
            </a:r>
            <a:r>
              <a:rPr sz="2400" b="1" dirty="0">
                <a:latin typeface="Times New Roman"/>
                <a:cs typeface="Times New Roman"/>
              </a:rPr>
              <a:t>= 5 + 10 = 15</a:t>
            </a:r>
            <a:r>
              <a:rPr sz="2400" b="1" spc="-20" dirty="0">
                <a:latin typeface="Times New Roman"/>
                <a:cs typeface="Times New Roman"/>
              </a:rPr>
              <a:t> </a:t>
            </a:r>
            <a:r>
              <a:rPr sz="2400" b="1" dirty="0">
                <a:latin typeface="Times New Roman"/>
                <a:cs typeface="Times New Roman"/>
              </a:rPr>
              <a:t>bits</a:t>
            </a:r>
            <a:endParaRPr sz="2400">
              <a:latin typeface="Times New Roman"/>
              <a:cs typeface="Times New Roman"/>
            </a:endParaRPr>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78739" y="23825"/>
            <a:ext cx="8987790" cy="1123950"/>
          </a:xfrm>
          <a:prstGeom prst="rect">
            <a:avLst/>
          </a:prstGeom>
        </p:spPr>
        <p:txBody>
          <a:bodyPr vert="horz" wrap="square" lIns="0" tIns="12700" rIns="0" bIns="0" rtlCol="0">
            <a:spAutoFit/>
          </a:bodyPr>
          <a:lstStyle/>
          <a:p>
            <a:pPr marL="12700" marR="5080" algn="just">
              <a:lnSpc>
                <a:spcPct val="100000"/>
              </a:lnSpc>
              <a:spcBef>
                <a:spcPts val="100"/>
              </a:spcBef>
            </a:pPr>
            <a:r>
              <a:rPr sz="2400" b="1" dirty="0">
                <a:latin typeface="Times New Roman"/>
                <a:cs typeface="Times New Roman"/>
              </a:rPr>
              <a:t>EX1: Assuming a </a:t>
            </a:r>
            <a:r>
              <a:rPr sz="2400" b="1" spc="-5" dirty="0">
                <a:latin typeface="Times New Roman"/>
                <a:cs typeface="Times New Roman"/>
              </a:rPr>
              <a:t>1-KB </a:t>
            </a:r>
            <a:r>
              <a:rPr sz="2400" b="1" dirty="0">
                <a:latin typeface="Times New Roman"/>
                <a:cs typeface="Times New Roman"/>
              </a:rPr>
              <a:t>page </a:t>
            </a:r>
            <a:r>
              <a:rPr sz="2400" b="1" spc="-5" dirty="0">
                <a:latin typeface="Times New Roman"/>
                <a:cs typeface="Times New Roman"/>
              </a:rPr>
              <a:t>size, </a:t>
            </a:r>
            <a:r>
              <a:rPr sz="2400" b="1" dirty="0">
                <a:latin typeface="Times New Roman"/>
                <a:cs typeface="Times New Roman"/>
              </a:rPr>
              <a:t>what </a:t>
            </a:r>
            <a:r>
              <a:rPr sz="2400" b="1" spc="-25" dirty="0">
                <a:latin typeface="Times New Roman"/>
                <a:cs typeface="Times New Roman"/>
              </a:rPr>
              <a:t>are </a:t>
            </a:r>
            <a:r>
              <a:rPr sz="2400" b="1" spc="-5" dirty="0">
                <a:latin typeface="Times New Roman"/>
                <a:cs typeface="Times New Roman"/>
              </a:rPr>
              <a:t>the </a:t>
            </a:r>
            <a:r>
              <a:rPr sz="2400" b="1" dirty="0">
                <a:latin typeface="Times New Roman"/>
                <a:cs typeface="Times New Roman"/>
              </a:rPr>
              <a:t>page </a:t>
            </a:r>
            <a:r>
              <a:rPr sz="2400" b="1" spc="-10" dirty="0">
                <a:latin typeface="Times New Roman"/>
                <a:cs typeface="Times New Roman"/>
              </a:rPr>
              <a:t>numbers </a:t>
            </a:r>
            <a:r>
              <a:rPr sz="2400" b="1" dirty="0">
                <a:latin typeface="Times New Roman"/>
                <a:cs typeface="Times New Roman"/>
              </a:rPr>
              <a:t>and  offsets for </a:t>
            </a:r>
            <a:r>
              <a:rPr sz="2400" b="1" spc="-5" dirty="0">
                <a:latin typeface="Times New Roman"/>
                <a:cs typeface="Times New Roman"/>
              </a:rPr>
              <a:t>the following </a:t>
            </a:r>
            <a:r>
              <a:rPr sz="2400" b="1" spc="-10" dirty="0">
                <a:latin typeface="Times New Roman"/>
                <a:cs typeface="Times New Roman"/>
              </a:rPr>
              <a:t>address </a:t>
            </a:r>
            <a:r>
              <a:rPr sz="2400" b="1" spc="-15" dirty="0">
                <a:latin typeface="Times New Roman"/>
                <a:cs typeface="Times New Roman"/>
              </a:rPr>
              <a:t>references </a:t>
            </a:r>
            <a:r>
              <a:rPr sz="2400" b="1" spc="-10" dirty="0">
                <a:latin typeface="Times New Roman"/>
                <a:cs typeface="Times New Roman"/>
              </a:rPr>
              <a:t>(provided </a:t>
            </a:r>
            <a:r>
              <a:rPr sz="2400" b="1" spc="-5" dirty="0">
                <a:latin typeface="Times New Roman"/>
                <a:cs typeface="Times New Roman"/>
              </a:rPr>
              <a:t>as </a:t>
            </a:r>
            <a:r>
              <a:rPr sz="2400" b="1" spc="-10" dirty="0">
                <a:latin typeface="Times New Roman"/>
                <a:cs typeface="Times New Roman"/>
              </a:rPr>
              <a:t>decimal  numbers)</a:t>
            </a:r>
            <a:endParaRPr sz="2400">
              <a:latin typeface="Times New Roman"/>
              <a:cs typeface="Times New Roman"/>
            </a:endParaRPr>
          </a:p>
        </p:txBody>
      </p:sp>
      <p:sp>
        <p:nvSpPr>
          <p:cNvPr id="3" name="object 3"/>
          <p:cNvSpPr txBox="1"/>
          <p:nvPr/>
        </p:nvSpPr>
        <p:spPr>
          <a:xfrm>
            <a:off x="78739" y="1121790"/>
            <a:ext cx="1092835" cy="391160"/>
          </a:xfrm>
          <a:prstGeom prst="rect">
            <a:avLst/>
          </a:prstGeom>
        </p:spPr>
        <p:txBody>
          <a:bodyPr vert="horz" wrap="square" lIns="0" tIns="12700" rIns="0" bIns="0" rtlCol="0">
            <a:spAutoFit/>
          </a:bodyPr>
          <a:lstStyle/>
          <a:p>
            <a:pPr marL="12700">
              <a:lnSpc>
                <a:spcPct val="100000"/>
              </a:lnSpc>
              <a:spcBef>
                <a:spcPts val="100"/>
              </a:spcBef>
              <a:tabLst>
                <a:tab pos="469900" algn="l"/>
              </a:tabLst>
            </a:pPr>
            <a:r>
              <a:rPr sz="2400" b="1" dirty="0">
                <a:latin typeface="Times New Roman"/>
                <a:cs typeface="Times New Roman"/>
              </a:rPr>
              <a:t>a.	3085</a:t>
            </a:r>
            <a:endParaRPr sz="2400">
              <a:latin typeface="Times New Roman"/>
              <a:cs typeface="Times New Roman"/>
            </a:endParaRPr>
          </a:p>
        </p:txBody>
      </p:sp>
      <p:sp>
        <p:nvSpPr>
          <p:cNvPr id="4" name="object 4"/>
          <p:cNvSpPr txBox="1"/>
          <p:nvPr/>
        </p:nvSpPr>
        <p:spPr>
          <a:xfrm>
            <a:off x="78739" y="1487500"/>
            <a:ext cx="1037590" cy="391795"/>
          </a:xfrm>
          <a:prstGeom prst="rect">
            <a:avLst/>
          </a:prstGeom>
        </p:spPr>
        <p:txBody>
          <a:bodyPr vert="horz" wrap="square" lIns="0" tIns="12700" rIns="0" bIns="0" rtlCol="0">
            <a:spAutoFit/>
          </a:bodyPr>
          <a:lstStyle/>
          <a:p>
            <a:pPr marL="12700">
              <a:lnSpc>
                <a:spcPct val="100000"/>
              </a:lnSpc>
              <a:spcBef>
                <a:spcPts val="100"/>
              </a:spcBef>
            </a:pPr>
            <a:r>
              <a:rPr sz="2400" b="1" spc="5" dirty="0">
                <a:latin typeface="Times New Roman"/>
                <a:cs typeface="Times New Roman"/>
              </a:rPr>
              <a:t>f.</a:t>
            </a:r>
            <a:r>
              <a:rPr sz="2400" b="1" spc="-125" dirty="0">
                <a:latin typeface="Times New Roman"/>
                <a:cs typeface="Times New Roman"/>
              </a:rPr>
              <a:t> </a:t>
            </a:r>
            <a:r>
              <a:rPr sz="2400" b="1" spc="-5" dirty="0">
                <a:latin typeface="Times New Roman"/>
                <a:cs typeface="Times New Roman"/>
              </a:rPr>
              <a:t>10945</a:t>
            </a:r>
            <a:endParaRPr sz="2400">
              <a:latin typeface="Times New Roman"/>
              <a:cs typeface="Times New Roman"/>
            </a:endParaRPr>
          </a:p>
        </p:txBody>
      </p:sp>
      <p:sp>
        <p:nvSpPr>
          <p:cNvPr id="5" name="object 5"/>
          <p:cNvSpPr txBox="1"/>
          <p:nvPr/>
        </p:nvSpPr>
        <p:spPr>
          <a:xfrm>
            <a:off x="1853310" y="1121790"/>
            <a:ext cx="6845934" cy="757555"/>
          </a:xfrm>
          <a:prstGeom prst="rect">
            <a:avLst/>
          </a:prstGeom>
        </p:spPr>
        <p:txBody>
          <a:bodyPr vert="horz" wrap="square" lIns="0" tIns="12700" rIns="0" bIns="0" rtlCol="0">
            <a:spAutoFit/>
          </a:bodyPr>
          <a:lstStyle/>
          <a:p>
            <a:pPr marL="67310">
              <a:lnSpc>
                <a:spcPct val="100000"/>
              </a:lnSpc>
              <a:spcBef>
                <a:spcPts val="100"/>
              </a:spcBef>
              <a:tabLst>
                <a:tab pos="1896745" algn="l"/>
                <a:tab pos="3726179" algn="l"/>
                <a:tab pos="5555615" algn="l"/>
              </a:tabLst>
            </a:pPr>
            <a:r>
              <a:rPr sz="2400" b="1" dirty="0">
                <a:latin typeface="Times New Roman"/>
                <a:cs typeface="Times New Roman"/>
              </a:rPr>
              <a:t>b.</a:t>
            </a:r>
            <a:r>
              <a:rPr sz="2400" b="1" spc="-25" dirty="0">
                <a:latin typeface="Times New Roman"/>
                <a:cs typeface="Times New Roman"/>
              </a:rPr>
              <a:t> </a:t>
            </a:r>
            <a:r>
              <a:rPr sz="2400" b="1" dirty="0">
                <a:latin typeface="Times New Roman"/>
                <a:cs typeface="Times New Roman"/>
              </a:rPr>
              <a:t>42095	</a:t>
            </a:r>
            <a:r>
              <a:rPr sz="2400" b="1" spc="-5" dirty="0">
                <a:latin typeface="Times New Roman"/>
                <a:cs typeface="Times New Roman"/>
              </a:rPr>
              <a:t>c.</a:t>
            </a:r>
            <a:r>
              <a:rPr sz="2400" b="1" spc="-25" dirty="0">
                <a:latin typeface="Times New Roman"/>
                <a:cs typeface="Times New Roman"/>
              </a:rPr>
              <a:t> </a:t>
            </a:r>
            <a:r>
              <a:rPr sz="2400" b="1" dirty="0">
                <a:latin typeface="Times New Roman"/>
                <a:cs typeface="Times New Roman"/>
              </a:rPr>
              <a:t>215201	d.</a:t>
            </a:r>
            <a:r>
              <a:rPr sz="2400" b="1" spc="-25" dirty="0">
                <a:latin typeface="Times New Roman"/>
                <a:cs typeface="Times New Roman"/>
              </a:rPr>
              <a:t> </a:t>
            </a:r>
            <a:r>
              <a:rPr sz="2400" b="1" dirty="0">
                <a:latin typeface="Times New Roman"/>
                <a:cs typeface="Times New Roman"/>
              </a:rPr>
              <a:t>650000	</a:t>
            </a:r>
            <a:r>
              <a:rPr sz="2400" b="1" spc="-5" dirty="0">
                <a:latin typeface="Times New Roman"/>
                <a:cs typeface="Times New Roman"/>
              </a:rPr>
              <a:t>e.2000001</a:t>
            </a:r>
            <a:endParaRPr sz="2400">
              <a:latin typeface="Times New Roman"/>
              <a:cs typeface="Times New Roman"/>
            </a:endParaRPr>
          </a:p>
          <a:p>
            <a:pPr marL="12700">
              <a:lnSpc>
                <a:spcPct val="100000"/>
              </a:lnSpc>
            </a:pPr>
            <a:r>
              <a:rPr sz="2400" b="1" spc="-5" dirty="0">
                <a:latin typeface="Times New Roman"/>
                <a:cs typeface="Times New Roman"/>
              </a:rPr>
              <a:t>g.</a:t>
            </a:r>
            <a:r>
              <a:rPr sz="2400" b="1" spc="-10" dirty="0">
                <a:latin typeface="Times New Roman"/>
                <a:cs typeface="Times New Roman"/>
              </a:rPr>
              <a:t> </a:t>
            </a:r>
            <a:r>
              <a:rPr sz="2400" b="1" spc="-5" dirty="0">
                <a:latin typeface="Times New Roman"/>
                <a:cs typeface="Times New Roman"/>
              </a:rPr>
              <a:t>8902</a:t>
            </a:r>
            <a:endParaRPr sz="2400">
              <a:latin typeface="Times New Roman"/>
              <a:cs typeface="Times New Roman"/>
            </a:endParaRPr>
          </a:p>
        </p:txBody>
      </p:sp>
      <p:sp>
        <p:nvSpPr>
          <p:cNvPr id="6" name="object 6"/>
          <p:cNvSpPr txBox="1"/>
          <p:nvPr/>
        </p:nvSpPr>
        <p:spPr>
          <a:xfrm>
            <a:off x="78739" y="2219401"/>
            <a:ext cx="3691254" cy="391795"/>
          </a:xfrm>
          <a:prstGeom prst="rect">
            <a:avLst/>
          </a:prstGeom>
        </p:spPr>
        <p:txBody>
          <a:bodyPr vert="horz" wrap="square" lIns="0" tIns="12700" rIns="0" bIns="0" rtlCol="0">
            <a:spAutoFit/>
          </a:bodyPr>
          <a:lstStyle/>
          <a:p>
            <a:pPr marL="12700">
              <a:lnSpc>
                <a:spcPct val="100000"/>
              </a:lnSpc>
              <a:spcBef>
                <a:spcPts val="100"/>
              </a:spcBef>
            </a:pPr>
            <a:r>
              <a:rPr sz="2400" spc="-10" dirty="0">
                <a:latin typeface="Times New Roman"/>
                <a:cs typeface="Times New Roman"/>
              </a:rPr>
              <a:t>page </a:t>
            </a:r>
            <a:r>
              <a:rPr sz="2400" dirty="0">
                <a:latin typeface="Times New Roman"/>
                <a:cs typeface="Times New Roman"/>
              </a:rPr>
              <a:t>size = 1 </a:t>
            </a:r>
            <a:r>
              <a:rPr sz="2400" spc="-5" dirty="0">
                <a:latin typeface="Times New Roman"/>
                <a:cs typeface="Times New Roman"/>
              </a:rPr>
              <a:t>KB </a:t>
            </a:r>
            <a:r>
              <a:rPr sz="2400" dirty="0">
                <a:latin typeface="Times New Roman"/>
                <a:cs typeface="Times New Roman"/>
              </a:rPr>
              <a:t>=</a:t>
            </a:r>
            <a:r>
              <a:rPr sz="2400" spc="-90" dirty="0">
                <a:latin typeface="Times New Roman"/>
                <a:cs typeface="Times New Roman"/>
              </a:rPr>
              <a:t> </a:t>
            </a:r>
            <a:r>
              <a:rPr sz="2400" spc="-10" dirty="0">
                <a:latin typeface="Times New Roman"/>
                <a:cs typeface="Times New Roman"/>
              </a:rPr>
              <a:t>1024bytes</a:t>
            </a:r>
            <a:endParaRPr sz="2400">
              <a:latin typeface="Times New Roman"/>
              <a:cs typeface="Times New Roman"/>
            </a:endParaRPr>
          </a:p>
        </p:txBody>
      </p:sp>
      <p:graphicFrame>
        <p:nvGraphicFramePr>
          <p:cNvPr id="7" name="object 7"/>
          <p:cNvGraphicFramePr>
            <a:graphicFrameLocks noGrp="1"/>
          </p:cNvGraphicFramePr>
          <p:nvPr/>
        </p:nvGraphicFramePr>
        <p:xfrm>
          <a:off x="1309369" y="2803779"/>
          <a:ext cx="7071359" cy="3670935"/>
        </p:xfrm>
        <a:graphic>
          <a:graphicData uri="http://schemas.openxmlformats.org/drawingml/2006/table">
            <a:tbl>
              <a:tblPr firstRow="1" bandRow="1">
                <a:tableStyleId>{2D5ABB26-0587-4C30-8999-92F81FD0307C}</a:tableStyleId>
              </a:tblPr>
              <a:tblGrid>
                <a:gridCol w="3020060"/>
                <a:gridCol w="4031615"/>
              </a:tblGrid>
              <a:tr h="457200">
                <a:tc>
                  <a:txBody>
                    <a:bodyPr/>
                    <a:lstStyle/>
                    <a:p>
                      <a:pPr marL="91440">
                        <a:lnSpc>
                          <a:spcPct val="100000"/>
                        </a:lnSpc>
                        <a:spcBef>
                          <a:spcPts val="300"/>
                        </a:spcBef>
                      </a:pPr>
                      <a:r>
                        <a:rPr sz="2400" b="1" spc="-10" dirty="0">
                          <a:latin typeface="Times New Roman"/>
                          <a:cs typeface="Times New Roman"/>
                        </a:rPr>
                        <a:t>Page</a:t>
                      </a:r>
                      <a:r>
                        <a:rPr sz="2400" b="1" spc="-5" dirty="0">
                          <a:latin typeface="Times New Roman"/>
                          <a:cs typeface="Times New Roman"/>
                        </a:rPr>
                        <a:t> </a:t>
                      </a:r>
                      <a:r>
                        <a:rPr sz="2400" b="1" spc="-10" dirty="0">
                          <a:latin typeface="Times New Roman"/>
                          <a:cs typeface="Times New Roman"/>
                        </a:rPr>
                        <a:t>Number</a:t>
                      </a:r>
                      <a:endParaRPr sz="2400">
                        <a:latin typeface="Times New Roman"/>
                        <a:cs typeface="Times New Roman"/>
                      </a:endParaRPr>
                    </a:p>
                  </a:txBody>
                  <a:tcPr marL="0" marR="0" marT="3810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2710">
                        <a:lnSpc>
                          <a:spcPct val="100000"/>
                        </a:lnSpc>
                        <a:spcBef>
                          <a:spcPts val="300"/>
                        </a:spcBef>
                      </a:pPr>
                      <a:r>
                        <a:rPr sz="2400" b="1" dirty="0">
                          <a:latin typeface="Times New Roman"/>
                          <a:cs typeface="Times New Roman"/>
                        </a:rPr>
                        <a:t>Offset</a:t>
                      </a:r>
                      <a:endParaRPr sz="2400">
                        <a:latin typeface="Times New Roman"/>
                        <a:cs typeface="Times New Roman"/>
                      </a:endParaRPr>
                    </a:p>
                  </a:txBody>
                  <a:tcPr marL="0" marR="0" marT="3810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r>
              <a:tr h="457200">
                <a:tc>
                  <a:txBody>
                    <a:bodyPr/>
                    <a:lstStyle/>
                    <a:p>
                      <a:pPr marL="91440">
                        <a:lnSpc>
                          <a:spcPct val="100000"/>
                        </a:lnSpc>
                        <a:spcBef>
                          <a:spcPts val="300"/>
                        </a:spcBef>
                      </a:pPr>
                      <a:r>
                        <a:rPr sz="2400" dirty="0">
                          <a:latin typeface="Times New Roman"/>
                          <a:cs typeface="Times New Roman"/>
                        </a:rPr>
                        <a:t>3085/1024 =</a:t>
                      </a:r>
                      <a:r>
                        <a:rPr sz="2400" spc="-45" dirty="0">
                          <a:latin typeface="Times New Roman"/>
                          <a:cs typeface="Times New Roman"/>
                        </a:rPr>
                        <a:t> </a:t>
                      </a:r>
                      <a:r>
                        <a:rPr sz="2400" dirty="0">
                          <a:latin typeface="Times New Roman"/>
                          <a:cs typeface="Times New Roman"/>
                        </a:rPr>
                        <a:t>3</a:t>
                      </a:r>
                      <a:endParaRPr sz="2400">
                        <a:latin typeface="Times New Roman"/>
                        <a:cs typeface="Times New Roman"/>
                      </a:endParaRPr>
                    </a:p>
                  </a:txBody>
                  <a:tcPr marL="0" marR="0" marT="3810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2710">
                        <a:lnSpc>
                          <a:spcPct val="100000"/>
                        </a:lnSpc>
                        <a:spcBef>
                          <a:spcPts val="300"/>
                        </a:spcBef>
                      </a:pPr>
                      <a:r>
                        <a:rPr sz="2400" dirty="0">
                          <a:latin typeface="Times New Roman"/>
                          <a:cs typeface="Times New Roman"/>
                        </a:rPr>
                        <a:t>3085 mod 1024 =</a:t>
                      </a:r>
                      <a:r>
                        <a:rPr sz="2400" spc="-45" dirty="0">
                          <a:latin typeface="Times New Roman"/>
                          <a:cs typeface="Times New Roman"/>
                        </a:rPr>
                        <a:t> </a:t>
                      </a:r>
                      <a:r>
                        <a:rPr sz="2400" dirty="0">
                          <a:latin typeface="Times New Roman"/>
                          <a:cs typeface="Times New Roman"/>
                        </a:rPr>
                        <a:t>13</a:t>
                      </a:r>
                      <a:endParaRPr sz="2400">
                        <a:latin typeface="Times New Roman"/>
                        <a:cs typeface="Times New Roman"/>
                      </a:endParaRPr>
                    </a:p>
                  </a:txBody>
                  <a:tcPr marL="0" marR="0" marT="3810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r>
              <a:tr h="457200">
                <a:tc>
                  <a:txBody>
                    <a:bodyPr/>
                    <a:lstStyle/>
                    <a:p>
                      <a:pPr marL="91440">
                        <a:lnSpc>
                          <a:spcPct val="100000"/>
                        </a:lnSpc>
                        <a:spcBef>
                          <a:spcPts val="300"/>
                        </a:spcBef>
                      </a:pPr>
                      <a:r>
                        <a:rPr sz="2400" dirty="0">
                          <a:latin typeface="Times New Roman"/>
                          <a:cs typeface="Times New Roman"/>
                        </a:rPr>
                        <a:t>42095/1024 =</a:t>
                      </a:r>
                      <a:r>
                        <a:rPr sz="2400" spc="-45" dirty="0">
                          <a:latin typeface="Times New Roman"/>
                          <a:cs typeface="Times New Roman"/>
                        </a:rPr>
                        <a:t> </a:t>
                      </a:r>
                      <a:r>
                        <a:rPr sz="2400" dirty="0">
                          <a:latin typeface="Times New Roman"/>
                          <a:cs typeface="Times New Roman"/>
                        </a:rPr>
                        <a:t>41</a:t>
                      </a:r>
                      <a:endParaRPr sz="2400">
                        <a:latin typeface="Times New Roman"/>
                        <a:cs typeface="Times New Roman"/>
                      </a:endParaRPr>
                    </a:p>
                  </a:txBody>
                  <a:tcPr marL="0" marR="0" marT="3810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2710">
                        <a:lnSpc>
                          <a:spcPct val="100000"/>
                        </a:lnSpc>
                        <a:spcBef>
                          <a:spcPts val="300"/>
                        </a:spcBef>
                      </a:pPr>
                      <a:r>
                        <a:rPr sz="2400" spc="-5" dirty="0">
                          <a:latin typeface="Times New Roman"/>
                          <a:cs typeface="Times New Roman"/>
                        </a:rPr>
                        <a:t>42095 </a:t>
                      </a:r>
                      <a:r>
                        <a:rPr sz="2400" dirty="0">
                          <a:latin typeface="Times New Roman"/>
                          <a:cs typeface="Times New Roman"/>
                        </a:rPr>
                        <a:t>mod 1024 =</a:t>
                      </a:r>
                      <a:r>
                        <a:rPr sz="2400" spc="-55" dirty="0">
                          <a:latin typeface="Times New Roman"/>
                          <a:cs typeface="Times New Roman"/>
                        </a:rPr>
                        <a:t> </a:t>
                      </a:r>
                      <a:r>
                        <a:rPr sz="2400" spc="-70" dirty="0">
                          <a:latin typeface="Times New Roman"/>
                          <a:cs typeface="Times New Roman"/>
                        </a:rPr>
                        <a:t>111</a:t>
                      </a:r>
                      <a:endParaRPr sz="2400">
                        <a:latin typeface="Times New Roman"/>
                        <a:cs typeface="Times New Roman"/>
                      </a:endParaRPr>
                    </a:p>
                  </a:txBody>
                  <a:tcPr marL="0" marR="0" marT="3810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r>
              <a:tr h="457200">
                <a:tc>
                  <a:txBody>
                    <a:bodyPr/>
                    <a:lstStyle/>
                    <a:p>
                      <a:pPr marL="91440">
                        <a:lnSpc>
                          <a:spcPct val="100000"/>
                        </a:lnSpc>
                        <a:spcBef>
                          <a:spcPts val="305"/>
                        </a:spcBef>
                      </a:pPr>
                      <a:r>
                        <a:rPr sz="2400" dirty="0">
                          <a:latin typeface="Times New Roman"/>
                          <a:cs typeface="Times New Roman"/>
                        </a:rPr>
                        <a:t>215201/1024 =</a:t>
                      </a:r>
                      <a:r>
                        <a:rPr sz="2400" spc="-50" dirty="0">
                          <a:latin typeface="Times New Roman"/>
                          <a:cs typeface="Times New Roman"/>
                        </a:rPr>
                        <a:t> </a:t>
                      </a:r>
                      <a:r>
                        <a:rPr sz="2400" dirty="0">
                          <a:latin typeface="Times New Roman"/>
                          <a:cs typeface="Times New Roman"/>
                        </a:rPr>
                        <a:t>210</a:t>
                      </a:r>
                      <a:endParaRPr sz="2400">
                        <a:latin typeface="Times New Roman"/>
                        <a:cs typeface="Times New Roman"/>
                      </a:endParaRPr>
                    </a:p>
                  </a:txBody>
                  <a:tcPr marL="0" marR="0" marT="3873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2710">
                        <a:lnSpc>
                          <a:spcPct val="100000"/>
                        </a:lnSpc>
                        <a:spcBef>
                          <a:spcPts val="305"/>
                        </a:spcBef>
                      </a:pPr>
                      <a:r>
                        <a:rPr sz="2400" dirty="0">
                          <a:latin typeface="Times New Roman"/>
                          <a:cs typeface="Times New Roman"/>
                        </a:rPr>
                        <a:t>215201 mod1024 =</a:t>
                      </a:r>
                      <a:r>
                        <a:rPr sz="2400" spc="-70" dirty="0">
                          <a:latin typeface="Times New Roman"/>
                          <a:cs typeface="Times New Roman"/>
                        </a:rPr>
                        <a:t> </a:t>
                      </a:r>
                      <a:r>
                        <a:rPr sz="2400" dirty="0">
                          <a:latin typeface="Times New Roman"/>
                          <a:cs typeface="Times New Roman"/>
                        </a:rPr>
                        <a:t>161</a:t>
                      </a:r>
                      <a:endParaRPr sz="2400">
                        <a:latin typeface="Times New Roman"/>
                        <a:cs typeface="Times New Roman"/>
                      </a:endParaRPr>
                    </a:p>
                  </a:txBody>
                  <a:tcPr marL="0" marR="0" marT="3873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r>
              <a:tr h="457200">
                <a:tc>
                  <a:txBody>
                    <a:bodyPr/>
                    <a:lstStyle/>
                    <a:p>
                      <a:pPr marL="91440">
                        <a:lnSpc>
                          <a:spcPct val="100000"/>
                        </a:lnSpc>
                        <a:spcBef>
                          <a:spcPts val="305"/>
                        </a:spcBef>
                      </a:pPr>
                      <a:r>
                        <a:rPr sz="2400" dirty="0">
                          <a:latin typeface="Times New Roman"/>
                          <a:cs typeface="Times New Roman"/>
                        </a:rPr>
                        <a:t>650000/1024 =</a:t>
                      </a:r>
                      <a:r>
                        <a:rPr sz="2400" spc="-55" dirty="0">
                          <a:latin typeface="Times New Roman"/>
                          <a:cs typeface="Times New Roman"/>
                        </a:rPr>
                        <a:t> </a:t>
                      </a:r>
                      <a:r>
                        <a:rPr sz="2400" dirty="0">
                          <a:latin typeface="Times New Roman"/>
                          <a:cs typeface="Times New Roman"/>
                        </a:rPr>
                        <a:t>634</a:t>
                      </a:r>
                      <a:endParaRPr sz="2400">
                        <a:latin typeface="Times New Roman"/>
                        <a:cs typeface="Times New Roman"/>
                      </a:endParaRPr>
                    </a:p>
                  </a:txBody>
                  <a:tcPr marL="0" marR="0" marT="3873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2710">
                        <a:lnSpc>
                          <a:spcPct val="100000"/>
                        </a:lnSpc>
                        <a:spcBef>
                          <a:spcPts val="305"/>
                        </a:spcBef>
                      </a:pPr>
                      <a:r>
                        <a:rPr sz="2400" dirty="0">
                          <a:latin typeface="Times New Roman"/>
                          <a:cs typeface="Times New Roman"/>
                        </a:rPr>
                        <a:t>650000 mod 1024</a:t>
                      </a:r>
                      <a:r>
                        <a:rPr sz="2400" spc="-45" dirty="0">
                          <a:latin typeface="Times New Roman"/>
                          <a:cs typeface="Times New Roman"/>
                        </a:rPr>
                        <a:t> </a:t>
                      </a:r>
                      <a:r>
                        <a:rPr sz="2400" dirty="0">
                          <a:latin typeface="Times New Roman"/>
                          <a:cs typeface="Times New Roman"/>
                        </a:rPr>
                        <a:t>=784</a:t>
                      </a:r>
                      <a:endParaRPr sz="2400">
                        <a:latin typeface="Times New Roman"/>
                        <a:cs typeface="Times New Roman"/>
                      </a:endParaRPr>
                    </a:p>
                  </a:txBody>
                  <a:tcPr marL="0" marR="0" marT="3873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r>
              <a:tr h="457199">
                <a:tc>
                  <a:txBody>
                    <a:bodyPr/>
                    <a:lstStyle/>
                    <a:p>
                      <a:pPr marL="91440">
                        <a:lnSpc>
                          <a:spcPct val="100000"/>
                        </a:lnSpc>
                        <a:spcBef>
                          <a:spcPts val="305"/>
                        </a:spcBef>
                      </a:pPr>
                      <a:r>
                        <a:rPr sz="2400" dirty="0">
                          <a:latin typeface="Times New Roman"/>
                          <a:cs typeface="Times New Roman"/>
                        </a:rPr>
                        <a:t>2000001/1024</a:t>
                      </a:r>
                      <a:r>
                        <a:rPr sz="2400" spc="-40" dirty="0">
                          <a:latin typeface="Times New Roman"/>
                          <a:cs typeface="Times New Roman"/>
                        </a:rPr>
                        <a:t> </a:t>
                      </a:r>
                      <a:r>
                        <a:rPr sz="2400" spc="-5" dirty="0">
                          <a:latin typeface="Times New Roman"/>
                          <a:cs typeface="Times New Roman"/>
                        </a:rPr>
                        <a:t>=1953</a:t>
                      </a:r>
                      <a:endParaRPr sz="2400">
                        <a:latin typeface="Times New Roman"/>
                        <a:cs typeface="Times New Roman"/>
                      </a:endParaRPr>
                    </a:p>
                  </a:txBody>
                  <a:tcPr marL="0" marR="0" marT="3873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2710">
                        <a:lnSpc>
                          <a:spcPct val="100000"/>
                        </a:lnSpc>
                        <a:spcBef>
                          <a:spcPts val="305"/>
                        </a:spcBef>
                      </a:pPr>
                      <a:r>
                        <a:rPr sz="2400" spc="-5" dirty="0">
                          <a:latin typeface="Times New Roman"/>
                          <a:cs typeface="Times New Roman"/>
                        </a:rPr>
                        <a:t>2000001mod 1024 </a:t>
                      </a:r>
                      <a:r>
                        <a:rPr sz="2400" dirty="0">
                          <a:latin typeface="Times New Roman"/>
                          <a:cs typeface="Times New Roman"/>
                        </a:rPr>
                        <a:t>=</a:t>
                      </a:r>
                      <a:r>
                        <a:rPr sz="2400" spc="-50" dirty="0">
                          <a:latin typeface="Times New Roman"/>
                          <a:cs typeface="Times New Roman"/>
                        </a:rPr>
                        <a:t> </a:t>
                      </a:r>
                      <a:r>
                        <a:rPr sz="2400" spc="-5" dirty="0">
                          <a:latin typeface="Times New Roman"/>
                          <a:cs typeface="Times New Roman"/>
                        </a:rPr>
                        <a:t>129</a:t>
                      </a:r>
                      <a:endParaRPr sz="2400">
                        <a:latin typeface="Times New Roman"/>
                        <a:cs typeface="Times New Roman"/>
                      </a:endParaRPr>
                    </a:p>
                  </a:txBody>
                  <a:tcPr marL="0" marR="0" marT="3873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r>
              <a:tr h="457238">
                <a:tc>
                  <a:txBody>
                    <a:bodyPr/>
                    <a:lstStyle/>
                    <a:p>
                      <a:pPr marL="91440">
                        <a:lnSpc>
                          <a:spcPct val="100000"/>
                        </a:lnSpc>
                        <a:spcBef>
                          <a:spcPts val="310"/>
                        </a:spcBef>
                      </a:pPr>
                      <a:r>
                        <a:rPr sz="2400" dirty="0">
                          <a:latin typeface="Times New Roman"/>
                          <a:cs typeface="Times New Roman"/>
                        </a:rPr>
                        <a:t>10945/1024 =</a:t>
                      </a:r>
                      <a:r>
                        <a:rPr sz="2400" spc="-45" dirty="0">
                          <a:latin typeface="Times New Roman"/>
                          <a:cs typeface="Times New Roman"/>
                        </a:rPr>
                        <a:t> </a:t>
                      </a:r>
                      <a:r>
                        <a:rPr sz="2400" dirty="0">
                          <a:latin typeface="Times New Roman"/>
                          <a:cs typeface="Times New Roman"/>
                        </a:rPr>
                        <a:t>10</a:t>
                      </a:r>
                      <a:endParaRPr sz="2400">
                        <a:latin typeface="Times New Roman"/>
                        <a:cs typeface="Times New Roman"/>
                      </a:endParaRPr>
                    </a:p>
                  </a:txBody>
                  <a:tcPr marL="0" marR="0" marT="3937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2710">
                        <a:lnSpc>
                          <a:spcPct val="100000"/>
                        </a:lnSpc>
                        <a:spcBef>
                          <a:spcPts val="310"/>
                        </a:spcBef>
                      </a:pPr>
                      <a:r>
                        <a:rPr sz="2400" dirty="0">
                          <a:latin typeface="Times New Roman"/>
                          <a:cs typeface="Times New Roman"/>
                        </a:rPr>
                        <a:t>10945 mod 1024=</a:t>
                      </a:r>
                      <a:r>
                        <a:rPr sz="2400" spc="-65" dirty="0">
                          <a:latin typeface="Times New Roman"/>
                          <a:cs typeface="Times New Roman"/>
                        </a:rPr>
                        <a:t> </a:t>
                      </a:r>
                      <a:r>
                        <a:rPr sz="2400" dirty="0">
                          <a:latin typeface="Times New Roman"/>
                          <a:cs typeface="Times New Roman"/>
                        </a:rPr>
                        <a:t>705</a:t>
                      </a:r>
                      <a:endParaRPr sz="2400">
                        <a:latin typeface="Times New Roman"/>
                        <a:cs typeface="Times New Roman"/>
                      </a:endParaRPr>
                    </a:p>
                  </a:txBody>
                  <a:tcPr marL="0" marR="0" marT="3937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r>
              <a:tr h="457200">
                <a:tc>
                  <a:txBody>
                    <a:bodyPr/>
                    <a:lstStyle/>
                    <a:p>
                      <a:pPr marL="91440">
                        <a:lnSpc>
                          <a:spcPct val="100000"/>
                        </a:lnSpc>
                        <a:spcBef>
                          <a:spcPts val="310"/>
                        </a:spcBef>
                      </a:pPr>
                      <a:r>
                        <a:rPr sz="2400" dirty="0">
                          <a:latin typeface="Times New Roman"/>
                          <a:cs typeface="Times New Roman"/>
                        </a:rPr>
                        <a:t>8902/1024 =</a:t>
                      </a:r>
                      <a:r>
                        <a:rPr sz="2400" spc="-45" dirty="0">
                          <a:latin typeface="Times New Roman"/>
                          <a:cs typeface="Times New Roman"/>
                        </a:rPr>
                        <a:t> </a:t>
                      </a:r>
                      <a:r>
                        <a:rPr sz="2400" dirty="0">
                          <a:latin typeface="Times New Roman"/>
                          <a:cs typeface="Times New Roman"/>
                        </a:rPr>
                        <a:t>8</a:t>
                      </a:r>
                      <a:endParaRPr sz="2400">
                        <a:latin typeface="Times New Roman"/>
                        <a:cs typeface="Times New Roman"/>
                      </a:endParaRPr>
                    </a:p>
                  </a:txBody>
                  <a:tcPr marL="0" marR="0" marT="3937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2710">
                        <a:lnSpc>
                          <a:spcPct val="100000"/>
                        </a:lnSpc>
                        <a:spcBef>
                          <a:spcPts val="310"/>
                        </a:spcBef>
                      </a:pPr>
                      <a:r>
                        <a:rPr sz="2400" dirty="0">
                          <a:latin typeface="Times New Roman"/>
                          <a:cs typeface="Times New Roman"/>
                        </a:rPr>
                        <a:t>8902 mod 1024 =</a:t>
                      </a:r>
                      <a:r>
                        <a:rPr sz="2400" spc="-45" dirty="0">
                          <a:latin typeface="Times New Roman"/>
                          <a:cs typeface="Times New Roman"/>
                        </a:rPr>
                        <a:t> </a:t>
                      </a:r>
                      <a:r>
                        <a:rPr sz="2400" dirty="0">
                          <a:latin typeface="Times New Roman"/>
                          <a:cs typeface="Times New Roman"/>
                        </a:rPr>
                        <a:t>710</a:t>
                      </a:r>
                      <a:endParaRPr sz="2400">
                        <a:latin typeface="Times New Roman"/>
                        <a:cs typeface="Times New Roman"/>
                      </a:endParaRPr>
                    </a:p>
                  </a:txBody>
                  <a:tcPr marL="0" marR="0" marT="3937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r>
            </a:tbl>
          </a:graphicData>
        </a:graphic>
      </p:graphicFrame>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8739" y="49225"/>
            <a:ext cx="8991600" cy="1489075"/>
          </a:xfrm>
          <a:prstGeom prst="rect">
            <a:avLst/>
          </a:prstGeom>
        </p:spPr>
        <p:txBody>
          <a:bodyPr vert="horz" wrap="square" lIns="0" tIns="12700" rIns="0" bIns="0" rtlCol="0">
            <a:spAutoFit/>
          </a:bodyPr>
          <a:lstStyle/>
          <a:p>
            <a:pPr marL="12700">
              <a:lnSpc>
                <a:spcPct val="100000"/>
              </a:lnSpc>
              <a:spcBef>
                <a:spcPts val="100"/>
              </a:spcBef>
              <a:tabLst>
                <a:tab pos="793115" algn="l"/>
                <a:tab pos="2381250" algn="l"/>
                <a:tab pos="3354070" algn="l"/>
                <a:tab pos="4476115" algn="l"/>
                <a:tab pos="5314315" algn="l"/>
                <a:tab pos="5699125" algn="l"/>
                <a:tab pos="6985634" algn="l"/>
                <a:tab pos="7369809" algn="l"/>
              </a:tabLst>
            </a:pPr>
            <a:r>
              <a:rPr b="1" spc="-5" dirty="0">
                <a:solidFill>
                  <a:srgbClr val="221F1F"/>
                </a:solidFill>
                <a:latin typeface="Times New Roman"/>
                <a:cs typeface="Times New Roman"/>
              </a:rPr>
              <a:t>EX2.	Consider</a:t>
            </a:r>
            <a:r>
              <a:rPr b="1" spc="370" dirty="0">
                <a:solidFill>
                  <a:srgbClr val="221F1F"/>
                </a:solidFill>
                <a:latin typeface="Times New Roman"/>
                <a:cs typeface="Times New Roman"/>
              </a:rPr>
              <a:t> </a:t>
            </a:r>
            <a:r>
              <a:rPr b="1" dirty="0">
                <a:solidFill>
                  <a:srgbClr val="221F1F"/>
                </a:solidFill>
                <a:latin typeface="Times New Roman"/>
                <a:cs typeface="Times New Roman"/>
              </a:rPr>
              <a:t>a	</a:t>
            </a:r>
            <a:r>
              <a:rPr b="1" spc="-5" dirty="0">
                <a:solidFill>
                  <a:srgbClr val="221F1F"/>
                </a:solidFill>
                <a:latin typeface="Times New Roman"/>
                <a:cs typeface="Times New Roman"/>
              </a:rPr>
              <a:t>logical	</a:t>
            </a:r>
            <a:r>
              <a:rPr b="1" spc="-10" dirty="0">
                <a:solidFill>
                  <a:srgbClr val="221F1F"/>
                </a:solidFill>
                <a:latin typeface="Times New Roman"/>
                <a:cs typeface="Times New Roman"/>
              </a:rPr>
              <a:t>address	</a:t>
            </a:r>
            <a:r>
              <a:rPr b="1" spc="-5" dirty="0">
                <a:solidFill>
                  <a:srgbClr val="221F1F"/>
                </a:solidFill>
                <a:latin typeface="Times New Roman"/>
                <a:cs typeface="Times New Roman"/>
              </a:rPr>
              <a:t>space	of	64</a:t>
            </a:r>
            <a:r>
              <a:rPr b="1" spc="390" dirty="0">
                <a:solidFill>
                  <a:srgbClr val="221F1F"/>
                </a:solidFill>
                <a:latin typeface="Times New Roman"/>
                <a:cs typeface="Times New Roman"/>
              </a:rPr>
              <a:t> </a:t>
            </a:r>
            <a:r>
              <a:rPr b="1" spc="-5" dirty="0">
                <a:solidFill>
                  <a:srgbClr val="221F1F"/>
                </a:solidFill>
                <a:latin typeface="Times New Roman"/>
                <a:cs typeface="Times New Roman"/>
              </a:rPr>
              <a:t>pages	of	1,024</a:t>
            </a:r>
            <a:r>
              <a:rPr b="1" spc="310" dirty="0">
                <a:solidFill>
                  <a:srgbClr val="221F1F"/>
                </a:solidFill>
                <a:latin typeface="Times New Roman"/>
                <a:cs typeface="Times New Roman"/>
              </a:rPr>
              <a:t> </a:t>
            </a:r>
            <a:r>
              <a:rPr b="1" dirty="0">
                <a:solidFill>
                  <a:srgbClr val="221F1F"/>
                </a:solidFill>
                <a:latin typeface="Times New Roman"/>
                <a:cs typeface="Times New Roman"/>
              </a:rPr>
              <a:t>words</a:t>
            </a:r>
          </a:p>
          <a:p>
            <a:pPr marL="927100" marR="1428750" indent="-915035">
              <a:lnSpc>
                <a:spcPct val="100000"/>
              </a:lnSpc>
            </a:pPr>
            <a:r>
              <a:rPr b="1" spc="-5" dirty="0">
                <a:solidFill>
                  <a:srgbClr val="221F1F"/>
                </a:solidFill>
                <a:latin typeface="Times New Roman"/>
                <a:cs typeface="Times New Roman"/>
              </a:rPr>
              <a:t>each, </a:t>
            </a:r>
            <a:r>
              <a:rPr b="1" spc="-10" dirty="0">
                <a:solidFill>
                  <a:srgbClr val="221F1F"/>
                </a:solidFill>
                <a:latin typeface="Times New Roman"/>
                <a:cs typeface="Times New Roman"/>
              </a:rPr>
              <a:t>mapped </a:t>
            </a:r>
            <a:r>
              <a:rPr b="1" dirty="0">
                <a:solidFill>
                  <a:srgbClr val="221F1F"/>
                </a:solidFill>
                <a:latin typeface="Times New Roman"/>
                <a:cs typeface="Times New Roman"/>
              </a:rPr>
              <a:t>onto a physical </a:t>
            </a:r>
            <a:r>
              <a:rPr b="1" spc="-20" dirty="0">
                <a:solidFill>
                  <a:srgbClr val="221F1F"/>
                </a:solidFill>
                <a:latin typeface="Times New Roman"/>
                <a:cs typeface="Times New Roman"/>
              </a:rPr>
              <a:t>memory </a:t>
            </a:r>
            <a:r>
              <a:rPr b="1" spc="-5" dirty="0">
                <a:solidFill>
                  <a:srgbClr val="221F1F"/>
                </a:solidFill>
                <a:latin typeface="Times New Roman"/>
                <a:cs typeface="Times New Roman"/>
              </a:rPr>
              <a:t>of 32 </a:t>
            </a:r>
            <a:r>
              <a:rPr b="1" spc="-10" dirty="0">
                <a:solidFill>
                  <a:srgbClr val="221F1F"/>
                </a:solidFill>
                <a:latin typeface="Times New Roman"/>
                <a:cs typeface="Times New Roman"/>
              </a:rPr>
              <a:t>frames.  </a:t>
            </a:r>
            <a:r>
              <a:rPr b="1" spc="-5" dirty="0">
                <a:solidFill>
                  <a:srgbClr val="221F1F"/>
                </a:solidFill>
                <a:latin typeface="Times New Roman"/>
                <a:cs typeface="Times New Roman"/>
              </a:rPr>
              <a:t>a.How </a:t>
            </a:r>
            <a:r>
              <a:rPr b="1" spc="-10" dirty="0">
                <a:solidFill>
                  <a:srgbClr val="221F1F"/>
                </a:solidFill>
                <a:latin typeface="Times New Roman"/>
                <a:cs typeface="Times New Roman"/>
              </a:rPr>
              <a:t>many </a:t>
            </a:r>
            <a:r>
              <a:rPr b="1" dirty="0">
                <a:solidFill>
                  <a:srgbClr val="221F1F"/>
                </a:solidFill>
                <a:latin typeface="Times New Roman"/>
                <a:cs typeface="Times New Roman"/>
              </a:rPr>
              <a:t>bits </a:t>
            </a:r>
            <a:r>
              <a:rPr b="1" spc="-25" dirty="0">
                <a:solidFill>
                  <a:srgbClr val="221F1F"/>
                </a:solidFill>
                <a:latin typeface="Times New Roman"/>
                <a:cs typeface="Times New Roman"/>
              </a:rPr>
              <a:t>are </a:t>
            </a:r>
            <a:r>
              <a:rPr b="1" spc="-15" dirty="0">
                <a:solidFill>
                  <a:srgbClr val="221F1F"/>
                </a:solidFill>
                <a:latin typeface="Times New Roman"/>
                <a:cs typeface="Times New Roman"/>
              </a:rPr>
              <a:t>there </a:t>
            </a:r>
            <a:r>
              <a:rPr b="1" dirty="0">
                <a:solidFill>
                  <a:srgbClr val="221F1F"/>
                </a:solidFill>
                <a:latin typeface="Times New Roman"/>
                <a:cs typeface="Times New Roman"/>
              </a:rPr>
              <a:t>in </a:t>
            </a:r>
            <a:r>
              <a:rPr b="1" spc="-5" dirty="0">
                <a:solidFill>
                  <a:srgbClr val="221F1F"/>
                </a:solidFill>
                <a:latin typeface="Times New Roman"/>
                <a:cs typeface="Times New Roman"/>
              </a:rPr>
              <a:t>the </a:t>
            </a:r>
            <a:r>
              <a:rPr b="1" dirty="0">
                <a:solidFill>
                  <a:srgbClr val="221F1F"/>
                </a:solidFill>
                <a:latin typeface="Times New Roman"/>
                <a:cs typeface="Times New Roman"/>
              </a:rPr>
              <a:t>logical </a:t>
            </a:r>
            <a:r>
              <a:rPr b="1" spc="-10" dirty="0">
                <a:solidFill>
                  <a:srgbClr val="221F1F"/>
                </a:solidFill>
                <a:latin typeface="Times New Roman"/>
                <a:cs typeface="Times New Roman"/>
              </a:rPr>
              <a:t>address?  </a:t>
            </a:r>
            <a:r>
              <a:rPr b="1" dirty="0">
                <a:solidFill>
                  <a:srgbClr val="221F1F"/>
                </a:solidFill>
                <a:latin typeface="Times New Roman"/>
                <a:cs typeface="Times New Roman"/>
              </a:rPr>
              <a:t>b.How </a:t>
            </a:r>
            <a:r>
              <a:rPr b="1" spc="-10" dirty="0">
                <a:solidFill>
                  <a:srgbClr val="221F1F"/>
                </a:solidFill>
                <a:latin typeface="Times New Roman"/>
                <a:cs typeface="Times New Roman"/>
              </a:rPr>
              <a:t>many </a:t>
            </a:r>
            <a:r>
              <a:rPr b="1" dirty="0">
                <a:solidFill>
                  <a:srgbClr val="221F1F"/>
                </a:solidFill>
                <a:latin typeface="Times New Roman"/>
                <a:cs typeface="Times New Roman"/>
              </a:rPr>
              <a:t>bits </a:t>
            </a:r>
            <a:r>
              <a:rPr b="1" spc="-20" dirty="0">
                <a:solidFill>
                  <a:srgbClr val="221F1F"/>
                </a:solidFill>
                <a:latin typeface="Times New Roman"/>
                <a:cs typeface="Times New Roman"/>
              </a:rPr>
              <a:t>are </a:t>
            </a:r>
            <a:r>
              <a:rPr b="1" spc="-15" dirty="0">
                <a:solidFill>
                  <a:srgbClr val="221F1F"/>
                </a:solidFill>
                <a:latin typeface="Times New Roman"/>
                <a:cs typeface="Times New Roman"/>
              </a:rPr>
              <a:t>there </a:t>
            </a:r>
            <a:r>
              <a:rPr b="1" dirty="0">
                <a:solidFill>
                  <a:srgbClr val="221F1F"/>
                </a:solidFill>
                <a:latin typeface="Times New Roman"/>
                <a:cs typeface="Times New Roman"/>
              </a:rPr>
              <a:t>in </a:t>
            </a:r>
            <a:r>
              <a:rPr b="1" spc="-5" dirty="0">
                <a:solidFill>
                  <a:srgbClr val="221F1F"/>
                </a:solidFill>
                <a:latin typeface="Times New Roman"/>
                <a:cs typeface="Times New Roman"/>
              </a:rPr>
              <a:t>the </a:t>
            </a:r>
            <a:r>
              <a:rPr b="1" dirty="0">
                <a:solidFill>
                  <a:srgbClr val="221F1F"/>
                </a:solidFill>
                <a:latin typeface="Times New Roman"/>
                <a:cs typeface="Times New Roman"/>
              </a:rPr>
              <a:t>physical</a:t>
            </a:r>
            <a:r>
              <a:rPr b="1" spc="20" dirty="0">
                <a:solidFill>
                  <a:srgbClr val="221F1F"/>
                </a:solidFill>
                <a:latin typeface="Times New Roman"/>
                <a:cs typeface="Times New Roman"/>
              </a:rPr>
              <a:t> </a:t>
            </a:r>
            <a:r>
              <a:rPr b="1" spc="-10" dirty="0">
                <a:solidFill>
                  <a:srgbClr val="221F1F"/>
                </a:solidFill>
                <a:latin typeface="Times New Roman"/>
                <a:cs typeface="Times New Roman"/>
              </a:rPr>
              <a:t>address?</a:t>
            </a:r>
          </a:p>
        </p:txBody>
      </p:sp>
      <p:sp>
        <p:nvSpPr>
          <p:cNvPr id="3" name="object 3"/>
          <p:cNvSpPr txBox="1"/>
          <p:nvPr/>
        </p:nvSpPr>
        <p:spPr>
          <a:xfrm>
            <a:off x="40640" y="1869693"/>
            <a:ext cx="8968105" cy="2931795"/>
          </a:xfrm>
          <a:prstGeom prst="rect">
            <a:avLst/>
          </a:prstGeom>
        </p:spPr>
        <p:txBody>
          <a:bodyPr vert="horz" wrap="square" lIns="0" tIns="12065" rIns="0" bIns="0" rtlCol="0">
            <a:spAutoFit/>
          </a:bodyPr>
          <a:lstStyle/>
          <a:p>
            <a:pPr marL="50800" marR="43180" algn="just">
              <a:lnSpc>
                <a:spcPct val="100200"/>
              </a:lnSpc>
              <a:spcBef>
                <a:spcPts val="95"/>
              </a:spcBef>
            </a:pPr>
            <a:r>
              <a:rPr sz="2350" spc="-15" dirty="0">
                <a:latin typeface="Times New Roman"/>
                <a:cs typeface="Times New Roman"/>
              </a:rPr>
              <a:t>Logical </a:t>
            </a:r>
            <a:r>
              <a:rPr sz="2350" spc="-5" dirty="0">
                <a:latin typeface="Times New Roman"/>
                <a:cs typeface="Times New Roman"/>
              </a:rPr>
              <a:t>address space has </a:t>
            </a:r>
            <a:r>
              <a:rPr sz="2350" spc="-10" dirty="0">
                <a:latin typeface="Times New Roman"/>
                <a:cs typeface="Times New Roman"/>
              </a:rPr>
              <a:t>64pages, </a:t>
            </a:r>
            <a:r>
              <a:rPr sz="2350" spc="-5" dirty="0">
                <a:latin typeface="Times New Roman"/>
                <a:cs typeface="Times New Roman"/>
              </a:rPr>
              <a:t>size </a:t>
            </a:r>
            <a:r>
              <a:rPr sz="2350" dirty="0">
                <a:latin typeface="Times New Roman"/>
                <a:cs typeface="Times New Roman"/>
              </a:rPr>
              <a:t>of </a:t>
            </a:r>
            <a:r>
              <a:rPr sz="2350" spc="-15" dirty="0">
                <a:latin typeface="Times New Roman"/>
                <a:cs typeface="Times New Roman"/>
              </a:rPr>
              <a:t>each page, </a:t>
            </a:r>
            <a:r>
              <a:rPr sz="2350" spc="-20" dirty="0">
                <a:latin typeface="Times New Roman"/>
                <a:cs typeface="Times New Roman"/>
              </a:rPr>
              <a:t>offset </a:t>
            </a:r>
            <a:r>
              <a:rPr sz="2350" dirty="0">
                <a:latin typeface="Times New Roman"/>
                <a:cs typeface="Times New Roman"/>
              </a:rPr>
              <a:t>= 1024 words  </a:t>
            </a:r>
            <a:r>
              <a:rPr sz="2400" spc="-5" dirty="0">
                <a:latin typeface="Times New Roman"/>
                <a:cs typeface="Times New Roman"/>
              </a:rPr>
              <a:t>Number </a:t>
            </a:r>
            <a:r>
              <a:rPr sz="2400" dirty="0">
                <a:latin typeface="Times New Roman"/>
                <a:cs typeface="Times New Roman"/>
              </a:rPr>
              <a:t>if bits in </a:t>
            </a:r>
            <a:r>
              <a:rPr sz="2400" spc="-10" dirty="0">
                <a:latin typeface="Times New Roman"/>
                <a:cs typeface="Times New Roman"/>
              </a:rPr>
              <a:t>page# </a:t>
            </a:r>
            <a:r>
              <a:rPr sz="2400" spc="-5" dirty="0">
                <a:latin typeface="Times New Roman"/>
                <a:cs typeface="Times New Roman"/>
              </a:rPr>
              <a:t>field </a:t>
            </a:r>
            <a:r>
              <a:rPr sz="2400" dirty="0">
                <a:latin typeface="Times New Roman"/>
                <a:cs typeface="Times New Roman"/>
              </a:rPr>
              <a:t>of the </a:t>
            </a:r>
            <a:r>
              <a:rPr sz="2400" spc="-10" dirty="0">
                <a:latin typeface="Times New Roman"/>
                <a:cs typeface="Times New Roman"/>
              </a:rPr>
              <a:t>logical </a:t>
            </a:r>
            <a:r>
              <a:rPr sz="2400" spc="-5" dirty="0">
                <a:latin typeface="Times New Roman"/>
                <a:cs typeface="Times New Roman"/>
              </a:rPr>
              <a:t>address </a:t>
            </a:r>
            <a:r>
              <a:rPr sz="2400" dirty="0">
                <a:latin typeface="Times New Roman"/>
                <a:cs typeface="Times New Roman"/>
              </a:rPr>
              <a:t>= </a:t>
            </a:r>
            <a:r>
              <a:rPr sz="2400" spc="-5" dirty="0">
                <a:latin typeface="Times New Roman"/>
                <a:cs typeface="Times New Roman"/>
              </a:rPr>
              <a:t>log</a:t>
            </a:r>
            <a:r>
              <a:rPr sz="2400" spc="-7" baseline="-20833" dirty="0">
                <a:latin typeface="Times New Roman"/>
                <a:cs typeface="Times New Roman"/>
              </a:rPr>
              <a:t>2</a:t>
            </a:r>
            <a:r>
              <a:rPr sz="2400" spc="-5" dirty="0">
                <a:latin typeface="Times New Roman"/>
                <a:cs typeface="Times New Roman"/>
              </a:rPr>
              <a:t>64 </a:t>
            </a:r>
            <a:r>
              <a:rPr sz="2400" dirty="0">
                <a:latin typeface="Times New Roman"/>
                <a:cs typeface="Times New Roman"/>
              </a:rPr>
              <a:t>bits = 6 bits  </a:t>
            </a:r>
            <a:r>
              <a:rPr sz="2400" spc="-15" dirty="0">
                <a:latin typeface="Times New Roman"/>
                <a:cs typeface="Times New Roman"/>
              </a:rPr>
              <a:t>Offset </a:t>
            </a:r>
            <a:r>
              <a:rPr sz="2400" dirty="0">
                <a:latin typeface="Times New Roman"/>
                <a:cs typeface="Times New Roman"/>
              </a:rPr>
              <a:t>bits = log</a:t>
            </a:r>
            <a:r>
              <a:rPr sz="2400" baseline="-20833" dirty="0">
                <a:latin typeface="Times New Roman"/>
                <a:cs typeface="Times New Roman"/>
              </a:rPr>
              <a:t>2</a:t>
            </a:r>
            <a:r>
              <a:rPr sz="2400" dirty="0">
                <a:latin typeface="Times New Roman"/>
                <a:cs typeface="Times New Roman"/>
              </a:rPr>
              <a:t>1024 = 10</a:t>
            </a:r>
            <a:r>
              <a:rPr sz="2400" spc="-15" dirty="0">
                <a:latin typeface="Times New Roman"/>
                <a:cs typeface="Times New Roman"/>
              </a:rPr>
              <a:t> </a:t>
            </a:r>
            <a:r>
              <a:rPr sz="2400" dirty="0">
                <a:latin typeface="Times New Roman"/>
                <a:cs typeface="Times New Roman"/>
              </a:rPr>
              <a:t>bits</a:t>
            </a:r>
            <a:endParaRPr sz="2400">
              <a:latin typeface="Times New Roman"/>
              <a:cs typeface="Times New Roman"/>
            </a:endParaRPr>
          </a:p>
          <a:p>
            <a:pPr marL="50800" algn="just">
              <a:lnSpc>
                <a:spcPct val="100000"/>
              </a:lnSpc>
            </a:pPr>
            <a:r>
              <a:rPr sz="2400" dirty="0">
                <a:latin typeface="Times New Roman"/>
                <a:cs typeface="Times New Roman"/>
              </a:rPr>
              <a:t>So, </a:t>
            </a:r>
            <a:r>
              <a:rPr sz="2400" b="1" dirty="0">
                <a:latin typeface="Times New Roman"/>
                <a:cs typeface="Times New Roman"/>
              </a:rPr>
              <a:t>Logical </a:t>
            </a:r>
            <a:r>
              <a:rPr sz="2400" b="1" spc="-10" dirty="0">
                <a:latin typeface="Times New Roman"/>
                <a:cs typeface="Times New Roman"/>
              </a:rPr>
              <a:t>address </a:t>
            </a:r>
            <a:r>
              <a:rPr sz="2400" b="1" dirty="0">
                <a:latin typeface="Times New Roman"/>
                <a:cs typeface="Times New Roman"/>
              </a:rPr>
              <a:t>= 6 + 10 = 16</a:t>
            </a:r>
            <a:r>
              <a:rPr sz="2400" b="1" spc="-35" dirty="0">
                <a:latin typeface="Times New Roman"/>
                <a:cs typeface="Times New Roman"/>
              </a:rPr>
              <a:t> </a:t>
            </a:r>
            <a:r>
              <a:rPr sz="2400" b="1" dirty="0">
                <a:latin typeface="Times New Roman"/>
                <a:cs typeface="Times New Roman"/>
              </a:rPr>
              <a:t>bits</a:t>
            </a:r>
            <a:endParaRPr sz="2400">
              <a:latin typeface="Times New Roman"/>
              <a:cs typeface="Times New Roman"/>
            </a:endParaRPr>
          </a:p>
          <a:p>
            <a:pPr>
              <a:lnSpc>
                <a:spcPct val="100000"/>
              </a:lnSpc>
              <a:spcBef>
                <a:spcPts val="10"/>
              </a:spcBef>
            </a:pPr>
            <a:endParaRPr sz="2500">
              <a:latin typeface="Times New Roman"/>
              <a:cs typeface="Times New Roman"/>
            </a:endParaRPr>
          </a:p>
          <a:p>
            <a:pPr marL="50800">
              <a:lnSpc>
                <a:spcPct val="100000"/>
              </a:lnSpc>
            </a:pPr>
            <a:r>
              <a:rPr sz="2400" spc="-15" dirty="0">
                <a:latin typeface="Times New Roman"/>
                <a:cs typeface="Times New Roman"/>
              </a:rPr>
              <a:t>Physical </a:t>
            </a:r>
            <a:r>
              <a:rPr sz="2400" spc="-5" dirty="0">
                <a:latin typeface="Times New Roman"/>
                <a:cs typeface="Times New Roman"/>
              </a:rPr>
              <a:t>memory has </a:t>
            </a:r>
            <a:r>
              <a:rPr sz="2400" dirty="0">
                <a:latin typeface="Times New Roman"/>
                <a:cs typeface="Times New Roman"/>
              </a:rPr>
              <a:t>32 </a:t>
            </a:r>
            <a:r>
              <a:rPr sz="2400" spc="-5" dirty="0">
                <a:latin typeface="Times New Roman"/>
                <a:cs typeface="Times New Roman"/>
              </a:rPr>
              <a:t>frames, </a:t>
            </a:r>
            <a:r>
              <a:rPr sz="2400" spc="-15" dirty="0">
                <a:latin typeface="Times New Roman"/>
                <a:cs typeface="Times New Roman"/>
              </a:rPr>
              <a:t>offset </a:t>
            </a:r>
            <a:r>
              <a:rPr sz="2400" dirty="0">
                <a:latin typeface="Times New Roman"/>
                <a:cs typeface="Times New Roman"/>
              </a:rPr>
              <a:t>= 1024</a:t>
            </a:r>
            <a:r>
              <a:rPr sz="2400" spc="110" dirty="0">
                <a:latin typeface="Times New Roman"/>
                <a:cs typeface="Times New Roman"/>
              </a:rPr>
              <a:t> </a:t>
            </a:r>
            <a:r>
              <a:rPr sz="2400" spc="-5" dirty="0">
                <a:latin typeface="Times New Roman"/>
                <a:cs typeface="Times New Roman"/>
              </a:rPr>
              <a:t>words</a:t>
            </a:r>
            <a:endParaRPr sz="2400">
              <a:latin typeface="Times New Roman"/>
              <a:cs typeface="Times New Roman"/>
            </a:endParaRPr>
          </a:p>
          <a:p>
            <a:pPr marL="50800">
              <a:lnSpc>
                <a:spcPts val="2760"/>
              </a:lnSpc>
              <a:spcBef>
                <a:spcPts val="5"/>
              </a:spcBef>
            </a:pPr>
            <a:r>
              <a:rPr sz="2300" dirty="0">
                <a:latin typeface="Times New Roman"/>
                <a:cs typeface="Times New Roman"/>
              </a:rPr>
              <a:t>Number of bits in frame# </a:t>
            </a:r>
            <a:r>
              <a:rPr sz="2300" spc="-5" dirty="0">
                <a:latin typeface="Times New Roman"/>
                <a:cs typeface="Times New Roman"/>
              </a:rPr>
              <a:t>field </a:t>
            </a:r>
            <a:r>
              <a:rPr sz="2300" dirty="0">
                <a:latin typeface="Times New Roman"/>
                <a:cs typeface="Times New Roman"/>
              </a:rPr>
              <a:t>of the </a:t>
            </a:r>
            <a:r>
              <a:rPr sz="2300" spc="-10" dirty="0">
                <a:latin typeface="Times New Roman"/>
                <a:cs typeface="Times New Roman"/>
              </a:rPr>
              <a:t>Physical </a:t>
            </a:r>
            <a:r>
              <a:rPr sz="2300" dirty="0">
                <a:latin typeface="Times New Roman"/>
                <a:cs typeface="Times New Roman"/>
              </a:rPr>
              <a:t>address = </a:t>
            </a:r>
            <a:r>
              <a:rPr sz="2300" spc="5" dirty="0">
                <a:latin typeface="Times New Roman"/>
                <a:cs typeface="Times New Roman"/>
              </a:rPr>
              <a:t>log</a:t>
            </a:r>
            <a:r>
              <a:rPr sz="2250" spc="7" baseline="-20370" dirty="0">
                <a:latin typeface="Times New Roman"/>
                <a:cs typeface="Times New Roman"/>
              </a:rPr>
              <a:t>2</a:t>
            </a:r>
            <a:r>
              <a:rPr sz="2300" spc="5" dirty="0">
                <a:latin typeface="Times New Roman"/>
                <a:cs typeface="Times New Roman"/>
              </a:rPr>
              <a:t>32 </a:t>
            </a:r>
            <a:r>
              <a:rPr sz="2300" dirty="0">
                <a:latin typeface="Times New Roman"/>
                <a:cs typeface="Times New Roman"/>
              </a:rPr>
              <a:t>bits = 5</a:t>
            </a:r>
            <a:r>
              <a:rPr sz="2300" spc="-60" dirty="0">
                <a:latin typeface="Times New Roman"/>
                <a:cs typeface="Times New Roman"/>
              </a:rPr>
              <a:t> </a:t>
            </a:r>
            <a:r>
              <a:rPr sz="2300" dirty="0">
                <a:latin typeface="Times New Roman"/>
                <a:cs typeface="Times New Roman"/>
              </a:rPr>
              <a:t>bits</a:t>
            </a:r>
            <a:endParaRPr sz="2300">
              <a:latin typeface="Times New Roman"/>
              <a:cs typeface="Times New Roman"/>
            </a:endParaRPr>
          </a:p>
          <a:p>
            <a:pPr marL="50800">
              <a:lnSpc>
                <a:spcPts val="2880"/>
              </a:lnSpc>
            </a:pPr>
            <a:r>
              <a:rPr sz="2400" b="1" spc="-5" dirty="0">
                <a:latin typeface="Times New Roman"/>
                <a:cs typeface="Times New Roman"/>
              </a:rPr>
              <a:t>Physical </a:t>
            </a:r>
            <a:r>
              <a:rPr sz="2400" b="1" spc="-10" dirty="0">
                <a:latin typeface="Times New Roman"/>
                <a:cs typeface="Times New Roman"/>
              </a:rPr>
              <a:t>address </a:t>
            </a:r>
            <a:r>
              <a:rPr sz="2400" b="1" dirty="0">
                <a:latin typeface="Times New Roman"/>
                <a:cs typeface="Times New Roman"/>
              </a:rPr>
              <a:t>= 5 + 10 = 15</a:t>
            </a:r>
            <a:r>
              <a:rPr sz="2400" b="1" spc="-20" dirty="0">
                <a:latin typeface="Times New Roman"/>
                <a:cs typeface="Times New Roman"/>
              </a:rPr>
              <a:t> </a:t>
            </a:r>
            <a:r>
              <a:rPr sz="2400" b="1" dirty="0">
                <a:latin typeface="Times New Roman"/>
                <a:cs typeface="Times New Roman"/>
              </a:rPr>
              <a:t>bits</a:t>
            </a:r>
            <a:endParaRPr sz="2400">
              <a:latin typeface="Times New Roman"/>
              <a:cs typeface="Times New Roman"/>
            </a:endParaRPr>
          </a:p>
        </p:txBody>
      </p:sp>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40640" y="23825"/>
            <a:ext cx="9041765" cy="5880735"/>
          </a:xfrm>
          <a:prstGeom prst="rect">
            <a:avLst/>
          </a:prstGeom>
        </p:spPr>
        <p:txBody>
          <a:bodyPr vert="horz" wrap="square" lIns="0" tIns="12700" rIns="0" bIns="0" rtlCol="0">
            <a:spAutoFit/>
          </a:bodyPr>
          <a:lstStyle/>
          <a:p>
            <a:pPr marL="50800" marR="19685" algn="just">
              <a:lnSpc>
                <a:spcPct val="100000"/>
              </a:lnSpc>
              <a:spcBef>
                <a:spcPts val="100"/>
              </a:spcBef>
            </a:pPr>
            <a:r>
              <a:rPr sz="2400" b="1" dirty="0">
                <a:latin typeface="Times New Roman"/>
                <a:cs typeface="Times New Roman"/>
              </a:rPr>
              <a:t>EX3: The BTV </a:t>
            </a:r>
            <a:r>
              <a:rPr sz="2400" b="1" spc="-5" dirty="0">
                <a:latin typeface="Times New Roman"/>
                <a:cs typeface="Times New Roman"/>
              </a:rPr>
              <a:t>operating </a:t>
            </a:r>
            <a:r>
              <a:rPr sz="2400" b="1" dirty="0">
                <a:latin typeface="Times New Roman"/>
                <a:cs typeface="Times New Roman"/>
              </a:rPr>
              <a:t>system has a </a:t>
            </a:r>
            <a:r>
              <a:rPr sz="2400" b="1" spc="-5" dirty="0">
                <a:latin typeface="Times New Roman"/>
                <a:cs typeface="Times New Roman"/>
              </a:rPr>
              <a:t>21-bit virtual </a:t>
            </a:r>
            <a:r>
              <a:rPr sz="2400" b="1" spc="-10" dirty="0">
                <a:latin typeface="Times New Roman"/>
                <a:cs typeface="Times New Roman"/>
              </a:rPr>
              <a:t>address, </a:t>
            </a:r>
            <a:r>
              <a:rPr sz="2400" b="1" spc="-5" dirty="0">
                <a:latin typeface="Times New Roman"/>
                <a:cs typeface="Times New Roman"/>
              </a:rPr>
              <a:t>yet on  certain embedded devices, </a:t>
            </a:r>
            <a:r>
              <a:rPr sz="2400" b="1" dirty="0">
                <a:latin typeface="Times New Roman"/>
                <a:cs typeface="Times New Roman"/>
              </a:rPr>
              <a:t>it has only a </a:t>
            </a:r>
            <a:r>
              <a:rPr sz="2400" b="1" spc="-10" dirty="0">
                <a:latin typeface="Times New Roman"/>
                <a:cs typeface="Times New Roman"/>
              </a:rPr>
              <a:t>16-bit </a:t>
            </a:r>
            <a:r>
              <a:rPr sz="2400" b="1" dirty="0">
                <a:latin typeface="Times New Roman"/>
                <a:cs typeface="Times New Roman"/>
              </a:rPr>
              <a:t>physical </a:t>
            </a:r>
            <a:r>
              <a:rPr sz="2400" b="1" spc="-10" dirty="0">
                <a:latin typeface="Times New Roman"/>
                <a:cs typeface="Times New Roman"/>
              </a:rPr>
              <a:t>address. </a:t>
            </a:r>
            <a:r>
              <a:rPr sz="2400" b="1" spc="-5" dirty="0">
                <a:latin typeface="Times New Roman"/>
                <a:cs typeface="Times New Roman"/>
              </a:rPr>
              <a:t>It </a:t>
            </a:r>
            <a:r>
              <a:rPr sz="2400" b="1" spc="590" dirty="0">
                <a:latin typeface="Times New Roman"/>
                <a:cs typeface="Times New Roman"/>
              </a:rPr>
              <a:t> </a:t>
            </a:r>
            <a:r>
              <a:rPr sz="2400" b="1" dirty="0">
                <a:latin typeface="Times New Roman"/>
                <a:cs typeface="Times New Roman"/>
              </a:rPr>
              <a:t>also has a </a:t>
            </a:r>
            <a:r>
              <a:rPr sz="2400" b="1" spc="-10" dirty="0">
                <a:latin typeface="Times New Roman"/>
                <a:cs typeface="Times New Roman"/>
              </a:rPr>
              <a:t>2-KB </a:t>
            </a:r>
            <a:r>
              <a:rPr sz="2400" b="1" dirty="0">
                <a:latin typeface="Times New Roman"/>
                <a:cs typeface="Times New Roman"/>
              </a:rPr>
              <a:t>page</a:t>
            </a:r>
            <a:r>
              <a:rPr sz="2400" b="1" spc="-25" dirty="0">
                <a:latin typeface="Times New Roman"/>
                <a:cs typeface="Times New Roman"/>
              </a:rPr>
              <a:t> </a:t>
            </a:r>
            <a:r>
              <a:rPr sz="2400" b="1" spc="-5" dirty="0">
                <a:latin typeface="Times New Roman"/>
                <a:cs typeface="Times New Roman"/>
              </a:rPr>
              <a:t>size.</a:t>
            </a:r>
            <a:endParaRPr sz="2400">
              <a:latin typeface="Times New Roman"/>
              <a:cs typeface="Times New Roman"/>
            </a:endParaRPr>
          </a:p>
          <a:p>
            <a:pPr marL="508000" marR="17780" indent="-457834" algn="just">
              <a:lnSpc>
                <a:spcPct val="100000"/>
              </a:lnSpc>
              <a:spcBef>
                <a:spcPts val="5"/>
              </a:spcBef>
              <a:buAutoNum type="alphaLcPeriod"/>
              <a:tabLst>
                <a:tab pos="508634" algn="l"/>
              </a:tabLst>
            </a:pPr>
            <a:r>
              <a:rPr sz="2400" b="1" dirty="0">
                <a:latin typeface="Times New Roman"/>
                <a:cs typeface="Times New Roman"/>
              </a:rPr>
              <a:t>How </a:t>
            </a:r>
            <a:r>
              <a:rPr sz="2400" b="1" spc="-10" dirty="0">
                <a:latin typeface="Times New Roman"/>
                <a:cs typeface="Times New Roman"/>
              </a:rPr>
              <a:t>many </a:t>
            </a:r>
            <a:r>
              <a:rPr sz="2400" b="1" spc="-5" dirty="0">
                <a:latin typeface="Times New Roman"/>
                <a:cs typeface="Times New Roman"/>
              </a:rPr>
              <a:t>entries </a:t>
            </a:r>
            <a:r>
              <a:rPr sz="2400" b="1" spc="-15" dirty="0">
                <a:latin typeface="Times New Roman"/>
                <a:cs typeface="Times New Roman"/>
              </a:rPr>
              <a:t>are there </a:t>
            </a:r>
            <a:r>
              <a:rPr sz="2400" b="1" dirty="0">
                <a:latin typeface="Times New Roman"/>
                <a:cs typeface="Times New Roman"/>
              </a:rPr>
              <a:t>in </a:t>
            </a:r>
            <a:r>
              <a:rPr sz="2400" b="1" spc="-10" dirty="0">
                <a:latin typeface="Times New Roman"/>
                <a:cs typeface="Times New Roman"/>
              </a:rPr>
              <a:t>each </a:t>
            </a:r>
            <a:r>
              <a:rPr sz="2400" b="1" dirty="0">
                <a:latin typeface="Times New Roman"/>
                <a:cs typeface="Times New Roman"/>
              </a:rPr>
              <a:t>of </a:t>
            </a:r>
            <a:r>
              <a:rPr sz="2400" b="1" spc="-5" dirty="0">
                <a:latin typeface="Times New Roman"/>
                <a:cs typeface="Times New Roman"/>
              </a:rPr>
              <a:t>the </a:t>
            </a:r>
            <a:r>
              <a:rPr sz="2400" b="1" dirty="0">
                <a:latin typeface="Times New Roman"/>
                <a:cs typeface="Times New Roman"/>
              </a:rPr>
              <a:t>following? What is </a:t>
            </a:r>
            <a:r>
              <a:rPr sz="2400" b="1" spc="-5" dirty="0">
                <a:latin typeface="Times New Roman"/>
                <a:cs typeface="Times New Roman"/>
              </a:rPr>
              <a:t>the  maximum </a:t>
            </a:r>
            <a:r>
              <a:rPr sz="2400" b="1" dirty="0">
                <a:latin typeface="Times New Roman"/>
                <a:cs typeface="Times New Roman"/>
              </a:rPr>
              <a:t>amount </a:t>
            </a:r>
            <a:r>
              <a:rPr sz="2400" b="1" spc="-5" dirty="0">
                <a:latin typeface="Times New Roman"/>
                <a:cs typeface="Times New Roman"/>
              </a:rPr>
              <a:t>of physical </a:t>
            </a:r>
            <a:r>
              <a:rPr sz="2400" b="1" spc="-15" dirty="0">
                <a:latin typeface="Times New Roman"/>
                <a:cs typeface="Times New Roman"/>
              </a:rPr>
              <a:t>memory </a:t>
            </a:r>
            <a:r>
              <a:rPr sz="2400" b="1" dirty="0">
                <a:latin typeface="Times New Roman"/>
                <a:cs typeface="Times New Roman"/>
              </a:rPr>
              <a:t>in the BTV </a:t>
            </a:r>
            <a:r>
              <a:rPr sz="2400" b="1" spc="-5" dirty="0">
                <a:latin typeface="Times New Roman"/>
                <a:cs typeface="Times New Roman"/>
              </a:rPr>
              <a:t>operating  </a:t>
            </a:r>
            <a:r>
              <a:rPr sz="2400" b="1" spc="-10" dirty="0">
                <a:latin typeface="Times New Roman"/>
                <a:cs typeface="Times New Roman"/>
              </a:rPr>
              <a:t>system?</a:t>
            </a:r>
            <a:endParaRPr sz="2400">
              <a:latin typeface="Times New Roman"/>
              <a:cs typeface="Times New Roman"/>
            </a:endParaRPr>
          </a:p>
          <a:p>
            <a:pPr marL="648335" lvl="1" indent="-220345" algn="just">
              <a:lnSpc>
                <a:spcPct val="100000"/>
              </a:lnSpc>
              <a:spcBef>
                <a:spcPts val="5"/>
              </a:spcBef>
              <a:buAutoNum type="romanLcPeriod"/>
              <a:tabLst>
                <a:tab pos="648970" algn="l"/>
              </a:tabLst>
            </a:pPr>
            <a:r>
              <a:rPr sz="2400" b="1" dirty="0">
                <a:latin typeface="Times New Roman"/>
                <a:cs typeface="Times New Roman"/>
              </a:rPr>
              <a:t>A conventional, </a:t>
            </a:r>
            <a:r>
              <a:rPr sz="2400" b="1" spc="-5" dirty="0">
                <a:latin typeface="Times New Roman"/>
                <a:cs typeface="Times New Roman"/>
              </a:rPr>
              <a:t>single-level </a:t>
            </a:r>
            <a:r>
              <a:rPr sz="2400" b="1" dirty="0">
                <a:latin typeface="Times New Roman"/>
                <a:cs typeface="Times New Roman"/>
              </a:rPr>
              <a:t>page</a:t>
            </a:r>
            <a:r>
              <a:rPr sz="2400" b="1" spc="-155" dirty="0">
                <a:latin typeface="Times New Roman"/>
                <a:cs typeface="Times New Roman"/>
              </a:rPr>
              <a:t> </a:t>
            </a:r>
            <a:r>
              <a:rPr sz="2400" b="1" dirty="0">
                <a:latin typeface="Times New Roman"/>
                <a:cs typeface="Times New Roman"/>
              </a:rPr>
              <a:t>table</a:t>
            </a:r>
            <a:endParaRPr sz="2400">
              <a:latin typeface="Times New Roman"/>
              <a:cs typeface="Times New Roman"/>
            </a:endParaRPr>
          </a:p>
          <a:p>
            <a:pPr marL="657225" lvl="1" indent="-305435" algn="just">
              <a:lnSpc>
                <a:spcPct val="100000"/>
              </a:lnSpc>
              <a:buAutoNum type="romanLcPeriod"/>
              <a:tabLst>
                <a:tab pos="657860" algn="l"/>
              </a:tabLst>
            </a:pPr>
            <a:r>
              <a:rPr sz="2400" b="1" spc="-5" dirty="0">
                <a:latin typeface="Times New Roman"/>
                <a:cs typeface="Times New Roman"/>
              </a:rPr>
              <a:t>An inverted </a:t>
            </a:r>
            <a:r>
              <a:rPr sz="2400" b="1" dirty="0">
                <a:latin typeface="Times New Roman"/>
                <a:cs typeface="Times New Roman"/>
              </a:rPr>
              <a:t>page</a:t>
            </a:r>
            <a:r>
              <a:rPr sz="2400" b="1" spc="15" dirty="0">
                <a:latin typeface="Times New Roman"/>
                <a:cs typeface="Times New Roman"/>
              </a:rPr>
              <a:t> </a:t>
            </a:r>
            <a:r>
              <a:rPr sz="2400" b="1" dirty="0">
                <a:latin typeface="Times New Roman"/>
                <a:cs typeface="Times New Roman"/>
              </a:rPr>
              <a:t>table</a:t>
            </a:r>
            <a:endParaRPr sz="2400">
              <a:latin typeface="Times New Roman"/>
              <a:cs typeface="Times New Roman"/>
            </a:endParaRPr>
          </a:p>
          <a:p>
            <a:pPr marL="50800" marR="466725">
              <a:lnSpc>
                <a:spcPct val="100000"/>
              </a:lnSpc>
              <a:buAutoNum type="alphaLcPeriod"/>
              <a:tabLst>
                <a:tab pos="370840" algn="l"/>
              </a:tabLst>
            </a:pPr>
            <a:r>
              <a:rPr sz="2400" b="1" spc="-5" dirty="0">
                <a:latin typeface="Times New Roman"/>
                <a:cs typeface="Times New Roman"/>
              </a:rPr>
              <a:t>Consider </a:t>
            </a:r>
            <a:r>
              <a:rPr sz="2400" b="1" dirty="0">
                <a:latin typeface="Times New Roman"/>
                <a:cs typeface="Times New Roman"/>
              </a:rPr>
              <a:t>a </a:t>
            </a:r>
            <a:r>
              <a:rPr sz="2400" b="1" spc="-5" dirty="0">
                <a:latin typeface="Times New Roman"/>
                <a:cs typeface="Times New Roman"/>
              </a:rPr>
              <a:t>logical </a:t>
            </a:r>
            <a:r>
              <a:rPr sz="2400" b="1" spc="-10" dirty="0">
                <a:latin typeface="Times New Roman"/>
                <a:cs typeface="Times New Roman"/>
              </a:rPr>
              <a:t>address </a:t>
            </a:r>
            <a:r>
              <a:rPr sz="2400" b="1" spc="-5" dirty="0">
                <a:latin typeface="Times New Roman"/>
                <a:cs typeface="Times New Roman"/>
              </a:rPr>
              <a:t>space </a:t>
            </a:r>
            <a:r>
              <a:rPr sz="2400" b="1" dirty="0">
                <a:latin typeface="Times New Roman"/>
                <a:cs typeface="Times New Roman"/>
              </a:rPr>
              <a:t>of 256 </a:t>
            </a:r>
            <a:r>
              <a:rPr sz="2400" b="1" spc="-5" dirty="0">
                <a:latin typeface="Times New Roman"/>
                <a:cs typeface="Times New Roman"/>
              </a:rPr>
              <a:t>pages </a:t>
            </a:r>
            <a:r>
              <a:rPr sz="2400" b="1" dirty="0">
                <a:latin typeface="Times New Roman"/>
                <a:cs typeface="Times New Roman"/>
              </a:rPr>
              <a:t>with a 4-KB page  </a:t>
            </a:r>
            <a:r>
              <a:rPr sz="2400" b="1" spc="-5" dirty="0">
                <a:latin typeface="Times New Roman"/>
                <a:cs typeface="Times New Roman"/>
              </a:rPr>
              <a:t>size, </a:t>
            </a:r>
            <a:r>
              <a:rPr sz="2400" b="1" spc="-10" dirty="0">
                <a:latin typeface="Times New Roman"/>
                <a:cs typeface="Times New Roman"/>
              </a:rPr>
              <a:t>mapped </a:t>
            </a:r>
            <a:r>
              <a:rPr sz="2400" b="1" dirty="0">
                <a:latin typeface="Times New Roman"/>
                <a:cs typeface="Times New Roman"/>
              </a:rPr>
              <a:t>onto a physical </a:t>
            </a:r>
            <a:r>
              <a:rPr sz="2400" b="1" spc="-20" dirty="0">
                <a:latin typeface="Times New Roman"/>
                <a:cs typeface="Times New Roman"/>
              </a:rPr>
              <a:t>memory </a:t>
            </a:r>
            <a:r>
              <a:rPr sz="2400" b="1" spc="-5" dirty="0">
                <a:latin typeface="Times New Roman"/>
                <a:cs typeface="Times New Roman"/>
              </a:rPr>
              <a:t>of 64</a:t>
            </a:r>
            <a:r>
              <a:rPr sz="2400" b="1" spc="90" dirty="0">
                <a:latin typeface="Times New Roman"/>
                <a:cs typeface="Times New Roman"/>
              </a:rPr>
              <a:t> </a:t>
            </a:r>
            <a:r>
              <a:rPr sz="2400" b="1" spc="-10" dirty="0">
                <a:latin typeface="Times New Roman"/>
                <a:cs typeface="Times New Roman"/>
              </a:rPr>
              <a:t>frames.</a:t>
            </a:r>
            <a:endParaRPr sz="2400">
              <a:latin typeface="Times New Roman"/>
              <a:cs typeface="Times New Roman"/>
            </a:endParaRPr>
          </a:p>
          <a:p>
            <a:pPr marL="50800" marR="2166620">
              <a:lnSpc>
                <a:spcPct val="100000"/>
              </a:lnSpc>
              <a:spcBef>
                <a:spcPts val="5"/>
              </a:spcBef>
            </a:pPr>
            <a:r>
              <a:rPr sz="2400" b="1" spc="-5" dirty="0">
                <a:latin typeface="Times New Roman"/>
                <a:cs typeface="Times New Roman"/>
              </a:rPr>
              <a:t>How </a:t>
            </a:r>
            <a:r>
              <a:rPr sz="2400" b="1" spc="-10" dirty="0">
                <a:latin typeface="Times New Roman"/>
                <a:cs typeface="Times New Roman"/>
              </a:rPr>
              <a:t>many </a:t>
            </a:r>
            <a:r>
              <a:rPr sz="2400" b="1" dirty="0">
                <a:latin typeface="Times New Roman"/>
                <a:cs typeface="Times New Roman"/>
              </a:rPr>
              <a:t>bits </a:t>
            </a:r>
            <a:r>
              <a:rPr sz="2400" b="1" spc="-20" dirty="0">
                <a:latin typeface="Times New Roman"/>
                <a:cs typeface="Times New Roman"/>
              </a:rPr>
              <a:t>are required </a:t>
            </a:r>
            <a:r>
              <a:rPr sz="2400" b="1" spc="-5" dirty="0">
                <a:latin typeface="Times New Roman"/>
                <a:cs typeface="Times New Roman"/>
              </a:rPr>
              <a:t>in the logical </a:t>
            </a:r>
            <a:r>
              <a:rPr sz="2400" b="1" spc="-10" dirty="0">
                <a:latin typeface="Times New Roman"/>
                <a:cs typeface="Times New Roman"/>
              </a:rPr>
              <a:t>address?  </a:t>
            </a:r>
            <a:r>
              <a:rPr sz="2400" b="1" dirty="0">
                <a:latin typeface="Times New Roman"/>
                <a:cs typeface="Times New Roman"/>
              </a:rPr>
              <a:t>How </a:t>
            </a:r>
            <a:r>
              <a:rPr sz="2400" b="1" spc="-10" dirty="0">
                <a:latin typeface="Times New Roman"/>
                <a:cs typeface="Times New Roman"/>
              </a:rPr>
              <a:t>many </a:t>
            </a:r>
            <a:r>
              <a:rPr sz="2400" b="1" dirty="0">
                <a:latin typeface="Times New Roman"/>
                <a:cs typeface="Times New Roman"/>
              </a:rPr>
              <a:t>bits </a:t>
            </a:r>
            <a:r>
              <a:rPr sz="2400" b="1" spc="-25" dirty="0">
                <a:latin typeface="Times New Roman"/>
                <a:cs typeface="Times New Roman"/>
              </a:rPr>
              <a:t>are </a:t>
            </a:r>
            <a:r>
              <a:rPr sz="2400" b="1" spc="-20" dirty="0">
                <a:latin typeface="Times New Roman"/>
                <a:cs typeface="Times New Roman"/>
              </a:rPr>
              <a:t>required </a:t>
            </a:r>
            <a:r>
              <a:rPr sz="2400" b="1" dirty="0">
                <a:latin typeface="Times New Roman"/>
                <a:cs typeface="Times New Roman"/>
              </a:rPr>
              <a:t>in </a:t>
            </a:r>
            <a:r>
              <a:rPr sz="2400" b="1" spc="-5" dirty="0">
                <a:latin typeface="Times New Roman"/>
                <a:cs typeface="Times New Roman"/>
              </a:rPr>
              <a:t>the physical</a:t>
            </a:r>
            <a:r>
              <a:rPr sz="2400" b="1" spc="55" dirty="0">
                <a:latin typeface="Times New Roman"/>
                <a:cs typeface="Times New Roman"/>
              </a:rPr>
              <a:t> </a:t>
            </a:r>
            <a:r>
              <a:rPr sz="2400" b="1" spc="-5" dirty="0">
                <a:latin typeface="Times New Roman"/>
                <a:cs typeface="Times New Roman"/>
              </a:rPr>
              <a:t>address</a:t>
            </a:r>
            <a:r>
              <a:rPr sz="2400" spc="-5" dirty="0">
                <a:latin typeface="Times New Roman"/>
                <a:cs typeface="Times New Roman"/>
              </a:rPr>
              <a:t>?</a:t>
            </a:r>
            <a:endParaRPr sz="2400">
              <a:latin typeface="Times New Roman"/>
              <a:cs typeface="Times New Roman"/>
            </a:endParaRPr>
          </a:p>
          <a:p>
            <a:pPr>
              <a:lnSpc>
                <a:spcPct val="100000"/>
              </a:lnSpc>
              <a:spcBef>
                <a:spcPts val="5"/>
              </a:spcBef>
            </a:pPr>
            <a:endParaRPr sz="2500">
              <a:latin typeface="Times New Roman"/>
              <a:cs typeface="Times New Roman"/>
            </a:endParaRPr>
          </a:p>
          <a:p>
            <a:pPr marL="50800">
              <a:lnSpc>
                <a:spcPct val="100000"/>
              </a:lnSpc>
              <a:spcBef>
                <a:spcPts val="5"/>
              </a:spcBef>
              <a:tabLst>
                <a:tab pos="508000" algn="l"/>
              </a:tabLst>
            </a:pPr>
            <a:r>
              <a:rPr sz="2400" spc="-10" dirty="0">
                <a:latin typeface="Times New Roman"/>
                <a:cs typeface="Times New Roman"/>
              </a:rPr>
              <a:t>a.	</a:t>
            </a:r>
            <a:r>
              <a:rPr sz="2400" dirty="0">
                <a:latin typeface="Times New Roman"/>
                <a:cs typeface="Times New Roman"/>
              </a:rPr>
              <a:t>i. Conventional, </a:t>
            </a:r>
            <a:r>
              <a:rPr sz="2400" spc="-5" dirty="0">
                <a:latin typeface="Times New Roman"/>
                <a:cs typeface="Times New Roman"/>
              </a:rPr>
              <a:t>single-level </a:t>
            </a:r>
            <a:r>
              <a:rPr sz="2400" spc="-10" dirty="0">
                <a:latin typeface="Times New Roman"/>
                <a:cs typeface="Times New Roman"/>
              </a:rPr>
              <a:t>page </a:t>
            </a:r>
            <a:r>
              <a:rPr sz="2400" spc="-5" dirty="0">
                <a:latin typeface="Times New Roman"/>
                <a:cs typeface="Times New Roman"/>
              </a:rPr>
              <a:t>table will have </a:t>
            </a:r>
            <a:r>
              <a:rPr sz="2400" spc="10" dirty="0">
                <a:latin typeface="Times New Roman"/>
                <a:cs typeface="Times New Roman"/>
              </a:rPr>
              <a:t>2</a:t>
            </a:r>
            <a:r>
              <a:rPr sz="2400" spc="15" baseline="24305" dirty="0">
                <a:latin typeface="Times New Roman"/>
                <a:cs typeface="Times New Roman"/>
              </a:rPr>
              <a:t>10 </a:t>
            </a:r>
            <a:r>
              <a:rPr sz="2400" dirty="0">
                <a:latin typeface="Times New Roman"/>
                <a:cs typeface="Times New Roman"/>
              </a:rPr>
              <a:t>= 1024</a:t>
            </a:r>
            <a:r>
              <a:rPr sz="2400" spc="-285" dirty="0">
                <a:latin typeface="Times New Roman"/>
                <a:cs typeface="Times New Roman"/>
              </a:rPr>
              <a:t> </a:t>
            </a:r>
            <a:r>
              <a:rPr sz="2400" spc="-5" dirty="0">
                <a:latin typeface="Times New Roman"/>
                <a:cs typeface="Times New Roman"/>
              </a:rPr>
              <a:t>entries.</a:t>
            </a:r>
            <a:endParaRPr sz="2400">
              <a:latin typeface="Times New Roman"/>
              <a:cs typeface="Times New Roman"/>
            </a:endParaRPr>
          </a:p>
          <a:p>
            <a:pPr marL="352425">
              <a:lnSpc>
                <a:spcPct val="100000"/>
              </a:lnSpc>
            </a:pPr>
            <a:r>
              <a:rPr sz="2400" dirty="0">
                <a:latin typeface="Times New Roman"/>
                <a:cs typeface="Times New Roman"/>
              </a:rPr>
              <a:t>ii. </a:t>
            </a:r>
            <a:r>
              <a:rPr sz="2400" spc="-15" dirty="0">
                <a:latin typeface="Times New Roman"/>
                <a:cs typeface="Times New Roman"/>
              </a:rPr>
              <a:t>Inverted </a:t>
            </a:r>
            <a:r>
              <a:rPr sz="2400" spc="-10" dirty="0">
                <a:latin typeface="Times New Roman"/>
                <a:cs typeface="Times New Roman"/>
              </a:rPr>
              <a:t>page </a:t>
            </a:r>
            <a:r>
              <a:rPr sz="2400" dirty="0">
                <a:latin typeface="Times New Roman"/>
                <a:cs typeface="Times New Roman"/>
              </a:rPr>
              <a:t>table </a:t>
            </a:r>
            <a:r>
              <a:rPr sz="2400" spc="-5" dirty="0">
                <a:latin typeface="Times New Roman"/>
                <a:cs typeface="Times New Roman"/>
              </a:rPr>
              <a:t>will have </a:t>
            </a:r>
            <a:r>
              <a:rPr sz="2400" spc="5" dirty="0">
                <a:latin typeface="Times New Roman"/>
                <a:cs typeface="Times New Roman"/>
              </a:rPr>
              <a:t>2</a:t>
            </a:r>
            <a:r>
              <a:rPr sz="2400" spc="7" baseline="24305" dirty="0">
                <a:latin typeface="Times New Roman"/>
                <a:cs typeface="Times New Roman"/>
              </a:rPr>
              <a:t>5 </a:t>
            </a:r>
            <a:r>
              <a:rPr sz="2400" dirty="0">
                <a:latin typeface="Times New Roman"/>
                <a:cs typeface="Times New Roman"/>
              </a:rPr>
              <a:t>= 32</a:t>
            </a:r>
            <a:r>
              <a:rPr sz="2400" spc="-135" dirty="0">
                <a:latin typeface="Times New Roman"/>
                <a:cs typeface="Times New Roman"/>
              </a:rPr>
              <a:t> </a:t>
            </a:r>
            <a:r>
              <a:rPr sz="2400" spc="-5" dirty="0">
                <a:latin typeface="Times New Roman"/>
                <a:cs typeface="Times New Roman"/>
              </a:rPr>
              <a:t>entries.</a:t>
            </a:r>
            <a:endParaRPr sz="2400">
              <a:latin typeface="Times New Roman"/>
              <a:cs typeface="Times New Roman"/>
            </a:endParaRPr>
          </a:p>
          <a:p>
            <a:pPr marL="50800">
              <a:lnSpc>
                <a:spcPct val="100000"/>
              </a:lnSpc>
            </a:pPr>
            <a:r>
              <a:rPr sz="2400" dirty="0">
                <a:latin typeface="Times New Roman"/>
                <a:cs typeface="Times New Roman"/>
              </a:rPr>
              <a:t>The maximum </a:t>
            </a:r>
            <a:r>
              <a:rPr sz="2400" spc="-5" dirty="0">
                <a:latin typeface="Times New Roman"/>
                <a:cs typeface="Times New Roman"/>
              </a:rPr>
              <a:t>amount </a:t>
            </a:r>
            <a:r>
              <a:rPr sz="2400" dirty="0">
                <a:latin typeface="Times New Roman"/>
                <a:cs typeface="Times New Roman"/>
              </a:rPr>
              <a:t>of </a:t>
            </a:r>
            <a:r>
              <a:rPr sz="2400" spc="-15" dirty="0">
                <a:latin typeface="Times New Roman"/>
                <a:cs typeface="Times New Roman"/>
              </a:rPr>
              <a:t>physical </a:t>
            </a:r>
            <a:r>
              <a:rPr sz="2400" spc="-5" dirty="0">
                <a:latin typeface="Times New Roman"/>
                <a:cs typeface="Times New Roman"/>
              </a:rPr>
              <a:t>memory </a:t>
            </a:r>
            <a:r>
              <a:rPr sz="2400" dirty="0">
                <a:latin typeface="Times New Roman"/>
                <a:cs typeface="Times New Roman"/>
              </a:rPr>
              <a:t>is </a:t>
            </a:r>
            <a:r>
              <a:rPr sz="2400" spc="15" dirty="0">
                <a:latin typeface="Times New Roman"/>
                <a:cs typeface="Times New Roman"/>
              </a:rPr>
              <a:t>2</a:t>
            </a:r>
            <a:r>
              <a:rPr sz="2400" spc="22" baseline="24305" dirty="0">
                <a:latin typeface="Times New Roman"/>
                <a:cs typeface="Times New Roman"/>
              </a:rPr>
              <a:t>16 </a:t>
            </a:r>
            <a:r>
              <a:rPr sz="2400" dirty="0">
                <a:latin typeface="Times New Roman"/>
                <a:cs typeface="Times New Roman"/>
              </a:rPr>
              <a:t>= 65536 </a:t>
            </a:r>
            <a:r>
              <a:rPr sz="2400" spc="-5" dirty="0">
                <a:latin typeface="Times New Roman"/>
                <a:cs typeface="Times New Roman"/>
              </a:rPr>
              <a:t>(or </a:t>
            </a:r>
            <a:r>
              <a:rPr sz="2400" dirty="0">
                <a:latin typeface="Times New Roman"/>
                <a:cs typeface="Times New Roman"/>
              </a:rPr>
              <a:t>64</a:t>
            </a:r>
            <a:r>
              <a:rPr sz="2400" spc="-254" dirty="0">
                <a:latin typeface="Times New Roman"/>
                <a:cs typeface="Times New Roman"/>
              </a:rPr>
              <a:t> </a:t>
            </a:r>
            <a:r>
              <a:rPr sz="2400" spc="-10" dirty="0">
                <a:latin typeface="Times New Roman"/>
                <a:cs typeface="Times New Roman"/>
              </a:rPr>
              <a:t>KB.)</a:t>
            </a:r>
            <a:endParaRPr sz="2400">
              <a:latin typeface="Times New Roman"/>
              <a:cs typeface="Times New Roman"/>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78739" y="23876"/>
            <a:ext cx="9001125" cy="3824604"/>
          </a:xfrm>
          <a:prstGeom prst="rect">
            <a:avLst/>
          </a:prstGeom>
        </p:spPr>
        <p:txBody>
          <a:bodyPr vert="horz" wrap="square" lIns="0" tIns="13335" rIns="0" bIns="0" rtlCol="0">
            <a:spAutoFit/>
          </a:bodyPr>
          <a:lstStyle/>
          <a:p>
            <a:pPr marL="12700" algn="just">
              <a:lnSpc>
                <a:spcPts val="2300"/>
              </a:lnSpc>
              <a:spcBef>
                <a:spcPts val="105"/>
              </a:spcBef>
            </a:pPr>
            <a:r>
              <a:rPr sz="2200" b="1" spc="5" dirty="0">
                <a:solidFill>
                  <a:srgbClr val="0033CC"/>
                </a:solidFill>
                <a:latin typeface="Times New Roman"/>
                <a:cs typeface="Times New Roman"/>
              </a:rPr>
              <a:t>Memory Protection- Hardware </a:t>
            </a:r>
            <a:r>
              <a:rPr sz="2200" b="1" dirty="0">
                <a:solidFill>
                  <a:srgbClr val="0033CC"/>
                </a:solidFill>
                <a:latin typeface="Times New Roman"/>
                <a:cs typeface="Times New Roman"/>
              </a:rPr>
              <a:t>Support </a:t>
            </a:r>
            <a:r>
              <a:rPr sz="2200" b="1" spc="10" dirty="0">
                <a:solidFill>
                  <a:srgbClr val="0033CC"/>
                </a:solidFill>
                <a:latin typeface="Times New Roman"/>
                <a:cs typeface="Times New Roman"/>
              </a:rPr>
              <a:t>for </a:t>
            </a:r>
            <a:r>
              <a:rPr sz="2200" b="1" dirty="0">
                <a:solidFill>
                  <a:srgbClr val="0033CC"/>
                </a:solidFill>
                <a:latin typeface="Times New Roman"/>
                <a:cs typeface="Times New Roman"/>
              </a:rPr>
              <a:t>Relocation and Limit</a:t>
            </a:r>
            <a:r>
              <a:rPr sz="2200" b="1" spc="-330" dirty="0">
                <a:solidFill>
                  <a:srgbClr val="0033CC"/>
                </a:solidFill>
                <a:latin typeface="Times New Roman"/>
                <a:cs typeface="Times New Roman"/>
              </a:rPr>
              <a:t> </a:t>
            </a:r>
            <a:r>
              <a:rPr sz="2200" b="1" dirty="0">
                <a:solidFill>
                  <a:srgbClr val="0033CC"/>
                </a:solidFill>
                <a:latin typeface="Times New Roman"/>
                <a:cs typeface="Times New Roman"/>
              </a:rPr>
              <a:t>Registers</a:t>
            </a:r>
            <a:endParaRPr sz="2200">
              <a:latin typeface="Times New Roman"/>
              <a:cs typeface="Times New Roman"/>
            </a:endParaRPr>
          </a:p>
          <a:p>
            <a:pPr marL="356870" indent="-344805" algn="just">
              <a:lnSpc>
                <a:spcPts val="2540"/>
              </a:lnSpc>
              <a:buClr>
                <a:srgbClr val="993300"/>
              </a:buClr>
              <a:buSzPct val="110416"/>
              <a:buFont typeface="Wingdings"/>
              <a:buChar char=""/>
              <a:tabLst>
                <a:tab pos="357505" algn="l"/>
              </a:tabLst>
            </a:pPr>
            <a:r>
              <a:rPr sz="2400" spc="-5" dirty="0">
                <a:latin typeface="Times New Roman"/>
                <a:cs typeface="Times New Roman"/>
              </a:rPr>
              <a:t>Prevent</a:t>
            </a:r>
            <a:r>
              <a:rPr sz="2400" spc="320" dirty="0">
                <a:latin typeface="Times New Roman"/>
                <a:cs typeface="Times New Roman"/>
              </a:rPr>
              <a:t> </a:t>
            </a:r>
            <a:r>
              <a:rPr sz="2400" dirty="0">
                <a:latin typeface="Times New Roman"/>
                <a:cs typeface="Times New Roman"/>
              </a:rPr>
              <a:t>a</a:t>
            </a:r>
            <a:r>
              <a:rPr sz="2400" spc="300" dirty="0">
                <a:latin typeface="Times New Roman"/>
                <a:cs typeface="Times New Roman"/>
              </a:rPr>
              <a:t> </a:t>
            </a:r>
            <a:r>
              <a:rPr sz="2400" spc="-5" dirty="0">
                <a:latin typeface="Times New Roman"/>
                <a:cs typeface="Times New Roman"/>
              </a:rPr>
              <a:t>process</a:t>
            </a:r>
            <a:r>
              <a:rPr sz="2400" spc="320" dirty="0">
                <a:latin typeface="Times New Roman"/>
                <a:cs typeface="Times New Roman"/>
              </a:rPr>
              <a:t> </a:t>
            </a:r>
            <a:r>
              <a:rPr sz="2400" spc="-5" dirty="0">
                <a:latin typeface="Times New Roman"/>
                <a:cs typeface="Times New Roman"/>
              </a:rPr>
              <a:t>from</a:t>
            </a:r>
            <a:r>
              <a:rPr sz="2400" spc="335" dirty="0">
                <a:latin typeface="Times New Roman"/>
                <a:cs typeface="Times New Roman"/>
              </a:rPr>
              <a:t> </a:t>
            </a:r>
            <a:r>
              <a:rPr sz="2400" spc="-5" dirty="0">
                <a:latin typeface="Times New Roman"/>
                <a:cs typeface="Times New Roman"/>
              </a:rPr>
              <a:t>accessing</a:t>
            </a:r>
            <a:r>
              <a:rPr sz="2400" spc="290" dirty="0">
                <a:latin typeface="Times New Roman"/>
                <a:cs typeface="Times New Roman"/>
              </a:rPr>
              <a:t> </a:t>
            </a:r>
            <a:r>
              <a:rPr sz="2400" dirty="0">
                <a:latin typeface="Times New Roman"/>
                <a:cs typeface="Times New Roman"/>
              </a:rPr>
              <a:t>memory</a:t>
            </a:r>
            <a:r>
              <a:rPr sz="2400" spc="270" dirty="0">
                <a:latin typeface="Times New Roman"/>
                <a:cs typeface="Times New Roman"/>
              </a:rPr>
              <a:t> </a:t>
            </a:r>
            <a:r>
              <a:rPr sz="2400" spc="-5" dirty="0">
                <a:latin typeface="Times New Roman"/>
                <a:cs typeface="Times New Roman"/>
              </a:rPr>
              <a:t>that</a:t>
            </a:r>
            <a:r>
              <a:rPr sz="2400" spc="320" dirty="0">
                <a:latin typeface="Times New Roman"/>
                <a:cs typeface="Times New Roman"/>
              </a:rPr>
              <a:t> </a:t>
            </a:r>
            <a:r>
              <a:rPr sz="2400" dirty="0">
                <a:latin typeface="Times New Roman"/>
                <a:cs typeface="Times New Roman"/>
              </a:rPr>
              <a:t>it</a:t>
            </a:r>
            <a:r>
              <a:rPr sz="2400" spc="315" dirty="0">
                <a:latin typeface="Times New Roman"/>
                <a:cs typeface="Times New Roman"/>
              </a:rPr>
              <a:t> </a:t>
            </a:r>
            <a:r>
              <a:rPr sz="2400" spc="-5" dirty="0">
                <a:latin typeface="Times New Roman"/>
                <a:cs typeface="Times New Roman"/>
              </a:rPr>
              <a:t>does</a:t>
            </a:r>
            <a:r>
              <a:rPr sz="2400" spc="310" dirty="0">
                <a:latin typeface="Times New Roman"/>
                <a:cs typeface="Times New Roman"/>
              </a:rPr>
              <a:t> </a:t>
            </a:r>
            <a:r>
              <a:rPr sz="2400" spc="-5" dirty="0">
                <a:latin typeface="Times New Roman"/>
                <a:cs typeface="Times New Roman"/>
              </a:rPr>
              <a:t>not</a:t>
            </a:r>
            <a:r>
              <a:rPr sz="2400" spc="320" dirty="0">
                <a:latin typeface="Times New Roman"/>
                <a:cs typeface="Times New Roman"/>
              </a:rPr>
              <a:t> </a:t>
            </a:r>
            <a:r>
              <a:rPr sz="2400" spc="-5" dirty="0">
                <a:latin typeface="Times New Roman"/>
                <a:cs typeface="Times New Roman"/>
              </a:rPr>
              <a:t>own.</a:t>
            </a:r>
            <a:r>
              <a:rPr sz="2400" spc="310" dirty="0">
                <a:latin typeface="Times New Roman"/>
                <a:cs typeface="Times New Roman"/>
              </a:rPr>
              <a:t> </a:t>
            </a:r>
            <a:r>
              <a:rPr sz="2400" spc="-10" dirty="0">
                <a:latin typeface="Times New Roman"/>
                <a:cs typeface="Times New Roman"/>
              </a:rPr>
              <a:t>For</a:t>
            </a:r>
            <a:endParaRPr sz="2400">
              <a:latin typeface="Times New Roman"/>
              <a:cs typeface="Times New Roman"/>
            </a:endParaRPr>
          </a:p>
          <a:p>
            <a:pPr marL="356870" marR="19050" algn="just">
              <a:lnSpc>
                <a:spcPct val="100000"/>
              </a:lnSpc>
            </a:pPr>
            <a:r>
              <a:rPr sz="2400" dirty="0">
                <a:latin typeface="Times New Roman"/>
                <a:cs typeface="Times New Roman"/>
              </a:rPr>
              <a:t>that, a </a:t>
            </a:r>
            <a:r>
              <a:rPr sz="2400" spc="-10" dirty="0">
                <a:latin typeface="Times New Roman"/>
                <a:cs typeface="Times New Roman"/>
              </a:rPr>
              <a:t>system </a:t>
            </a:r>
            <a:r>
              <a:rPr sz="2400" dirty="0">
                <a:latin typeface="Times New Roman"/>
                <a:cs typeface="Times New Roman"/>
              </a:rPr>
              <a:t>with a </a:t>
            </a:r>
            <a:r>
              <a:rPr sz="2400" spc="-5" dirty="0">
                <a:latin typeface="Times New Roman"/>
                <a:cs typeface="Times New Roman"/>
              </a:rPr>
              <a:t>relocation register together </a:t>
            </a:r>
            <a:r>
              <a:rPr sz="2400" dirty="0">
                <a:latin typeface="Times New Roman"/>
                <a:cs typeface="Times New Roman"/>
              </a:rPr>
              <a:t>with a </a:t>
            </a:r>
            <a:r>
              <a:rPr sz="2400" spc="-5" dirty="0">
                <a:latin typeface="Times New Roman"/>
                <a:cs typeface="Times New Roman"/>
              </a:rPr>
              <a:t>limit </a:t>
            </a:r>
            <a:r>
              <a:rPr sz="2400" spc="-10" dirty="0">
                <a:latin typeface="Times New Roman"/>
                <a:cs typeface="Times New Roman"/>
              </a:rPr>
              <a:t>register  </a:t>
            </a:r>
            <a:r>
              <a:rPr sz="2400" dirty="0">
                <a:latin typeface="Times New Roman"/>
                <a:cs typeface="Times New Roman"/>
              </a:rPr>
              <a:t>is</a:t>
            </a:r>
            <a:r>
              <a:rPr sz="2400" spc="-30" dirty="0">
                <a:latin typeface="Times New Roman"/>
                <a:cs typeface="Times New Roman"/>
              </a:rPr>
              <a:t> </a:t>
            </a:r>
            <a:r>
              <a:rPr sz="2400" spc="-5" dirty="0">
                <a:latin typeface="Times New Roman"/>
                <a:cs typeface="Times New Roman"/>
              </a:rPr>
              <a:t>used.</a:t>
            </a:r>
            <a:endParaRPr sz="2400">
              <a:latin typeface="Times New Roman"/>
              <a:cs typeface="Times New Roman"/>
            </a:endParaRPr>
          </a:p>
          <a:p>
            <a:pPr marL="356870" marR="17145" indent="-344805" algn="just">
              <a:lnSpc>
                <a:spcPct val="100000"/>
              </a:lnSpc>
              <a:spcBef>
                <a:spcPts val="1010"/>
              </a:spcBef>
              <a:buClr>
                <a:srgbClr val="993300"/>
              </a:buClr>
              <a:buSzPct val="110416"/>
              <a:buFont typeface="Wingdings"/>
              <a:buChar char=""/>
              <a:tabLst>
                <a:tab pos="357505" algn="l"/>
              </a:tabLst>
            </a:pPr>
            <a:r>
              <a:rPr sz="2400" dirty="0">
                <a:latin typeface="Times New Roman"/>
                <a:cs typeface="Times New Roman"/>
              </a:rPr>
              <a:t>The </a:t>
            </a:r>
            <a:r>
              <a:rPr sz="2400" spc="-5" dirty="0">
                <a:latin typeface="Times New Roman"/>
                <a:cs typeface="Times New Roman"/>
              </a:rPr>
              <a:t>relocation </a:t>
            </a:r>
            <a:r>
              <a:rPr sz="2400" spc="-10" dirty="0">
                <a:latin typeface="Times New Roman"/>
                <a:cs typeface="Times New Roman"/>
              </a:rPr>
              <a:t>register </a:t>
            </a:r>
            <a:r>
              <a:rPr sz="2400" spc="-5" dirty="0">
                <a:latin typeface="Times New Roman"/>
                <a:cs typeface="Times New Roman"/>
              </a:rPr>
              <a:t>contains </a:t>
            </a:r>
            <a:r>
              <a:rPr sz="2400" dirty="0">
                <a:latin typeface="Times New Roman"/>
                <a:cs typeface="Times New Roman"/>
              </a:rPr>
              <a:t>the </a:t>
            </a:r>
            <a:r>
              <a:rPr sz="2400" spc="-5" dirty="0">
                <a:latin typeface="Times New Roman"/>
                <a:cs typeface="Times New Roman"/>
              </a:rPr>
              <a:t>value </a:t>
            </a:r>
            <a:r>
              <a:rPr sz="2400" dirty="0">
                <a:latin typeface="Times New Roman"/>
                <a:cs typeface="Times New Roman"/>
              </a:rPr>
              <a:t>of </a:t>
            </a:r>
            <a:r>
              <a:rPr sz="2400" spc="-10" dirty="0">
                <a:latin typeface="Times New Roman"/>
                <a:cs typeface="Times New Roman"/>
              </a:rPr>
              <a:t>the </a:t>
            </a:r>
            <a:r>
              <a:rPr sz="2400" spc="-5" dirty="0">
                <a:latin typeface="Times New Roman"/>
                <a:cs typeface="Times New Roman"/>
              </a:rPr>
              <a:t>smallest </a:t>
            </a:r>
            <a:r>
              <a:rPr sz="2400" spc="-10" dirty="0">
                <a:latin typeface="Times New Roman"/>
                <a:cs typeface="Times New Roman"/>
              </a:rPr>
              <a:t>physical  </a:t>
            </a:r>
            <a:r>
              <a:rPr sz="2400" spc="-5" dirty="0">
                <a:latin typeface="Times New Roman"/>
                <a:cs typeface="Times New Roman"/>
              </a:rPr>
              <a:t>address; </a:t>
            </a:r>
            <a:r>
              <a:rPr sz="2400" dirty="0">
                <a:latin typeface="Times New Roman"/>
                <a:cs typeface="Times New Roman"/>
              </a:rPr>
              <a:t>the </a:t>
            </a:r>
            <a:r>
              <a:rPr sz="2400" spc="-5" dirty="0">
                <a:latin typeface="Times New Roman"/>
                <a:cs typeface="Times New Roman"/>
              </a:rPr>
              <a:t>limit </a:t>
            </a:r>
            <a:r>
              <a:rPr sz="2400" spc="-10" dirty="0">
                <a:latin typeface="Times New Roman"/>
                <a:cs typeface="Times New Roman"/>
              </a:rPr>
              <a:t>register </a:t>
            </a:r>
            <a:r>
              <a:rPr sz="2400" spc="-5" dirty="0">
                <a:latin typeface="Times New Roman"/>
                <a:cs typeface="Times New Roman"/>
              </a:rPr>
              <a:t>contains </a:t>
            </a:r>
            <a:r>
              <a:rPr sz="2400" dirty="0">
                <a:latin typeface="Times New Roman"/>
                <a:cs typeface="Times New Roman"/>
              </a:rPr>
              <a:t>the </a:t>
            </a:r>
            <a:r>
              <a:rPr sz="2400" spc="-10" dirty="0">
                <a:latin typeface="Times New Roman"/>
                <a:cs typeface="Times New Roman"/>
              </a:rPr>
              <a:t>range </a:t>
            </a:r>
            <a:r>
              <a:rPr sz="2400" dirty="0">
                <a:latin typeface="Times New Roman"/>
                <a:cs typeface="Times New Roman"/>
              </a:rPr>
              <a:t>of </a:t>
            </a:r>
            <a:r>
              <a:rPr sz="2400" spc="-5" dirty="0">
                <a:latin typeface="Times New Roman"/>
                <a:cs typeface="Times New Roman"/>
              </a:rPr>
              <a:t>logical addresses (for  </a:t>
            </a:r>
            <a:r>
              <a:rPr sz="2400" dirty="0">
                <a:latin typeface="Times New Roman"/>
                <a:cs typeface="Times New Roman"/>
              </a:rPr>
              <a:t>example, </a:t>
            </a:r>
            <a:r>
              <a:rPr sz="2400" spc="-5" dirty="0">
                <a:latin typeface="Times New Roman"/>
                <a:cs typeface="Times New Roman"/>
              </a:rPr>
              <a:t>relocation </a:t>
            </a:r>
            <a:r>
              <a:rPr sz="2400" dirty="0">
                <a:latin typeface="Times New Roman"/>
                <a:cs typeface="Times New Roman"/>
              </a:rPr>
              <a:t>= </a:t>
            </a:r>
            <a:r>
              <a:rPr sz="2400" spc="-5" dirty="0">
                <a:latin typeface="Times New Roman"/>
                <a:cs typeface="Times New Roman"/>
              </a:rPr>
              <a:t>100040 and </a:t>
            </a:r>
            <a:r>
              <a:rPr sz="2400" dirty="0">
                <a:latin typeface="Times New Roman"/>
                <a:cs typeface="Times New Roman"/>
              </a:rPr>
              <a:t>limit = </a:t>
            </a:r>
            <a:r>
              <a:rPr sz="2400" spc="-5" dirty="0">
                <a:latin typeface="Times New Roman"/>
                <a:cs typeface="Times New Roman"/>
              </a:rPr>
              <a:t>74600). </a:t>
            </a:r>
            <a:r>
              <a:rPr sz="2400" spc="-10" dirty="0">
                <a:latin typeface="Times New Roman"/>
                <a:cs typeface="Times New Roman"/>
              </a:rPr>
              <a:t>Each </a:t>
            </a:r>
            <a:r>
              <a:rPr sz="2400" spc="-5" dirty="0">
                <a:latin typeface="Times New Roman"/>
                <a:cs typeface="Times New Roman"/>
              </a:rPr>
              <a:t>logical  address </a:t>
            </a:r>
            <a:r>
              <a:rPr sz="2400" dirty="0">
                <a:latin typeface="Times New Roman"/>
                <a:cs typeface="Times New Roman"/>
              </a:rPr>
              <a:t>must </a:t>
            </a:r>
            <a:r>
              <a:rPr sz="2400" spc="-5" dirty="0">
                <a:latin typeface="Times New Roman"/>
                <a:cs typeface="Times New Roman"/>
              </a:rPr>
              <a:t>fall </a:t>
            </a:r>
            <a:r>
              <a:rPr sz="2400" dirty="0">
                <a:latin typeface="Times New Roman"/>
                <a:cs typeface="Times New Roman"/>
              </a:rPr>
              <a:t>within the </a:t>
            </a:r>
            <a:r>
              <a:rPr sz="2400" spc="-10" dirty="0">
                <a:latin typeface="Times New Roman"/>
                <a:cs typeface="Times New Roman"/>
              </a:rPr>
              <a:t>range </a:t>
            </a:r>
            <a:r>
              <a:rPr sz="2400" spc="-5" dirty="0">
                <a:latin typeface="Times New Roman"/>
                <a:cs typeface="Times New Roman"/>
              </a:rPr>
              <a:t>specified </a:t>
            </a:r>
            <a:r>
              <a:rPr sz="2400" dirty="0">
                <a:latin typeface="Times New Roman"/>
                <a:cs typeface="Times New Roman"/>
              </a:rPr>
              <a:t>by the limit</a:t>
            </a:r>
            <a:r>
              <a:rPr sz="2400" spc="-20" dirty="0">
                <a:latin typeface="Times New Roman"/>
                <a:cs typeface="Times New Roman"/>
              </a:rPr>
              <a:t> </a:t>
            </a:r>
            <a:r>
              <a:rPr sz="2400" spc="-10" dirty="0">
                <a:latin typeface="Times New Roman"/>
                <a:cs typeface="Times New Roman"/>
              </a:rPr>
              <a:t>register.</a:t>
            </a:r>
            <a:endParaRPr sz="2400">
              <a:latin typeface="Times New Roman"/>
              <a:cs typeface="Times New Roman"/>
            </a:endParaRPr>
          </a:p>
          <a:p>
            <a:pPr marL="356870" indent="-344805" algn="just">
              <a:lnSpc>
                <a:spcPct val="100000"/>
              </a:lnSpc>
              <a:spcBef>
                <a:spcPts val="1015"/>
              </a:spcBef>
              <a:buClr>
                <a:srgbClr val="993300"/>
              </a:buClr>
              <a:buSzPct val="110416"/>
              <a:buFont typeface="Wingdings"/>
              <a:buChar char=""/>
              <a:tabLst>
                <a:tab pos="357505" algn="l"/>
              </a:tabLst>
            </a:pPr>
            <a:r>
              <a:rPr sz="2400" dirty="0">
                <a:latin typeface="Times New Roman"/>
                <a:cs typeface="Times New Roman"/>
              </a:rPr>
              <a:t>The</a:t>
            </a:r>
            <a:r>
              <a:rPr sz="2400" spc="130" dirty="0">
                <a:latin typeface="Times New Roman"/>
                <a:cs typeface="Times New Roman"/>
              </a:rPr>
              <a:t> </a:t>
            </a:r>
            <a:r>
              <a:rPr sz="2400" dirty="0">
                <a:latin typeface="Times New Roman"/>
                <a:cs typeface="Times New Roman"/>
              </a:rPr>
              <a:t>MMU</a:t>
            </a:r>
            <a:r>
              <a:rPr sz="2400" spc="165" dirty="0">
                <a:latin typeface="Times New Roman"/>
                <a:cs typeface="Times New Roman"/>
              </a:rPr>
              <a:t> </a:t>
            </a:r>
            <a:r>
              <a:rPr sz="2400" spc="-5" dirty="0">
                <a:latin typeface="Times New Roman"/>
                <a:cs typeface="Times New Roman"/>
              </a:rPr>
              <a:t>maps</a:t>
            </a:r>
            <a:r>
              <a:rPr sz="2400" spc="155" dirty="0">
                <a:latin typeface="Times New Roman"/>
                <a:cs typeface="Times New Roman"/>
              </a:rPr>
              <a:t> </a:t>
            </a:r>
            <a:r>
              <a:rPr sz="2400" dirty="0">
                <a:latin typeface="Times New Roman"/>
                <a:cs typeface="Times New Roman"/>
              </a:rPr>
              <a:t>the</a:t>
            </a:r>
            <a:r>
              <a:rPr sz="2400" spc="140" dirty="0">
                <a:latin typeface="Times New Roman"/>
                <a:cs typeface="Times New Roman"/>
              </a:rPr>
              <a:t> </a:t>
            </a:r>
            <a:r>
              <a:rPr sz="2400" spc="-5" dirty="0">
                <a:latin typeface="Times New Roman"/>
                <a:cs typeface="Times New Roman"/>
              </a:rPr>
              <a:t>logical</a:t>
            </a:r>
            <a:r>
              <a:rPr sz="2400" spc="165" dirty="0">
                <a:latin typeface="Times New Roman"/>
                <a:cs typeface="Times New Roman"/>
              </a:rPr>
              <a:t> </a:t>
            </a:r>
            <a:r>
              <a:rPr sz="2400" spc="-5" dirty="0">
                <a:latin typeface="Times New Roman"/>
                <a:cs typeface="Times New Roman"/>
              </a:rPr>
              <a:t>address</a:t>
            </a:r>
            <a:r>
              <a:rPr sz="2400" spc="150" dirty="0">
                <a:latin typeface="Times New Roman"/>
                <a:cs typeface="Times New Roman"/>
              </a:rPr>
              <a:t> </a:t>
            </a:r>
            <a:r>
              <a:rPr sz="2400" spc="-5" dirty="0">
                <a:latin typeface="Times New Roman"/>
                <a:cs typeface="Times New Roman"/>
              </a:rPr>
              <a:t>dynamically</a:t>
            </a:r>
            <a:r>
              <a:rPr sz="2400" spc="155" dirty="0">
                <a:latin typeface="Times New Roman"/>
                <a:cs typeface="Times New Roman"/>
              </a:rPr>
              <a:t> </a:t>
            </a:r>
            <a:r>
              <a:rPr sz="2400" spc="10" dirty="0">
                <a:latin typeface="Times New Roman"/>
                <a:cs typeface="Times New Roman"/>
              </a:rPr>
              <a:t>by</a:t>
            </a:r>
            <a:r>
              <a:rPr sz="2400" spc="130" dirty="0">
                <a:latin typeface="Times New Roman"/>
                <a:cs typeface="Times New Roman"/>
              </a:rPr>
              <a:t> </a:t>
            </a:r>
            <a:r>
              <a:rPr sz="2400" spc="-5" dirty="0">
                <a:latin typeface="Times New Roman"/>
                <a:cs typeface="Times New Roman"/>
              </a:rPr>
              <a:t>adding</a:t>
            </a:r>
            <a:r>
              <a:rPr sz="2400" spc="150" dirty="0">
                <a:latin typeface="Times New Roman"/>
                <a:cs typeface="Times New Roman"/>
              </a:rPr>
              <a:t> </a:t>
            </a:r>
            <a:r>
              <a:rPr sz="2400" dirty="0">
                <a:latin typeface="Times New Roman"/>
                <a:cs typeface="Times New Roman"/>
              </a:rPr>
              <a:t>the</a:t>
            </a:r>
            <a:r>
              <a:rPr sz="2400" spc="145" dirty="0">
                <a:latin typeface="Times New Roman"/>
                <a:cs typeface="Times New Roman"/>
              </a:rPr>
              <a:t> </a:t>
            </a:r>
            <a:r>
              <a:rPr sz="2400" spc="-5" dirty="0">
                <a:latin typeface="Times New Roman"/>
                <a:cs typeface="Times New Roman"/>
              </a:rPr>
              <a:t>value</a:t>
            </a:r>
            <a:endParaRPr sz="2400">
              <a:latin typeface="Times New Roman"/>
              <a:cs typeface="Times New Roman"/>
            </a:endParaRPr>
          </a:p>
          <a:p>
            <a:pPr marL="356870" algn="just">
              <a:lnSpc>
                <a:spcPct val="100000"/>
              </a:lnSpc>
            </a:pPr>
            <a:r>
              <a:rPr sz="2400" dirty="0">
                <a:latin typeface="Times New Roman"/>
                <a:cs typeface="Times New Roman"/>
              </a:rPr>
              <a:t>in the </a:t>
            </a:r>
            <a:r>
              <a:rPr sz="2400" spc="-5" dirty="0">
                <a:latin typeface="Times New Roman"/>
                <a:cs typeface="Times New Roman"/>
              </a:rPr>
              <a:t>relocation</a:t>
            </a:r>
            <a:r>
              <a:rPr sz="2400" spc="-55" dirty="0">
                <a:latin typeface="Times New Roman"/>
                <a:cs typeface="Times New Roman"/>
              </a:rPr>
              <a:t> </a:t>
            </a:r>
            <a:r>
              <a:rPr sz="2400" spc="-10" dirty="0">
                <a:latin typeface="Times New Roman"/>
                <a:cs typeface="Times New Roman"/>
              </a:rPr>
              <a:t>register</a:t>
            </a:r>
            <a:endParaRPr sz="2400">
              <a:latin typeface="Times New Roman"/>
              <a:cs typeface="Times New Roman"/>
            </a:endParaRPr>
          </a:p>
        </p:txBody>
      </p:sp>
      <p:sp>
        <p:nvSpPr>
          <p:cNvPr id="3" name="object 3"/>
          <p:cNvSpPr/>
          <p:nvPr/>
        </p:nvSpPr>
        <p:spPr>
          <a:xfrm>
            <a:off x="512762" y="3935412"/>
            <a:ext cx="7994650" cy="2725537"/>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339" y="23825"/>
            <a:ext cx="8537575" cy="1855470"/>
          </a:xfrm>
          <a:prstGeom prst="rect">
            <a:avLst/>
          </a:prstGeom>
        </p:spPr>
        <p:txBody>
          <a:bodyPr vert="horz" wrap="square" lIns="0" tIns="12700" rIns="0" bIns="0" rtlCol="0">
            <a:spAutoFit/>
          </a:bodyPr>
          <a:lstStyle/>
          <a:p>
            <a:pPr marL="38100" marR="30480">
              <a:lnSpc>
                <a:spcPct val="100000"/>
              </a:lnSpc>
              <a:spcBef>
                <a:spcPts val="100"/>
              </a:spcBef>
            </a:pPr>
            <a:r>
              <a:rPr dirty="0"/>
              <a:t>b. </a:t>
            </a:r>
            <a:r>
              <a:rPr spc="-15" dirty="0"/>
              <a:t>Logical </a:t>
            </a:r>
            <a:r>
              <a:rPr spc="-5" dirty="0"/>
              <a:t>address space has 256pages, </a:t>
            </a:r>
            <a:r>
              <a:rPr dirty="0"/>
              <a:t>size of </a:t>
            </a:r>
            <a:r>
              <a:rPr spc="-10" dirty="0"/>
              <a:t>each page </a:t>
            </a:r>
            <a:r>
              <a:rPr spc="-5" dirty="0"/>
              <a:t>=4KB  Number </a:t>
            </a:r>
            <a:r>
              <a:rPr dirty="0"/>
              <a:t>if bits in </a:t>
            </a:r>
            <a:r>
              <a:rPr spc="-10" dirty="0"/>
              <a:t>page# </a:t>
            </a:r>
            <a:r>
              <a:rPr spc="-5" dirty="0"/>
              <a:t>field </a:t>
            </a:r>
            <a:r>
              <a:rPr dirty="0"/>
              <a:t>of the </a:t>
            </a:r>
            <a:r>
              <a:rPr spc="-10" dirty="0"/>
              <a:t>logical </a:t>
            </a:r>
            <a:r>
              <a:rPr spc="-5" dirty="0"/>
              <a:t>address </a:t>
            </a:r>
            <a:r>
              <a:rPr dirty="0"/>
              <a:t>= </a:t>
            </a:r>
            <a:r>
              <a:rPr spc="-5" dirty="0"/>
              <a:t>log</a:t>
            </a:r>
            <a:r>
              <a:rPr sz="2400" spc="-7" baseline="-20833" dirty="0"/>
              <a:t>2</a:t>
            </a:r>
            <a:r>
              <a:rPr sz="2400" spc="-5" dirty="0"/>
              <a:t>256 </a:t>
            </a:r>
            <a:r>
              <a:rPr sz="2400" dirty="0"/>
              <a:t>bits = 8  bits</a:t>
            </a:r>
            <a:endParaRPr sz="2400"/>
          </a:p>
          <a:p>
            <a:pPr marL="38100" marR="3692525">
              <a:lnSpc>
                <a:spcPts val="2860"/>
              </a:lnSpc>
              <a:spcBef>
                <a:spcPts val="140"/>
              </a:spcBef>
            </a:pPr>
            <a:r>
              <a:rPr spc="-15" dirty="0"/>
              <a:t>Offset </a:t>
            </a:r>
            <a:r>
              <a:rPr dirty="0"/>
              <a:t>bits = </a:t>
            </a:r>
            <a:r>
              <a:rPr spc="-5" dirty="0"/>
              <a:t>log</a:t>
            </a:r>
            <a:r>
              <a:rPr sz="2400" spc="-7" baseline="-20833" dirty="0"/>
              <a:t>2 </a:t>
            </a:r>
            <a:r>
              <a:rPr sz="2400" spc="-5" dirty="0"/>
              <a:t>(4</a:t>
            </a:r>
            <a:r>
              <a:rPr sz="2400" spc="-5" dirty="0">
                <a:latin typeface="AoyagiKouzanFontT"/>
                <a:cs typeface="AoyagiKouzanFontT"/>
              </a:rPr>
              <a:t>×</a:t>
            </a:r>
            <a:r>
              <a:rPr sz="2400" spc="-5" dirty="0"/>
              <a:t>1024) </a:t>
            </a:r>
            <a:r>
              <a:rPr sz="2400" dirty="0"/>
              <a:t>= 12 bits  So, </a:t>
            </a:r>
            <a:r>
              <a:rPr sz="2400" b="1" spc="-5" dirty="0">
                <a:latin typeface="Times New Roman"/>
                <a:cs typeface="Times New Roman"/>
              </a:rPr>
              <a:t>Logical </a:t>
            </a:r>
            <a:r>
              <a:rPr sz="2400" b="1" spc="-10" dirty="0">
                <a:latin typeface="Times New Roman"/>
                <a:cs typeface="Times New Roman"/>
              </a:rPr>
              <a:t>address </a:t>
            </a:r>
            <a:r>
              <a:rPr sz="2400" b="1" dirty="0">
                <a:latin typeface="Times New Roman"/>
                <a:cs typeface="Times New Roman"/>
              </a:rPr>
              <a:t>= 8 + </a:t>
            </a:r>
            <a:r>
              <a:rPr sz="2400" b="1" spc="-5" dirty="0">
                <a:latin typeface="Times New Roman"/>
                <a:cs typeface="Times New Roman"/>
              </a:rPr>
              <a:t>12 </a:t>
            </a:r>
            <a:r>
              <a:rPr sz="2400" b="1" dirty="0">
                <a:latin typeface="Times New Roman"/>
                <a:cs typeface="Times New Roman"/>
              </a:rPr>
              <a:t>= </a:t>
            </a:r>
            <a:r>
              <a:rPr sz="2400" b="1" spc="-5" dirty="0">
                <a:latin typeface="Times New Roman"/>
                <a:cs typeface="Times New Roman"/>
              </a:rPr>
              <a:t>20</a:t>
            </a:r>
            <a:r>
              <a:rPr sz="2400" b="1" spc="-55" dirty="0">
                <a:latin typeface="Times New Roman"/>
                <a:cs typeface="Times New Roman"/>
              </a:rPr>
              <a:t> </a:t>
            </a:r>
            <a:r>
              <a:rPr sz="2400" b="1" dirty="0">
                <a:latin typeface="Times New Roman"/>
                <a:cs typeface="Times New Roman"/>
              </a:rPr>
              <a:t>bits</a:t>
            </a:r>
            <a:endParaRPr sz="2400">
              <a:latin typeface="Times New Roman"/>
              <a:cs typeface="Times New Roman"/>
            </a:endParaRPr>
          </a:p>
        </p:txBody>
      </p:sp>
      <p:sp>
        <p:nvSpPr>
          <p:cNvPr id="3" name="object 3"/>
          <p:cNvSpPr txBox="1"/>
          <p:nvPr/>
        </p:nvSpPr>
        <p:spPr>
          <a:xfrm>
            <a:off x="53339" y="2219401"/>
            <a:ext cx="8936990" cy="1108075"/>
          </a:xfrm>
          <a:prstGeom prst="rect">
            <a:avLst/>
          </a:prstGeom>
        </p:spPr>
        <p:txBody>
          <a:bodyPr vert="horz" wrap="square" lIns="0" tIns="12700" rIns="0" bIns="0" rtlCol="0">
            <a:spAutoFit/>
          </a:bodyPr>
          <a:lstStyle/>
          <a:p>
            <a:pPr marL="38100">
              <a:lnSpc>
                <a:spcPct val="100000"/>
              </a:lnSpc>
              <a:spcBef>
                <a:spcPts val="100"/>
              </a:spcBef>
            </a:pPr>
            <a:r>
              <a:rPr sz="2400" spc="-15" dirty="0">
                <a:latin typeface="Times New Roman"/>
                <a:cs typeface="Times New Roman"/>
              </a:rPr>
              <a:t>Physical </a:t>
            </a:r>
            <a:r>
              <a:rPr sz="2400" spc="-5" dirty="0">
                <a:latin typeface="Times New Roman"/>
                <a:cs typeface="Times New Roman"/>
              </a:rPr>
              <a:t>memory has 64 frames, </a:t>
            </a:r>
            <a:r>
              <a:rPr sz="2400" spc="-15" dirty="0">
                <a:latin typeface="Times New Roman"/>
                <a:cs typeface="Times New Roman"/>
              </a:rPr>
              <a:t>offset </a:t>
            </a:r>
            <a:r>
              <a:rPr sz="2400" dirty="0">
                <a:latin typeface="Times New Roman"/>
                <a:cs typeface="Times New Roman"/>
              </a:rPr>
              <a:t>= 1024</a:t>
            </a:r>
            <a:r>
              <a:rPr sz="2400" spc="130" dirty="0">
                <a:latin typeface="Times New Roman"/>
                <a:cs typeface="Times New Roman"/>
              </a:rPr>
              <a:t> </a:t>
            </a:r>
            <a:r>
              <a:rPr sz="2400" spc="-5" dirty="0">
                <a:latin typeface="Times New Roman"/>
                <a:cs typeface="Times New Roman"/>
              </a:rPr>
              <a:t>words</a:t>
            </a:r>
            <a:endParaRPr sz="2400">
              <a:latin typeface="Times New Roman"/>
              <a:cs typeface="Times New Roman"/>
            </a:endParaRPr>
          </a:p>
          <a:p>
            <a:pPr marL="38100">
              <a:lnSpc>
                <a:spcPts val="2760"/>
              </a:lnSpc>
              <a:spcBef>
                <a:spcPts val="5"/>
              </a:spcBef>
            </a:pPr>
            <a:r>
              <a:rPr sz="2300" dirty="0">
                <a:latin typeface="Times New Roman"/>
                <a:cs typeface="Times New Roman"/>
              </a:rPr>
              <a:t>Number of bits in </a:t>
            </a:r>
            <a:r>
              <a:rPr sz="2300" spc="-5" dirty="0">
                <a:latin typeface="Times New Roman"/>
                <a:cs typeface="Times New Roman"/>
              </a:rPr>
              <a:t>frame# field </a:t>
            </a:r>
            <a:r>
              <a:rPr sz="2300" dirty="0">
                <a:latin typeface="Times New Roman"/>
                <a:cs typeface="Times New Roman"/>
              </a:rPr>
              <a:t>of the </a:t>
            </a:r>
            <a:r>
              <a:rPr sz="2300" spc="-10" dirty="0">
                <a:latin typeface="Times New Roman"/>
                <a:cs typeface="Times New Roman"/>
              </a:rPr>
              <a:t>Physical </a:t>
            </a:r>
            <a:r>
              <a:rPr sz="2300" dirty="0">
                <a:latin typeface="Times New Roman"/>
                <a:cs typeface="Times New Roman"/>
              </a:rPr>
              <a:t>address = log</a:t>
            </a:r>
            <a:r>
              <a:rPr sz="2250" baseline="-20370" dirty="0">
                <a:latin typeface="Times New Roman"/>
                <a:cs typeface="Times New Roman"/>
              </a:rPr>
              <a:t>2</a:t>
            </a:r>
            <a:r>
              <a:rPr sz="2300" dirty="0">
                <a:latin typeface="Times New Roman"/>
                <a:cs typeface="Times New Roman"/>
              </a:rPr>
              <a:t>64 bits = 6</a:t>
            </a:r>
            <a:r>
              <a:rPr sz="2300" spc="-35" dirty="0">
                <a:latin typeface="Times New Roman"/>
                <a:cs typeface="Times New Roman"/>
              </a:rPr>
              <a:t> </a:t>
            </a:r>
            <a:r>
              <a:rPr sz="2300" dirty="0">
                <a:latin typeface="Times New Roman"/>
                <a:cs typeface="Times New Roman"/>
              </a:rPr>
              <a:t>bits</a:t>
            </a:r>
            <a:endParaRPr sz="2300">
              <a:latin typeface="Times New Roman"/>
              <a:cs typeface="Times New Roman"/>
            </a:endParaRPr>
          </a:p>
          <a:p>
            <a:pPr marL="38100">
              <a:lnSpc>
                <a:spcPct val="100000"/>
              </a:lnSpc>
            </a:pPr>
            <a:r>
              <a:rPr sz="2400" b="1" spc="-5" dirty="0">
                <a:latin typeface="Times New Roman"/>
                <a:cs typeface="Times New Roman"/>
              </a:rPr>
              <a:t>Physical </a:t>
            </a:r>
            <a:r>
              <a:rPr sz="2400" b="1" spc="-10" dirty="0">
                <a:latin typeface="Times New Roman"/>
                <a:cs typeface="Times New Roman"/>
              </a:rPr>
              <a:t>address </a:t>
            </a:r>
            <a:r>
              <a:rPr sz="2400" b="1" dirty="0">
                <a:latin typeface="Times New Roman"/>
                <a:cs typeface="Times New Roman"/>
              </a:rPr>
              <a:t>= 6 + </a:t>
            </a:r>
            <a:r>
              <a:rPr sz="2400" b="1" spc="-5" dirty="0">
                <a:latin typeface="Times New Roman"/>
                <a:cs typeface="Times New Roman"/>
              </a:rPr>
              <a:t>12 </a:t>
            </a:r>
            <a:r>
              <a:rPr sz="2400" b="1" dirty="0">
                <a:latin typeface="Times New Roman"/>
                <a:cs typeface="Times New Roman"/>
              </a:rPr>
              <a:t>= </a:t>
            </a:r>
            <a:r>
              <a:rPr sz="2400" b="1" spc="-5" dirty="0">
                <a:latin typeface="Times New Roman"/>
                <a:cs typeface="Times New Roman"/>
              </a:rPr>
              <a:t>18</a:t>
            </a:r>
            <a:r>
              <a:rPr sz="2400" b="1" spc="-20" dirty="0">
                <a:latin typeface="Times New Roman"/>
                <a:cs typeface="Times New Roman"/>
              </a:rPr>
              <a:t> </a:t>
            </a:r>
            <a:r>
              <a:rPr sz="2400" b="1" dirty="0">
                <a:latin typeface="Times New Roman"/>
                <a:cs typeface="Times New Roman"/>
              </a:rPr>
              <a:t>bits</a:t>
            </a:r>
            <a:endParaRPr sz="2400">
              <a:latin typeface="Times New Roman"/>
              <a:cs typeface="Times New Roman"/>
            </a:endParaRPr>
          </a:p>
        </p:txBody>
      </p:sp>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15240" y="23825"/>
            <a:ext cx="9118600" cy="6246495"/>
          </a:xfrm>
          <a:prstGeom prst="rect">
            <a:avLst/>
          </a:prstGeom>
        </p:spPr>
        <p:txBody>
          <a:bodyPr vert="horz" wrap="square" lIns="0" tIns="12700" rIns="0" bIns="0" rtlCol="0">
            <a:spAutoFit/>
          </a:bodyPr>
          <a:lstStyle/>
          <a:p>
            <a:pPr marL="76200" marR="68580" algn="just">
              <a:lnSpc>
                <a:spcPct val="100000"/>
              </a:lnSpc>
              <a:spcBef>
                <a:spcPts val="100"/>
              </a:spcBef>
            </a:pPr>
            <a:r>
              <a:rPr sz="2400" b="1" spc="-5" dirty="0">
                <a:latin typeface="Times New Roman"/>
                <a:cs typeface="Times New Roman"/>
              </a:rPr>
              <a:t>Ex4:Consider </a:t>
            </a:r>
            <a:r>
              <a:rPr sz="2400" b="1" dirty="0">
                <a:latin typeface="Times New Roman"/>
                <a:cs typeface="Times New Roman"/>
              </a:rPr>
              <a:t>a </a:t>
            </a:r>
            <a:r>
              <a:rPr sz="2400" b="1" spc="-5" dirty="0">
                <a:latin typeface="Times New Roman"/>
                <a:cs typeface="Times New Roman"/>
              </a:rPr>
              <a:t>computer </a:t>
            </a:r>
            <a:r>
              <a:rPr sz="2400" b="1" dirty="0">
                <a:latin typeface="Times New Roman"/>
                <a:cs typeface="Times New Roman"/>
              </a:rPr>
              <a:t>system with a </a:t>
            </a:r>
            <a:r>
              <a:rPr sz="2400" b="1" spc="-5" dirty="0">
                <a:latin typeface="Times New Roman"/>
                <a:cs typeface="Times New Roman"/>
              </a:rPr>
              <a:t>32-bit </a:t>
            </a:r>
            <a:r>
              <a:rPr sz="2400" b="1" dirty="0">
                <a:latin typeface="Times New Roman"/>
                <a:cs typeface="Times New Roman"/>
              </a:rPr>
              <a:t>logical </a:t>
            </a:r>
            <a:r>
              <a:rPr sz="2400" b="1" spc="-15" dirty="0">
                <a:latin typeface="Times New Roman"/>
                <a:cs typeface="Times New Roman"/>
              </a:rPr>
              <a:t>address </a:t>
            </a:r>
            <a:r>
              <a:rPr sz="2400" b="1" dirty="0">
                <a:latin typeface="Times New Roman"/>
                <a:cs typeface="Times New Roman"/>
              </a:rPr>
              <a:t>and </a:t>
            </a:r>
            <a:r>
              <a:rPr sz="2400" b="1" spc="-5" dirty="0">
                <a:latin typeface="Times New Roman"/>
                <a:cs typeface="Times New Roman"/>
              </a:rPr>
              <a:t>4-  </a:t>
            </a:r>
            <a:r>
              <a:rPr sz="2400" b="1" spc="-10" dirty="0">
                <a:latin typeface="Times New Roman"/>
                <a:cs typeface="Times New Roman"/>
              </a:rPr>
              <a:t>KB </a:t>
            </a:r>
            <a:r>
              <a:rPr sz="2400" b="1" dirty="0">
                <a:latin typeface="Times New Roman"/>
                <a:cs typeface="Times New Roman"/>
              </a:rPr>
              <a:t>page </a:t>
            </a:r>
            <a:r>
              <a:rPr sz="2400" b="1" spc="-5" dirty="0">
                <a:latin typeface="Times New Roman"/>
                <a:cs typeface="Times New Roman"/>
              </a:rPr>
              <a:t>size. </a:t>
            </a:r>
            <a:r>
              <a:rPr sz="2400" b="1" dirty="0">
                <a:latin typeface="Times New Roman"/>
                <a:cs typeface="Times New Roman"/>
              </a:rPr>
              <a:t>The system supports up </a:t>
            </a:r>
            <a:r>
              <a:rPr sz="2400" b="1" spc="-5" dirty="0">
                <a:latin typeface="Times New Roman"/>
                <a:cs typeface="Times New Roman"/>
              </a:rPr>
              <a:t>to </a:t>
            </a:r>
            <a:r>
              <a:rPr sz="2400" b="1" dirty="0">
                <a:latin typeface="Times New Roman"/>
                <a:cs typeface="Times New Roman"/>
              </a:rPr>
              <a:t>512 </a:t>
            </a:r>
            <a:r>
              <a:rPr sz="2400" b="1" spc="-5" dirty="0">
                <a:latin typeface="Times New Roman"/>
                <a:cs typeface="Times New Roman"/>
              </a:rPr>
              <a:t>MB </a:t>
            </a:r>
            <a:r>
              <a:rPr sz="2400" b="1" dirty="0">
                <a:latin typeface="Times New Roman"/>
                <a:cs typeface="Times New Roman"/>
              </a:rPr>
              <a:t>of </a:t>
            </a:r>
            <a:r>
              <a:rPr sz="2400" b="1" spc="-5" dirty="0">
                <a:latin typeface="Times New Roman"/>
                <a:cs typeface="Times New Roman"/>
              </a:rPr>
              <a:t>physical  </a:t>
            </a:r>
            <a:r>
              <a:rPr sz="2400" b="1" spc="-35" dirty="0">
                <a:latin typeface="Times New Roman"/>
                <a:cs typeface="Times New Roman"/>
              </a:rPr>
              <a:t>memory. </a:t>
            </a:r>
            <a:r>
              <a:rPr sz="2400" b="1" dirty="0">
                <a:latin typeface="Times New Roman"/>
                <a:cs typeface="Times New Roman"/>
              </a:rPr>
              <a:t>How </a:t>
            </a:r>
            <a:r>
              <a:rPr sz="2400" b="1" spc="-10" dirty="0">
                <a:latin typeface="Times New Roman"/>
                <a:cs typeface="Times New Roman"/>
              </a:rPr>
              <a:t>many </a:t>
            </a:r>
            <a:r>
              <a:rPr sz="2400" b="1" spc="-5" dirty="0">
                <a:latin typeface="Times New Roman"/>
                <a:cs typeface="Times New Roman"/>
              </a:rPr>
              <a:t>entries </a:t>
            </a:r>
            <a:r>
              <a:rPr sz="2400" b="1" spc="-25" dirty="0">
                <a:latin typeface="Times New Roman"/>
                <a:cs typeface="Times New Roman"/>
              </a:rPr>
              <a:t>are </a:t>
            </a:r>
            <a:r>
              <a:rPr sz="2400" b="1" spc="-15" dirty="0">
                <a:latin typeface="Times New Roman"/>
                <a:cs typeface="Times New Roman"/>
              </a:rPr>
              <a:t>there </a:t>
            </a:r>
            <a:r>
              <a:rPr sz="2400" b="1" dirty="0">
                <a:latin typeface="Times New Roman"/>
                <a:cs typeface="Times New Roman"/>
              </a:rPr>
              <a:t>in </a:t>
            </a:r>
            <a:r>
              <a:rPr sz="2400" b="1" spc="-10" dirty="0">
                <a:latin typeface="Times New Roman"/>
                <a:cs typeface="Times New Roman"/>
              </a:rPr>
              <a:t>each </a:t>
            </a:r>
            <a:r>
              <a:rPr sz="2400" b="1" spc="-5" dirty="0">
                <a:latin typeface="Times New Roman"/>
                <a:cs typeface="Times New Roman"/>
              </a:rPr>
              <a:t>of the</a:t>
            </a:r>
            <a:r>
              <a:rPr sz="2400" b="1" spc="229" dirty="0">
                <a:latin typeface="Times New Roman"/>
                <a:cs typeface="Times New Roman"/>
              </a:rPr>
              <a:t> </a:t>
            </a:r>
            <a:r>
              <a:rPr sz="2400" b="1" dirty="0">
                <a:latin typeface="Times New Roman"/>
                <a:cs typeface="Times New Roman"/>
              </a:rPr>
              <a:t>following?</a:t>
            </a:r>
            <a:endParaRPr sz="2400">
              <a:latin typeface="Times New Roman"/>
              <a:cs typeface="Times New Roman"/>
            </a:endParaRPr>
          </a:p>
          <a:p>
            <a:pPr marL="344170" indent="-268605">
              <a:lnSpc>
                <a:spcPct val="100000"/>
              </a:lnSpc>
              <a:spcBef>
                <a:spcPts val="5"/>
              </a:spcBef>
              <a:buAutoNum type="alphaLcPeriod"/>
              <a:tabLst>
                <a:tab pos="344805" algn="l"/>
              </a:tabLst>
            </a:pPr>
            <a:r>
              <a:rPr sz="2400" spc="-5" dirty="0">
                <a:latin typeface="Times New Roman"/>
                <a:cs typeface="Times New Roman"/>
              </a:rPr>
              <a:t>A conventional, single-level </a:t>
            </a:r>
            <a:r>
              <a:rPr sz="2400" spc="-10" dirty="0">
                <a:latin typeface="Times New Roman"/>
                <a:cs typeface="Times New Roman"/>
              </a:rPr>
              <a:t>page</a:t>
            </a:r>
            <a:r>
              <a:rPr sz="2400" spc="-90" dirty="0">
                <a:latin typeface="Times New Roman"/>
                <a:cs typeface="Times New Roman"/>
              </a:rPr>
              <a:t> </a:t>
            </a:r>
            <a:r>
              <a:rPr sz="2400" dirty="0">
                <a:latin typeface="Times New Roman"/>
                <a:cs typeface="Times New Roman"/>
              </a:rPr>
              <a:t>table</a:t>
            </a:r>
            <a:endParaRPr sz="2400">
              <a:latin typeface="Times New Roman"/>
              <a:cs typeface="Times New Roman"/>
            </a:endParaRPr>
          </a:p>
          <a:p>
            <a:pPr marL="359410" indent="-283845">
              <a:lnSpc>
                <a:spcPct val="100000"/>
              </a:lnSpc>
              <a:buAutoNum type="alphaLcPeriod"/>
              <a:tabLst>
                <a:tab pos="360045" algn="l"/>
              </a:tabLst>
            </a:pPr>
            <a:r>
              <a:rPr sz="2400" spc="-5" dirty="0">
                <a:latin typeface="Times New Roman"/>
                <a:cs typeface="Times New Roman"/>
              </a:rPr>
              <a:t>An inverted </a:t>
            </a:r>
            <a:r>
              <a:rPr sz="2400" spc="-10" dirty="0">
                <a:latin typeface="Times New Roman"/>
                <a:cs typeface="Times New Roman"/>
              </a:rPr>
              <a:t>page</a:t>
            </a:r>
            <a:r>
              <a:rPr sz="2400" spc="60" dirty="0">
                <a:latin typeface="Times New Roman"/>
                <a:cs typeface="Times New Roman"/>
              </a:rPr>
              <a:t> </a:t>
            </a:r>
            <a:r>
              <a:rPr sz="2400" spc="-5" dirty="0">
                <a:latin typeface="Times New Roman"/>
                <a:cs typeface="Times New Roman"/>
              </a:rPr>
              <a:t>table</a:t>
            </a:r>
            <a:endParaRPr sz="2400">
              <a:latin typeface="Times New Roman"/>
              <a:cs typeface="Times New Roman"/>
            </a:endParaRPr>
          </a:p>
          <a:p>
            <a:pPr marL="435609" indent="-360045">
              <a:lnSpc>
                <a:spcPct val="100000"/>
              </a:lnSpc>
              <a:buAutoNum type="alphaLcPeriod"/>
              <a:tabLst>
                <a:tab pos="435609" algn="l"/>
                <a:tab pos="436245" algn="l"/>
              </a:tabLst>
            </a:pPr>
            <a:r>
              <a:rPr sz="2400" spc="5" dirty="0">
                <a:latin typeface="Times New Roman"/>
                <a:cs typeface="Times New Roman"/>
              </a:rPr>
              <a:t>2</a:t>
            </a:r>
            <a:r>
              <a:rPr sz="2400" spc="7" baseline="24305" dirty="0">
                <a:latin typeface="Times New Roman"/>
                <a:cs typeface="Times New Roman"/>
              </a:rPr>
              <a:t>20</a:t>
            </a:r>
            <a:r>
              <a:rPr sz="2400" spc="270" baseline="24305" dirty="0">
                <a:latin typeface="Times New Roman"/>
                <a:cs typeface="Times New Roman"/>
              </a:rPr>
              <a:t> </a:t>
            </a:r>
            <a:r>
              <a:rPr sz="2400" spc="-5" dirty="0">
                <a:latin typeface="Times New Roman"/>
                <a:cs typeface="Times New Roman"/>
              </a:rPr>
              <a:t>entries.</a:t>
            </a:r>
            <a:endParaRPr sz="2400">
              <a:latin typeface="Times New Roman"/>
              <a:cs typeface="Times New Roman"/>
            </a:endParaRPr>
          </a:p>
          <a:p>
            <a:pPr marL="533400" indent="-457834">
              <a:lnSpc>
                <a:spcPct val="100000"/>
              </a:lnSpc>
              <a:spcBef>
                <a:spcPts val="5"/>
              </a:spcBef>
              <a:buAutoNum type="alphaLcPeriod"/>
              <a:tabLst>
                <a:tab pos="533400" algn="l"/>
                <a:tab pos="534035" algn="l"/>
              </a:tabLst>
            </a:pPr>
            <a:r>
              <a:rPr sz="2400" spc="-5" dirty="0">
                <a:latin typeface="Times New Roman"/>
                <a:cs typeface="Times New Roman"/>
              </a:rPr>
              <a:t>Entries </a:t>
            </a:r>
            <a:r>
              <a:rPr sz="2400" dirty="0">
                <a:latin typeface="Times New Roman"/>
                <a:cs typeface="Times New Roman"/>
              </a:rPr>
              <a:t>= </a:t>
            </a:r>
            <a:r>
              <a:rPr sz="2400" spc="-15" dirty="0">
                <a:latin typeface="Times New Roman"/>
                <a:cs typeface="Times New Roman"/>
              </a:rPr>
              <a:t>Physical </a:t>
            </a:r>
            <a:r>
              <a:rPr sz="2400" spc="-5" dirty="0">
                <a:latin typeface="Times New Roman"/>
                <a:cs typeface="Times New Roman"/>
              </a:rPr>
              <a:t>memory </a:t>
            </a:r>
            <a:r>
              <a:rPr sz="2400" dirty="0">
                <a:latin typeface="Times New Roman"/>
                <a:cs typeface="Times New Roman"/>
              </a:rPr>
              <a:t>size/ </a:t>
            </a:r>
            <a:r>
              <a:rPr sz="2400" spc="-10" dirty="0">
                <a:latin typeface="Times New Roman"/>
                <a:cs typeface="Times New Roman"/>
              </a:rPr>
              <a:t>page</a:t>
            </a:r>
            <a:r>
              <a:rPr sz="2400" spc="45" dirty="0">
                <a:latin typeface="Times New Roman"/>
                <a:cs typeface="Times New Roman"/>
              </a:rPr>
              <a:t> </a:t>
            </a:r>
            <a:r>
              <a:rPr sz="2400" dirty="0">
                <a:latin typeface="Times New Roman"/>
                <a:cs typeface="Times New Roman"/>
              </a:rPr>
              <a:t>size</a:t>
            </a:r>
            <a:endParaRPr sz="2400">
              <a:latin typeface="Times New Roman"/>
              <a:cs typeface="Times New Roman"/>
            </a:endParaRPr>
          </a:p>
          <a:p>
            <a:pPr marL="1445260">
              <a:lnSpc>
                <a:spcPct val="100000"/>
              </a:lnSpc>
              <a:spcBef>
                <a:spcPts val="25"/>
              </a:spcBef>
              <a:tabLst>
                <a:tab pos="5530215" algn="l"/>
                <a:tab pos="6610350" algn="l"/>
              </a:tabLst>
            </a:pPr>
            <a:r>
              <a:rPr sz="2400" spc="-5" dirty="0">
                <a:latin typeface="Times New Roman"/>
                <a:cs typeface="Times New Roman"/>
              </a:rPr>
              <a:t>=512 </a:t>
            </a:r>
            <a:r>
              <a:rPr sz="2400" dirty="0">
                <a:latin typeface="AoyagiKouzanFontT"/>
                <a:cs typeface="AoyagiKouzanFontT"/>
              </a:rPr>
              <a:t>×</a:t>
            </a:r>
            <a:r>
              <a:rPr sz="2400" dirty="0">
                <a:latin typeface="Times New Roman"/>
                <a:cs typeface="Times New Roman"/>
              </a:rPr>
              <a:t>2</a:t>
            </a:r>
            <a:r>
              <a:rPr sz="2400" baseline="24305" dirty="0">
                <a:latin typeface="Times New Roman"/>
                <a:cs typeface="Times New Roman"/>
              </a:rPr>
              <a:t>20 </a:t>
            </a:r>
            <a:r>
              <a:rPr sz="2400" dirty="0">
                <a:latin typeface="Times New Roman"/>
                <a:cs typeface="Times New Roman"/>
              </a:rPr>
              <a:t>/4 </a:t>
            </a:r>
            <a:r>
              <a:rPr sz="2400" dirty="0">
                <a:latin typeface="AoyagiKouzanFontT"/>
                <a:cs typeface="AoyagiKouzanFontT"/>
              </a:rPr>
              <a:t>×</a:t>
            </a:r>
            <a:r>
              <a:rPr sz="2400" dirty="0">
                <a:latin typeface="Times New Roman"/>
                <a:cs typeface="Times New Roman"/>
              </a:rPr>
              <a:t>2</a:t>
            </a:r>
            <a:r>
              <a:rPr sz="2400" baseline="24305" dirty="0">
                <a:latin typeface="Times New Roman"/>
                <a:cs typeface="Times New Roman"/>
              </a:rPr>
              <a:t>10  </a:t>
            </a:r>
            <a:r>
              <a:rPr sz="2400" dirty="0">
                <a:latin typeface="Times New Roman"/>
                <a:cs typeface="Times New Roman"/>
              </a:rPr>
              <a:t>=</a:t>
            </a:r>
            <a:r>
              <a:rPr sz="2400" spc="-210" dirty="0">
                <a:latin typeface="Times New Roman"/>
                <a:cs typeface="Times New Roman"/>
              </a:rPr>
              <a:t> </a:t>
            </a:r>
            <a:r>
              <a:rPr sz="2400" dirty="0">
                <a:latin typeface="Times New Roman"/>
                <a:cs typeface="Times New Roman"/>
              </a:rPr>
              <a:t>128</a:t>
            </a:r>
            <a:r>
              <a:rPr sz="2400" spc="5" dirty="0">
                <a:latin typeface="Times New Roman"/>
                <a:cs typeface="Times New Roman"/>
              </a:rPr>
              <a:t> </a:t>
            </a:r>
            <a:r>
              <a:rPr sz="2400" dirty="0">
                <a:latin typeface="AoyagiKouzanFontT"/>
                <a:cs typeface="AoyagiKouzanFontT"/>
              </a:rPr>
              <a:t>×</a:t>
            </a:r>
            <a:r>
              <a:rPr sz="2400" dirty="0">
                <a:latin typeface="Times New Roman"/>
                <a:cs typeface="Times New Roman"/>
              </a:rPr>
              <a:t>2</a:t>
            </a:r>
            <a:r>
              <a:rPr sz="2400" baseline="24305" dirty="0">
                <a:latin typeface="Times New Roman"/>
                <a:cs typeface="Times New Roman"/>
              </a:rPr>
              <a:t>10	</a:t>
            </a:r>
            <a:r>
              <a:rPr sz="2400" dirty="0">
                <a:latin typeface="Times New Roman"/>
                <a:cs typeface="Times New Roman"/>
              </a:rPr>
              <a:t>= </a:t>
            </a:r>
            <a:r>
              <a:rPr sz="2400" spc="-5" dirty="0">
                <a:latin typeface="Times New Roman"/>
                <a:cs typeface="Times New Roman"/>
              </a:rPr>
              <a:t>128K	entries.</a:t>
            </a:r>
            <a:endParaRPr sz="2400">
              <a:latin typeface="Times New Roman"/>
              <a:cs typeface="Times New Roman"/>
            </a:endParaRPr>
          </a:p>
          <a:p>
            <a:pPr>
              <a:lnSpc>
                <a:spcPct val="100000"/>
              </a:lnSpc>
              <a:spcBef>
                <a:spcPts val="40"/>
              </a:spcBef>
            </a:pPr>
            <a:endParaRPr sz="2450">
              <a:latin typeface="Times New Roman"/>
              <a:cs typeface="Times New Roman"/>
            </a:endParaRPr>
          </a:p>
          <a:p>
            <a:pPr marL="76200" marR="72390" algn="just">
              <a:lnSpc>
                <a:spcPct val="100000"/>
              </a:lnSpc>
            </a:pPr>
            <a:r>
              <a:rPr sz="2400" b="1" dirty="0">
                <a:latin typeface="Times New Roman"/>
                <a:cs typeface="Times New Roman"/>
              </a:rPr>
              <a:t>Ex5: </a:t>
            </a:r>
            <a:r>
              <a:rPr sz="2400" b="1" spc="-5" dirty="0">
                <a:latin typeface="Times New Roman"/>
                <a:cs typeface="Times New Roman"/>
              </a:rPr>
              <a:t>Consider the following </a:t>
            </a:r>
            <a:r>
              <a:rPr sz="2400" b="1" spc="-10" dirty="0">
                <a:latin typeface="Times New Roman"/>
                <a:cs typeface="Times New Roman"/>
              </a:rPr>
              <a:t>page-replacement </a:t>
            </a:r>
            <a:r>
              <a:rPr sz="2400" b="1" spc="-5" dirty="0">
                <a:latin typeface="Times New Roman"/>
                <a:cs typeface="Times New Roman"/>
              </a:rPr>
              <a:t>algorithms. Rank  these algorithms on </a:t>
            </a:r>
            <a:r>
              <a:rPr sz="2400" b="1" dirty="0">
                <a:latin typeface="Times New Roman"/>
                <a:cs typeface="Times New Roman"/>
              </a:rPr>
              <a:t>a </a:t>
            </a:r>
            <a:r>
              <a:rPr sz="2400" b="1" spc="-5" dirty="0">
                <a:latin typeface="Times New Roman"/>
                <a:cs typeface="Times New Roman"/>
              </a:rPr>
              <a:t>five-point scale </a:t>
            </a:r>
            <a:r>
              <a:rPr sz="2400" b="1" spc="-15" dirty="0">
                <a:latin typeface="Times New Roman"/>
                <a:cs typeface="Times New Roman"/>
              </a:rPr>
              <a:t>from </a:t>
            </a:r>
            <a:r>
              <a:rPr sz="2400" b="1" spc="-409" dirty="0">
                <a:latin typeface="Times New Roman"/>
                <a:cs typeface="Times New Roman"/>
              </a:rPr>
              <a:t>―bad‖ </a:t>
            </a:r>
            <a:r>
              <a:rPr sz="2400" b="1" spc="-5" dirty="0">
                <a:latin typeface="Times New Roman"/>
                <a:cs typeface="Times New Roman"/>
              </a:rPr>
              <a:t>to </a:t>
            </a:r>
            <a:r>
              <a:rPr sz="2400" b="1" spc="-310" dirty="0">
                <a:latin typeface="Times New Roman"/>
                <a:cs typeface="Times New Roman"/>
              </a:rPr>
              <a:t>―perfect‖  </a:t>
            </a:r>
            <a:r>
              <a:rPr sz="2400" b="1" spc="-5" dirty="0">
                <a:latin typeface="Times New Roman"/>
                <a:cs typeface="Times New Roman"/>
              </a:rPr>
              <a:t>according to their </a:t>
            </a:r>
            <a:r>
              <a:rPr sz="2400" b="1" dirty="0">
                <a:latin typeface="Times New Roman"/>
                <a:cs typeface="Times New Roman"/>
              </a:rPr>
              <a:t>page-fault </a:t>
            </a:r>
            <a:r>
              <a:rPr sz="2400" b="1" spc="-10" dirty="0">
                <a:latin typeface="Times New Roman"/>
                <a:cs typeface="Times New Roman"/>
              </a:rPr>
              <a:t>rate. </a:t>
            </a:r>
            <a:r>
              <a:rPr sz="2400" b="1" spc="-5" dirty="0">
                <a:latin typeface="Times New Roman"/>
                <a:cs typeface="Times New Roman"/>
              </a:rPr>
              <a:t>Separate </a:t>
            </a:r>
            <a:r>
              <a:rPr sz="2400" b="1" dirty="0">
                <a:latin typeface="Times New Roman"/>
                <a:cs typeface="Times New Roman"/>
              </a:rPr>
              <a:t>those </a:t>
            </a:r>
            <a:r>
              <a:rPr sz="2400" b="1" spc="-5" dirty="0">
                <a:latin typeface="Times New Roman"/>
                <a:cs typeface="Times New Roman"/>
              </a:rPr>
              <a:t>algorithms </a:t>
            </a:r>
            <a:r>
              <a:rPr sz="2400" b="1" dirty="0">
                <a:latin typeface="Times New Roman"/>
                <a:cs typeface="Times New Roman"/>
              </a:rPr>
              <a:t>that  suffer </a:t>
            </a:r>
            <a:r>
              <a:rPr sz="2400" b="1" spc="-15" dirty="0">
                <a:latin typeface="Times New Roman"/>
                <a:cs typeface="Times New Roman"/>
              </a:rPr>
              <a:t>from Belady‘s </a:t>
            </a:r>
            <a:r>
              <a:rPr sz="2400" b="1" spc="-5" dirty="0">
                <a:latin typeface="Times New Roman"/>
                <a:cs typeface="Times New Roman"/>
              </a:rPr>
              <a:t>anomaly </a:t>
            </a:r>
            <a:r>
              <a:rPr sz="2400" b="1" spc="-15" dirty="0">
                <a:latin typeface="Times New Roman"/>
                <a:cs typeface="Times New Roman"/>
              </a:rPr>
              <a:t>from </a:t>
            </a:r>
            <a:r>
              <a:rPr sz="2400" b="1" spc="-5" dirty="0">
                <a:latin typeface="Times New Roman"/>
                <a:cs typeface="Times New Roman"/>
              </a:rPr>
              <a:t>those </a:t>
            </a:r>
            <a:r>
              <a:rPr sz="2400" b="1" dirty="0">
                <a:latin typeface="Times New Roman"/>
                <a:cs typeface="Times New Roman"/>
              </a:rPr>
              <a:t>that do </a:t>
            </a:r>
            <a:r>
              <a:rPr sz="2400" b="1" spc="-5" dirty="0">
                <a:latin typeface="Times New Roman"/>
                <a:cs typeface="Times New Roman"/>
              </a:rPr>
              <a:t>not.</a:t>
            </a:r>
            <a:endParaRPr sz="2400">
              <a:latin typeface="Times New Roman"/>
              <a:cs typeface="Times New Roman"/>
            </a:endParaRPr>
          </a:p>
          <a:p>
            <a:pPr marL="76200" marR="6284595">
              <a:lnSpc>
                <a:spcPct val="100000"/>
              </a:lnSpc>
              <a:spcBef>
                <a:spcPts val="5"/>
              </a:spcBef>
            </a:pPr>
            <a:r>
              <a:rPr sz="2400" b="1" dirty="0">
                <a:latin typeface="Times New Roman"/>
                <a:cs typeface="Times New Roman"/>
              </a:rPr>
              <a:t>LRU </a:t>
            </a:r>
            <a:r>
              <a:rPr sz="2400" b="1" spc="-15" dirty="0">
                <a:latin typeface="Times New Roman"/>
                <a:cs typeface="Times New Roman"/>
              </a:rPr>
              <a:t>replacement  FIFO replacement  </a:t>
            </a:r>
            <a:r>
              <a:rPr sz="2400" b="1" spc="-5" dirty="0">
                <a:latin typeface="Times New Roman"/>
                <a:cs typeface="Times New Roman"/>
              </a:rPr>
              <a:t>Optimal</a:t>
            </a:r>
            <a:r>
              <a:rPr sz="2400" b="1" spc="-70" dirty="0">
                <a:latin typeface="Times New Roman"/>
                <a:cs typeface="Times New Roman"/>
              </a:rPr>
              <a:t> </a:t>
            </a:r>
            <a:r>
              <a:rPr sz="2400" b="1" spc="-15" dirty="0">
                <a:latin typeface="Times New Roman"/>
                <a:cs typeface="Times New Roman"/>
              </a:rPr>
              <a:t>replacement</a:t>
            </a:r>
            <a:endParaRPr sz="2400">
              <a:latin typeface="Times New Roman"/>
              <a:cs typeface="Times New Roman"/>
            </a:endParaRPr>
          </a:p>
          <a:p>
            <a:pPr marL="76200">
              <a:lnSpc>
                <a:spcPct val="100000"/>
              </a:lnSpc>
              <a:spcBef>
                <a:spcPts val="5"/>
              </a:spcBef>
            </a:pPr>
            <a:r>
              <a:rPr sz="2400" b="1" spc="-5" dirty="0">
                <a:latin typeface="Times New Roman"/>
                <a:cs typeface="Times New Roman"/>
              </a:rPr>
              <a:t>Second-chance</a:t>
            </a:r>
            <a:r>
              <a:rPr sz="2400" b="1" spc="-35" dirty="0">
                <a:latin typeface="Times New Roman"/>
                <a:cs typeface="Times New Roman"/>
              </a:rPr>
              <a:t> </a:t>
            </a:r>
            <a:r>
              <a:rPr sz="2400" b="1" spc="-15" dirty="0">
                <a:latin typeface="Times New Roman"/>
                <a:cs typeface="Times New Roman"/>
              </a:rPr>
              <a:t>replacement</a:t>
            </a:r>
            <a:endParaRPr sz="2400">
              <a:latin typeface="Times New Roman"/>
              <a:cs typeface="Times New Roman"/>
            </a:endParaRPr>
          </a:p>
        </p:txBody>
      </p:sp>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object 2"/>
          <p:cNvGraphicFramePr>
            <a:graphicFrameLocks noGrp="1"/>
          </p:cNvGraphicFramePr>
          <p:nvPr/>
        </p:nvGraphicFramePr>
        <p:xfrm>
          <a:off x="395427" y="296163"/>
          <a:ext cx="8249284" cy="2298700"/>
        </p:xfrm>
        <a:graphic>
          <a:graphicData uri="http://schemas.openxmlformats.org/drawingml/2006/table">
            <a:tbl>
              <a:tblPr firstRow="1" bandRow="1">
                <a:tableStyleId>{2D5ABB26-0587-4C30-8999-92F81FD0307C}</a:tableStyleId>
              </a:tblPr>
              <a:tblGrid>
                <a:gridCol w="1108075"/>
                <a:gridCol w="4377690"/>
                <a:gridCol w="2742565"/>
              </a:tblGrid>
              <a:tr h="457199">
                <a:tc>
                  <a:txBody>
                    <a:bodyPr/>
                    <a:lstStyle/>
                    <a:p>
                      <a:pPr marL="91440">
                        <a:lnSpc>
                          <a:spcPct val="100000"/>
                        </a:lnSpc>
                        <a:spcBef>
                          <a:spcPts val="285"/>
                        </a:spcBef>
                      </a:pPr>
                      <a:r>
                        <a:rPr sz="2400" b="1" spc="-5" dirty="0">
                          <a:latin typeface="Times New Roman"/>
                          <a:cs typeface="Times New Roman"/>
                        </a:rPr>
                        <a:t>Rank</a:t>
                      </a:r>
                      <a:endParaRPr sz="2400">
                        <a:latin typeface="Times New Roman"/>
                        <a:cs typeface="Times New Roman"/>
                      </a:endParaRPr>
                    </a:p>
                  </a:txBody>
                  <a:tcPr marL="0" marR="0" marT="3619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1440">
                        <a:lnSpc>
                          <a:spcPct val="100000"/>
                        </a:lnSpc>
                        <a:spcBef>
                          <a:spcPts val="285"/>
                        </a:spcBef>
                      </a:pPr>
                      <a:r>
                        <a:rPr sz="2400" b="1" spc="-5" dirty="0">
                          <a:latin typeface="Times New Roman"/>
                          <a:cs typeface="Times New Roman"/>
                        </a:rPr>
                        <a:t>Algorithm</a:t>
                      </a:r>
                      <a:endParaRPr sz="2400">
                        <a:latin typeface="Times New Roman"/>
                        <a:cs typeface="Times New Roman"/>
                      </a:endParaRPr>
                    </a:p>
                  </a:txBody>
                  <a:tcPr marL="0" marR="0" marT="3619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3345">
                        <a:lnSpc>
                          <a:spcPct val="100000"/>
                        </a:lnSpc>
                        <a:spcBef>
                          <a:spcPts val="285"/>
                        </a:spcBef>
                      </a:pPr>
                      <a:r>
                        <a:rPr sz="2400" b="1" spc="-15" dirty="0">
                          <a:latin typeface="Times New Roman"/>
                          <a:cs typeface="Times New Roman"/>
                        </a:rPr>
                        <a:t>Belady‘s</a:t>
                      </a:r>
                      <a:r>
                        <a:rPr sz="2400" b="1" spc="-35" dirty="0">
                          <a:latin typeface="Times New Roman"/>
                          <a:cs typeface="Times New Roman"/>
                        </a:rPr>
                        <a:t> </a:t>
                      </a:r>
                      <a:r>
                        <a:rPr sz="2400" b="1" spc="-5" dirty="0">
                          <a:latin typeface="Times New Roman"/>
                          <a:cs typeface="Times New Roman"/>
                        </a:rPr>
                        <a:t>anomaly</a:t>
                      </a:r>
                      <a:endParaRPr sz="2400">
                        <a:latin typeface="Times New Roman"/>
                        <a:cs typeface="Times New Roman"/>
                      </a:endParaRPr>
                    </a:p>
                  </a:txBody>
                  <a:tcPr marL="0" marR="0" marT="3619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r>
              <a:tr h="457200">
                <a:tc>
                  <a:txBody>
                    <a:bodyPr/>
                    <a:lstStyle/>
                    <a:p>
                      <a:pPr marL="91440">
                        <a:lnSpc>
                          <a:spcPct val="100000"/>
                        </a:lnSpc>
                        <a:spcBef>
                          <a:spcPts val="290"/>
                        </a:spcBef>
                      </a:pPr>
                      <a:r>
                        <a:rPr sz="2400" dirty="0">
                          <a:latin typeface="Times New Roman"/>
                          <a:cs typeface="Times New Roman"/>
                        </a:rPr>
                        <a:t>1</a:t>
                      </a:r>
                      <a:endParaRPr sz="2400">
                        <a:latin typeface="Times New Roman"/>
                        <a:cs typeface="Times New Roman"/>
                      </a:endParaRPr>
                    </a:p>
                  </a:txBody>
                  <a:tcPr marL="0" marR="0" marT="3683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1440">
                        <a:lnSpc>
                          <a:spcPct val="100000"/>
                        </a:lnSpc>
                        <a:spcBef>
                          <a:spcPts val="290"/>
                        </a:spcBef>
                      </a:pPr>
                      <a:r>
                        <a:rPr sz="2400" dirty="0">
                          <a:latin typeface="Times New Roman"/>
                          <a:cs typeface="Times New Roman"/>
                        </a:rPr>
                        <a:t>Optimal</a:t>
                      </a:r>
                      <a:endParaRPr sz="2400">
                        <a:latin typeface="Times New Roman"/>
                        <a:cs typeface="Times New Roman"/>
                      </a:endParaRPr>
                    </a:p>
                  </a:txBody>
                  <a:tcPr marL="0" marR="0" marT="3683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3345">
                        <a:lnSpc>
                          <a:spcPct val="100000"/>
                        </a:lnSpc>
                        <a:spcBef>
                          <a:spcPts val="290"/>
                        </a:spcBef>
                      </a:pPr>
                      <a:r>
                        <a:rPr sz="2400" spc="-10" dirty="0">
                          <a:latin typeface="Times New Roman"/>
                          <a:cs typeface="Times New Roman"/>
                        </a:rPr>
                        <a:t>No</a:t>
                      </a:r>
                      <a:endParaRPr sz="2400">
                        <a:latin typeface="Times New Roman"/>
                        <a:cs typeface="Times New Roman"/>
                      </a:endParaRPr>
                    </a:p>
                  </a:txBody>
                  <a:tcPr marL="0" marR="0" marT="3683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r>
              <a:tr h="457200">
                <a:tc>
                  <a:txBody>
                    <a:bodyPr/>
                    <a:lstStyle/>
                    <a:p>
                      <a:pPr marL="91440">
                        <a:lnSpc>
                          <a:spcPct val="100000"/>
                        </a:lnSpc>
                        <a:spcBef>
                          <a:spcPts val="295"/>
                        </a:spcBef>
                      </a:pPr>
                      <a:r>
                        <a:rPr sz="2400" dirty="0">
                          <a:latin typeface="Times New Roman"/>
                          <a:cs typeface="Times New Roman"/>
                        </a:rPr>
                        <a:t>2</a:t>
                      </a:r>
                      <a:endParaRPr sz="2400">
                        <a:latin typeface="Times New Roman"/>
                        <a:cs typeface="Times New Roman"/>
                      </a:endParaRPr>
                    </a:p>
                  </a:txBody>
                  <a:tcPr marL="0" marR="0" marT="3746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1440">
                        <a:lnSpc>
                          <a:spcPct val="100000"/>
                        </a:lnSpc>
                        <a:spcBef>
                          <a:spcPts val="295"/>
                        </a:spcBef>
                      </a:pPr>
                      <a:r>
                        <a:rPr sz="2400" spc="-20" dirty="0">
                          <a:latin typeface="Times New Roman"/>
                          <a:cs typeface="Times New Roman"/>
                        </a:rPr>
                        <a:t>LRU</a:t>
                      </a:r>
                      <a:r>
                        <a:rPr sz="2400" spc="10" dirty="0">
                          <a:latin typeface="Times New Roman"/>
                          <a:cs typeface="Times New Roman"/>
                        </a:rPr>
                        <a:t> </a:t>
                      </a:r>
                      <a:r>
                        <a:rPr sz="2400" spc="-5" dirty="0">
                          <a:latin typeface="Times New Roman"/>
                          <a:cs typeface="Times New Roman"/>
                        </a:rPr>
                        <a:t>replacement</a:t>
                      </a:r>
                      <a:endParaRPr sz="2400">
                        <a:latin typeface="Times New Roman"/>
                        <a:cs typeface="Times New Roman"/>
                      </a:endParaRPr>
                    </a:p>
                  </a:txBody>
                  <a:tcPr marL="0" marR="0" marT="3746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3345">
                        <a:lnSpc>
                          <a:spcPct val="100000"/>
                        </a:lnSpc>
                        <a:spcBef>
                          <a:spcPts val="295"/>
                        </a:spcBef>
                      </a:pPr>
                      <a:r>
                        <a:rPr sz="2400" spc="-10" dirty="0">
                          <a:latin typeface="Times New Roman"/>
                          <a:cs typeface="Times New Roman"/>
                        </a:rPr>
                        <a:t>No</a:t>
                      </a:r>
                      <a:endParaRPr sz="2400">
                        <a:latin typeface="Times New Roman"/>
                        <a:cs typeface="Times New Roman"/>
                      </a:endParaRPr>
                    </a:p>
                  </a:txBody>
                  <a:tcPr marL="0" marR="0" marT="3746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r>
              <a:tr h="457200">
                <a:tc>
                  <a:txBody>
                    <a:bodyPr/>
                    <a:lstStyle/>
                    <a:p>
                      <a:pPr marL="91440">
                        <a:lnSpc>
                          <a:spcPct val="100000"/>
                        </a:lnSpc>
                        <a:spcBef>
                          <a:spcPts val="295"/>
                        </a:spcBef>
                      </a:pPr>
                      <a:r>
                        <a:rPr sz="2400" dirty="0">
                          <a:latin typeface="Times New Roman"/>
                          <a:cs typeface="Times New Roman"/>
                        </a:rPr>
                        <a:t>3</a:t>
                      </a:r>
                      <a:endParaRPr sz="2400">
                        <a:latin typeface="Times New Roman"/>
                        <a:cs typeface="Times New Roman"/>
                      </a:endParaRPr>
                    </a:p>
                  </a:txBody>
                  <a:tcPr marL="0" marR="0" marT="3746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1440">
                        <a:lnSpc>
                          <a:spcPct val="100000"/>
                        </a:lnSpc>
                        <a:spcBef>
                          <a:spcPts val="295"/>
                        </a:spcBef>
                      </a:pPr>
                      <a:r>
                        <a:rPr sz="2400" spc="-5" dirty="0">
                          <a:latin typeface="Times New Roman"/>
                          <a:cs typeface="Times New Roman"/>
                        </a:rPr>
                        <a:t>Second-chance</a:t>
                      </a:r>
                      <a:r>
                        <a:rPr sz="2400" dirty="0">
                          <a:latin typeface="Times New Roman"/>
                          <a:cs typeface="Times New Roman"/>
                        </a:rPr>
                        <a:t> </a:t>
                      </a:r>
                      <a:r>
                        <a:rPr sz="2400" spc="-5" dirty="0">
                          <a:latin typeface="Times New Roman"/>
                          <a:cs typeface="Times New Roman"/>
                        </a:rPr>
                        <a:t>replacement</a:t>
                      </a:r>
                      <a:endParaRPr sz="2400">
                        <a:latin typeface="Times New Roman"/>
                        <a:cs typeface="Times New Roman"/>
                      </a:endParaRPr>
                    </a:p>
                  </a:txBody>
                  <a:tcPr marL="0" marR="0" marT="3746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3345">
                        <a:lnSpc>
                          <a:spcPct val="100000"/>
                        </a:lnSpc>
                        <a:spcBef>
                          <a:spcPts val="295"/>
                        </a:spcBef>
                      </a:pPr>
                      <a:r>
                        <a:rPr sz="2400" spc="-90" dirty="0">
                          <a:latin typeface="Times New Roman"/>
                          <a:cs typeface="Times New Roman"/>
                        </a:rPr>
                        <a:t>Yes</a:t>
                      </a:r>
                      <a:endParaRPr sz="2400">
                        <a:latin typeface="Times New Roman"/>
                        <a:cs typeface="Times New Roman"/>
                      </a:endParaRPr>
                    </a:p>
                  </a:txBody>
                  <a:tcPr marL="0" marR="0" marT="3746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r>
              <a:tr h="457200">
                <a:tc>
                  <a:txBody>
                    <a:bodyPr/>
                    <a:lstStyle/>
                    <a:p>
                      <a:pPr marL="91440">
                        <a:lnSpc>
                          <a:spcPct val="100000"/>
                        </a:lnSpc>
                        <a:spcBef>
                          <a:spcPts val="295"/>
                        </a:spcBef>
                      </a:pPr>
                      <a:r>
                        <a:rPr sz="2400" dirty="0">
                          <a:latin typeface="Times New Roman"/>
                          <a:cs typeface="Times New Roman"/>
                        </a:rPr>
                        <a:t>4</a:t>
                      </a:r>
                      <a:endParaRPr sz="2400">
                        <a:latin typeface="Times New Roman"/>
                        <a:cs typeface="Times New Roman"/>
                      </a:endParaRPr>
                    </a:p>
                  </a:txBody>
                  <a:tcPr marL="0" marR="0" marT="3746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1440">
                        <a:lnSpc>
                          <a:spcPct val="100000"/>
                        </a:lnSpc>
                        <a:spcBef>
                          <a:spcPts val="295"/>
                        </a:spcBef>
                      </a:pPr>
                      <a:r>
                        <a:rPr sz="2400" spc="-25" dirty="0">
                          <a:latin typeface="Times New Roman"/>
                          <a:cs typeface="Times New Roman"/>
                        </a:rPr>
                        <a:t>FIFO</a:t>
                      </a:r>
                      <a:r>
                        <a:rPr sz="2400" spc="60" dirty="0">
                          <a:latin typeface="Times New Roman"/>
                          <a:cs typeface="Times New Roman"/>
                        </a:rPr>
                        <a:t> </a:t>
                      </a:r>
                      <a:r>
                        <a:rPr sz="2400" spc="-5" dirty="0">
                          <a:latin typeface="Times New Roman"/>
                          <a:cs typeface="Times New Roman"/>
                        </a:rPr>
                        <a:t>replacement</a:t>
                      </a:r>
                      <a:endParaRPr sz="2400">
                        <a:latin typeface="Times New Roman"/>
                        <a:cs typeface="Times New Roman"/>
                      </a:endParaRPr>
                    </a:p>
                  </a:txBody>
                  <a:tcPr marL="0" marR="0" marT="3746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3345">
                        <a:lnSpc>
                          <a:spcPct val="100000"/>
                        </a:lnSpc>
                        <a:spcBef>
                          <a:spcPts val="295"/>
                        </a:spcBef>
                      </a:pPr>
                      <a:r>
                        <a:rPr sz="2400" spc="-90" dirty="0">
                          <a:latin typeface="Times New Roman"/>
                          <a:cs typeface="Times New Roman"/>
                        </a:rPr>
                        <a:t>Yes</a:t>
                      </a:r>
                      <a:endParaRPr sz="2400">
                        <a:latin typeface="Times New Roman"/>
                        <a:cs typeface="Times New Roman"/>
                      </a:endParaRPr>
                    </a:p>
                  </a:txBody>
                  <a:tcPr marL="0" marR="0" marT="3746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r>
            </a:tbl>
          </a:graphicData>
        </a:graphic>
      </p:graphicFrame>
      <p:sp>
        <p:nvSpPr>
          <p:cNvPr id="3" name="object 3"/>
          <p:cNvSpPr txBox="1"/>
          <p:nvPr/>
        </p:nvSpPr>
        <p:spPr>
          <a:xfrm>
            <a:off x="78739" y="3049270"/>
            <a:ext cx="9006205" cy="3533140"/>
          </a:xfrm>
          <a:prstGeom prst="rect">
            <a:avLst/>
          </a:prstGeom>
        </p:spPr>
        <p:txBody>
          <a:bodyPr vert="horz" wrap="square" lIns="0" tIns="13335" rIns="0" bIns="0" rtlCol="0">
            <a:spAutoFit/>
          </a:bodyPr>
          <a:lstStyle/>
          <a:p>
            <a:pPr marL="12700" marR="5080" algn="just">
              <a:lnSpc>
                <a:spcPct val="100000"/>
              </a:lnSpc>
              <a:spcBef>
                <a:spcPts val="105"/>
              </a:spcBef>
            </a:pPr>
            <a:r>
              <a:rPr sz="2300" b="1" spc="5" dirty="0">
                <a:solidFill>
                  <a:srgbClr val="221F1F"/>
                </a:solidFill>
                <a:latin typeface="Times New Roman"/>
                <a:cs typeface="Times New Roman"/>
              </a:rPr>
              <a:t>Ex6: </a:t>
            </a:r>
            <a:r>
              <a:rPr sz="2300" b="1" spc="-5" dirty="0">
                <a:solidFill>
                  <a:srgbClr val="221F1F"/>
                </a:solidFill>
                <a:latin typeface="Times New Roman"/>
                <a:cs typeface="Times New Roman"/>
              </a:rPr>
              <a:t>Consider the </a:t>
            </a:r>
            <a:r>
              <a:rPr sz="2300" b="1" dirty="0">
                <a:latin typeface="Times New Roman"/>
                <a:cs typeface="Times New Roman"/>
              </a:rPr>
              <a:t>given </a:t>
            </a:r>
            <a:r>
              <a:rPr sz="2300" b="1" spc="-5" dirty="0">
                <a:latin typeface="Times New Roman"/>
                <a:cs typeface="Times New Roman"/>
              </a:rPr>
              <a:t>page table </a:t>
            </a:r>
            <a:r>
              <a:rPr sz="2300" b="1" spc="5" dirty="0">
                <a:solidFill>
                  <a:srgbClr val="221F1F"/>
                </a:solidFill>
                <a:latin typeface="Times New Roman"/>
                <a:cs typeface="Times New Roman"/>
              </a:rPr>
              <a:t>for </a:t>
            </a:r>
            <a:r>
              <a:rPr sz="2300" b="1" dirty="0">
                <a:solidFill>
                  <a:srgbClr val="221F1F"/>
                </a:solidFill>
                <a:latin typeface="Times New Roman"/>
                <a:cs typeface="Times New Roman"/>
              </a:rPr>
              <a:t>a </a:t>
            </a:r>
            <a:r>
              <a:rPr sz="2300" b="1" spc="-5" dirty="0">
                <a:solidFill>
                  <a:srgbClr val="221F1F"/>
                </a:solidFill>
                <a:latin typeface="Times New Roman"/>
                <a:cs typeface="Times New Roman"/>
              </a:rPr>
              <a:t>system </a:t>
            </a:r>
            <a:r>
              <a:rPr sz="2300" b="1" dirty="0">
                <a:solidFill>
                  <a:srgbClr val="221F1F"/>
                </a:solidFill>
                <a:latin typeface="Times New Roman"/>
                <a:cs typeface="Times New Roman"/>
              </a:rPr>
              <a:t>with </a:t>
            </a:r>
            <a:r>
              <a:rPr sz="2300" b="1" spc="-5" dirty="0">
                <a:solidFill>
                  <a:srgbClr val="221F1F"/>
                </a:solidFill>
                <a:latin typeface="Times New Roman"/>
                <a:cs typeface="Times New Roman"/>
              </a:rPr>
              <a:t>12-bit virtual and  physical </a:t>
            </a:r>
            <a:r>
              <a:rPr sz="2300" b="1" spc="-10" dirty="0">
                <a:solidFill>
                  <a:srgbClr val="221F1F"/>
                </a:solidFill>
                <a:latin typeface="Times New Roman"/>
                <a:cs typeface="Times New Roman"/>
              </a:rPr>
              <a:t>addresses </a:t>
            </a:r>
            <a:r>
              <a:rPr sz="2300" b="1" spc="-5" dirty="0">
                <a:solidFill>
                  <a:srgbClr val="221F1F"/>
                </a:solidFill>
                <a:latin typeface="Times New Roman"/>
                <a:cs typeface="Times New Roman"/>
              </a:rPr>
              <a:t>and </a:t>
            </a:r>
            <a:r>
              <a:rPr sz="2300" b="1" dirty="0">
                <a:solidFill>
                  <a:srgbClr val="221F1F"/>
                </a:solidFill>
                <a:latin typeface="Times New Roman"/>
                <a:cs typeface="Times New Roman"/>
              </a:rPr>
              <a:t>256-byte pages. </a:t>
            </a:r>
            <a:r>
              <a:rPr sz="2300" b="1" spc="-5" dirty="0">
                <a:latin typeface="Times New Roman"/>
                <a:cs typeface="Times New Roman"/>
              </a:rPr>
              <a:t>The </a:t>
            </a:r>
            <a:r>
              <a:rPr sz="2300" b="1" dirty="0">
                <a:latin typeface="Times New Roman"/>
                <a:cs typeface="Times New Roman"/>
              </a:rPr>
              <a:t>list </a:t>
            </a:r>
            <a:r>
              <a:rPr sz="2300" b="1" spc="-15" dirty="0">
                <a:latin typeface="Times New Roman"/>
                <a:cs typeface="Times New Roman"/>
              </a:rPr>
              <a:t>of </a:t>
            </a:r>
            <a:r>
              <a:rPr sz="2300" b="1" spc="-10" dirty="0">
                <a:latin typeface="Times New Roman"/>
                <a:cs typeface="Times New Roman"/>
              </a:rPr>
              <a:t>free </a:t>
            </a:r>
            <a:r>
              <a:rPr sz="2300" b="1" dirty="0">
                <a:latin typeface="Times New Roman"/>
                <a:cs typeface="Times New Roman"/>
              </a:rPr>
              <a:t>page frames is </a:t>
            </a:r>
            <a:r>
              <a:rPr sz="2300" b="1" i="1" spc="-5" dirty="0">
                <a:latin typeface="Times New Roman"/>
                <a:cs typeface="Times New Roman"/>
              </a:rPr>
              <a:t>D</a:t>
            </a:r>
            <a:r>
              <a:rPr sz="2300" b="1" spc="-5" dirty="0">
                <a:latin typeface="Times New Roman"/>
                <a:cs typeface="Times New Roman"/>
              </a:rPr>
              <a:t>,  </a:t>
            </a:r>
            <a:r>
              <a:rPr sz="2300" b="1" i="1" spc="-5" dirty="0">
                <a:latin typeface="Times New Roman"/>
                <a:cs typeface="Times New Roman"/>
              </a:rPr>
              <a:t>E</a:t>
            </a:r>
            <a:r>
              <a:rPr sz="2300" b="1" spc="-5" dirty="0">
                <a:latin typeface="Times New Roman"/>
                <a:cs typeface="Times New Roman"/>
              </a:rPr>
              <a:t>, </a:t>
            </a:r>
            <a:r>
              <a:rPr sz="2300" b="1" i="1" dirty="0">
                <a:latin typeface="Times New Roman"/>
                <a:cs typeface="Times New Roman"/>
              </a:rPr>
              <a:t>F </a:t>
            </a:r>
            <a:r>
              <a:rPr sz="2300" b="1" spc="-5" dirty="0">
                <a:latin typeface="Times New Roman"/>
                <a:cs typeface="Times New Roman"/>
              </a:rPr>
              <a:t>(that is, </a:t>
            </a:r>
            <a:r>
              <a:rPr sz="2300" b="1" i="1" dirty="0">
                <a:latin typeface="Times New Roman"/>
                <a:cs typeface="Times New Roman"/>
              </a:rPr>
              <a:t>D </a:t>
            </a:r>
            <a:r>
              <a:rPr sz="2300" b="1" dirty="0">
                <a:latin typeface="Times New Roman"/>
                <a:cs typeface="Times New Roman"/>
              </a:rPr>
              <a:t>is at </a:t>
            </a:r>
            <a:r>
              <a:rPr sz="2300" b="1" spc="-5" dirty="0">
                <a:latin typeface="Times New Roman"/>
                <a:cs typeface="Times New Roman"/>
              </a:rPr>
              <a:t>the </a:t>
            </a:r>
            <a:r>
              <a:rPr sz="2300" b="1" dirty="0">
                <a:latin typeface="Times New Roman"/>
                <a:cs typeface="Times New Roman"/>
              </a:rPr>
              <a:t>head </a:t>
            </a:r>
            <a:r>
              <a:rPr sz="2300" b="1" spc="-15" dirty="0">
                <a:latin typeface="Times New Roman"/>
                <a:cs typeface="Times New Roman"/>
              </a:rPr>
              <a:t>of </a:t>
            </a:r>
            <a:r>
              <a:rPr sz="2300" b="1" spc="-5" dirty="0">
                <a:latin typeface="Times New Roman"/>
                <a:cs typeface="Times New Roman"/>
              </a:rPr>
              <a:t>the list, </a:t>
            </a:r>
            <a:r>
              <a:rPr sz="2300" b="1" i="1" dirty="0">
                <a:latin typeface="Times New Roman"/>
                <a:cs typeface="Times New Roman"/>
              </a:rPr>
              <a:t>E </a:t>
            </a:r>
            <a:r>
              <a:rPr sz="2300" b="1" dirty="0">
                <a:latin typeface="Times New Roman"/>
                <a:cs typeface="Times New Roman"/>
              </a:rPr>
              <a:t>is </a:t>
            </a:r>
            <a:r>
              <a:rPr sz="2300" b="1" spc="-5" dirty="0">
                <a:latin typeface="Times New Roman"/>
                <a:cs typeface="Times New Roman"/>
              </a:rPr>
              <a:t>second, and </a:t>
            </a:r>
            <a:r>
              <a:rPr sz="2300" b="1" i="1" dirty="0">
                <a:latin typeface="Times New Roman"/>
                <a:cs typeface="Times New Roman"/>
              </a:rPr>
              <a:t>F </a:t>
            </a:r>
            <a:r>
              <a:rPr sz="2300" b="1" dirty="0">
                <a:latin typeface="Times New Roman"/>
                <a:cs typeface="Times New Roman"/>
              </a:rPr>
              <a:t>is last). A  </a:t>
            </a:r>
            <a:r>
              <a:rPr sz="2300" b="1" spc="-5" dirty="0">
                <a:latin typeface="Times New Roman"/>
                <a:cs typeface="Times New Roman"/>
              </a:rPr>
              <a:t>dash </a:t>
            </a:r>
            <a:r>
              <a:rPr sz="2300" b="1" spc="5" dirty="0">
                <a:latin typeface="Times New Roman"/>
                <a:cs typeface="Times New Roman"/>
              </a:rPr>
              <a:t>for </a:t>
            </a:r>
            <a:r>
              <a:rPr sz="2300" b="1" dirty="0">
                <a:latin typeface="Times New Roman"/>
                <a:cs typeface="Times New Roman"/>
              </a:rPr>
              <a:t>a page frame </a:t>
            </a:r>
            <a:r>
              <a:rPr sz="2300" b="1" spc="-5" dirty="0">
                <a:latin typeface="Times New Roman"/>
                <a:cs typeface="Times New Roman"/>
              </a:rPr>
              <a:t>indicates that the </a:t>
            </a:r>
            <a:r>
              <a:rPr sz="2300" b="1" spc="-10" dirty="0">
                <a:latin typeface="Times New Roman"/>
                <a:cs typeface="Times New Roman"/>
              </a:rPr>
              <a:t>page </a:t>
            </a:r>
            <a:r>
              <a:rPr sz="2300" b="1" dirty="0">
                <a:latin typeface="Times New Roman"/>
                <a:cs typeface="Times New Roman"/>
              </a:rPr>
              <a:t>is </a:t>
            </a:r>
            <a:r>
              <a:rPr sz="2300" b="1" spc="-5" dirty="0">
                <a:latin typeface="Times New Roman"/>
                <a:cs typeface="Times New Roman"/>
              </a:rPr>
              <a:t>not </a:t>
            </a:r>
            <a:r>
              <a:rPr sz="2300" b="1" spc="5" dirty="0">
                <a:latin typeface="Times New Roman"/>
                <a:cs typeface="Times New Roman"/>
              </a:rPr>
              <a:t>in </a:t>
            </a:r>
            <a:r>
              <a:rPr sz="2300" b="1" spc="-25" dirty="0">
                <a:latin typeface="Times New Roman"/>
                <a:cs typeface="Times New Roman"/>
              </a:rPr>
              <a:t>memory. </a:t>
            </a:r>
            <a:r>
              <a:rPr sz="2300" b="1" dirty="0">
                <a:latin typeface="Times New Roman"/>
                <a:cs typeface="Times New Roman"/>
              </a:rPr>
              <a:t>Convert  </a:t>
            </a:r>
            <a:r>
              <a:rPr sz="2300" b="1" spc="-5" dirty="0">
                <a:latin typeface="Times New Roman"/>
                <a:cs typeface="Times New Roman"/>
              </a:rPr>
              <a:t>the following virtual </a:t>
            </a:r>
            <a:r>
              <a:rPr sz="2300" b="1" spc="-10" dirty="0">
                <a:latin typeface="Times New Roman"/>
                <a:cs typeface="Times New Roman"/>
              </a:rPr>
              <a:t>addresses </a:t>
            </a:r>
            <a:r>
              <a:rPr sz="2300" b="1" dirty="0">
                <a:latin typeface="Times New Roman"/>
                <a:cs typeface="Times New Roman"/>
              </a:rPr>
              <a:t>to their </a:t>
            </a:r>
            <a:r>
              <a:rPr sz="2300" b="1" spc="-10" dirty="0">
                <a:latin typeface="Times New Roman"/>
                <a:cs typeface="Times New Roman"/>
              </a:rPr>
              <a:t>equivalent </a:t>
            </a:r>
            <a:r>
              <a:rPr sz="2300" b="1" spc="-5" dirty="0">
                <a:latin typeface="Times New Roman"/>
                <a:cs typeface="Times New Roman"/>
              </a:rPr>
              <a:t>physical </a:t>
            </a:r>
            <a:r>
              <a:rPr sz="2300" b="1" spc="-10" dirty="0">
                <a:latin typeface="Times New Roman"/>
                <a:cs typeface="Times New Roman"/>
              </a:rPr>
              <a:t>addresses </a:t>
            </a:r>
            <a:r>
              <a:rPr sz="2300" b="1" spc="5" dirty="0">
                <a:latin typeface="Times New Roman"/>
                <a:cs typeface="Times New Roman"/>
              </a:rPr>
              <a:t>in  </a:t>
            </a:r>
            <a:r>
              <a:rPr sz="2300" b="1" dirty="0">
                <a:latin typeface="Times New Roman"/>
                <a:cs typeface="Times New Roman"/>
              </a:rPr>
              <a:t>hexadecimal. </a:t>
            </a:r>
            <a:r>
              <a:rPr sz="2300" b="1" spc="-5" dirty="0">
                <a:latin typeface="Times New Roman"/>
                <a:cs typeface="Times New Roman"/>
              </a:rPr>
              <a:t>All numbers </a:t>
            </a:r>
            <a:r>
              <a:rPr sz="2300" b="1" spc="-15" dirty="0">
                <a:latin typeface="Times New Roman"/>
                <a:cs typeface="Times New Roman"/>
              </a:rPr>
              <a:t>are </a:t>
            </a:r>
            <a:r>
              <a:rPr sz="2300" b="1" dirty="0">
                <a:latin typeface="Times New Roman"/>
                <a:cs typeface="Times New Roman"/>
              </a:rPr>
              <a:t>given in</a:t>
            </a:r>
            <a:r>
              <a:rPr sz="2300" b="1" spc="-215" dirty="0">
                <a:latin typeface="Times New Roman"/>
                <a:cs typeface="Times New Roman"/>
              </a:rPr>
              <a:t> </a:t>
            </a:r>
            <a:r>
              <a:rPr sz="2300" b="1" dirty="0">
                <a:latin typeface="Times New Roman"/>
                <a:cs typeface="Times New Roman"/>
              </a:rPr>
              <a:t>hexadecimal.</a:t>
            </a:r>
            <a:endParaRPr sz="2300">
              <a:latin typeface="Times New Roman"/>
              <a:cs typeface="Times New Roman"/>
            </a:endParaRPr>
          </a:p>
          <a:p>
            <a:pPr marL="82550">
              <a:lnSpc>
                <a:spcPct val="100000"/>
              </a:lnSpc>
              <a:spcBef>
                <a:spcPts val="5"/>
              </a:spcBef>
            </a:pPr>
            <a:r>
              <a:rPr sz="2300" b="1" spc="-5" dirty="0">
                <a:latin typeface="Times New Roman"/>
                <a:cs typeface="Times New Roman"/>
              </a:rPr>
              <a:t>9EF</a:t>
            </a:r>
            <a:endParaRPr sz="2300">
              <a:latin typeface="Times New Roman"/>
              <a:cs typeface="Times New Roman"/>
            </a:endParaRPr>
          </a:p>
          <a:p>
            <a:pPr marL="12700">
              <a:lnSpc>
                <a:spcPct val="100000"/>
              </a:lnSpc>
            </a:pPr>
            <a:r>
              <a:rPr sz="2300" b="1" spc="-120" dirty="0">
                <a:latin typeface="Times New Roman"/>
                <a:cs typeface="Times New Roman"/>
              </a:rPr>
              <a:t>111</a:t>
            </a:r>
            <a:endParaRPr sz="2300">
              <a:latin typeface="Times New Roman"/>
              <a:cs typeface="Times New Roman"/>
            </a:endParaRPr>
          </a:p>
          <a:p>
            <a:pPr marL="12700">
              <a:lnSpc>
                <a:spcPct val="100000"/>
              </a:lnSpc>
              <a:spcBef>
                <a:spcPts val="5"/>
              </a:spcBef>
            </a:pPr>
            <a:r>
              <a:rPr sz="2300" b="1" spc="-5" dirty="0">
                <a:latin typeface="Times New Roman"/>
                <a:cs typeface="Times New Roman"/>
              </a:rPr>
              <a:t>700</a:t>
            </a:r>
            <a:endParaRPr sz="2300">
              <a:latin typeface="Times New Roman"/>
              <a:cs typeface="Times New Roman"/>
            </a:endParaRPr>
          </a:p>
          <a:p>
            <a:pPr marL="12700">
              <a:lnSpc>
                <a:spcPct val="100000"/>
              </a:lnSpc>
            </a:pPr>
            <a:r>
              <a:rPr sz="2300" b="1" spc="5" dirty="0">
                <a:latin typeface="Times New Roman"/>
                <a:cs typeface="Times New Roman"/>
              </a:rPr>
              <a:t>0FF</a:t>
            </a:r>
            <a:endParaRPr sz="2300">
              <a:latin typeface="Times New Roman"/>
              <a:cs typeface="Times New Roman"/>
            </a:endParaRPr>
          </a:p>
        </p:txBody>
      </p:sp>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object 2"/>
          <p:cNvGraphicFramePr>
            <a:graphicFrameLocks noGrp="1"/>
          </p:cNvGraphicFramePr>
          <p:nvPr/>
        </p:nvGraphicFramePr>
        <p:xfrm>
          <a:off x="187617" y="281431"/>
          <a:ext cx="3039745" cy="4408170"/>
        </p:xfrm>
        <a:graphic>
          <a:graphicData uri="http://schemas.openxmlformats.org/drawingml/2006/table">
            <a:tbl>
              <a:tblPr firstRow="1" bandRow="1">
                <a:tableStyleId>{2D5ABB26-0587-4C30-8999-92F81FD0307C}</a:tableStyleId>
              </a:tblPr>
              <a:tblGrid>
                <a:gridCol w="1178560"/>
                <a:gridCol w="1842135"/>
              </a:tblGrid>
              <a:tr h="731520">
                <a:tc>
                  <a:txBody>
                    <a:bodyPr/>
                    <a:lstStyle/>
                    <a:p>
                      <a:pPr marL="237490">
                        <a:lnSpc>
                          <a:spcPts val="2810"/>
                        </a:lnSpc>
                      </a:pPr>
                      <a:r>
                        <a:rPr sz="2400" spc="-10" dirty="0">
                          <a:solidFill>
                            <a:srgbClr val="221F1F"/>
                          </a:solidFill>
                          <a:latin typeface="Times New Roman"/>
                          <a:cs typeface="Times New Roman"/>
                        </a:rPr>
                        <a:t>Page</a:t>
                      </a:r>
                      <a:endParaRPr sz="2400">
                        <a:latin typeface="Times New Roman"/>
                        <a:cs typeface="Times New Roman"/>
                      </a:endParaRPr>
                    </a:p>
                  </a:txBody>
                  <a:tcPr marL="0" marR="0" marT="0" marB="0">
                    <a:lnL w="12700">
                      <a:solidFill>
                        <a:srgbClr val="221F1F"/>
                      </a:solidFill>
                      <a:prstDash val="solid"/>
                    </a:lnL>
                    <a:lnR w="12700">
                      <a:solidFill>
                        <a:srgbClr val="221F1F"/>
                      </a:solidFill>
                      <a:prstDash val="solid"/>
                    </a:lnR>
                    <a:lnT w="19050">
                      <a:solidFill>
                        <a:srgbClr val="221F1F"/>
                      </a:solidFill>
                      <a:prstDash val="solid"/>
                    </a:lnT>
                    <a:lnB w="6350">
                      <a:solidFill>
                        <a:srgbClr val="221F1F"/>
                      </a:solidFill>
                      <a:prstDash val="solid"/>
                    </a:lnB>
                    <a:solidFill>
                      <a:srgbClr val="D1D2D3"/>
                    </a:solidFill>
                  </a:tcPr>
                </a:tc>
                <a:tc>
                  <a:txBody>
                    <a:bodyPr/>
                    <a:lstStyle/>
                    <a:p>
                      <a:pPr marL="268605" marR="790575">
                        <a:lnSpc>
                          <a:spcPts val="2880"/>
                        </a:lnSpc>
                        <a:spcBef>
                          <a:spcPts val="25"/>
                        </a:spcBef>
                      </a:pPr>
                      <a:r>
                        <a:rPr sz="2400" spc="-10" dirty="0">
                          <a:solidFill>
                            <a:srgbClr val="221F1F"/>
                          </a:solidFill>
                          <a:latin typeface="Times New Roman"/>
                          <a:cs typeface="Times New Roman"/>
                        </a:rPr>
                        <a:t>Page  </a:t>
                      </a:r>
                      <a:r>
                        <a:rPr sz="2400" spc="-15" dirty="0">
                          <a:solidFill>
                            <a:srgbClr val="221F1F"/>
                          </a:solidFill>
                          <a:latin typeface="Times New Roman"/>
                          <a:cs typeface="Times New Roman"/>
                        </a:rPr>
                        <a:t>F</a:t>
                      </a:r>
                      <a:r>
                        <a:rPr sz="2400" dirty="0">
                          <a:solidFill>
                            <a:srgbClr val="221F1F"/>
                          </a:solidFill>
                          <a:latin typeface="Times New Roman"/>
                          <a:cs typeface="Times New Roman"/>
                        </a:rPr>
                        <a:t>r</a:t>
                      </a:r>
                      <a:r>
                        <a:rPr sz="2400" spc="-20" dirty="0">
                          <a:solidFill>
                            <a:srgbClr val="221F1F"/>
                          </a:solidFill>
                          <a:latin typeface="Times New Roman"/>
                          <a:cs typeface="Times New Roman"/>
                        </a:rPr>
                        <a:t>a</a:t>
                      </a:r>
                      <a:r>
                        <a:rPr sz="2400" dirty="0">
                          <a:solidFill>
                            <a:srgbClr val="221F1F"/>
                          </a:solidFill>
                          <a:latin typeface="Times New Roman"/>
                          <a:cs typeface="Times New Roman"/>
                        </a:rPr>
                        <a:t>me</a:t>
                      </a:r>
                      <a:endParaRPr sz="2400">
                        <a:latin typeface="Times New Roman"/>
                        <a:cs typeface="Times New Roman"/>
                      </a:endParaRPr>
                    </a:p>
                  </a:txBody>
                  <a:tcPr marL="0" marR="0" marT="3175" marB="0">
                    <a:lnL w="12700">
                      <a:solidFill>
                        <a:srgbClr val="221F1F"/>
                      </a:solidFill>
                      <a:prstDash val="solid"/>
                    </a:lnL>
                    <a:lnR w="12700">
                      <a:solidFill>
                        <a:srgbClr val="221F1F"/>
                      </a:solidFill>
                      <a:prstDash val="solid"/>
                    </a:lnR>
                    <a:lnT w="19050">
                      <a:solidFill>
                        <a:srgbClr val="221F1F"/>
                      </a:solidFill>
                      <a:prstDash val="solid"/>
                    </a:lnT>
                    <a:lnB w="6350">
                      <a:solidFill>
                        <a:srgbClr val="221F1F"/>
                      </a:solidFill>
                      <a:prstDash val="solid"/>
                    </a:lnB>
                    <a:solidFill>
                      <a:srgbClr val="D1D2D3"/>
                    </a:solidFill>
                  </a:tcPr>
                </a:tc>
              </a:tr>
              <a:tr h="365760">
                <a:tc>
                  <a:txBody>
                    <a:bodyPr/>
                    <a:lstStyle/>
                    <a:p>
                      <a:pPr marL="5715">
                        <a:lnSpc>
                          <a:spcPts val="2780"/>
                        </a:lnSpc>
                      </a:pPr>
                      <a:r>
                        <a:rPr sz="2400" dirty="0">
                          <a:solidFill>
                            <a:srgbClr val="221F1F"/>
                          </a:solidFill>
                          <a:latin typeface="Times New Roman"/>
                          <a:cs typeface="Times New Roman"/>
                        </a:rPr>
                        <a:t>0</a:t>
                      </a:r>
                      <a:endParaRPr sz="2400">
                        <a:latin typeface="Times New Roman"/>
                        <a:cs typeface="Times New Roman"/>
                      </a:endParaRPr>
                    </a:p>
                  </a:txBody>
                  <a:tcPr marL="0" marR="0" marT="0" marB="0">
                    <a:lnL w="12700">
                      <a:solidFill>
                        <a:srgbClr val="221F1F"/>
                      </a:solidFill>
                      <a:prstDash val="solid"/>
                    </a:lnL>
                    <a:lnR w="12700">
                      <a:solidFill>
                        <a:srgbClr val="221F1F"/>
                      </a:solidFill>
                      <a:prstDash val="solid"/>
                    </a:lnR>
                    <a:lnT w="6350">
                      <a:solidFill>
                        <a:srgbClr val="221F1F"/>
                      </a:solidFill>
                      <a:prstDash val="solid"/>
                    </a:lnT>
                    <a:lnB w="12700">
                      <a:solidFill>
                        <a:srgbClr val="221F1F"/>
                      </a:solidFill>
                      <a:prstDash val="solid"/>
                    </a:lnB>
                    <a:solidFill>
                      <a:srgbClr val="C6EAFA"/>
                    </a:solidFill>
                  </a:tcPr>
                </a:tc>
                <a:tc>
                  <a:txBody>
                    <a:bodyPr/>
                    <a:lstStyle/>
                    <a:p>
                      <a:pPr>
                        <a:lnSpc>
                          <a:spcPts val="2780"/>
                        </a:lnSpc>
                      </a:pPr>
                      <a:r>
                        <a:rPr sz="2400" dirty="0">
                          <a:solidFill>
                            <a:srgbClr val="221F1F"/>
                          </a:solidFill>
                          <a:latin typeface="Times New Roman"/>
                          <a:cs typeface="Times New Roman"/>
                        </a:rPr>
                        <a:t>–</a:t>
                      </a:r>
                      <a:endParaRPr sz="2400">
                        <a:latin typeface="Times New Roman"/>
                        <a:cs typeface="Times New Roman"/>
                      </a:endParaRPr>
                    </a:p>
                  </a:txBody>
                  <a:tcPr marL="0" marR="0" marT="0" marB="0">
                    <a:lnL w="12700">
                      <a:solidFill>
                        <a:srgbClr val="221F1F"/>
                      </a:solidFill>
                      <a:prstDash val="solid"/>
                    </a:lnL>
                    <a:lnR w="12700">
                      <a:solidFill>
                        <a:srgbClr val="221F1F"/>
                      </a:solidFill>
                      <a:prstDash val="solid"/>
                    </a:lnR>
                    <a:lnT w="6350">
                      <a:solidFill>
                        <a:srgbClr val="221F1F"/>
                      </a:solidFill>
                      <a:prstDash val="solid"/>
                    </a:lnT>
                    <a:lnB w="12700">
                      <a:solidFill>
                        <a:srgbClr val="221F1F"/>
                      </a:solidFill>
                      <a:prstDash val="solid"/>
                    </a:lnB>
                    <a:solidFill>
                      <a:srgbClr val="C6EAFA"/>
                    </a:solidFill>
                  </a:tcPr>
                </a:tc>
              </a:tr>
              <a:tr h="365760">
                <a:tc>
                  <a:txBody>
                    <a:bodyPr/>
                    <a:lstStyle/>
                    <a:p>
                      <a:pPr marL="5715">
                        <a:lnSpc>
                          <a:spcPts val="2780"/>
                        </a:lnSpc>
                      </a:pPr>
                      <a:r>
                        <a:rPr sz="2400" dirty="0">
                          <a:solidFill>
                            <a:srgbClr val="221F1F"/>
                          </a:solidFill>
                          <a:latin typeface="Times New Roman"/>
                          <a:cs typeface="Times New Roman"/>
                        </a:rPr>
                        <a:t>1</a:t>
                      </a:r>
                      <a:endParaRPr sz="2400">
                        <a:latin typeface="Times New Roman"/>
                        <a:cs typeface="Times New Roman"/>
                      </a:endParaRPr>
                    </a:p>
                  </a:txBody>
                  <a:tcPr marL="0" marR="0" marT="0" marB="0">
                    <a:lnL w="12700">
                      <a:solidFill>
                        <a:srgbClr val="221F1F"/>
                      </a:solidFill>
                      <a:prstDash val="solid"/>
                    </a:lnL>
                    <a:lnR w="12700">
                      <a:solidFill>
                        <a:srgbClr val="221F1F"/>
                      </a:solidFill>
                      <a:prstDash val="solid"/>
                    </a:lnR>
                    <a:lnT w="12700">
                      <a:solidFill>
                        <a:srgbClr val="221F1F"/>
                      </a:solidFill>
                      <a:prstDash val="solid"/>
                    </a:lnT>
                    <a:lnB w="12700">
                      <a:solidFill>
                        <a:srgbClr val="221F1F"/>
                      </a:solidFill>
                      <a:prstDash val="solid"/>
                    </a:lnB>
                    <a:solidFill>
                      <a:srgbClr val="C6EAFA"/>
                    </a:solidFill>
                  </a:tcPr>
                </a:tc>
                <a:tc>
                  <a:txBody>
                    <a:bodyPr/>
                    <a:lstStyle/>
                    <a:p>
                      <a:pPr>
                        <a:lnSpc>
                          <a:spcPts val="2780"/>
                        </a:lnSpc>
                      </a:pPr>
                      <a:r>
                        <a:rPr sz="2400" dirty="0">
                          <a:solidFill>
                            <a:srgbClr val="221F1F"/>
                          </a:solidFill>
                          <a:latin typeface="Times New Roman"/>
                          <a:cs typeface="Times New Roman"/>
                        </a:rPr>
                        <a:t>2</a:t>
                      </a:r>
                      <a:endParaRPr sz="2400">
                        <a:latin typeface="Times New Roman"/>
                        <a:cs typeface="Times New Roman"/>
                      </a:endParaRPr>
                    </a:p>
                  </a:txBody>
                  <a:tcPr marL="0" marR="0" marT="0" marB="0">
                    <a:lnL w="12700">
                      <a:solidFill>
                        <a:srgbClr val="221F1F"/>
                      </a:solidFill>
                      <a:prstDash val="solid"/>
                    </a:lnL>
                    <a:lnR w="12700">
                      <a:solidFill>
                        <a:srgbClr val="221F1F"/>
                      </a:solidFill>
                      <a:prstDash val="solid"/>
                    </a:lnR>
                    <a:lnT w="12700">
                      <a:solidFill>
                        <a:srgbClr val="221F1F"/>
                      </a:solidFill>
                      <a:prstDash val="solid"/>
                    </a:lnT>
                    <a:lnB w="12700">
                      <a:solidFill>
                        <a:srgbClr val="221F1F"/>
                      </a:solidFill>
                      <a:prstDash val="solid"/>
                    </a:lnB>
                    <a:solidFill>
                      <a:srgbClr val="C6EAFA"/>
                    </a:solidFill>
                  </a:tcPr>
                </a:tc>
              </a:tr>
              <a:tr h="365760">
                <a:tc>
                  <a:txBody>
                    <a:bodyPr/>
                    <a:lstStyle/>
                    <a:p>
                      <a:pPr marL="5715">
                        <a:lnSpc>
                          <a:spcPts val="2780"/>
                        </a:lnSpc>
                      </a:pPr>
                      <a:r>
                        <a:rPr sz="2400" dirty="0">
                          <a:solidFill>
                            <a:srgbClr val="221F1F"/>
                          </a:solidFill>
                          <a:latin typeface="Times New Roman"/>
                          <a:cs typeface="Times New Roman"/>
                        </a:rPr>
                        <a:t>2</a:t>
                      </a:r>
                      <a:endParaRPr sz="2400">
                        <a:latin typeface="Times New Roman"/>
                        <a:cs typeface="Times New Roman"/>
                      </a:endParaRPr>
                    </a:p>
                  </a:txBody>
                  <a:tcPr marL="0" marR="0" marT="0" marB="0">
                    <a:lnL w="12700">
                      <a:solidFill>
                        <a:srgbClr val="221F1F"/>
                      </a:solidFill>
                      <a:prstDash val="solid"/>
                    </a:lnL>
                    <a:lnR w="12700">
                      <a:solidFill>
                        <a:srgbClr val="221F1F"/>
                      </a:solidFill>
                      <a:prstDash val="solid"/>
                    </a:lnR>
                    <a:lnT w="12700">
                      <a:solidFill>
                        <a:srgbClr val="221F1F"/>
                      </a:solidFill>
                      <a:prstDash val="solid"/>
                    </a:lnT>
                    <a:lnB w="12700">
                      <a:solidFill>
                        <a:srgbClr val="221F1F"/>
                      </a:solidFill>
                      <a:prstDash val="solid"/>
                    </a:lnB>
                    <a:solidFill>
                      <a:srgbClr val="C6EAFA"/>
                    </a:solidFill>
                  </a:tcPr>
                </a:tc>
                <a:tc>
                  <a:txBody>
                    <a:bodyPr/>
                    <a:lstStyle/>
                    <a:p>
                      <a:pPr>
                        <a:lnSpc>
                          <a:spcPts val="2780"/>
                        </a:lnSpc>
                      </a:pPr>
                      <a:r>
                        <a:rPr sz="2400" dirty="0">
                          <a:solidFill>
                            <a:srgbClr val="221F1F"/>
                          </a:solidFill>
                          <a:latin typeface="Times New Roman"/>
                          <a:cs typeface="Times New Roman"/>
                        </a:rPr>
                        <a:t>C</a:t>
                      </a:r>
                      <a:endParaRPr sz="2400">
                        <a:latin typeface="Times New Roman"/>
                        <a:cs typeface="Times New Roman"/>
                      </a:endParaRPr>
                    </a:p>
                  </a:txBody>
                  <a:tcPr marL="0" marR="0" marT="0" marB="0">
                    <a:lnL w="12700">
                      <a:solidFill>
                        <a:srgbClr val="221F1F"/>
                      </a:solidFill>
                      <a:prstDash val="solid"/>
                    </a:lnL>
                    <a:lnR w="12700">
                      <a:solidFill>
                        <a:srgbClr val="221F1F"/>
                      </a:solidFill>
                      <a:prstDash val="solid"/>
                    </a:lnR>
                    <a:lnT w="12700">
                      <a:solidFill>
                        <a:srgbClr val="221F1F"/>
                      </a:solidFill>
                      <a:prstDash val="solid"/>
                    </a:lnT>
                    <a:lnB w="12700">
                      <a:solidFill>
                        <a:srgbClr val="221F1F"/>
                      </a:solidFill>
                      <a:prstDash val="solid"/>
                    </a:lnB>
                    <a:solidFill>
                      <a:srgbClr val="C6EAFA"/>
                    </a:solidFill>
                  </a:tcPr>
                </a:tc>
              </a:tr>
              <a:tr h="365759">
                <a:tc>
                  <a:txBody>
                    <a:bodyPr/>
                    <a:lstStyle/>
                    <a:p>
                      <a:pPr marL="5715">
                        <a:lnSpc>
                          <a:spcPts val="2780"/>
                        </a:lnSpc>
                      </a:pPr>
                      <a:r>
                        <a:rPr sz="2400" dirty="0">
                          <a:solidFill>
                            <a:srgbClr val="221F1F"/>
                          </a:solidFill>
                          <a:latin typeface="Times New Roman"/>
                          <a:cs typeface="Times New Roman"/>
                        </a:rPr>
                        <a:t>3</a:t>
                      </a:r>
                      <a:endParaRPr sz="2400">
                        <a:latin typeface="Times New Roman"/>
                        <a:cs typeface="Times New Roman"/>
                      </a:endParaRPr>
                    </a:p>
                  </a:txBody>
                  <a:tcPr marL="0" marR="0" marT="0" marB="0">
                    <a:lnL w="12700">
                      <a:solidFill>
                        <a:srgbClr val="221F1F"/>
                      </a:solidFill>
                      <a:prstDash val="solid"/>
                    </a:lnL>
                    <a:lnR w="12700">
                      <a:solidFill>
                        <a:srgbClr val="221F1F"/>
                      </a:solidFill>
                      <a:prstDash val="solid"/>
                    </a:lnR>
                    <a:lnT w="12700">
                      <a:solidFill>
                        <a:srgbClr val="221F1F"/>
                      </a:solidFill>
                      <a:prstDash val="solid"/>
                    </a:lnT>
                    <a:lnB w="12700">
                      <a:solidFill>
                        <a:srgbClr val="221F1F"/>
                      </a:solidFill>
                      <a:prstDash val="solid"/>
                    </a:lnB>
                    <a:solidFill>
                      <a:srgbClr val="C6EAFA"/>
                    </a:solidFill>
                  </a:tcPr>
                </a:tc>
                <a:tc>
                  <a:txBody>
                    <a:bodyPr/>
                    <a:lstStyle/>
                    <a:p>
                      <a:pPr>
                        <a:lnSpc>
                          <a:spcPts val="2780"/>
                        </a:lnSpc>
                      </a:pPr>
                      <a:r>
                        <a:rPr sz="2400" dirty="0">
                          <a:solidFill>
                            <a:srgbClr val="221F1F"/>
                          </a:solidFill>
                          <a:latin typeface="Times New Roman"/>
                          <a:cs typeface="Times New Roman"/>
                        </a:rPr>
                        <a:t>A</a:t>
                      </a:r>
                      <a:endParaRPr sz="2400">
                        <a:latin typeface="Times New Roman"/>
                        <a:cs typeface="Times New Roman"/>
                      </a:endParaRPr>
                    </a:p>
                  </a:txBody>
                  <a:tcPr marL="0" marR="0" marT="0" marB="0">
                    <a:lnL w="12700">
                      <a:solidFill>
                        <a:srgbClr val="221F1F"/>
                      </a:solidFill>
                      <a:prstDash val="solid"/>
                    </a:lnL>
                    <a:lnR w="12700">
                      <a:solidFill>
                        <a:srgbClr val="221F1F"/>
                      </a:solidFill>
                      <a:prstDash val="solid"/>
                    </a:lnR>
                    <a:lnT w="12700">
                      <a:solidFill>
                        <a:srgbClr val="221F1F"/>
                      </a:solidFill>
                      <a:prstDash val="solid"/>
                    </a:lnT>
                    <a:lnB w="12700">
                      <a:solidFill>
                        <a:srgbClr val="221F1F"/>
                      </a:solidFill>
                      <a:prstDash val="solid"/>
                    </a:lnB>
                    <a:solidFill>
                      <a:srgbClr val="C6EAFA"/>
                    </a:solidFill>
                  </a:tcPr>
                </a:tc>
              </a:tr>
              <a:tr h="365760">
                <a:tc>
                  <a:txBody>
                    <a:bodyPr/>
                    <a:lstStyle/>
                    <a:p>
                      <a:pPr marL="5715">
                        <a:lnSpc>
                          <a:spcPts val="2780"/>
                        </a:lnSpc>
                      </a:pPr>
                      <a:r>
                        <a:rPr sz="2400" dirty="0">
                          <a:solidFill>
                            <a:srgbClr val="221F1F"/>
                          </a:solidFill>
                          <a:latin typeface="Times New Roman"/>
                          <a:cs typeface="Times New Roman"/>
                        </a:rPr>
                        <a:t>4</a:t>
                      </a:r>
                      <a:endParaRPr sz="2400">
                        <a:latin typeface="Times New Roman"/>
                        <a:cs typeface="Times New Roman"/>
                      </a:endParaRPr>
                    </a:p>
                  </a:txBody>
                  <a:tcPr marL="0" marR="0" marT="0" marB="0">
                    <a:lnL w="12700">
                      <a:solidFill>
                        <a:srgbClr val="221F1F"/>
                      </a:solidFill>
                      <a:prstDash val="solid"/>
                    </a:lnL>
                    <a:lnR w="12700">
                      <a:solidFill>
                        <a:srgbClr val="221F1F"/>
                      </a:solidFill>
                      <a:prstDash val="solid"/>
                    </a:lnR>
                    <a:lnT w="12700">
                      <a:solidFill>
                        <a:srgbClr val="221F1F"/>
                      </a:solidFill>
                      <a:prstDash val="solid"/>
                    </a:lnT>
                    <a:lnB w="12700">
                      <a:solidFill>
                        <a:srgbClr val="221F1F"/>
                      </a:solidFill>
                      <a:prstDash val="solid"/>
                    </a:lnB>
                    <a:solidFill>
                      <a:srgbClr val="C6EAFA"/>
                    </a:solidFill>
                  </a:tcPr>
                </a:tc>
                <a:tc>
                  <a:txBody>
                    <a:bodyPr/>
                    <a:lstStyle/>
                    <a:p>
                      <a:pPr>
                        <a:lnSpc>
                          <a:spcPts val="2780"/>
                        </a:lnSpc>
                      </a:pPr>
                      <a:r>
                        <a:rPr sz="2400" dirty="0">
                          <a:solidFill>
                            <a:srgbClr val="221F1F"/>
                          </a:solidFill>
                          <a:latin typeface="Times New Roman"/>
                          <a:cs typeface="Times New Roman"/>
                        </a:rPr>
                        <a:t>–</a:t>
                      </a:r>
                      <a:endParaRPr sz="2400">
                        <a:latin typeface="Times New Roman"/>
                        <a:cs typeface="Times New Roman"/>
                      </a:endParaRPr>
                    </a:p>
                  </a:txBody>
                  <a:tcPr marL="0" marR="0" marT="0" marB="0">
                    <a:lnL w="12700">
                      <a:solidFill>
                        <a:srgbClr val="221F1F"/>
                      </a:solidFill>
                      <a:prstDash val="solid"/>
                    </a:lnL>
                    <a:lnR w="12700">
                      <a:solidFill>
                        <a:srgbClr val="221F1F"/>
                      </a:solidFill>
                      <a:prstDash val="solid"/>
                    </a:lnR>
                    <a:lnT w="12700">
                      <a:solidFill>
                        <a:srgbClr val="221F1F"/>
                      </a:solidFill>
                      <a:prstDash val="solid"/>
                    </a:lnT>
                    <a:lnB w="12700">
                      <a:solidFill>
                        <a:srgbClr val="221F1F"/>
                      </a:solidFill>
                      <a:prstDash val="solid"/>
                    </a:lnB>
                    <a:solidFill>
                      <a:srgbClr val="C6EAFA"/>
                    </a:solidFill>
                  </a:tcPr>
                </a:tc>
              </a:tr>
              <a:tr h="365760">
                <a:tc>
                  <a:txBody>
                    <a:bodyPr/>
                    <a:lstStyle/>
                    <a:p>
                      <a:pPr marL="5715">
                        <a:lnSpc>
                          <a:spcPts val="2780"/>
                        </a:lnSpc>
                      </a:pPr>
                      <a:r>
                        <a:rPr sz="2400" dirty="0">
                          <a:solidFill>
                            <a:srgbClr val="221F1F"/>
                          </a:solidFill>
                          <a:latin typeface="Times New Roman"/>
                          <a:cs typeface="Times New Roman"/>
                        </a:rPr>
                        <a:t>5</a:t>
                      </a:r>
                      <a:endParaRPr sz="2400">
                        <a:latin typeface="Times New Roman"/>
                        <a:cs typeface="Times New Roman"/>
                      </a:endParaRPr>
                    </a:p>
                  </a:txBody>
                  <a:tcPr marL="0" marR="0" marT="0" marB="0">
                    <a:lnL w="12700">
                      <a:solidFill>
                        <a:srgbClr val="221F1F"/>
                      </a:solidFill>
                      <a:prstDash val="solid"/>
                    </a:lnL>
                    <a:lnR w="12700">
                      <a:solidFill>
                        <a:srgbClr val="221F1F"/>
                      </a:solidFill>
                      <a:prstDash val="solid"/>
                    </a:lnR>
                    <a:lnT w="12700">
                      <a:solidFill>
                        <a:srgbClr val="221F1F"/>
                      </a:solidFill>
                      <a:prstDash val="solid"/>
                    </a:lnT>
                    <a:lnB w="12700">
                      <a:solidFill>
                        <a:srgbClr val="221F1F"/>
                      </a:solidFill>
                      <a:prstDash val="solid"/>
                    </a:lnB>
                    <a:solidFill>
                      <a:srgbClr val="C6EAFA"/>
                    </a:solidFill>
                  </a:tcPr>
                </a:tc>
                <a:tc>
                  <a:txBody>
                    <a:bodyPr/>
                    <a:lstStyle/>
                    <a:p>
                      <a:pPr>
                        <a:lnSpc>
                          <a:spcPts val="2780"/>
                        </a:lnSpc>
                      </a:pPr>
                      <a:r>
                        <a:rPr sz="2400" dirty="0">
                          <a:solidFill>
                            <a:srgbClr val="221F1F"/>
                          </a:solidFill>
                          <a:latin typeface="Times New Roman"/>
                          <a:cs typeface="Times New Roman"/>
                        </a:rPr>
                        <a:t>4</a:t>
                      </a:r>
                      <a:endParaRPr sz="2400">
                        <a:latin typeface="Times New Roman"/>
                        <a:cs typeface="Times New Roman"/>
                      </a:endParaRPr>
                    </a:p>
                  </a:txBody>
                  <a:tcPr marL="0" marR="0" marT="0" marB="0">
                    <a:lnL w="12700">
                      <a:solidFill>
                        <a:srgbClr val="221F1F"/>
                      </a:solidFill>
                      <a:prstDash val="solid"/>
                    </a:lnL>
                    <a:lnR w="12700">
                      <a:solidFill>
                        <a:srgbClr val="221F1F"/>
                      </a:solidFill>
                      <a:prstDash val="solid"/>
                    </a:lnR>
                    <a:lnT w="12700">
                      <a:solidFill>
                        <a:srgbClr val="221F1F"/>
                      </a:solidFill>
                      <a:prstDash val="solid"/>
                    </a:lnT>
                    <a:lnB w="12700">
                      <a:solidFill>
                        <a:srgbClr val="221F1F"/>
                      </a:solidFill>
                      <a:prstDash val="solid"/>
                    </a:lnB>
                    <a:solidFill>
                      <a:srgbClr val="C6EAFA"/>
                    </a:solidFill>
                  </a:tcPr>
                </a:tc>
              </a:tr>
              <a:tr h="365760">
                <a:tc>
                  <a:txBody>
                    <a:bodyPr/>
                    <a:lstStyle/>
                    <a:p>
                      <a:pPr marL="5715">
                        <a:lnSpc>
                          <a:spcPts val="2780"/>
                        </a:lnSpc>
                      </a:pPr>
                      <a:r>
                        <a:rPr sz="2400" dirty="0">
                          <a:solidFill>
                            <a:srgbClr val="221F1F"/>
                          </a:solidFill>
                          <a:latin typeface="Times New Roman"/>
                          <a:cs typeface="Times New Roman"/>
                        </a:rPr>
                        <a:t>6</a:t>
                      </a:r>
                      <a:endParaRPr sz="2400">
                        <a:latin typeface="Times New Roman"/>
                        <a:cs typeface="Times New Roman"/>
                      </a:endParaRPr>
                    </a:p>
                  </a:txBody>
                  <a:tcPr marL="0" marR="0" marT="0" marB="0">
                    <a:lnL w="12700">
                      <a:solidFill>
                        <a:srgbClr val="221F1F"/>
                      </a:solidFill>
                      <a:prstDash val="solid"/>
                    </a:lnL>
                    <a:lnR w="12700">
                      <a:solidFill>
                        <a:srgbClr val="221F1F"/>
                      </a:solidFill>
                      <a:prstDash val="solid"/>
                    </a:lnR>
                    <a:lnT w="12700">
                      <a:solidFill>
                        <a:srgbClr val="221F1F"/>
                      </a:solidFill>
                      <a:prstDash val="solid"/>
                    </a:lnT>
                    <a:lnB w="12700">
                      <a:solidFill>
                        <a:srgbClr val="221F1F"/>
                      </a:solidFill>
                      <a:prstDash val="solid"/>
                    </a:lnB>
                    <a:solidFill>
                      <a:srgbClr val="C6EAFA"/>
                    </a:solidFill>
                  </a:tcPr>
                </a:tc>
                <a:tc>
                  <a:txBody>
                    <a:bodyPr/>
                    <a:lstStyle/>
                    <a:p>
                      <a:pPr>
                        <a:lnSpc>
                          <a:spcPts val="2780"/>
                        </a:lnSpc>
                      </a:pPr>
                      <a:r>
                        <a:rPr sz="2400" dirty="0">
                          <a:solidFill>
                            <a:srgbClr val="221F1F"/>
                          </a:solidFill>
                          <a:latin typeface="Times New Roman"/>
                          <a:cs typeface="Times New Roman"/>
                        </a:rPr>
                        <a:t>3</a:t>
                      </a:r>
                      <a:endParaRPr sz="2400">
                        <a:latin typeface="Times New Roman"/>
                        <a:cs typeface="Times New Roman"/>
                      </a:endParaRPr>
                    </a:p>
                  </a:txBody>
                  <a:tcPr marL="0" marR="0" marT="0" marB="0">
                    <a:lnL w="12700">
                      <a:solidFill>
                        <a:srgbClr val="221F1F"/>
                      </a:solidFill>
                      <a:prstDash val="solid"/>
                    </a:lnL>
                    <a:lnR w="12700">
                      <a:solidFill>
                        <a:srgbClr val="221F1F"/>
                      </a:solidFill>
                      <a:prstDash val="solid"/>
                    </a:lnR>
                    <a:lnT w="12700">
                      <a:solidFill>
                        <a:srgbClr val="221F1F"/>
                      </a:solidFill>
                      <a:prstDash val="solid"/>
                    </a:lnT>
                    <a:lnB w="12700">
                      <a:solidFill>
                        <a:srgbClr val="221F1F"/>
                      </a:solidFill>
                      <a:prstDash val="solid"/>
                    </a:lnB>
                    <a:solidFill>
                      <a:srgbClr val="C6EAFA"/>
                    </a:solidFill>
                  </a:tcPr>
                </a:tc>
              </a:tr>
              <a:tr h="365759">
                <a:tc>
                  <a:txBody>
                    <a:bodyPr/>
                    <a:lstStyle/>
                    <a:p>
                      <a:pPr marL="5715">
                        <a:lnSpc>
                          <a:spcPts val="2780"/>
                        </a:lnSpc>
                      </a:pPr>
                      <a:r>
                        <a:rPr sz="2400" dirty="0">
                          <a:solidFill>
                            <a:srgbClr val="221F1F"/>
                          </a:solidFill>
                          <a:latin typeface="Times New Roman"/>
                          <a:cs typeface="Times New Roman"/>
                        </a:rPr>
                        <a:t>7</a:t>
                      </a:r>
                      <a:endParaRPr sz="2400">
                        <a:latin typeface="Times New Roman"/>
                        <a:cs typeface="Times New Roman"/>
                      </a:endParaRPr>
                    </a:p>
                  </a:txBody>
                  <a:tcPr marL="0" marR="0" marT="0" marB="0">
                    <a:lnL w="12700">
                      <a:solidFill>
                        <a:srgbClr val="221F1F"/>
                      </a:solidFill>
                      <a:prstDash val="solid"/>
                    </a:lnL>
                    <a:lnR w="12700">
                      <a:solidFill>
                        <a:srgbClr val="221F1F"/>
                      </a:solidFill>
                      <a:prstDash val="solid"/>
                    </a:lnR>
                    <a:lnT w="12700">
                      <a:solidFill>
                        <a:srgbClr val="221F1F"/>
                      </a:solidFill>
                      <a:prstDash val="solid"/>
                    </a:lnT>
                    <a:lnB w="12700">
                      <a:solidFill>
                        <a:srgbClr val="221F1F"/>
                      </a:solidFill>
                      <a:prstDash val="solid"/>
                    </a:lnB>
                    <a:solidFill>
                      <a:srgbClr val="C6EAFA"/>
                    </a:solidFill>
                  </a:tcPr>
                </a:tc>
                <a:tc>
                  <a:txBody>
                    <a:bodyPr/>
                    <a:lstStyle/>
                    <a:p>
                      <a:pPr>
                        <a:lnSpc>
                          <a:spcPts val="2780"/>
                        </a:lnSpc>
                      </a:pPr>
                      <a:r>
                        <a:rPr sz="2400" dirty="0">
                          <a:solidFill>
                            <a:srgbClr val="221F1F"/>
                          </a:solidFill>
                          <a:latin typeface="Times New Roman"/>
                          <a:cs typeface="Times New Roman"/>
                        </a:rPr>
                        <a:t>–</a:t>
                      </a:r>
                      <a:endParaRPr sz="2400">
                        <a:latin typeface="Times New Roman"/>
                        <a:cs typeface="Times New Roman"/>
                      </a:endParaRPr>
                    </a:p>
                  </a:txBody>
                  <a:tcPr marL="0" marR="0" marT="0" marB="0">
                    <a:lnL w="12700">
                      <a:solidFill>
                        <a:srgbClr val="221F1F"/>
                      </a:solidFill>
                      <a:prstDash val="solid"/>
                    </a:lnL>
                    <a:lnR w="12700">
                      <a:solidFill>
                        <a:srgbClr val="221F1F"/>
                      </a:solidFill>
                      <a:prstDash val="solid"/>
                    </a:lnR>
                    <a:lnT w="12700">
                      <a:solidFill>
                        <a:srgbClr val="221F1F"/>
                      </a:solidFill>
                      <a:prstDash val="solid"/>
                    </a:lnT>
                    <a:lnB w="12700">
                      <a:solidFill>
                        <a:srgbClr val="221F1F"/>
                      </a:solidFill>
                      <a:prstDash val="solid"/>
                    </a:lnB>
                    <a:solidFill>
                      <a:srgbClr val="C6EAFA"/>
                    </a:solidFill>
                  </a:tcPr>
                </a:tc>
              </a:tr>
              <a:tr h="365760">
                <a:tc>
                  <a:txBody>
                    <a:bodyPr/>
                    <a:lstStyle/>
                    <a:p>
                      <a:pPr marL="5715">
                        <a:lnSpc>
                          <a:spcPts val="2780"/>
                        </a:lnSpc>
                      </a:pPr>
                      <a:r>
                        <a:rPr sz="2400" dirty="0">
                          <a:solidFill>
                            <a:srgbClr val="221F1F"/>
                          </a:solidFill>
                          <a:latin typeface="Times New Roman"/>
                          <a:cs typeface="Times New Roman"/>
                        </a:rPr>
                        <a:t>8</a:t>
                      </a:r>
                      <a:endParaRPr sz="2400">
                        <a:latin typeface="Times New Roman"/>
                        <a:cs typeface="Times New Roman"/>
                      </a:endParaRPr>
                    </a:p>
                  </a:txBody>
                  <a:tcPr marL="0" marR="0" marT="0" marB="0">
                    <a:lnL w="12700">
                      <a:solidFill>
                        <a:srgbClr val="221F1F"/>
                      </a:solidFill>
                      <a:prstDash val="solid"/>
                    </a:lnL>
                    <a:lnR w="12700">
                      <a:solidFill>
                        <a:srgbClr val="221F1F"/>
                      </a:solidFill>
                      <a:prstDash val="solid"/>
                    </a:lnR>
                    <a:lnT w="12700">
                      <a:solidFill>
                        <a:srgbClr val="221F1F"/>
                      </a:solidFill>
                      <a:prstDash val="solid"/>
                    </a:lnT>
                    <a:lnB w="12700">
                      <a:solidFill>
                        <a:srgbClr val="221F1F"/>
                      </a:solidFill>
                      <a:prstDash val="solid"/>
                    </a:lnB>
                    <a:solidFill>
                      <a:srgbClr val="C6EAFA"/>
                    </a:solidFill>
                  </a:tcPr>
                </a:tc>
                <a:tc>
                  <a:txBody>
                    <a:bodyPr/>
                    <a:lstStyle/>
                    <a:p>
                      <a:pPr>
                        <a:lnSpc>
                          <a:spcPts val="2780"/>
                        </a:lnSpc>
                      </a:pPr>
                      <a:r>
                        <a:rPr sz="2400" dirty="0">
                          <a:solidFill>
                            <a:srgbClr val="221F1F"/>
                          </a:solidFill>
                          <a:latin typeface="Times New Roman"/>
                          <a:cs typeface="Times New Roman"/>
                        </a:rPr>
                        <a:t>B</a:t>
                      </a:r>
                      <a:endParaRPr sz="2400">
                        <a:latin typeface="Times New Roman"/>
                        <a:cs typeface="Times New Roman"/>
                      </a:endParaRPr>
                    </a:p>
                  </a:txBody>
                  <a:tcPr marL="0" marR="0" marT="0" marB="0">
                    <a:lnL w="12700">
                      <a:solidFill>
                        <a:srgbClr val="221F1F"/>
                      </a:solidFill>
                      <a:prstDash val="solid"/>
                    </a:lnL>
                    <a:lnR w="12700">
                      <a:solidFill>
                        <a:srgbClr val="221F1F"/>
                      </a:solidFill>
                      <a:prstDash val="solid"/>
                    </a:lnR>
                    <a:lnT w="12700">
                      <a:solidFill>
                        <a:srgbClr val="221F1F"/>
                      </a:solidFill>
                      <a:prstDash val="solid"/>
                    </a:lnT>
                    <a:lnB w="12700">
                      <a:solidFill>
                        <a:srgbClr val="221F1F"/>
                      </a:solidFill>
                      <a:prstDash val="solid"/>
                    </a:lnB>
                    <a:solidFill>
                      <a:srgbClr val="C6EAFA"/>
                    </a:solidFill>
                  </a:tcPr>
                </a:tc>
              </a:tr>
              <a:tr h="365759">
                <a:tc>
                  <a:txBody>
                    <a:bodyPr/>
                    <a:lstStyle/>
                    <a:p>
                      <a:pPr marL="5715">
                        <a:lnSpc>
                          <a:spcPts val="2780"/>
                        </a:lnSpc>
                      </a:pPr>
                      <a:r>
                        <a:rPr sz="2400" dirty="0">
                          <a:solidFill>
                            <a:srgbClr val="221F1F"/>
                          </a:solidFill>
                          <a:latin typeface="Times New Roman"/>
                          <a:cs typeface="Times New Roman"/>
                        </a:rPr>
                        <a:t>9</a:t>
                      </a:r>
                      <a:endParaRPr sz="2400">
                        <a:latin typeface="Times New Roman"/>
                        <a:cs typeface="Times New Roman"/>
                      </a:endParaRPr>
                    </a:p>
                  </a:txBody>
                  <a:tcPr marL="0" marR="0" marT="0" marB="0">
                    <a:lnL w="12700">
                      <a:solidFill>
                        <a:srgbClr val="221F1F"/>
                      </a:solidFill>
                      <a:prstDash val="solid"/>
                    </a:lnL>
                    <a:lnR w="12700">
                      <a:solidFill>
                        <a:srgbClr val="221F1F"/>
                      </a:solidFill>
                      <a:prstDash val="solid"/>
                    </a:lnR>
                    <a:lnT w="12700">
                      <a:solidFill>
                        <a:srgbClr val="221F1F"/>
                      </a:solidFill>
                      <a:prstDash val="solid"/>
                    </a:lnT>
                    <a:lnB w="19050">
                      <a:solidFill>
                        <a:srgbClr val="221F1F"/>
                      </a:solidFill>
                      <a:prstDash val="solid"/>
                    </a:lnB>
                    <a:solidFill>
                      <a:srgbClr val="C6EAFA"/>
                    </a:solidFill>
                  </a:tcPr>
                </a:tc>
                <a:tc>
                  <a:txBody>
                    <a:bodyPr/>
                    <a:lstStyle/>
                    <a:p>
                      <a:pPr>
                        <a:lnSpc>
                          <a:spcPts val="2780"/>
                        </a:lnSpc>
                      </a:pPr>
                      <a:r>
                        <a:rPr sz="2400" dirty="0">
                          <a:solidFill>
                            <a:srgbClr val="221F1F"/>
                          </a:solidFill>
                          <a:latin typeface="Times New Roman"/>
                          <a:cs typeface="Times New Roman"/>
                        </a:rPr>
                        <a:t>0</a:t>
                      </a:r>
                      <a:endParaRPr sz="2400">
                        <a:latin typeface="Times New Roman"/>
                        <a:cs typeface="Times New Roman"/>
                      </a:endParaRPr>
                    </a:p>
                  </a:txBody>
                  <a:tcPr marL="0" marR="0" marT="0" marB="0">
                    <a:lnL w="12700">
                      <a:solidFill>
                        <a:srgbClr val="221F1F"/>
                      </a:solidFill>
                      <a:prstDash val="solid"/>
                    </a:lnL>
                    <a:lnR w="12700">
                      <a:solidFill>
                        <a:srgbClr val="221F1F"/>
                      </a:solidFill>
                      <a:prstDash val="solid"/>
                    </a:lnR>
                    <a:lnT w="12700">
                      <a:solidFill>
                        <a:srgbClr val="221F1F"/>
                      </a:solidFill>
                      <a:prstDash val="solid"/>
                    </a:lnT>
                    <a:lnB w="19050">
                      <a:solidFill>
                        <a:srgbClr val="221F1F"/>
                      </a:solidFill>
                      <a:prstDash val="solid"/>
                    </a:lnB>
                    <a:solidFill>
                      <a:srgbClr val="C6EAFA"/>
                    </a:solidFill>
                  </a:tcPr>
                </a:tc>
              </a:tr>
            </a:tbl>
          </a:graphicData>
        </a:graphic>
      </p:graphicFrame>
      <p:sp>
        <p:nvSpPr>
          <p:cNvPr id="3" name="object 3"/>
          <p:cNvSpPr/>
          <p:nvPr/>
        </p:nvSpPr>
        <p:spPr>
          <a:xfrm>
            <a:off x="0" y="4876754"/>
            <a:ext cx="9144000" cy="1939289"/>
          </a:xfrm>
          <a:custGeom>
            <a:avLst/>
            <a:gdLst/>
            <a:ahLst/>
            <a:cxnLst/>
            <a:rect l="l" t="t" r="r" b="b"/>
            <a:pathLst>
              <a:path w="9144000" h="1939290">
                <a:moveTo>
                  <a:pt x="0" y="1939036"/>
                </a:moveTo>
                <a:lnTo>
                  <a:pt x="9144000" y="1939036"/>
                </a:lnTo>
                <a:lnTo>
                  <a:pt x="9144000" y="0"/>
                </a:lnTo>
                <a:lnTo>
                  <a:pt x="0" y="0"/>
                </a:lnTo>
                <a:lnTo>
                  <a:pt x="0" y="1939036"/>
                </a:lnTo>
                <a:close/>
              </a:path>
            </a:pathLst>
          </a:custGeom>
          <a:ln w="19049">
            <a:solidFill>
              <a:srgbClr val="000000"/>
            </a:solidFill>
          </a:ln>
        </p:spPr>
        <p:txBody>
          <a:bodyPr wrap="square" lIns="0" tIns="0" rIns="0" bIns="0" rtlCol="0"/>
          <a:lstStyle/>
          <a:p>
            <a:endParaRPr/>
          </a:p>
        </p:txBody>
      </p:sp>
      <p:sp>
        <p:nvSpPr>
          <p:cNvPr id="4" name="object 4"/>
          <p:cNvSpPr txBox="1"/>
          <p:nvPr/>
        </p:nvSpPr>
        <p:spPr>
          <a:xfrm>
            <a:off x="66039" y="23876"/>
            <a:ext cx="9013825" cy="6368415"/>
          </a:xfrm>
          <a:prstGeom prst="rect">
            <a:avLst/>
          </a:prstGeom>
        </p:spPr>
        <p:txBody>
          <a:bodyPr vert="horz" wrap="square" lIns="0" tIns="13335" rIns="0" bIns="0" rtlCol="0">
            <a:spAutoFit/>
          </a:bodyPr>
          <a:lstStyle/>
          <a:p>
            <a:pPr marL="3323590" marR="765175" algn="just">
              <a:lnSpc>
                <a:spcPct val="100000"/>
              </a:lnSpc>
              <a:spcBef>
                <a:spcPts val="105"/>
              </a:spcBef>
            </a:pPr>
            <a:r>
              <a:rPr sz="2200" spc="-20" dirty="0">
                <a:latin typeface="Times New Roman"/>
                <a:cs typeface="Times New Roman"/>
              </a:rPr>
              <a:t>It </a:t>
            </a:r>
            <a:r>
              <a:rPr sz="2200" spc="5" dirty="0">
                <a:latin typeface="Times New Roman"/>
                <a:cs typeface="Times New Roman"/>
              </a:rPr>
              <a:t>is </a:t>
            </a:r>
            <a:r>
              <a:rPr sz="2200" spc="-10" dirty="0">
                <a:latin typeface="Times New Roman"/>
                <a:cs typeface="Times New Roman"/>
              </a:rPr>
              <a:t>given </a:t>
            </a:r>
            <a:r>
              <a:rPr sz="2200" dirty="0">
                <a:latin typeface="Times New Roman"/>
                <a:cs typeface="Times New Roman"/>
              </a:rPr>
              <a:t>that virtual </a:t>
            </a:r>
            <a:r>
              <a:rPr sz="2200" spc="5" dirty="0">
                <a:latin typeface="Times New Roman"/>
                <a:cs typeface="Times New Roman"/>
              </a:rPr>
              <a:t>address is </a:t>
            </a:r>
            <a:r>
              <a:rPr sz="2200" dirty="0">
                <a:latin typeface="Times New Roman"/>
                <a:cs typeface="Times New Roman"/>
              </a:rPr>
              <a:t>12 bit</a:t>
            </a:r>
            <a:r>
              <a:rPr sz="2200" spc="-110" dirty="0">
                <a:latin typeface="Times New Roman"/>
                <a:cs typeface="Times New Roman"/>
              </a:rPr>
              <a:t> </a:t>
            </a:r>
            <a:r>
              <a:rPr sz="2200" spc="-5" dirty="0">
                <a:latin typeface="Times New Roman"/>
                <a:cs typeface="Times New Roman"/>
              </a:rPr>
              <a:t>long.  </a:t>
            </a:r>
            <a:r>
              <a:rPr sz="2200" dirty="0">
                <a:latin typeface="Times New Roman"/>
                <a:cs typeface="Times New Roman"/>
              </a:rPr>
              <a:t>Hence, </a:t>
            </a:r>
            <a:r>
              <a:rPr sz="2200" spc="5" dirty="0">
                <a:latin typeface="Times New Roman"/>
                <a:cs typeface="Times New Roman"/>
              </a:rPr>
              <a:t>there are 2</a:t>
            </a:r>
            <a:r>
              <a:rPr sz="2175" spc="7" baseline="24904" dirty="0">
                <a:latin typeface="Times New Roman"/>
                <a:cs typeface="Times New Roman"/>
              </a:rPr>
              <a:t>12 </a:t>
            </a:r>
            <a:r>
              <a:rPr sz="2200" spc="5" dirty="0">
                <a:latin typeface="Times New Roman"/>
                <a:cs typeface="Times New Roman"/>
              </a:rPr>
              <a:t>addresses in </a:t>
            </a:r>
            <a:r>
              <a:rPr sz="2200" dirty="0">
                <a:latin typeface="Times New Roman"/>
                <a:cs typeface="Times New Roman"/>
              </a:rPr>
              <a:t>the virtual  </a:t>
            </a:r>
            <a:r>
              <a:rPr sz="2200" spc="5" dirty="0">
                <a:latin typeface="Times New Roman"/>
                <a:cs typeface="Times New Roman"/>
              </a:rPr>
              <a:t>address</a:t>
            </a:r>
            <a:r>
              <a:rPr sz="2200" spc="-95" dirty="0">
                <a:latin typeface="Times New Roman"/>
                <a:cs typeface="Times New Roman"/>
              </a:rPr>
              <a:t> </a:t>
            </a:r>
            <a:r>
              <a:rPr sz="2200" dirty="0">
                <a:latin typeface="Times New Roman"/>
                <a:cs typeface="Times New Roman"/>
              </a:rPr>
              <a:t>space.</a:t>
            </a:r>
            <a:endParaRPr sz="2200">
              <a:latin typeface="Times New Roman"/>
              <a:cs typeface="Times New Roman"/>
            </a:endParaRPr>
          </a:p>
          <a:p>
            <a:pPr marL="3390900" marR="2014855" indent="-67310">
              <a:lnSpc>
                <a:spcPct val="100000"/>
              </a:lnSpc>
              <a:spcBef>
                <a:spcPts val="5"/>
              </a:spcBef>
              <a:tabLst>
                <a:tab pos="6080125" algn="l"/>
              </a:tabLst>
            </a:pPr>
            <a:r>
              <a:rPr sz="2200" spc="-5" dirty="0">
                <a:latin typeface="Times New Roman"/>
                <a:cs typeface="Times New Roman"/>
              </a:rPr>
              <a:t>Page Size </a:t>
            </a:r>
            <a:r>
              <a:rPr sz="2200" spc="5" dirty="0">
                <a:latin typeface="Times New Roman"/>
                <a:cs typeface="Times New Roman"/>
              </a:rPr>
              <a:t>is </a:t>
            </a:r>
            <a:r>
              <a:rPr sz="2200" spc="-10" dirty="0">
                <a:latin typeface="Times New Roman"/>
                <a:cs typeface="Times New Roman"/>
              </a:rPr>
              <a:t>given </a:t>
            </a:r>
            <a:r>
              <a:rPr sz="2200" dirty="0">
                <a:latin typeface="Times New Roman"/>
                <a:cs typeface="Times New Roman"/>
              </a:rPr>
              <a:t>256bytes = </a:t>
            </a:r>
            <a:r>
              <a:rPr sz="2200" spc="5" dirty="0">
                <a:latin typeface="Times New Roman"/>
                <a:cs typeface="Times New Roman"/>
              </a:rPr>
              <a:t>2</a:t>
            </a:r>
            <a:r>
              <a:rPr sz="2175" spc="7" baseline="24904" dirty="0">
                <a:latin typeface="Times New Roman"/>
                <a:cs typeface="Times New Roman"/>
              </a:rPr>
              <a:t>8  </a:t>
            </a:r>
            <a:r>
              <a:rPr sz="2200" spc="-5" dirty="0">
                <a:latin typeface="Times New Roman"/>
                <a:cs typeface="Times New Roman"/>
              </a:rPr>
              <a:t>Number </a:t>
            </a:r>
            <a:r>
              <a:rPr sz="2200" dirty="0">
                <a:latin typeface="Times New Roman"/>
                <a:cs typeface="Times New Roman"/>
              </a:rPr>
              <a:t>of </a:t>
            </a:r>
            <a:r>
              <a:rPr sz="2200" spc="-5" dirty="0">
                <a:latin typeface="Times New Roman"/>
                <a:cs typeface="Times New Roman"/>
              </a:rPr>
              <a:t>pages</a:t>
            </a:r>
            <a:r>
              <a:rPr sz="2200" spc="35" dirty="0">
                <a:latin typeface="Times New Roman"/>
                <a:cs typeface="Times New Roman"/>
              </a:rPr>
              <a:t> </a:t>
            </a:r>
            <a:r>
              <a:rPr sz="2200" dirty="0">
                <a:latin typeface="Times New Roman"/>
                <a:cs typeface="Times New Roman"/>
              </a:rPr>
              <a:t>=</a:t>
            </a:r>
            <a:r>
              <a:rPr sz="2200" spc="15" dirty="0">
                <a:latin typeface="Times New Roman"/>
                <a:cs typeface="Times New Roman"/>
              </a:rPr>
              <a:t> </a:t>
            </a:r>
            <a:r>
              <a:rPr sz="2200" spc="5" dirty="0">
                <a:latin typeface="Times New Roman"/>
                <a:cs typeface="Times New Roman"/>
              </a:rPr>
              <a:t>2</a:t>
            </a:r>
            <a:r>
              <a:rPr sz="2175" spc="7" baseline="24904" dirty="0">
                <a:latin typeface="Times New Roman"/>
                <a:cs typeface="Times New Roman"/>
              </a:rPr>
              <a:t>12	</a:t>
            </a:r>
            <a:r>
              <a:rPr sz="2200" dirty="0">
                <a:latin typeface="Times New Roman"/>
                <a:cs typeface="Times New Roman"/>
              </a:rPr>
              <a:t>/ </a:t>
            </a:r>
            <a:r>
              <a:rPr sz="2200" spc="5" dirty="0">
                <a:latin typeface="Times New Roman"/>
                <a:cs typeface="Times New Roman"/>
              </a:rPr>
              <a:t>2</a:t>
            </a:r>
            <a:r>
              <a:rPr sz="2175" spc="7" baseline="24904" dirty="0">
                <a:latin typeface="Times New Roman"/>
                <a:cs typeface="Times New Roman"/>
              </a:rPr>
              <a:t>8 </a:t>
            </a:r>
            <a:r>
              <a:rPr sz="2200" dirty="0">
                <a:latin typeface="Times New Roman"/>
                <a:cs typeface="Times New Roman"/>
              </a:rPr>
              <a:t>=</a:t>
            </a:r>
            <a:r>
              <a:rPr sz="2200" spc="-295" dirty="0">
                <a:latin typeface="Times New Roman"/>
                <a:cs typeface="Times New Roman"/>
              </a:rPr>
              <a:t> </a:t>
            </a:r>
            <a:r>
              <a:rPr sz="2200" spc="5" dirty="0">
                <a:latin typeface="Times New Roman"/>
                <a:cs typeface="Times New Roman"/>
              </a:rPr>
              <a:t>2</a:t>
            </a:r>
            <a:r>
              <a:rPr sz="2175" spc="7" baseline="24904" dirty="0">
                <a:latin typeface="Times New Roman"/>
                <a:cs typeface="Times New Roman"/>
              </a:rPr>
              <a:t>4</a:t>
            </a:r>
            <a:endParaRPr sz="2175" baseline="24904">
              <a:latin typeface="Times New Roman"/>
              <a:cs typeface="Times New Roman"/>
            </a:endParaRPr>
          </a:p>
          <a:p>
            <a:pPr marL="3323590">
              <a:lnSpc>
                <a:spcPct val="100000"/>
              </a:lnSpc>
              <a:spcBef>
                <a:spcPts val="5"/>
              </a:spcBef>
            </a:pPr>
            <a:r>
              <a:rPr sz="2200" spc="-65" dirty="0">
                <a:latin typeface="Times New Roman"/>
                <a:cs typeface="Times New Roman"/>
              </a:rPr>
              <a:t>To </a:t>
            </a:r>
            <a:r>
              <a:rPr sz="2200" spc="5" dirty="0">
                <a:latin typeface="Times New Roman"/>
                <a:cs typeface="Times New Roman"/>
              </a:rPr>
              <a:t>address </a:t>
            </a:r>
            <a:r>
              <a:rPr sz="2200" dirty="0">
                <a:latin typeface="Times New Roman"/>
                <a:cs typeface="Times New Roman"/>
              </a:rPr>
              <a:t>each </a:t>
            </a:r>
            <a:r>
              <a:rPr sz="2200" spc="-5" dirty="0">
                <a:latin typeface="Times New Roman"/>
                <a:cs typeface="Times New Roman"/>
              </a:rPr>
              <a:t>page </a:t>
            </a:r>
            <a:r>
              <a:rPr sz="2200" dirty="0">
                <a:latin typeface="Times New Roman"/>
                <a:cs typeface="Times New Roman"/>
              </a:rPr>
              <a:t>4 </a:t>
            </a:r>
            <a:r>
              <a:rPr sz="2200" spc="5" dirty="0">
                <a:latin typeface="Times New Roman"/>
                <a:cs typeface="Times New Roman"/>
              </a:rPr>
              <a:t>bits are</a:t>
            </a:r>
            <a:r>
              <a:rPr sz="2200" spc="-170" dirty="0">
                <a:latin typeface="Times New Roman"/>
                <a:cs typeface="Times New Roman"/>
              </a:rPr>
              <a:t> </a:t>
            </a:r>
            <a:r>
              <a:rPr sz="2200" spc="5" dirty="0">
                <a:latin typeface="Times New Roman"/>
                <a:cs typeface="Times New Roman"/>
              </a:rPr>
              <a:t>required.</a:t>
            </a:r>
            <a:endParaRPr sz="2200">
              <a:latin typeface="Times New Roman"/>
              <a:cs typeface="Times New Roman"/>
            </a:endParaRPr>
          </a:p>
          <a:p>
            <a:pPr marL="3323590" marR="298450">
              <a:lnSpc>
                <a:spcPct val="100000"/>
              </a:lnSpc>
            </a:pPr>
            <a:r>
              <a:rPr sz="2200" spc="10" dirty="0">
                <a:latin typeface="Times New Roman"/>
                <a:cs typeface="Times New Roman"/>
              </a:rPr>
              <a:t>The </a:t>
            </a:r>
            <a:r>
              <a:rPr sz="2200" spc="-5" dirty="0">
                <a:latin typeface="Times New Roman"/>
                <a:cs typeface="Times New Roman"/>
              </a:rPr>
              <a:t>most </a:t>
            </a:r>
            <a:r>
              <a:rPr sz="2200" dirty="0">
                <a:latin typeface="Times New Roman"/>
                <a:cs typeface="Times New Roman"/>
              </a:rPr>
              <a:t>significant </a:t>
            </a:r>
            <a:r>
              <a:rPr sz="2200" spc="5" dirty="0">
                <a:latin typeface="Times New Roman"/>
                <a:cs typeface="Times New Roman"/>
              </a:rPr>
              <a:t>4 bits in the </a:t>
            </a:r>
            <a:r>
              <a:rPr sz="2200" dirty="0">
                <a:latin typeface="Times New Roman"/>
                <a:cs typeface="Times New Roman"/>
              </a:rPr>
              <a:t>virtual</a:t>
            </a:r>
            <a:r>
              <a:rPr sz="2200" spc="-285" dirty="0">
                <a:latin typeface="Times New Roman"/>
                <a:cs typeface="Times New Roman"/>
              </a:rPr>
              <a:t> </a:t>
            </a:r>
            <a:r>
              <a:rPr sz="2200" spc="5" dirty="0">
                <a:latin typeface="Times New Roman"/>
                <a:cs typeface="Times New Roman"/>
              </a:rPr>
              <a:t>address  </a:t>
            </a:r>
            <a:r>
              <a:rPr sz="2200" dirty="0">
                <a:latin typeface="Times New Roman"/>
                <a:cs typeface="Times New Roman"/>
              </a:rPr>
              <a:t>will </a:t>
            </a:r>
            <a:r>
              <a:rPr sz="2200" spc="5" dirty="0">
                <a:latin typeface="Times New Roman"/>
                <a:cs typeface="Times New Roman"/>
              </a:rPr>
              <a:t>denote </a:t>
            </a:r>
            <a:r>
              <a:rPr sz="2200" dirty="0">
                <a:latin typeface="Times New Roman"/>
                <a:cs typeface="Times New Roman"/>
              </a:rPr>
              <a:t>the </a:t>
            </a:r>
            <a:r>
              <a:rPr sz="2200" spc="-5" dirty="0">
                <a:latin typeface="Times New Roman"/>
                <a:cs typeface="Times New Roman"/>
              </a:rPr>
              <a:t>page number </a:t>
            </a:r>
            <a:r>
              <a:rPr sz="2200" spc="5" dirty="0">
                <a:latin typeface="Times New Roman"/>
                <a:cs typeface="Times New Roman"/>
              </a:rPr>
              <a:t>being referred </a:t>
            </a:r>
            <a:r>
              <a:rPr sz="2200" dirty="0">
                <a:latin typeface="Times New Roman"/>
                <a:cs typeface="Times New Roman"/>
              </a:rPr>
              <a:t>and  </a:t>
            </a:r>
            <a:r>
              <a:rPr sz="2200" spc="5" dirty="0">
                <a:latin typeface="Times New Roman"/>
                <a:cs typeface="Times New Roman"/>
              </a:rPr>
              <a:t>the </a:t>
            </a:r>
            <a:r>
              <a:rPr sz="2200" dirty="0">
                <a:latin typeface="Times New Roman"/>
                <a:cs typeface="Times New Roman"/>
              </a:rPr>
              <a:t>remaining </a:t>
            </a:r>
            <a:r>
              <a:rPr sz="2200" spc="5" dirty="0">
                <a:latin typeface="Times New Roman"/>
                <a:cs typeface="Times New Roman"/>
              </a:rPr>
              <a:t>8 bits </a:t>
            </a:r>
            <a:r>
              <a:rPr sz="2200" dirty="0">
                <a:latin typeface="Times New Roman"/>
                <a:cs typeface="Times New Roman"/>
              </a:rPr>
              <a:t>will be </a:t>
            </a:r>
            <a:r>
              <a:rPr sz="2200" spc="5" dirty="0">
                <a:latin typeface="Times New Roman"/>
                <a:cs typeface="Times New Roman"/>
              </a:rPr>
              <a:t>the </a:t>
            </a:r>
            <a:r>
              <a:rPr sz="2200" spc="-5" dirty="0">
                <a:latin typeface="Times New Roman"/>
                <a:cs typeface="Times New Roman"/>
              </a:rPr>
              <a:t>page</a:t>
            </a:r>
            <a:r>
              <a:rPr sz="2200" spc="-215" dirty="0">
                <a:latin typeface="Times New Roman"/>
                <a:cs typeface="Times New Roman"/>
              </a:rPr>
              <a:t> </a:t>
            </a:r>
            <a:r>
              <a:rPr sz="2200" spc="-5" dirty="0">
                <a:latin typeface="Times New Roman"/>
                <a:cs typeface="Times New Roman"/>
              </a:rPr>
              <a:t>offset.</a:t>
            </a:r>
            <a:endParaRPr sz="2200">
              <a:latin typeface="Times New Roman"/>
              <a:cs typeface="Times New Roman"/>
            </a:endParaRPr>
          </a:p>
          <a:p>
            <a:pPr marL="3323590" marR="76835">
              <a:lnSpc>
                <a:spcPct val="100000"/>
              </a:lnSpc>
              <a:spcBef>
                <a:spcPts val="5"/>
              </a:spcBef>
            </a:pPr>
            <a:r>
              <a:rPr sz="2200" spc="-5" dirty="0">
                <a:latin typeface="Times New Roman"/>
                <a:cs typeface="Times New Roman"/>
              </a:rPr>
              <a:t>Page </a:t>
            </a:r>
            <a:r>
              <a:rPr sz="2200" dirty="0">
                <a:latin typeface="Times New Roman"/>
                <a:cs typeface="Times New Roman"/>
              </a:rPr>
              <a:t>size </a:t>
            </a:r>
            <a:r>
              <a:rPr sz="2200" spc="5" dirty="0">
                <a:latin typeface="Times New Roman"/>
                <a:cs typeface="Times New Roman"/>
              </a:rPr>
              <a:t>is </a:t>
            </a:r>
            <a:r>
              <a:rPr sz="2200" spc="-5" dirty="0">
                <a:latin typeface="Times New Roman"/>
                <a:cs typeface="Times New Roman"/>
              </a:rPr>
              <a:t>same </a:t>
            </a:r>
            <a:r>
              <a:rPr sz="2200" dirty="0">
                <a:latin typeface="Times New Roman"/>
                <a:cs typeface="Times New Roman"/>
              </a:rPr>
              <a:t>as the </a:t>
            </a:r>
            <a:r>
              <a:rPr sz="2200" spc="-5" dirty="0">
                <a:latin typeface="Times New Roman"/>
                <a:cs typeface="Times New Roman"/>
              </a:rPr>
              <a:t>frame </a:t>
            </a:r>
            <a:r>
              <a:rPr sz="2200" dirty="0">
                <a:latin typeface="Times New Roman"/>
                <a:cs typeface="Times New Roman"/>
              </a:rPr>
              <a:t>size. Hence the</a:t>
            </a:r>
            <a:r>
              <a:rPr sz="2200" spc="-170" dirty="0">
                <a:latin typeface="Times New Roman"/>
                <a:cs typeface="Times New Roman"/>
              </a:rPr>
              <a:t> </a:t>
            </a:r>
            <a:r>
              <a:rPr sz="2200" spc="5" dirty="0">
                <a:latin typeface="Times New Roman"/>
                <a:cs typeface="Times New Roman"/>
              </a:rPr>
              <a:t>last  8 bits </a:t>
            </a:r>
            <a:r>
              <a:rPr sz="2200" dirty="0">
                <a:latin typeface="Times New Roman"/>
                <a:cs typeface="Times New Roman"/>
              </a:rPr>
              <a:t>will </a:t>
            </a:r>
            <a:r>
              <a:rPr sz="2200" spc="-5" dirty="0">
                <a:latin typeface="Times New Roman"/>
                <a:cs typeface="Times New Roman"/>
              </a:rPr>
              <a:t>remain same </a:t>
            </a:r>
            <a:r>
              <a:rPr sz="2200" spc="5" dirty="0">
                <a:latin typeface="Times New Roman"/>
                <a:cs typeface="Times New Roman"/>
              </a:rPr>
              <a:t>in the </a:t>
            </a:r>
            <a:r>
              <a:rPr sz="2200" dirty="0">
                <a:latin typeface="Times New Roman"/>
                <a:cs typeface="Times New Roman"/>
              </a:rPr>
              <a:t>physical </a:t>
            </a:r>
            <a:r>
              <a:rPr sz="2200" spc="5" dirty="0">
                <a:latin typeface="Times New Roman"/>
                <a:cs typeface="Times New Roman"/>
              </a:rPr>
              <a:t>address </a:t>
            </a:r>
            <a:r>
              <a:rPr sz="2200" dirty="0">
                <a:latin typeface="Times New Roman"/>
                <a:cs typeface="Times New Roman"/>
              </a:rPr>
              <a:t>as  that of the virtual</a:t>
            </a:r>
            <a:r>
              <a:rPr sz="2200" spc="-120" dirty="0">
                <a:latin typeface="Times New Roman"/>
                <a:cs typeface="Times New Roman"/>
              </a:rPr>
              <a:t> </a:t>
            </a:r>
            <a:r>
              <a:rPr sz="2200" spc="5" dirty="0">
                <a:latin typeface="Times New Roman"/>
                <a:cs typeface="Times New Roman"/>
              </a:rPr>
              <a:t>address.</a:t>
            </a:r>
            <a:endParaRPr sz="2200">
              <a:latin typeface="Times New Roman"/>
              <a:cs typeface="Times New Roman"/>
            </a:endParaRPr>
          </a:p>
          <a:p>
            <a:pPr marL="3323590">
              <a:lnSpc>
                <a:spcPct val="100000"/>
              </a:lnSpc>
              <a:spcBef>
                <a:spcPts val="5"/>
              </a:spcBef>
              <a:tabLst>
                <a:tab pos="8534400" algn="l"/>
              </a:tabLst>
            </a:pPr>
            <a:r>
              <a:rPr sz="2200" spc="-60" dirty="0">
                <a:latin typeface="Times New Roman"/>
                <a:cs typeface="Times New Roman"/>
              </a:rPr>
              <a:t>To </a:t>
            </a:r>
            <a:r>
              <a:rPr sz="2200" spc="-5" dirty="0">
                <a:latin typeface="Times New Roman"/>
                <a:cs typeface="Times New Roman"/>
              </a:rPr>
              <a:t>get </a:t>
            </a:r>
            <a:r>
              <a:rPr sz="2200" spc="5" dirty="0">
                <a:latin typeface="Times New Roman"/>
                <a:cs typeface="Times New Roman"/>
              </a:rPr>
              <a:t>the </a:t>
            </a:r>
            <a:r>
              <a:rPr sz="2200" spc="-5" dirty="0">
                <a:latin typeface="Times New Roman"/>
                <a:cs typeface="Times New Roman"/>
              </a:rPr>
              <a:t>frame </a:t>
            </a:r>
            <a:r>
              <a:rPr sz="2200" spc="5" dirty="0">
                <a:latin typeface="Times New Roman"/>
                <a:cs typeface="Times New Roman"/>
              </a:rPr>
              <a:t>address in the</a:t>
            </a:r>
            <a:r>
              <a:rPr sz="2200" spc="-95" dirty="0">
                <a:latin typeface="Times New Roman"/>
                <a:cs typeface="Times New Roman"/>
              </a:rPr>
              <a:t> </a:t>
            </a:r>
            <a:r>
              <a:rPr sz="2200" spc="-5" dirty="0">
                <a:latin typeface="Times New Roman"/>
                <a:cs typeface="Times New Roman"/>
              </a:rPr>
              <a:t>main</a:t>
            </a:r>
            <a:r>
              <a:rPr sz="2200" spc="5" dirty="0">
                <a:latin typeface="Times New Roman"/>
                <a:cs typeface="Times New Roman"/>
              </a:rPr>
              <a:t> </a:t>
            </a:r>
            <a:r>
              <a:rPr sz="2200" spc="-10" dirty="0">
                <a:latin typeface="Times New Roman"/>
                <a:cs typeface="Times New Roman"/>
              </a:rPr>
              <a:t>memory	</a:t>
            </a:r>
            <a:r>
              <a:rPr sz="2200" dirty="0">
                <a:latin typeface="Times New Roman"/>
                <a:cs typeface="Times New Roman"/>
              </a:rPr>
              <a:t>use</a:t>
            </a:r>
            <a:endParaRPr sz="2200">
              <a:latin typeface="Times New Roman"/>
              <a:cs typeface="Times New Roman"/>
            </a:endParaRPr>
          </a:p>
          <a:p>
            <a:pPr marL="3323590">
              <a:lnSpc>
                <a:spcPct val="100000"/>
              </a:lnSpc>
            </a:pPr>
            <a:r>
              <a:rPr sz="2200" dirty="0">
                <a:latin typeface="Times New Roman"/>
                <a:cs typeface="Times New Roman"/>
              </a:rPr>
              <a:t>the </a:t>
            </a:r>
            <a:r>
              <a:rPr sz="2200" spc="5" dirty="0">
                <a:latin typeface="Times New Roman"/>
                <a:cs typeface="Times New Roman"/>
              </a:rPr>
              <a:t>first </a:t>
            </a:r>
            <a:r>
              <a:rPr sz="2200" dirty="0">
                <a:latin typeface="Times New Roman"/>
                <a:cs typeface="Times New Roman"/>
              </a:rPr>
              <a:t>4</a:t>
            </a:r>
            <a:r>
              <a:rPr sz="2200" spc="-114" dirty="0">
                <a:latin typeface="Times New Roman"/>
                <a:cs typeface="Times New Roman"/>
              </a:rPr>
              <a:t> </a:t>
            </a:r>
            <a:r>
              <a:rPr sz="2200" dirty="0">
                <a:latin typeface="Times New Roman"/>
                <a:cs typeface="Times New Roman"/>
              </a:rPr>
              <a:t>bits.</a:t>
            </a:r>
            <a:endParaRPr sz="2200">
              <a:latin typeface="Times New Roman"/>
              <a:cs typeface="Times New Roman"/>
            </a:endParaRPr>
          </a:p>
          <a:p>
            <a:pPr marL="25400" marR="17780" algn="just">
              <a:lnSpc>
                <a:spcPct val="100000"/>
              </a:lnSpc>
              <a:spcBef>
                <a:spcPts val="1430"/>
              </a:spcBef>
            </a:pPr>
            <a:r>
              <a:rPr sz="2400" dirty="0">
                <a:latin typeface="Times New Roman"/>
                <a:cs typeface="Times New Roman"/>
              </a:rPr>
              <a:t>The </a:t>
            </a:r>
            <a:r>
              <a:rPr sz="2400" spc="-5" dirty="0">
                <a:latin typeface="Times New Roman"/>
                <a:cs typeface="Times New Roman"/>
              </a:rPr>
              <a:t>virtual address </a:t>
            </a:r>
            <a:r>
              <a:rPr sz="2400" spc="-55" dirty="0">
                <a:latin typeface="Times New Roman"/>
                <a:cs typeface="Times New Roman"/>
              </a:rPr>
              <a:t>9EF, </a:t>
            </a:r>
            <a:r>
              <a:rPr sz="2400" dirty="0">
                <a:latin typeface="Times New Roman"/>
                <a:cs typeface="Times New Roman"/>
              </a:rPr>
              <a:t>9 </a:t>
            </a:r>
            <a:r>
              <a:rPr sz="2400" spc="-5" dirty="0">
                <a:latin typeface="Times New Roman"/>
                <a:cs typeface="Times New Roman"/>
              </a:rPr>
              <a:t>denotes </a:t>
            </a:r>
            <a:r>
              <a:rPr sz="2400" dirty="0">
                <a:latin typeface="Times New Roman"/>
                <a:cs typeface="Times New Roman"/>
              </a:rPr>
              <a:t>the </a:t>
            </a:r>
            <a:r>
              <a:rPr sz="2400" spc="-5" dirty="0">
                <a:latin typeface="Times New Roman"/>
                <a:cs typeface="Times New Roman"/>
              </a:rPr>
              <a:t>page number (1001 </a:t>
            </a:r>
            <a:r>
              <a:rPr sz="2400" dirty="0">
                <a:latin typeface="Times New Roman"/>
                <a:cs typeface="Times New Roman"/>
              </a:rPr>
              <a:t>) </a:t>
            </a:r>
            <a:r>
              <a:rPr sz="2400" spc="-5" dirty="0">
                <a:latin typeface="Times New Roman"/>
                <a:cs typeface="Times New Roman"/>
              </a:rPr>
              <a:t>and  corresponding frame </a:t>
            </a:r>
            <a:r>
              <a:rPr sz="2400" dirty="0">
                <a:latin typeface="Times New Roman"/>
                <a:cs typeface="Times New Roman"/>
              </a:rPr>
              <a:t>no is 0 ( 0000 from </a:t>
            </a:r>
            <a:r>
              <a:rPr sz="2400" spc="-5" dirty="0">
                <a:latin typeface="Times New Roman"/>
                <a:cs typeface="Times New Roman"/>
              </a:rPr>
              <a:t>given table).Hence </a:t>
            </a:r>
            <a:r>
              <a:rPr sz="2400" dirty="0">
                <a:latin typeface="Times New Roman"/>
                <a:cs typeface="Times New Roman"/>
              </a:rPr>
              <a:t>the resulting  </a:t>
            </a:r>
            <a:r>
              <a:rPr sz="2400" spc="-15" dirty="0">
                <a:latin typeface="Times New Roman"/>
                <a:cs typeface="Times New Roman"/>
              </a:rPr>
              <a:t>physical </a:t>
            </a:r>
            <a:r>
              <a:rPr sz="2400" spc="-5" dirty="0">
                <a:latin typeface="Times New Roman"/>
                <a:cs typeface="Times New Roman"/>
              </a:rPr>
              <a:t>address will </a:t>
            </a:r>
            <a:r>
              <a:rPr sz="2400" dirty="0">
                <a:latin typeface="Times New Roman"/>
                <a:cs typeface="Times New Roman"/>
              </a:rPr>
              <a:t>be</a:t>
            </a:r>
            <a:r>
              <a:rPr sz="2400" spc="80" dirty="0">
                <a:latin typeface="Times New Roman"/>
                <a:cs typeface="Times New Roman"/>
              </a:rPr>
              <a:t> </a:t>
            </a:r>
            <a:r>
              <a:rPr sz="2400" spc="-55" dirty="0">
                <a:latin typeface="Times New Roman"/>
                <a:cs typeface="Times New Roman"/>
              </a:rPr>
              <a:t>0EF.</a:t>
            </a:r>
            <a:endParaRPr sz="2400">
              <a:latin typeface="Times New Roman"/>
              <a:cs typeface="Times New Roman"/>
            </a:endParaRPr>
          </a:p>
          <a:p>
            <a:pPr marL="25400" algn="just">
              <a:lnSpc>
                <a:spcPct val="100000"/>
              </a:lnSpc>
              <a:spcBef>
                <a:spcPts val="5"/>
              </a:spcBef>
            </a:pPr>
            <a:r>
              <a:rPr sz="2400" spc="-25" dirty="0">
                <a:latin typeface="Times New Roman"/>
                <a:cs typeface="Times New Roman"/>
              </a:rPr>
              <a:t>Similarly, </a:t>
            </a:r>
            <a:r>
              <a:rPr sz="2400" spc="-70" dirty="0">
                <a:latin typeface="Times New Roman"/>
                <a:cs typeface="Times New Roman"/>
              </a:rPr>
              <a:t>111 </a:t>
            </a:r>
            <a:r>
              <a:rPr sz="2400" dirty="0">
                <a:latin typeface="Times New Roman"/>
                <a:cs typeface="Times New Roman"/>
              </a:rPr>
              <a:t>→ </a:t>
            </a:r>
            <a:r>
              <a:rPr sz="2400" spc="-35" dirty="0">
                <a:latin typeface="Times New Roman"/>
                <a:cs typeface="Times New Roman"/>
              </a:rPr>
              <a:t>211 </a:t>
            </a:r>
            <a:r>
              <a:rPr sz="2400" dirty="0">
                <a:latin typeface="Times New Roman"/>
                <a:cs typeface="Times New Roman"/>
              </a:rPr>
              <a:t>, </a:t>
            </a:r>
            <a:r>
              <a:rPr sz="2400" spc="-5" dirty="0">
                <a:latin typeface="Times New Roman"/>
                <a:cs typeface="Times New Roman"/>
              </a:rPr>
              <a:t>700 </a:t>
            </a:r>
            <a:r>
              <a:rPr sz="2400" dirty="0">
                <a:latin typeface="Times New Roman"/>
                <a:cs typeface="Times New Roman"/>
              </a:rPr>
              <a:t>→ </a:t>
            </a:r>
            <a:r>
              <a:rPr sz="2400" i="1" spc="-5" dirty="0">
                <a:latin typeface="Times New Roman"/>
                <a:cs typeface="Times New Roman"/>
              </a:rPr>
              <a:t>D</a:t>
            </a:r>
            <a:r>
              <a:rPr sz="2400" spc="-5" dirty="0">
                <a:latin typeface="Times New Roman"/>
                <a:cs typeface="Times New Roman"/>
              </a:rPr>
              <a:t>00 </a:t>
            </a:r>
            <a:r>
              <a:rPr sz="2400" dirty="0">
                <a:latin typeface="Times New Roman"/>
                <a:cs typeface="Times New Roman"/>
              </a:rPr>
              <a:t>, </a:t>
            </a:r>
            <a:r>
              <a:rPr sz="2400" spc="-5" dirty="0">
                <a:latin typeface="Times New Roman"/>
                <a:cs typeface="Times New Roman"/>
              </a:rPr>
              <a:t>0</a:t>
            </a:r>
            <a:r>
              <a:rPr sz="2400" i="1" spc="-5" dirty="0">
                <a:latin typeface="Times New Roman"/>
                <a:cs typeface="Times New Roman"/>
              </a:rPr>
              <a:t>FF </a:t>
            </a:r>
            <a:r>
              <a:rPr sz="2400" dirty="0">
                <a:latin typeface="Times New Roman"/>
                <a:cs typeface="Times New Roman"/>
              </a:rPr>
              <a:t>→</a:t>
            </a:r>
            <a:r>
              <a:rPr sz="2400" spc="155" dirty="0">
                <a:latin typeface="Times New Roman"/>
                <a:cs typeface="Times New Roman"/>
              </a:rPr>
              <a:t> </a:t>
            </a:r>
            <a:r>
              <a:rPr sz="2400" i="1" spc="-5" dirty="0">
                <a:latin typeface="Times New Roman"/>
                <a:cs typeface="Times New Roman"/>
              </a:rPr>
              <a:t>EFF</a:t>
            </a:r>
            <a:endParaRPr sz="2400">
              <a:latin typeface="Times New Roman"/>
              <a:cs typeface="Times New Roman"/>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78739" y="23825"/>
            <a:ext cx="9011920" cy="2221230"/>
          </a:xfrm>
          <a:prstGeom prst="rect">
            <a:avLst/>
          </a:prstGeom>
        </p:spPr>
        <p:txBody>
          <a:bodyPr vert="horz" wrap="square" lIns="0" tIns="12700" rIns="0" bIns="0" rtlCol="0">
            <a:spAutoFit/>
          </a:bodyPr>
          <a:lstStyle/>
          <a:p>
            <a:pPr marL="12700" marR="29209" algn="just">
              <a:lnSpc>
                <a:spcPct val="100000"/>
              </a:lnSpc>
              <a:spcBef>
                <a:spcPts val="100"/>
              </a:spcBef>
            </a:pPr>
            <a:r>
              <a:rPr sz="2400" spc="-5" dirty="0">
                <a:latin typeface="Times New Roman"/>
                <a:cs typeface="Times New Roman"/>
              </a:rPr>
              <a:t>When </a:t>
            </a:r>
            <a:r>
              <a:rPr sz="2400" dirty="0">
                <a:latin typeface="Times New Roman"/>
                <a:cs typeface="Times New Roman"/>
              </a:rPr>
              <a:t>the CPU </a:t>
            </a:r>
            <a:r>
              <a:rPr sz="2400" spc="-10" dirty="0">
                <a:latin typeface="Times New Roman"/>
                <a:cs typeface="Times New Roman"/>
              </a:rPr>
              <a:t>scheduler </a:t>
            </a:r>
            <a:r>
              <a:rPr sz="2400" spc="-5" dirty="0">
                <a:latin typeface="Times New Roman"/>
                <a:cs typeface="Times New Roman"/>
              </a:rPr>
              <a:t>selects </a:t>
            </a:r>
            <a:r>
              <a:rPr sz="2400" dirty="0">
                <a:latin typeface="Times New Roman"/>
                <a:cs typeface="Times New Roman"/>
              </a:rPr>
              <a:t>a </a:t>
            </a:r>
            <a:r>
              <a:rPr sz="2400" spc="-5" dirty="0">
                <a:latin typeface="Times New Roman"/>
                <a:cs typeface="Times New Roman"/>
              </a:rPr>
              <a:t>process for execution, </a:t>
            </a:r>
            <a:r>
              <a:rPr sz="2400" dirty="0">
                <a:latin typeface="Times New Roman"/>
                <a:cs typeface="Times New Roman"/>
              </a:rPr>
              <a:t>the </a:t>
            </a:r>
            <a:r>
              <a:rPr sz="2400" spc="-5" dirty="0">
                <a:latin typeface="Times New Roman"/>
                <a:cs typeface="Times New Roman"/>
              </a:rPr>
              <a:t>dispatcher  loads the relocation and limit </a:t>
            </a:r>
            <a:r>
              <a:rPr sz="2400" spc="-10" dirty="0">
                <a:latin typeface="Times New Roman"/>
                <a:cs typeface="Times New Roman"/>
              </a:rPr>
              <a:t>registers </a:t>
            </a:r>
            <a:r>
              <a:rPr sz="2400" dirty="0">
                <a:latin typeface="Times New Roman"/>
                <a:cs typeface="Times New Roman"/>
              </a:rPr>
              <a:t>with the </a:t>
            </a:r>
            <a:r>
              <a:rPr sz="2400" spc="-10" dirty="0">
                <a:latin typeface="Times New Roman"/>
                <a:cs typeface="Times New Roman"/>
              </a:rPr>
              <a:t>correct </a:t>
            </a:r>
            <a:r>
              <a:rPr sz="2400" spc="-5" dirty="0">
                <a:latin typeface="Times New Roman"/>
                <a:cs typeface="Times New Roman"/>
              </a:rPr>
              <a:t>values </a:t>
            </a:r>
            <a:r>
              <a:rPr sz="2400" spc="-10" dirty="0">
                <a:latin typeface="Times New Roman"/>
                <a:cs typeface="Times New Roman"/>
              </a:rPr>
              <a:t>as </a:t>
            </a:r>
            <a:r>
              <a:rPr sz="2400" dirty="0">
                <a:latin typeface="Times New Roman"/>
                <a:cs typeface="Times New Roman"/>
              </a:rPr>
              <a:t>part of  the context</a:t>
            </a:r>
            <a:r>
              <a:rPr sz="2400" spc="-50" dirty="0">
                <a:latin typeface="Times New Roman"/>
                <a:cs typeface="Times New Roman"/>
              </a:rPr>
              <a:t> </a:t>
            </a:r>
            <a:r>
              <a:rPr sz="2400" spc="-5" dirty="0">
                <a:latin typeface="Times New Roman"/>
                <a:cs typeface="Times New Roman"/>
              </a:rPr>
              <a:t>switch.</a:t>
            </a:r>
            <a:endParaRPr sz="2400">
              <a:latin typeface="Times New Roman"/>
              <a:cs typeface="Times New Roman"/>
            </a:endParaRPr>
          </a:p>
          <a:p>
            <a:pPr marL="12700" marR="5080" algn="just">
              <a:lnSpc>
                <a:spcPct val="100000"/>
              </a:lnSpc>
              <a:spcBef>
                <a:spcPts val="5"/>
              </a:spcBef>
            </a:pPr>
            <a:r>
              <a:rPr sz="2400" spc="-5" dirty="0">
                <a:latin typeface="Times New Roman"/>
                <a:cs typeface="Times New Roman"/>
              </a:rPr>
              <a:t>Because </a:t>
            </a:r>
            <a:r>
              <a:rPr sz="2400" dirty="0">
                <a:latin typeface="Times New Roman"/>
                <a:cs typeface="Times New Roman"/>
              </a:rPr>
              <a:t>every </a:t>
            </a:r>
            <a:r>
              <a:rPr sz="2400" spc="-5" dirty="0">
                <a:latin typeface="Times New Roman"/>
                <a:cs typeface="Times New Roman"/>
              </a:rPr>
              <a:t>address generated </a:t>
            </a:r>
            <a:r>
              <a:rPr sz="2400" spc="20" dirty="0">
                <a:latin typeface="Times New Roman"/>
                <a:cs typeface="Times New Roman"/>
              </a:rPr>
              <a:t>by </a:t>
            </a:r>
            <a:r>
              <a:rPr sz="2400" dirty="0">
                <a:latin typeface="Times New Roman"/>
                <a:cs typeface="Times New Roman"/>
              </a:rPr>
              <a:t>a CPU is </a:t>
            </a:r>
            <a:r>
              <a:rPr sz="2400" spc="-10" dirty="0">
                <a:latin typeface="Times New Roman"/>
                <a:cs typeface="Times New Roman"/>
              </a:rPr>
              <a:t>checked </a:t>
            </a:r>
            <a:r>
              <a:rPr sz="2400" spc="-5" dirty="0">
                <a:latin typeface="Times New Roman"/>
                <a:cs typeface="Times New Roman"/>
              </a:rPr>
              <a:t>against </a:t>
            </a:r>
            <a:r>
              <a:rPr sz="2400" dirty="0">
                <a:latin typeface="Times New Roman"/>
                <a:cs typeface="Times New Roman"/>
              </a:rPr>
              <a:t>these  </a:t>
            </a:r>
            <a:r>
              <a:rPr sz="2400" spc="-5" dirty="0">
                <a:latin typeface="Times New Roman"/>
                <a:cs typeface="Times New Roman"/>
              </a:rPr>
              <a:t>registers, </a:t>
            </a:r>
            <a:r>
              <a:rPr sz="2400" dirty="0">
                <a:latin typeface="Times New Roman"/>
                <a:cs typeface="Times New Roman"/>
              </a:rPr>
              <a:t>it </a:t>
            </a:r>
            <a:r>
              <a:rPr sz="2400" spc="-5" dirty="0">
                <a:latin typeface="Times New Roman"/>
                <a:cs typeface="Times New Roman"/>
              </a:rPr>
              <a:t>protect </a:t>
            </a:r>
            <a:r>
              <a:rPr sz="2400" spc="-15" dirty="0">
                <a:latin typeface="Times New Roman"/>
                <a:cs typeface="Times New Roman"/>
              </a:rPr>
              <a:t>both</a:t>
            </a:r>
            <a:r>
              <a:rPr sz="2400" spc="570" dirty="0">
                <a:latin typeface="Times New Roman"/>
                <a:cs typeface="Times New Roman"/>
              </a:rPr>
              <a:t> </a:t>
            </a:r>
            <a:r>
              <a:rPr sz="2400" dirty="0">
                <a:latin typeface="Times New Roman"/>
                <a:cs typeface="Times New Roman"/>
              </a:rPr>
              <a:t>the </a:t>
            </a:r>
            <a:r>
              <a:rPr sz="2400" spc="-5" dirty="0">
                <a:latin typeface="Times New Roman"/>
                <a:cs typeface="Times New Roman"/>
              </a:rPr>
              <a:t>operating system and </a:t>
            </a:r>
            <a:r>
              <a:rPr sz="2400" dirty="0">
                <a:latin typeface="Times New Roman"/>
                <a:cs typeface="Times New Roman"/>
              </a:rPr>
              <a:t>the </a:t>
            </a:r>
            <a:r>
              <a:rPr sz="2400" spc="-5" dirty="0">
                <a:latin typeface="Times New Roman"/>
                <a:cs typeface="Times New Roman"/>
              </a:rPr>
              <a:t>other users‘  </a:t>
            </a:r>
            <a:r>
              <a:rPr sz="2400" spc="-10" dirty="0">
                <a:latin typeface="Times New Roman"/>
                <a:cs typeface="Times New Roman"/>
              </a:rPr>
              <a:t>programs </a:t>
            </a:r>
            <a:r>
              <a:rPr sz="2400" spc="-5" dirty="0">
                <a:latin typeface="Times New Roman"/>
                <a:cs typeface="Times New Roman"/>
              </a:rPr>
              <a:t>and data from being modified </a:t>
            </a:r>
            <a:r>
              <a:rPr sz="2400" dirty="0">
                <a:latin typeface="Times New Roman"/>
                <a:cs typeface="Times New Roman"/>
              </a:rPr>
              <a:t>by this running</a:t>
            </a:r>
            <a:r>
              <a:rPr sz="2400" spc="60" dirty="0">
                <a:latin typeface="Times New Roman"/>
                <a:cs typeface="Times New Roman"/>
              </a:rPr>
              <a:t> </a:t>
            </a:r>
            <a:r>
              <a:rPr sz="2400" spc="-5" dirty="0">
                <a:latin typeface="Times New Roman"/>
                <a:cs typeface="Times New Roman"/>
              </a:rPr>
              <a:t>process.</a:t>
            </a:r>
            <a:endParaRPr sz="2400">
              <a:latin typeface="Times New Roman"/>
              <a:cs typeface="Times New Roman"/>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687195" y="20777"/>
            <a:ext cx="5962015" cy="454025"/>
          </a:xfrm>
          <a:prstGeom prst="rect">
            <a:avLst/>
          </a:prstGeom>
        </p:spPr>
        <p:txBody>
          <a:bodyPr vert="horz" wrap="square" lIns="0" tIns="13970" rIns="0" bIns="0" rtlCol="0">
            <a:spAutoFit/>
          </a:bodyPr>
          <a:lstStyle/>
          <a:p>
            <a:pPr marL="12700">
              <a:lnSpc>
                <a:spcPct val="100000"/>
              </a:lnSpc>
              <a:spcBef>
                <a:spcPts val="110"/>
              </a:spcBef>
            </a:pPr>
            <a:r>
              <a:rPr sz="2800" b="1" spc="-5" dirty="0">
                <a:solidFill>
                  <a:srgbClr val="0033CC"/>
                </a:solidFill>
                <a:latin typeface="Times New Roman"/>
                <a:cs typeface="Times New Roman"/>
              </a:rPr>
              <a:t>Memory </a:t>
            </a:r>
            <a:r>
              <a:rPr sz="2800" b="1" spc="5" dirty="0">
                <a:solidFill>
                  <a:srgbClr val="0033CC"/>
                </a:solidFill>
                <a:latin typeface="Times New Roman"/>
                <a:cs typeface="Times New Roman"/>
              </a:rPr>
              <a:t>Allocation </a:t>
            </a:r>
            <a:r>
              <a:rPr sz="2800" b="1" dirty="0">
                <a:solidFill>
                  <a:srgbClr val="0033CC"/>
                </a:solidFill>
                <a:latin typeface="Times New Roman"/>
                <a:cs typeface="Times New Roman"/>
              </a:rPr>
              <a:t>-Variable</a:t>
            </a:r>
            <a:r>
              <a:rPr sz="2800" b="1" spc="-185" dirty="0">
                <a:solidFill>
                  <a:srgbClr val="0033CC"/>
                </a:solidFill>
                <a:latin typeface="Times New Roman"/>
                <a:cs typeface="Times New Roman"/>
              </a:rPr>
              <a:t> </a:t>
            </a:r>
            <a:r>
              <a:rPr sz="2800" b="1" dirty="0">
                <a:solidFill>
                  <a:srgbClr val="0033CC"/>
                </a:solidFill>
                <a:latin typeface="Times New Roman"/>
                <a:cs typeface="Times New Roman"/>
              </a:rPr>
              <a:t>Partition</a:t>
            </a:r>
            <a:endParaRPr sz="2800">
              <a:latin typeface="Times New Roman"/>
              <a:cs typeface="Times New Roman"/>
            </a:endParaRPr>
          </a:p>
        </p:txBody>
      </p:sp>
      <p:sp>
        <p:nvSpPr>
          <p:cNvPr id="3" name="object 3"/>
          <p:cNvSpPr txBox="1"/>
          <p:nvPr/>
        </p:nvSpPr>
        <p:spPr>
          <a:xfrm>
            <a:off x="78739" y="546303"/>
            <a:ext cx="8994140" cy="2373630"/>
          </a:xfrm>
          <a:prstGeom prst="rect">
            <a:avLst/>
          </a:prstGeom>
        </p:spPr>
        <p:txBody>
          <a:bodyPr vert="horz" wrap="square" lIns="0" tIns="0" rIns="0" bIns="0" rtlCol="0">
            <a:spAutoFit/>
          </a:bodyPr>
          <a:lstStyle/>
          <a:p>
            <a:pPr marL="299085" indent="-287020" algn="just">
              <a:lnSpc>
                <a:spcPts val="3005"/>
              </a:lnSpc>
              <a:buClr>
                <a:srgbClr val="CC6600"/>
              </a:buClr>
              <a:buSzPct val="110416"/>
              <a:buFont typeface="Wingdings"/>
              <a:buChar char=""/>
              <a:tabLst>
                <a:tab pos="299720" algn="l"/>
              </a:tabLst>
            </a:pPr>
            <a:r>
              <a:rPr sz="2400" dirty="0">
                <a:latin typeface="Times New Roman"/>
                <a:cs typeface="Times New Roman"/>
              </a:rPr>
              <a:t>The simplest </a:t>
            </a:r>
            <a:r>
              <a:rPr sz="2400" spc="-5" dirty="0">
                <a:latin typeface="Times New Roman"/>
                <a:cs typeface="Times New Roman"/>
              </a:rPr>
              <a:t>methods of </a:t>
            </a:r>
            <a:r>
              <a:rPr sz="2400" b="1" dirty="0">
                <a:solidFill>
                  <a:srgbClr val="FF0000"/>
                </a:solidFill>
                <a:latin typeface="Times New Roman"/>
                <a:cs typeface="Times New Roman"/>
              </a:rPr>
              <a:t>allocating </a:t>
            </a:r>
            <a:r>
              <a:rPr sz="2400" b="1" spc="-15" dirty="0">
                <a:solidFill>
                  <a:srgbClr val="FF0000"/>
                </a:solidFill>
                <a:latin typeface="Times New Roman"/>
                <a:cs typeface="Times New Roman"/>
              </a:rPr>
              <a:t>memory </a:t>
            </a:r>
            <a:r>
              <a:rPr sz="2400" b="1" dirty="0">
                <a:solidFill>
                  <a:srgbClr val="FF0000"/>
                </a:solidFill>
                <a:latin typeface="Times New Roman"/>
                <a:cs typeface="Times New Roman"/>
              </a:rPr>
              <a:t>is </a:t>
            </a:r>
            <a:r>
              <a:rPr sz="2400" b="1" spc="-5" dirty="0">
                <a:solidFill>
                  <a:srgbClr val="FF0000"/>
                </a:solidFill>
                <a:latin typeface="Times New Roman"/>
                <a:cs typeface="Times New Roman"/>
              </a:rPr>
              <a:t>to </a:t>
            </a:r>
            <a:r>
              <a:rPr sz="2400" b="1" dirty="0">
                <a:solidFill>
                  <a:srgbClr val="FF0000"/>
                </a:solidFill>
                <a:latin typeface="Times New Roman"/>
                <a:cs typeface="Times New Roman"/>
              </a:rPr>
              <a:t>assign </a:t>
            </a:r>
            <a:r>
              <a:rPr sz="2400" b="1" spc="-5" dirty="0">
                <a:solidFill>
                  <a:srgbClr val="FF0000"/>
                </a:solidFill>
                <a:latin typeface="Times New Roman"/>
                <a:cs typeface="Times New Roman"/>
              </a:rPr>
              <a:t>processes</a:t>
            </a:r>
            <a:r>
              <a:rPr sz="2400" b="1" spc="495" dirty="0">
                <a:solidFill>
                  <a:srgbClr val="FF0000"/>
                </a:solidFill>
                <a:latin typeface="Times New Roman"/>
                <a:cs typeface="Times New Roman"/>
              </a:rPr>
              <a:t> </a:t>
            </a:r>
            <a:r>
              <a:rPr sz="2400" b="1" spc="-10" dirty="0">
                <a:solidFill>
                  <a:srgbClr val="FF0000"/>
                </a:solidFill>
                <a:latin typeface="Times New Roman"/>
                <a:cs typeface="Times New Roman"/>
              </a:rPr>
              <a:t>to</a:t>
            </a:r>
            <a:endParaRPr sz="2400">
              <a:latin typeface="Times New Roman"/>
              <a:cs typeface="Times New Roman"/>
            </a:endParaRPr>
          </a:p>
          <a:p>
            <a:pPr marL="12700" marR="12065" algn="just">
              <a:lnSpc>
                <a:spcPts val="2880"/>
              </a:lnSpc>
              <a:spcBef>
                <a:spcPts val="70"/>
              </a:spcBef>
            </a:pPr>
            <a:r>
              <a:rPr sz="2400" b="1" dirty="0">
                <a:solidFill>
                  <a:srgbClr val="FF0000"/>
                </a:solidFill>
                <a:latin typeface="Times New Roman"/>
                <a:cs typeface="Times New Roman"/>
              </a:rPr>
              <a:t>variably </a:t>
            </a:r>
            <a:r>
              <a:rPr sz="2400" b="1" spc="-5" dirty="0">
                <a:solidFill>
                  <a:srgbClr val="FF0000"/>
                </a:solidFill>
                <a:latin typeface="Times New Roman"/>
                <a:cs typeface="Times New Roman"/>
              </a:rPr>
              <a:t>sized partitions </a:t>
            </a:r>
            <a:r>
              <a:rPr sz="2400" b="1" dirty="0">
                <a:solidFill>
                  <a:srgbClr val="FF0000"/>
                </a:solidFill>
                <a:latin typeface="Times New Roman"/>
                <a:cs typeface="Times New Roman"/>
              </a:rPr>
              <a:t>in </a:t>
            </a:r>
            <a:r>
              <a:rPr sz="2400" b="1" spc="-10" dirty="0">
                <a:solidFill>
                  <a:srgbClr val="FF0000"/>
                </a:solidFill>
                <a:latin typeface="Times New Roman"/>
                <a:cs typeface="Times New Roman"/>
              </a:rPr>
              <a:t>memory</a:t>
            </a:r>
            <a:r>
              <a:rPr sz="2400" spc="-10" dirty="0">
                <a:latin typeface="Times New Roman"/>
                <a:cs typeface="Times New Roman"/>
              </a:rPr>
              <a:t>, </a:t>
            </a:r>
            <a:r>
              <a:rPr sz="2400" dirty="0">
                <a:latin typeface="Times New Roman"/>
                <a:cs typeface="Times New Roman"/>
              </a:rPr>
              <a:t>where </a:t>
            </a:r>
            <a:r>
              <a:rPr sz="2400" b="1" spc="-10" dirty="0">
                <a:solidFill>
                  <a:srgbClr val="FF0000"/>
                </a:solidFill>
                <a:latin typeface="Times New Roman"/>
                <a:cs typeface="Times New Roman"/>
              </a:rPr>
              <a:t>each </a:t>
            </a:r>
            <a:r>
              <a:rPr sz="2400" b="1" spc="-5" dirty="0">
                <a:solidFill>
                  <a:srgbClr val="FF0000"/>
                </a:solidFill>
                <a:latin typeface="Times New Roman"/>
                <a:cs typeface="Times New Roman"/>
              </a:rPr>
              <a:t>partition </a:t>
            </a:r>
            <a:r>
              <a:rPr sz="2400" b="1" spc="-15" dirty="0">
                <a:solidFill>
                  <a:srgbClr val="FF0000"/>
                </a:solidFill>
                <a:latin typeface="Times New Roman"/>
                <a:cs typeface="Times New Roman"/>
              </a:rPr>
              <a:t>may  </a:t>
            </a:r>
            <a:r>
              <a:rPr sz="2400" b="1" spc="-5" dirty="0">
                <a:solidFill>
                  <a:srgbClr val="FF0000"/>
                </a:solidFill>
                <a:latin typeface="Times New Roman"/>
                <a:cs typeface="Times New Roman"/>
              </a:rPr>
              <a:t>contain exactly </a:t>
            </a:r>
            <a:r>
              <a:rPr sz="2400" b="1" dirty="0">
                <a:solidFill>
                  <a:srgbClr val="FF0000"/>
                </a:solidFill>
                <a:latin typeface="Times New Roman"/>
                <a:cs typeface="Times New Roman"/>
              </a:rPr>
              <a:t>one</a:t>
            </a:r>
            <a:r>
              <a:rPr sz="2400" b="1" spc="-15" dirty="0">
                <a:solidFill>
                  <a:srgbClr val="FF0000"/>
                </a:solidFill>
                <a:latin typeface="Times New Roman"/>
                <a:cs typeface="Times New Roman"/>
              </a:rPr>
              <a:t> </a:t>
            </a:r>
            <a:r>
              <a:rPr sz="2400" b="1" spc="-5" dirty="0">
                <a:solidFill>
                  <a:srgbClr val="FF0000"/>
                </a:solidFill>
                <a:latin typeface="Times New Roman"/>
                <a:cs typeface="Times New Roman"/>
              </a:rPr>
              <a:t>process.</a:t>
            </a:r>
            <a:endParaRPr sz="2400">
              <a:latin typeface="Times New Roman"/>
              <a:cs typeface="Times New Roman"/>
            </a:endParaRPr>
          </a:p>
          <a:p>
            <a:pPr marL="12700" marR="5080" algn="just">
              <a:lnSpc>
                <a:spcPts val="2880"/>
              </a:lnSpc>
              <a:spcBef>
                <a:spcPts val="1205"/>
              </a:spcBef>
              <a:buClr>
                <a:srgbClr val="CC6600"/>
              </a:buClr>
              <a:buSzPct val="110416"/>
              <a:buFont typeface="Wingdings"/>
              <a:buChar char=""/>
              <a:tabLst>
                <a:tab pos="299720" algn="l"/>
              </a:tabLst>
            </a:pPr>
            <a:r>
              <a:rPr sz="2400" spc="-20" dirty="0">
                <a:latin typeface="Times New Roman"/>
                <a:cs typeface="Times New Roman"/>
              </a:rPr>
              <a:t>In </a:t>
            </a:r>
            <a:r>
              <a:rPr sz="2400" dirty="0">
                <a:latin typeface="Times New Roman"/>
                <a:cs typeface="Times New Roman"/>
              </a:rPr>
              <a:t>this </a:t>
            </a:r>
            <a:r>
              <a:rPr sz="2400" spc="-5" dirty="0">
                <a:latin typeface="Times New Roman"/>
                <a:cs typeface="Times New Roman"/>
              </a:rPr>
              <a:t>variable </a:t>
            </a:r>
            <a:r>
              <a:rPr sz="2400" dirty="0">
                <a:latin typeface="Times New Roman"/>
                <a:cs typeface="Times New Roman"/>
              </a:rPr>
              <a:t>partition </a:t>
            </a:r>
            <a:r>
              <a:rPr sz="2400" spc="-5" dirty="0">
                <a:latin typeface="Times New Roman"/>
                <a:cs typeface="Times New Roman"/>
              </a:rPr>
              <a:t>scheme, </a:t>
            </a:r>
            <a:r>
              <a:rPr sz="2400" b="1" spc="-5" dirty="0">
                <a:solidFill>
                  <a:srgbClr val="0033CC"/>
                </a:solidFill>
                <a:latin typeface="Times New Roman"/>
                <a:cs typeface="Times New Roman"/>
              </a:rPr>
              <a:t>the </a:t>
            </a:r>
            <a:r>
              <a:rPr sz="2400" b="1" dirty="0">
                <a:solidFill>
                  <a:srgbClr val="0033CC"/>
                </a:solidFill>
                <a:latin typeface="Times New Roman"/>
                <a:cs typeface="Times New Roman"/>
              </a:rPr>
              <a:t>operating system </a:t>
            </a:r>
            <a:r>
              <a:rPr sz="2400" b="1" spc="-5" dirty="0">
                <a:solidFill>
                  <a:srgbClr val="0033CC"/>
                </a:solidFill>
                <a:latin typeface="Times New Roman"/>
                <a:cs typeface="Times New Roman"/>
              </a:rPr>
              <a:t>keeps </a:t>
            </a:r>
            <a:r>
              <a:rPr sz="2400" b="1" dirty="0">
                <a:solidFill>
                  <a:srgbClr val="0033CC"/>
                </a:solidFill>
                <a:latin typeface="Times New Roman"/>
                <a:cs typeface="Times New Roman"/>
              </a:rPr>
              <a:t>a table  indicating </a:t>
            </a:r>
            <a:r>
              <a:rPr sz="2400" b="1" spc="-5" dirty="0">
                <a:solidFill>
                  <a:srgbClr val="0033CC"/>
                </a:solidFill>
                <a:latin typeface="Times New Roman"/>
                <a:cs typeface="Times New Roman"/>
              </a:rPr>
              <a:t>which parts </a:t>
            </a:r>
            <a:r>
              <a:rPr sz="2400" b="1" dirty="0">
                <a:solidFill>
                  <a:srgbClr val="0033CC"/>
                </a:solidFill>
                <a:latin typeface="Times New Roman"/>
                <a:cs typeface="Times New Roman"/>
              </a:rPr>
              <a:t>of </a:t>
            </a:r>
            <a:r>
              <a:rPr sz="2400" b="1" spc="-15" dirty="0">
                <a:solidFill>
                  <a:srgbClr val="0033CC"/>
                </a:solidFill>
                <a:latin typeface="Times New Roman"/>
                <a:cs typeface="Times New Roman"/>
              </a:rPr>
              <a:t>memory</a:t>
            </a:r>
            <a:r>
              <a:rPr sz="2400" b="1" spc="570" dirty="0">
                <a:solidFill>
                  <a:srgbClr val="0033CC"/>
                </a:solidFill>
                <a:latin typeface="Times New Roman"/>
                <a:cs typeface="Times New Roman"/>
              </a:rPr>
              <a:t> </a:t>
            </a:r>
            <a:r>
              <a:rPr sz="2400" b="1" spc="-5" dirty="0">
                <a:solidFill>
                  <a:srgbClr val="0033CC"/>
                </a:solidFill>
                <a:latin typeface="Times New Roman"/>
                <a:cs typeface="Times New Roman"/>
              </a:rPr>
              <a:t>are </a:t>
            </a:r>
            <a:r>
              <a:rPr sz="2400" b="1" dirty="0">
                <a:solidFill>
                  <a:srgbClr val="0033CC"/>
                </a:solidFill>
                <a:latin typeface="Times New Roman"/>
                <a:cs typeface="Times New Roman"/>
              </a:rPr>
              <a:t>available and </a:t>
            </a:r>
            <a:r>
              <a:rPr sz="2400" b="1" spc="-5" dirty="0">
                <a:solidFill>
                  <a:srgbClr val="0033CC"/>
                </a:solidFill>
                <a:latin typeface="Times New Roman"/>
                <a:cs typeface="Times New Roman"/>
              </a:rPr>
              <a:t>which are  occupied</a:t>
            </a:r>
            <a:r>
              <a:rPr sz="2400" spc="-5" dirty="0">
                <a:latin typeface="Times New Roman"/>
                <a:cs typeface="Times New Roman"/>
              </a:rPr>
              <a:t>.</a:t>
            </a:r>
            <a:endParaRPr sz="2400">
              <a:latin typeface="Times New Roman"/>
              <a:cs typeface="Times New Roman"/>
            </a:endParaRPr>
          </a:p>
        </p:txBody>
      </p:sp>
      <p:sp>
        <p:nvSpPr>
          <p:cNvPr id="4" name="object 4"/>
          <p:cNvSpPr txBox="1"/>
          <p:nvPr/>
        </p:nvSpPr>
        <p:spPr>
          <a:xfrm>
            <a:off x="78739" y="3046933"/>
            <a:ext cx="8993505" cy="391795"/>
          </a:xfrm>
          <a:prstGeom prst="rect">
            <a:avLst/>
          </a:prstGeom>
        </p:spPr>
        <p:txBody>
          <a:bodyPr vert="horz" wrap="square" lIns="0" tIns="12700" rIns="0" bIns="0" rtlCol="0">
            <a:spAutoFit/>
          </a:bodyPr>
          <a:lstStyle/>
          <a:p>
            <a:pPr marL="375285" indent="-363220">
              <a:lnSpc>
                <a:spcPct val="100000"/>
              </a:lnSpc>
              <a:spcBef>
                <a:spcPts val="100"/>
              </a:spcBef>
              <a:buClr>
                <a:srgbClr val="CC6600"/>
              </a:buClr>
              <a:buSzPct val="110416"/>
              <a:buFont typeface="Wingdings"/>
              <a:buChar char=""/>
              <a:tabLst>
                <a:tab pos="375920" algn="l"/>
                <a:tab pos="1692275" algn="l"/>
                <a:tab pos="2219960" algn="l"/>
                <a:tab pos="3506470" algn="l"/>
                <a:tab pos="3918585" algn="l"/>
                <a:tab pos="5290185" algn="l"/>
                <a:tab pos="5885180" algn="l"/>
                <a:tab pos="6650355" algn="l"/>
                <a:tab pos="8074025" algn="l"/>
                <a:tab pos="8775065" algn="l"/>
              </a:tabLst>
            </a:pPr>
            <a:r>
              <a:rPr sz="2400" b="1" dirty="0">
                <a:solidFill>
                  <a:srgbClr val="0033CC"/>
                </a:solidFill>
                <a:latin typeface="Times New Roman"/>
                <a:cs typeface="Times New Roman"/>
              </a:rPr>
              <a:t>I</a:t>
            </a:r>
            <a:r>
              <a:rPr sz="2400" b="1" spc="5" dirty="0">
                <a:solidFill>
                  <a:srgbClr val="0033CC"/>
                </a:solidFill>
                <a:latin typeface="Times New Roman"/>
                <a:cs typeface="Times New Roman"/>
              </a:rPr>
              <a:t>n</a:t>
            </a:r>
            <a:r>
              <a:rPr sz="2400" b="1" dirty="0">
                <a:solidFill>
                  <a:srgbClr val="0033CC"/>
                </a:solidFill>
                <a:latin typeface="Times New Roman"/>
                <a:cs typeface="Times New Roman"/>
              </a:rPr>
              <a:t>itial</a:t>
            </a:r>
            <a:r>
              <a:rPr sz="2400" b="1" spc="5" dirty="0">
                <a:solidFill>
                  <a:srgbClr val="0033CC"/>
                </a:solidFill>
                <a:latin typeface="Times New Roman"/>
                <a:cs typeface="Times New Roman"/>
              </a:rPr>
              <a:t>l</a:t>
            </a:r>
            <a:r>
              <a:rPr sz="2400" b="1" dirty="0">
                <a:solidFill>
                  <a:srgbClr val="0033CC"/>
                </a:solidFill>
                <a:latin typeface="Times New Roman"/>
                <a:cs typeface="Times New Roman"/>
              </a:rPr>
              <a:t>y,	a</a:t>
            </a:r>
            <a:r>
              <a:rPr sz="2400" b="1" spc="-25" dirty="0">
                <a:solidFill>
                  <a:srgbClr val="0033CC"/>
                </a:solidFill>
                <a:latin typeface="Times New Roman"/>
                <a:cs typeface="Times New Roman"/>
              </a:rPr>
              <a:t>l</a:t>
            </a:r>
            <a:r>
              <a:rPr sz="2400" b="1" dirty="0">
                <a:solidFill>
                  <a:srgbClr val="0033CC"/>
                </a:solidFill>
                <a:latin typeface="Times New Roman"/>
                <a:cs typeface="Times New Roman"/>
              </a:rPr>
              <a:t>l	</a:t>
            </a:r>
            <a:r>
              <a:rPr sz="2400" b="1" spc="-35" dirty="0">
                <a:solidFill>
                  <a:srgbClr val="0033CC"/>
                </a:solidFill>
                <a:latin typeface="Times New Roman"/>
                <a:cs typeface="Times New Roman"/>
              </a:rPr>
              <a:t>m</a:t>
            </a:r>
            <a:r>
              <a:rPr sz="2400" b="1" spc="10" dirty="0">
                <a:solidFill>
                  <a:srgbClr val="0033CC"/>
                </a:solidFill>
                <a:latin typeface="Times New Roman"/>
                <a:cs typeface="Times New Roman"/>
              </a:rPr>
              <a:t>e</a:t>
            </a:r>
            <a:r>
              <a:rPr sz="2400" b="1" spc="-35" dirty="0">
                <a:solidFill>
                  <a:srgbClr val="0033CC"/>
                </a:solidFill>
                <a:latin typeface="Times New Roman"/>
                <a:cs typeface="Times New Roman"/>
              </a:rPr>
              <a:t>m</a:t>
            </a:r>
            <a:r>
              <a:rPr sz="2400" b="1" dirty="0">
                <a:solidFill>
                  <a:srgbClr val="0033CC"/>
                </a:solidFill>
                <a:latin typeface="Times New Roman"/>
                <a:cs typeface="Times New Roman"/>
              </a:rPr>
              <a:t>o</a:t>
            </a:r>
            <a:r>
              <a:rPr sz="2400" b="1" spc="-15" dirty="0">
                <a:solidFill>
                  <a:srgbClr val="0033CC"/>
                </a:solidFill>
                <a:latin typeface="Times New Roman"/>
                <a:cs typeface="Times New Roman"/>
              </a:rPr>
              <a:t>r</a:t>
            </a:r>
            <a:r>
              <a:rPr sz="2400" b="1" dirty="0">
                <a:solidFill>
                  <a:srgbClr val="0033CC"/>
                </a:solidFill>
                <a:latin typeface="Times New Roman"/>
                <a:cs typeface="Times New Roman"/>
              </a:rPr>
              <a:t>y	is	av</a:t>
            </a:r>
            <a:r>
              <a:rPr sz="2400" b="1" spc="-30" dirty="0">
                <a:solidFill>
                  <a:srgbClr val="0033CC"/>
                </a:solidFill>
                <a:latin typeface="Times New Roman"/>
                <a:cs typeface="Times New Roman"/>
              </a:rPr>
              <a:t>a</a:t>
            </a:r>
            <a:r>
              <a:rPr sz="2400" b="1" dirty="0">
                <a:solidFill>
                  <a:srgbClr val="0033CC"/>
                </a:solidFill>
                <a:latin typeface="Times New Roman"/>
                <a:cs typeface="Times New Roman"/>
              </a:rPr>
              <a:t>i</a:t>
            </a:r>
            <a:r>
              <a:rPr sz="2400" b="1" spc="5" dirty="0">
                <a:solidFill>
                  <a:srgbClr val="0033CC"/>
                </a:solidFill>
                <a:latin typeface="Times New Roman"/>
                <a:cs typeface="Times New Roman"/>
              </a:rPr>
              <a:t>l</a:t>
            </a:r>
            <a:r>
              <a:rPr sz="2400" b="1" dirty="0">
                <a:solidFill>
                  <a:srgbClr val="0033CC"/>
                </a:solidFill>
                <a:latin typeface="Times New Roman"/>
                <a:cs typeface="Times New Roman"/>
              </a:rPr>
              <a:t>a</a:t>
            </a:r>
            <a:r>
              <a:rPr sz="2400" b="1" spc="-20" dirty="0">
                <a:solidFill>
                  <a:srgbClr val="0033CC"/>
                </a:solidFill>
                <a:latin typeface="Times New Roman"/>
                <a:cs typeface="Times New Roman"/>
              </a:rPr>
              <a:t>b</a:t>
            </a:r>
            <a:r>
              <a:rPr sz="2400" b="1" dirty="0">
                <a:solidFill>
                  <a:srgbClr val="0033CC"/>
                </a:solidFill>
                <a:latin typeface="Times New Roman"/>
                <a:cs typeface="Times New Roman"/>
              </a:rPr>
              <a:t>le	</a:t>
            </a:r>
            <a:r>
              <a:rPr sz="2400" b="1" spc="10" dirty="0">
                <a:solidFill>
                  <a:srgbClr val="0033CC"/>
                </a:solidFill>
                <a:latin typeface="Times New Roman"/>
                <a:cs typeface="Times New Roman"/>
              </a:rPr>
              <a:t>f</a:t>
            </a:r>
            <a:r>
              <a:rPr sz="2400" b="1" dirty="0">
                <a:solidFill>
                  <a:srgbClr val="0033CC"/>
                </a:solidFill>
                <a:latin typeface="Times New Roman"/>
                <a:cs typeface="Times New Roman"/>
              </a:rPr>
              <a:t>or	us</a:t>
            </a:r>
            <a:r>
              <a:rPr sz="2400" b="1" spc="-10" dirty="0">
                <a:solidFill>
                  <a:srgbClr val="0033CC"/>
                </a:solidFill>
                <a:latin typeface="Times New Roman"/>
                <a:cs typeface="Times New Roman"/>
              </a:rPr>
              <a:t>e</a:t>
            </a:r>
            <a:r>
              <a:rPr sz="2400" b="1" dirty="0">
                <a:solidFill>
                  <a:srgbClr val="0033CC"/>
                </a:solidFill>
                <a:latin typeface="Times New Roman"/>
                <a:cs typeface="Times New Roman"/>
              </a:rPr>
              <a:t>r	p</a:t>
            </a:r>
            <a:r>
              <a:rPr sz="2400" b="1" spc="-10" dirty="0">
                <a:solidFill>
                  <a:srgbClr val="0033CC"/>
                </a:solidFill>
                <a:latin typeface="Times New Roman"/>
                <a:cs typeface="Times New Roman"/>
              </a:rPr>
              <a:t>r</a:t>
            </a:r>
            <a:r>
              <a:rPr sz="2400" b="1" dirty="0">
                <a:solidFill>
                  <a:srgbClr val="0033CC"/>
                </a:solidFill>
                <a:latin typeface="Times New Roman"/>
                <a:cs typeface="Times New Roman"/>
              </a:rPr>
              <a:t>o</a:t>
            </a:r>
            <a:r>
              <a:rPr sz="2400" b="1" spc="-15" dirty="0">
                <a:solidFill>
                  <a:srgbClr val="0033CC"/>
                </a:solidFill>
                <a:latin typeface="Times New Roman"/>
                <a:cs typeface="Times New Roman"/>
              </a:rPr>
              <a:t>c</a:t>
            </a:r>
            <a:r>
              <a:rPr sz="2400" b="1" spc="-10" dirty="0">
                <a:solidFill>
                  <a:srgbClr val="0033CC"/>
                </a:solidFill>
                <a:latin typeface="Times New Roman"/>
                <a:cs typeface="Times New Roman"/>
              </a:rPr>
              <a:t>e</a:t>
            </a:r>
            <a:r>
              <a:rPr sz="2400" b="1" dirty="0">
                <a:solidFill>
                  <a:srgbClr val="0033CC"/>
                </a:solidFill>
                <a:latin typeface="Times New Roman"/>
                <a:cs typeface="Times New Roman"/>
              </a:rPr>
              <a:t>ss</a:t>
            </a:r>
            <a:r>
              <a:rPr sz="2400" b="1" spc="-10" dirty="0">
                <a:solidFill>
                  <a:srgbClr val="0033CC"/>
                </a:solidFill>
                <a:latin typeface="Times New Roman"/>
                <a:cs typeface="Times New Roman"/>
              </a:rPr>
              <a:t>e</a:t>
            </a:r>
            <a:r>
              <a:rPr sz="2400" b="1" dirty="0">
                <a:solidFill>
                  <a:srgbClr val="0033CC"/>
                </a:solidFill>
                <a:latin typeface="Times New Roman"/>
                <a:cs typeface="Times New Roman"/>
              </a:rPr>
              <a:t>s	and	is</a:t>
            </a:r>
            <a:endParaRPr sz="2400">
              <a:latin typeface="Times New Roman"/>
              <a:cs typeface="Times New Roman"/>
            </a:endParaRPr>
          </a:p>
        </p:txBody>
      </p:sp>
      <p:sp>
        <p:nvSpPr>
          <p:cNvPr id="5" name="object 5"/>
          <p:cNvSpPr txBox="1">
            <a:spLocks noGrp="1"/>
          </p:cNvSpPr>
          <p:nvPr>
            <p:ph type="body" idx="1"/>
          </p:nvPr>
        </p:nvSpPr>
        <p:spPr>
          <a:prstGeom prst="rect">
            <a:avLst/>
          </a:prstGeom>
        </p:spPr>
        <p:txBody>
          <a:bodyPr vert="horz" wrap="square" lIns="0" tIns="123189" rIns="0" bIns="0" rtlCol="0">
            <a:spAutoFit/>
          </a:bodyPr>
          <a:lstStyle/>
          <a:p>
            <a:pPr marL="12700">
              <a:lnSpc>
                <a:spcPct val="100000"/>
              </a:lnSpc>
              <a:spcBef>
                <a:spcPts val="969"/>
              </a:spcBef>
            </a:pPr>
            <a:r>
              <a:rPr spc="-5" dirty="0"/>
              <a:t>considered </a:t>
            </a:r>
            <a:r>
              <a:rPr dirty="0"/>
              <a:t>one large block </a:t>
            </a:r>
            <a:r>
              <a:rPr spc="-5" dirty="0"/>
              <a:t>of </a:t>
            </a:r>
            <a:r>
              <a:rPr dirty="0"/>
              <a:t>available </a:t>
            </a:r>
            <a:r>
              <a:rPr spc="-15" dirty="0"/>
              <a:t>memory, </a:t>
            </a:r>
            <a:r>
              <a:rPr spc="-5" dirty="0"/>
              <a:t>a</a:t>
            </a:r>
            <a:r>
              <a:rPr spc="40" dirty="0"/>
              <a:t> </a:t>
            </a:r>
            <a:r>
              <a:rPr spc="-5" dirty="0"/>
              <a:t>hole.</a:t>
            </a:r>
          </a:p>
          <a:p>
            <a:pPr marL="12700" marR="350520">
              <a:lnSpc>
                <a:spcPts val="2880"/>
              </a:lnSpc>
              <a:spcBef>
                <a:spcPts val="1300"/>
              </a:spcBef>
              <a:buClr>
                <a:srgbClr val="CC6600"/>
              </a:buClr>
              <a:buSzPct val="110416"/>
              <a:buFont typeface="Wingdings"/>
              <a:buChar char=""/>
              <a:tabLst>
                <a:tab pos="299720" algn="l"/>
              </a:tabLst>
            </a:pPr>
            <a:r>
              <a:rPr b="0" spc="-5" dirty="0">
                <a:solidFill>
                  <a:srgbClr val="000000"/>
                </a:solidFill>
                <a:latin typeface="Times New Roman"/>
                <a:cs typeface="Times New Roman"/>
              </a:rPr>
              <a:t>When </a:t>
            </a:r>
            <a:r>
              <a:rPr b="0" dirty="0">
                <a:solidFill>
                  <a:srgbClr val="000000"/>
                </a:solidFill>
                <a:latin typeface="Times New Roman"/>
                <a:cs typeface="Times New Roman"/>
              </a:rPr>
              <a:t>a </a:t>
            </a:r>
            <a:r>
              <a:rPr b="0" spc="-5" dirty="0">
                <a:solidFill>
                  <a:srgbClr val="000000"/>
                </a:solidFill>
                <a:latin typeface="Times New Roman"/>
                <a:cs typeface="Times New Roman"/>
              </a:rPr>
              <a:t>process arrives, </a:t>
            </a:r>
            <a:r>
              <a:rPr b="0" dirty="0">
                <a:solidFill>
                  <a:srgbClr val="000000"/>
                </a:solidFill>
                <a:latin typeface="Times New Roman"/>
                <a:cs typeface="Times New Roman"/>
              </a:rPr>
              <a:t>it is </a:t>
            </a:r>
            <a:r>
              <a:rPr b="0" spc="-5" dirty="0">
                <a:solidFill>
                  <a:srgbClr val="000000"/>
                </a:solidFill>
                <a:latin typeface="Times New Roman"/>
                <a:cs typeface="Times New Roman"/>
              </a:rPr>
              <a:t>allocated memory from </a:t>
            </a:r>
            <a:r>
              <a:rPr b="0" dirty="0">
                <a:solidFill>
                  <a:srgbClr val="000000"/>
                </a:solidFill>
                <a:latin typeface="Times New Roman"/>
                <a:cs typeface="Times New Roman"/>
              </a:rPr>
              <a:t>a hole </a:t>
            </a:r>
            <a:r>
              <a:rPr b="0" spc="-10" dirty="0">
                <a:solidFill>
                  <a:srgbClr val="000000"/>
                </a:solidFill>
                <a:latin typeface="Times New Roman"/>
                <a:cs typeface="Times New Roman"/>
              </a:rPr>
              <a:t>large  enough </a:t>
            </a:r>
            <a:r>
              <a:rPr b="0" dirty="0">
                <a:solidFill>
                  <a:srgbClr val="000000"/>
                </a:solidFill>
                <a:latin typeface="Times New Roman"/>
                <a:cs typeface="Times New Roman"/>
              </a:rPr>
              <a:t>to </a:t>
            </a:r>
            <a:r>
              <a:rPr b="0" spc="-5" dirty="0">
                <a:solidFill>
                  <a:srgbClr val="000000"/>
                </a:solidFill>
                <a:latin typeface="Times New Roman"/>
                <a:cs typeface="Times New Roman"/>
              </a:rPr>
              <a:t>accommodate</a:t>
            </a:r>
            <a:r>
              <a:rPr b="0" spc="5" dirty="0">
                <a:solidFill>
                  <a:srgbClr val="000000"/>
                </a:solidFill>
                <a:latin typeface="Times New Roman"/>
                <a:cs typeface="Times New Roman"/>
              </a:rPr>
              <a:t> </a:t>
            </a:r>
            <a:r>
              <a:rPr b="0" dirty="0">
                <a:solidFill>
                  <a:srgbClr val="000000"/>
                </a:solidFill>
                <a:latin typeface="Times New Roman"/>
                <a:cs typeface="Times New Roman"/>
              </a:rPr>
              <a:t>it</a:t>
            </a:r>
          </a:p>
          <a:p>
            <a:pPr marL="299085" indent="-287020">
              <a:lnSpc>
                <a:spcPct val="100000"/>
              </a:lnSpc>
              <a:spcBef>
                <a:spcPts val="855"/>
              </a:spcBef>
              <a:buClr>
                <a:srgbClr val="CC6600"/>
              </a:buClr>
              <a:buSzPct val="110416"/>
              <a:buFont typeface="Wingdings"/>
              <a:buChar char=""/>
              <a:tabLst>
                <a:tab pos="299720" algn="l"/>
              </a:tabLst>
            </a:pPr>
            <a:r>
              <a:rPr b="0" spc="-5" dirty="0">
                <a:solidFill>
                  <a:srgbClr val="000000"/>
                </a:solidFill>
                <a:latin typeface="Times New Roman"/>
                <a:cs typeface="Times New Roman"/>
              </a:rPr>
              <a:t>Process </a:t>
            </a:r>
            <a:r>
              <a:rPr b="0" dirty="0">
                <a:solidFill>
                  <a:srgbClr val="000000"/>
                </a:solidFill>
                <a:latin typeface="Times New Roman"/>
                <a:cs typeface="Times New Roman"/>
              </a:rPr>
              <a:t>exiting </a:t>
            </a:r>
            <a:r>
              <a:rPr b="0" spc="-10" dirty="0">
                <a:solidFill>
                  <a:srgbClr val="000000"/>
                </a:solidFill>
                <a:latin typeface="Times New Roman"/>
                <a:cs typeface="Times New Roman"/>
              </a:rPr>
              <a:t>frees </a:t>
            </a:r>
            <a:r>
              <a:rPr b="0" dirty="0">
                <a:solidFill>
                  <a:srgbClr val="000000"/>
                </a:solidFill>
                <a:latin typeface="Times New Roman"/>
                <a:cs typeface="Times New Roman"/>
              </a:rPr>
              <a:t>its </a:t>
            </a:r>
            <a:r>
              <a:rPr b="0" spc="-5" dirty="0">
                <a:solidFill>
                  <a:srgbClr val="000000"/>
                </a:solidFill>
                <a:latin typeface="Times New Roman"/>
                <a:cs typeface="Times New Roman"/>
              </a:rPr>
              <a:t>partition, adjacent </a:t>
            </a:r>
            <a:r>
              <a:rPr b="0" spc="-10" dirty="0">
                <a:solidFill>
                  <a:srgbClr val="000000"/>
                </a:solidFill>
                <a:latin typeface="Times New Roman"/>
                <a:cs typeface="Times New Roman"/>
              </a:rPr>
              <a:t>free </a:t>
            </a:r>
            <a:r>
              <a:rPr b="0" spc="-5" dirty="0">
                <a:solidFill>
                  <a:srgbClr val="000000"/>
                </a:solidFill>
                <a:latin typeface="Times New Roman"/>
                <a:cs typeface="Times New Roman"/>
              </a:rPr>
              <a:t>partitions</a:t>
            </a:r>
            <a:r>
              <a:rPr b="0" spc="50" dirty="0">
                <a:solidFill>
                  <a:srgbClr val="000000"/>
                </a:solidFill>
                <a:latin typeface="Times New Roman"/>
                <a:cs typeface="Times New Roman"/>
              </a:rPr>
              <a:t> </a:t>
            </a:r>
            <a:r>
              <a:rPr b="0" spc="-5" dirty="0">
                <a:solidFill>
                  <a:srgbClr val="000000"/>
                </a:solidFill>
                <a:latin typeface="Times New Roman"/>
                <a:cs typeface="Times New Roman"/>
              </a:rPr>
              <a:t>combined</a:t>
            </a:r>
          </a:p>
          <a:p>
            <a:pPr marL="299085" indent="-287020">
              <a:lnSpc>
                <a:spcPts val="3155"/>
              </a:lnSpc>
              <a:spcBef>
                <a:spcPts val="900"/>
              </a:spcBef>
              <a:buClr>
                <a:srgbClr val="CC6600"/>
              </a:buClr>
              <a:buSzPct val="110416"/>
              <a:buFont typeface="Wingdings"/>
              <a:buChar char=""/>
              <a:tabLst>
                <a:tab pos="299720" algn="l"/>
              </a:tabLst>
            </a:pPr>
            <a:r>
              <a:rPr b="0" spc="-5" dirty="0">
                <a:solidFill>
                  <a:srgbClr val="000000"/>
                </a:solidFill>
                <a:latin typeface="Times New Roman"/>
                <a:cs typeface="Times New Roman"/>
              </a:rPr>
              <a:t>Operating </a:t>
            </a:r>
            <a:r>
              <a:rPr b="0" spc="-15" dirty="0">
                <a:solidFill>
                  <a:srgbClr val="000000"/>
                </a:solidFill>
                <a:latin typeface="Times New Roman"/>
                <a:cs typeface="Times New Roman"/>
              </a:rPr>
              <a:t>system </a:t>
            </a:r>
            <a:r>
              <a:rPr spc="-5" dirty="0"/>
              <a:t>maintains information</a:t>
            </a:r>
            <a:r>
              <a:rPr spc="95" dirty="0"/>
              <a:t> </a:t>
            </a:r>
            <a:r>
              <a:rPr dirty="0"/>
              <a:t>about:</a:t>
            </a:r>
          </a:p>
          <a:p>
            <a:pPr marL="12700">
              <a:lnSpc>
                <a:spcPts val="2855"/>
              </a:lnSpc>
              <a:tabLst>
                <a:tab pos="3156585" algn="l"/>
              </a:tabLst>
            </a:pPr>
            <a:r>
              <a:rPr dirty="0"/>
              <a:t>a)</a:t>
            </a:r>
            <a:r>
              <a:rPr spc="-20" dirty="0"/>
              <a:t> </a:t>
            </a:r>
            <a:r>
              <a:rPr spc="-5" dirty="0"/>
              <a:t>allocated</a:t>
            </a:r>
            <a:r>
              <a:rPr spc="20" dirty="0"/>
              <a:t> </a:t>
            </a:r>
            <a:r>
              <a:rPr spc="-5" dirty="0"/>
              <a:t>partitions	</a:t>
            </a:r>
            <a:r>
              <a:rPr dirty="0"/>
              <a:t>b) </a:t>
            </a:r>
            <a:r>
              <a:rPr spc="-5" dirty="0"/>
              <a:t>free partitions</a:t>
            </a:r>
            <a:r>
              <a:rPr spc="-20" dirty="0"/>
              <a:t> </a:t>
            </a:r>
            <a:r>
              <a:rPr dirty="0"/>
              <a:t>(hole)</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628650" y="347725"/>
            <a:ext cx="7919974" cy="1646174"/>
          </a:xfrm>
          <a:prstGeom prst="rect">
            <a:avLst/>
          </a:prstGeom>
          <a:blipFill>
            <a:blip r:embed="rId2" cstate="print"/>
            <a:stretch>
              <a:fillRect/>
            </a:stretch>
          </a:blipFill>
        </p:spPr>
        <p:txBody>
          <a:bodyPr wrap="square" lIns="0" tIns="0" rIns="0" bIns="0" rtlCol="0"/>
          <a:lstStyle/>
          <a:p>
            <a:endParaRPr/>
          </a:p>
        </p:txBody>
      </p:sp>
      <p:sp>
        <p:nvSpPr>
          <p:cNvPr id="3" name="object 3"/>
          <p:cNvSpPr txBox="1"/>
          <p:nvPr/>
        </p:nvSpPr>
        <p:spPr>
          <a:xfrm>
            <a:off x="78739" y="2306192"/>
            <a:ext cx="8991600" cy="4416425"/>
          </a:xfrm>
          <a:prstGeom prst="rect">
            <a:avLst/>
          </a:prstGeom>
        </p:spPr>
        <p:txBody>
          <a:bodyPr vert="horz" wrap="square" lIns="0" tIns="12700" rIns="0" bIns="0" rtlCol="0">
            <a:spAutoFit/>
          </a:bodyPr>
          <a:lstStyle/>
          <a:p>
            <a:pPr marL="12700" marR="6350" algn="just">
              <a:lnSpc>
                <a:spcPct val="100000"/>
              </a:lnSpc>
              <a:spcBef>
                <a:spcPts val="100"/>
              </a:spcBef>
            </a:pPr>
            <a:r>
              <a:rPr sz="2400" spc="-25" dirty="0">
                <a:latin typeface="Times New Roman"/>
                <a:cs typeface="Times New Roman"/>
              </a:rPr>
              <a:t>Initially, </a:t>
            </a:r>
            <a:r>
              <a:rPr sz="2400" dirty="0">
                <a:latin typeface="Times New Roman"/>
                <a:cs typeface="Times New Roman"/>
              </a:rPr>
              <a:t>the </a:t>
            </a:r>
            <a:r>
              <a:rPr sz="2400" spc="5" dirty="0">
                <a:latin typeface="Times New Roman"/>
                <a:cs typeface="Times New Roman"/>
              </a:rPr>
              <a:t>memory </a:t>
            </a:r>
            <a:r>
              <a:rPr sz="2400" dirty="0">
                <a:latin typeface="Times New Roman"/>
                <a:cs typeface="Times New Roman"/>
              </a:rPr>
              <a:t>is fully </a:t>
            </a:r>
            <a:r>
              <a:rPr sz="2400" spc="-5" dirty="0">
                <a:latin typeface="Times New Roman"/>
                <a:cs typeface="Times New Roman"/>
              </a:rPr>
              <a:t>utilized, containing processes </a:t>
            </a:r>
            <a:r>
              <a:rPr sz="2400" dirty="0">
                <a:latin typeface="Times New Roman"/>
                <a:cs typeface="Times New Roman"/>
              </a:rPr>
              <a:t>5, 8, </a:t>
            </a:r>
            <a:r>
              <a:rPr sz="2400" spc="-5" dirty="0">
                <a:latin typeface="Times New Roman"/>
                <a:cs typeface="Times New Roman"/>
              </a:rPr>
              <a:t>and </a:t>
            </a:r>
            <a:r>
              <a:rPr sz="2400" dirty="0">
                <a:latin typeface="Times New Roman"/>
                <a:cs typeface="Times New Roman"/>
              </a:rPr>
              <a:t>2.  </a:t>
            </a:r>
            <a:r>
              <a:rPr sz="2400" spc="-5" dirty="0">
                <a:latin typeface="Times New Roman"/>
                <a:cs typeface="Times New Roman"/>
              </a:rPr>
              <a:t>After process </a:t>
            </a:r>
            <a:r>
              <a:rPr sz="2400" dirty="0">
                <a:latin typeface="Times New Roman"/>
                <a:cs typeface="Times New Roman"/>
              </a:rPr>
              <a:t>8 </a:t>
            </a:r>
            <a:r>
              <a:rPr sz="2400" spc="-5" dirty="0">
                <a:latin typeface="Times New Roman"/>
                <a:cs typeface="Times New Roman"/>
              </a:rPr>
              <a:t>leaves, there </a:t>
            </a:r>
            <a:r>
              <a:rPr sz="2400" dirty="0">
                <a:latin typeface="Times New Roman"/>
                <a:cs typeface="Times New Roman"/>
              </a:rPr>
              <a:t>is </a:t>
            </a:r>
            <a:r>
              <a:rPr sz="2400" spc="-5" dirty="0">
                <a:latin typeface="Times New Roman"/>
                <a:cs typeface="Times New Roman"/>
              </a:rPr>
              <a:t>one </a:t>
            </a:r>
            <a:r>
              <a:rPr sz="2400" dirty="0">
                <a:latin typeface="Times New Roman"/>
                <a:cs typeface="Times New Roman"/>
              </a:rPr>
              <a:t>contiguous hole. </a:t>
            </a:r>
            <a:r>
              <a:rPr sz="2400" spc="-15" dirty="0">
                <a:latin typeface="Times New Roman"/>
                <a:cs typeface="Times New Roman"/>
              </a:rPr>
              <a:t>Later </a:t>
            </a:r>
            <a:r>
              <a:rPr sz="2400" spc="-5" dirty="0">
                <a:latin typeface="Times New Roman"/>
                <a:cs typeface="Times New Roman"/>
              </a:rPr>
              <a:t>on, process </a:t>
            </a:r>
            <a:r>
              <a:rPr sz="2400" dirty="0">
                <a:latin typeface="Times New Roman"/>
                <a:cs typeface="Times New Roman"/>
              </a:rPr>
              <a:t>9  </a:t>
            </a:r>
            <a:r>
              <a:rPr sz="2400" spc="-5" dirty="0">
                <a:latin typeface="Times New Roman"/>
                <a:cs typeface="Times New Roman"/>
              </a:rPr>
              <a:t>arrives and </a:t>
            </a:r>
            <a:r>
              <a:rPr sz="2400" dirty="0">
                <a:latin typeface="Times New Roman"/>
                <a:cs typeface="Times New Roman"/>
              </a:rPr>
              <a:t>is </a:t>
            </a:r>
            <a:r>
              <a:rPr sz="2400" spc="-5" dirty="0">
                <a:latin typeface="Times New Roman"/>
                <a:cs typeface="Times New Roman"/>
              </a:rPr>
              <a:t>allocated </a:t>
            </a:r>
            <a:r>
              <a:rPr sz="2400" spc="-30" dirty="0">
                <a:latin typeface="Times New Roman"/>
                <a:cs typeface="Times New Roman"/>
              </a:rPr>
              <a:t>memory. </a:t>
            </a:r>
            <a:r>
              <a:rPr sz="2400" spc="-5" dirty="0">
                <a:latin typeface="Times New Roman"/>
                <a:cs typeface="Times New Roman"/>
              </a:rPr>
              <a:t>Then process </a:t>
            </a:r>
            <a:r>
              <a:rPr sz="2400" dirty="0">
                <a:latin typeface="Times New Roman"/>
                <a:cs typeface="Times New Roman"/>
              </a:rPr>
              <a:t>5 </a:t>
            </a:r>
            <a:r>
              <a:rPr sz="2400" spc="-5" dirty="0">
                <a:latin typeface="Times New Roman"/>
                <a:cs typeface="Times New Roman"/>
              </a:rPr>
              <a:t>departs, resulting </a:t>
            </a:r>
            <a:r>
              <a:rPr sz="2400" dirty="0">
                <a:latin typeface="Times New Roman"/>
                <a:cs typeface="Times New Roman"/>
              </a:rPr>
              <a:t>in </a:t>
            </a:r>
            <a:r>
              <a:rPr sz="2400" spc="-5" dirty="0">
                <a:latin typeface="Times New Roman"/>
                <a:cs typeface="Times New Roman"/>
              </a:rPr>
              <a:t>two  noncontiguous</a:t>
            </a:r>
            <a:r>
              <a:rPr sz="2400" spc="5" dirty="0">
                <a:latin typeface="Times New Roman"/>
                <a:cs typeface="Times New Roman"/>
              </a:rPr>
              <a:t> </a:t>
            </a:r>
            <a:r>
              <a:rPr sz="2400" dirty="0">
                <a:latin typeface="Times New Roman"/>
                <a:cs typeface="Times New Roman"/>
              </a:rPr>
              <a:t>holes.</a:t>
            </a:r>
            <a:endParaRPr sz="2400">
              <a:latin typeface="Times New Roman"/>
              <a:cs typeface="Times New Roman"/>
            </a:endParaRPr>
          </a:p>
          <a:p>
            <a:pPr marL="12700" algn="just">
              <a:lnSpc>
                <a:spcPct val="100000"/>
              </a:lnSpc>
              <a:spcBef>
                <a:spcPts val="5"/>
              </a:spcBef>
            </a:pPr>
            <a:r>
              <a:rPr sz="2400" b="1" dirty="0">
                <a:solidFill>
                  <a:srgbClr val="0033CC"/>
                </a:solidFill>
                <a:latin typeface="Times New Roman"/>
                <a:cs typeface="Times New Roman"/>
              </a:rPr>
              <a:t>What happens when </a:t>
            </a:r>
            <a:r>
              <a:rPr sz="2400" b="1" spc="-20" dirty="0">
                <a:solidFill>
                  <a:srgbClr val="0033CC"/>
                </a:solidFill>
                <a:latin typeface="Times New Roman"/>
                <a:cs typeface="Times New Roman"/>
              </a:rPr>
              <a:t>there </a:t>
            </a:r>
            <a:r>
              <a:rPr sz="2400" b="1" dirty="0">
                <a:solidFill>
                  <a:srgbClr val="0033CC"/>
                </a:solidFill>
                <a:latin typeface="Times New Roman"/>
                <a:cs typeface="Times New Roman"/>
              </a:rPr>
              <a:t>isn‘t sufficient </a:t>
            </a:r>
            <a:r>
              <a:rPr sz="2400" b="1" spc="-10" dirty="0">
                <a:solidFill>
                  <a:srgbClr val="0033CC"/>
                </a:solidFill>
                <a:latin typeface="Times New Roman"/>
                <a:cs typeface="Times New Roman"/>
              </a:rPr>
              <a:t>memory </a:t>
            </a:r>
            <a:r>
              <a:rPr sz="2400" b="1" spc="-5" dirty="0">
                <a:solidFill>
                  <a:srgbClr val="0033CC"/>
                </a:solidFill>
                <a:latin typeface="Times New Roman"/>
                <a:cs typeface="Times New Roman"/>
              </a:rPr>
              <a:t>to </a:t>
            </a:r>
            <a:r>
              <a:rPr sz="2400" b="1" dirty="0">
                <a:solidFill>
                  <a:srgbClr val="0033CC"/>
                </a:solidFill>
                <a:latin typeface="Times New Roman"/>
                <a:cs typeface="Times New Roman"/>
              </a:rPr>
              <a:t>satisfy</a:t>
            </a:r>
            <a:r>
              <a:rPr sz="2400" b="1" spc="500" dirty="0">
                <a:solidFill>
                  <a:srgbClr val="0033CC"/>
                </a:solidFill>
                <a:latin typeface="Times New Roman"/>
                <a:cs typeface="Times New Roman"/>
              </a:rPr>
              <a:t> </a:t>
            </a:r>
            <a:r>
              <a:rPr sz="2400" b="1" spc="-5" dirty="0">
                <a:solidFill>
                  <a:srgbClr val="0033CC"/>
                </a:solidFill>
                <a:latin typeface="Times New Roman"/>
                <a:cs typeface="Times New Roman"/>
              </a:rPr>
              <a:t>the</a:t>
            </a:r>
            <a:endParaRPr sz="2400">
              <a:latin typeface="Times New Roman"/>
              <a:cs typeface="Times New Roman"/>
            </a:endParaRPr>
          </a:p>
          <a:p>
            <a:pPr marL="12700" marR="4748530" algn="just">
              <a:lnSpc>
                <a:spcPct val="100000"/>
              </a:lnSpc>
            </a:pPr>
            <a:r>
              <a:rPr sz="2400" b="1" spc="-5" dirty="0">
                <a:solidFill>
                  <a:srgbClr val="0033CC"/>
                </a:solidFill>
                <a:latin typeface="Times New Roman"/>
                <a:cs typeface="Times New Roman"/>
              </a:rPr>
              <a:t>demands </a:t>
            </a:r>
            <a:r>
              <a:rPr sz="2400" b="1" dirty="0">
                <a:solidFill>
                  <a:srgbClr val="0033CC"/>
                </a:solidFill>
                <a:latin typeface="Times New Roman"/>
                <a:cs typeface="Times New Roman"/>
              </a:rPr>
              <a:t>of </a:t>
            </a:r>
            <a:r>
              <a:rPr sz="2400" b="1" spc="-5" dirty="0">
                <a:solidFill>
                  <a:srgbClr val="0033CC"/>
                </a:solidFill>
                <a:latin typeface="Times New Roman"/>
                <a:cs typeface="Times New Roman"/>
              </a:rPr>
              <a:t>an arriving</a:t>
            </a:r>
            <a:r>
              <a:rPr sz="2400" b="1" spc="-55" dirty="0">
                <a:solidFill>
                  <a:srgbClr val="0033CC"/>
                </a:solidFill>
                <a:latin typeface="Times New Roman"/>
                <a:cs typeface="Times New Roman"/>
              </a:rPr>
              <a:t> </a:t>
            </a:r>
            <a:r>
              <a:rPr sz="2400" b="1" spc="-10" dirty="0">
                <a:solidFill>
                  <a:srgbClr val="0033CC"/>
                </a:solidFill>
                <a:latin typeface="Times New Roman"/>
                <a:cs typeface="Times New Roman"/>
              </a:rPr>
              <a:t>process?  </a:t>
            </a:r>
            <a:r>
              <a:rPr sz="2400" b="1" u="heavy" spc="-55" dirty="0">
                <a:solidFill>
                  <a:srgbClr val="0033CC"/>
                </a:solidFill>
                <a:uFill>
                  <a:solidFill>
                    <a:srgbClr val="0033CC"/>
                  </a:solidFill>
                </a:uFill>
                <a:latin typeface="Times New Roman"/>
                <a:cs typeface="Times New Roman"/>
              </a:rPr>
              <a:t>Two</a:t>
            </a:r>
            <a:r>
              <a:rPr sz="2400" b="1" u="heavy" spc="-50" dirty="0">
                <a:solidFill>
                  <a:srgbClr val="0033CC"/>
                </a:solidFill>
                <a:uFill>
                  <a:solidFill>
                    <a:srgbClr val="0033CC"/>
                  </a:solidFill>
                </a:uFill>
                <a:latin typeface="Times New Roman"/>
                <a:cs typeface="Times New Roman"/>
              </a:rPr>
              <a:t> </a:t>
            </a:r>
            <a:r>
              <a:rPr sz="2400" b="1" u="heavy" dirty="0">
                <a:solidFill>
                  <a:srgbClr val="0033CC"/>
                </a:solidFill>
                <a:uFill>
                  <a:solidFill>
                    <a:srgbClr val="0033CC"/>
                  </a:solidFill>
                </a:uFill>
                <a:latin typeface="Times New Roman"/>
                <a:cs typeface="Times New Roman"/>
              </a:rPr>
              <a:t>solutions</a:t>
            </a:r>
            <a:endParaRPr sz="2400">
              <a:latin typeface="Times New Roman"/>
              <a:cs typeface="Times New Roman"/>
            </a:endParaRPr>
          </a:p>
          <a:p>
            <a:pPr marL="469900" marR="8890" indent="-457834" algn="just">
              <a:lnSpc>
                <a:spcPct val="100000"/>
              </a:lnSpc>
              <a:spcBef>
                <a:spcPts val="5"/>
              </a:spcBef>
              <a:buAutoNum type="arabicPeriod"/>
              <a:tabLst>
                <a:tab pos="470534" algn="l"/>
              </a:tabLst>
            </a:pPr>
            <a:r>
              <a:rPr sz="2400" spc="-85" dirty="0">
                <a:latin typeface="Times New Roman"/>
                <a:cs typeface="Times New Roman"/>
              </a:rPr>
              <a:t>To </a:t>
            </a:r>
            <a:r>
              <a:rPr sz="2400" dirty="0">
                <a:latin typeface="Times New Roman"/>
                <a:cs typeface="Times New Roman"/>
              </a:rPr>
              <a:t>simply </a:t>
            </a:r>
            <a:r>
              <a:rPr sz="2400" spc="-10" dirty="0">
                <a:latin typeface="Times New Roman"/>
                <a:cs typeface="Times New Roman"/>
              </a:rPr>
              <a:t>reject </a:t>
            </a:r>
            <a:r>
              <a:rPr sz="2400" dirty="0">
                <a:latin typeface="Times New Roman"/>
                <a:cs typeface="Times New Roman"/>
              </a:rPr>
              <a:t>the </a:t>
            </a:r>
            <a:r>
              <a:rPr sz="2400" spc="-5" dirty="0">
                <a:latin typeface="Times New Roman"/>
                <a:cs typeface="Times New Roman"/>
              </a:rPr>
              <a:t>process and provide </a:t>
            </a:r>
            <a:r>
              <a:rPr sz="2400" spc="5" dirty="0">
                <a:latin typeface="Times New Roman"/>
                <a:cs typeface="Times New Roman"/>
              </a:rPr>
              <a:t>an </a:t>
            </a:r>
            <a:r>
              <a:rPr sz="2400" spc="-5" dirty="0">
                <a:latin typeface="Times New Roman"/>
                <a:cs typeface="Times New Roman"/>
              </a:rPr>
              <a:t>appropriate </a:t>
            </a:r>
            <a:r>
              <a:rPr sz="2400" dirty="0">
                <a:latin typeface="Times New Roman"/>
                <a:cs typeface="Times New Roman"/>
              </a:rPr>
              <a:t>error  </a:t>
            </a:r>
            <a:r>
              <a:rPr sz="2400" spc="-10" dirty="0">
                <a:latin typeface="Times New Roman"/>
                <a:cs typeface="Times New Roman"/>
              </a:rPr>
              <a:t>message.</a:t>
            </a:r>
            <a:endParaRPr sz="2400">
              <a:latin typeface="Times New Roman"/>
              <a:cs typeface="Times New Roman"/>
            </a:endParaRPr>
          </a:p>
          <a:p>
            <a:pPr marL="469900" marR="5080" indent="-457834" algn="just">
              <a:lnSpc>
                <a:spcPct val="100000"/>
              </a:lnSpc>
              <a:buAutoNum type="arabicPeriod"/>
              <a:tabLst>
                <a:tab pos="470534" algn="l"/>
              </a:tabLst>
            </a:pPr>
            <a:r>
              <a:rPr sz="2400" spc="-5" dirty="0">
                <a:latin typeface="Times New Roman"/>
                <a:cs typeface="Times New Roman"/>
              </a:rPr>
              <a:t>Place </a:t>
            </a:r>
            <a:r>
              <a:rPr sz="2400" dirty="0">
                <a:latin typeface="Times New Roman"/>
                <a:cs typeface="Times New Roman"/>
              </a:rPr>
              <a:t>such </a:t>
            </a:r>
            <a:r>
              <a:rPr sz="2400" spc="-5" dirty="0">
                <a:latin typeface="Times New Roman"/>
                <a:cs typeface="Times New Roman"/>
              </a:rPr>
              <a:t>processes </a:t>
            </a:r>
            <a:r>
              <a:rPr sz="2400" dirty="0">
                <a:latin typeface="Times New Roman"/>
                <a:cs typeface="Times New Roman"/>
              </a:rPr>
              <a:t>into a </a:t>
            </a:r>
            <a:r>
              <a:rPr sz="2400" spc="-5" dirty="0">
                <a:latin typeface="Times New Roman"/>
                <a:cs typeface="Times New Roman"/>
              </a:rPr>
              <a:t>wait queue. </a:t>
            </a:r>
            <a:r>
              <a:rPr sz="2400" dirty="0">
                <a:latin typeface="Times New Roman"/>
                <a:cs typeface="Times New Roman"/>
              </a:rPr>
              <a:t>When memory is </a:t>
            </a:r>
            <a:r>
              <a:rPr sz="2400" spc="-5" dirty="0">
                <a:latin typeface="Times New Roman"/>
                <a:cs typeface="Times New Roman"/>
              </a:rPr>
              <a:t>later  released, </a:t>
            </a:r>
            <a:r>
              <a:rPr sz="2400" dirty="0">
                <a:latin typeface="Times New Roman"/>
                <a:cs typeface="Times New Roman"/>
              </a:rPr>
              <a:t>the </a:t>
            </a:r>
            <a:r>
              <a:rPr sz="2400" spc="-5" dirty="0">
                <a:latin typeface="Times New Roman"/>
                <a:cs typeface="Times New Roman"/>
              </a:rPr>
              <a:t>operating system checks </a:t>
            </a:r>
            <a:r>
              <a:rPr sz="2400" dirty="0">
                <a:latin typeface="Times New Roman"/>
                <a:cs typeface="Times New Roman"/>
              </a:rPr>
              <a:t>the wait </a:t>
            </a:r>
            <a:r>
              <a:rPr sz="2400" spc="-5" dirty="0">
                <a:latin typeface="Times New Roman"/>
                <a:cs typeface="Times New Roman"/>
              </a:rPr>
              <a:t>queue </a:t>
            </a:r>
            <a:r>
              <a:rPr sz="2400" dirty="0">
                <a:latin typeface="Times New Roman"/>
                <a:cs typeface="Times New Roman"/>
              </a:rPr>
              <a:t>to </a:t>
            </a:r>
            <a:r>
              <a:rPr sz="2400" spc="-5" dirty="0">
                <a:latin typeface="Times New Roman"/>
                <a:cs typeface="Times New Roman"/>
              </a:rPr>
              <a:t>determine </a:t>
            </a:r>
            <a:r>
              <a:rPr sz="2400" dirty="0">
                <a:latin typeface="Times New Roman"/>
                <a:cs typeface="Times New Roman"/>
              </a:rPr>
              <a:t>if  it </a:t>
            </a:r>
            <a:r>
              <a:rPr sz="2400" spc="-5" dirty="0">
                <a:latin typeface="Times New Roman"/>
                <a:cs typeface="Times New Roman"/>
              </a:rPr>
              <a:t>will satisfy </a:t>
            </a:r>
            <a:r>
              <a:rPr sz="2400" dirty="0">
                <a:latin typeface="Times New Roman"/>
                <a:cs typeface="Times New Roman"/>
              </a:rPr>
              <a:t>the </a:t>
            </a:r>
            <a:r>
              <a:rPr sz="2400" spc="-5" dirty="0">
                <a:latin typeface="Times New Roman"/>
                <a:cs typeface="Times New Roman"/>
              </a:rPr>
              <a:t>memory demands </a:t>
            </a:r>
            <a:r>
              <a:rPr sz="2400" dirty="0">
                <a:latin typeface="Times New Roman"/>
                <a:cs typeface="Times New Roman"/>
              </a:rPr>
              <a:t>of a </a:t>
            </a:r>
            <a:r>
              <a:rPr sz="2400" spc="-5" dirty="0">
                <a:latin typeface="Times New Roman"/>
                <a:cs typeface="Times New Roman"/>
              </a:rPr>
              <a:t>waiting</a:t>
            </a:r>
            <a:r>
              <a:rPr sz="2400" spc="-45" dirty="0">
                <a:latin typeface="Times New Roman"/>
                <a:cs typeface="Times New Roman"/>
              </a:rPr>
              <a:t> </a:t>
            </a:r>
            <a:r>
              <a:rPr sz="2400" spc="-5" dirty="0">
                <a:latin typeface="Times New Roman"/>
                <a:cs typeface="Times New Roman"/>
              </a:rPr>
              <a:t>process.</a:t>
            </a:r>
            <a:endParaRPr sz="2400">
              <a:latin typeface="Times New Roman"/>
              <a:cs typeface="Times New Roman"/>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724402" y="20777"/>
            <a:ext cx="1612900" cy="454025"/>
          </a:xfrm>
          <a:prstGeom prst="rect">
            <a:avLst/>
          </a:prstGeom>
        </p:spPr>
        <p:txBody>
          <a:bodyPr vert="horz" wrap="square" lIns="0" tIns="13970" rIns="0" bIns="0" rtlCol="0">
            <a:spAutoFit/>
          </a:bodyPr>
          <a:lstStyle/>
          <a:p>
            <a:pPr marL="12700">
              <a:lnSpc>
                <a:spcPct val="100000"/>
              </a:lnSpc>
              <a:spcBef>
                <a:spcPts val="110"/>
              </a:spcBef>
            </a:pPr>
            <a:r>
              <a:rPr sz="2800" b="1" dirty="0">
                <a:solidFill>
                  <a:srgbClr val="0033CC"/>
                </a:solidFill>
                <a:latin typeface="Times New Roman"/>
                <a:cs typeface="Times New Roman"/>
              </a:rPr>
              <a:t>Protection</a:t>
            </a:r>
            <a:endParaRPr sz="2800">
              <a:latin typeface="Times New Roman"/>
              <a:cs typeface="Times New Roman"/>
            </a:endParaRPr>
          </a:p>
        </p:txBody>
      </p:sp>
      <p:sp>
        <p:nvSpPr>
          <p:cNvPr id="3" name="object 3"/>
          <p:cNvSpPr txBox="1"/>
          <p:nvPr/>
        </p:nvSpPr>
        <p:spPr>
          <a:xfrm>
            <a:off x="78739" y="447878"/>
            <a:ext cx="8989695" cy="4563110"/>
          </a:xfrm>
          <a:prstGeom prst="rect">
            <a:avLst/>
          </a:prstGeom>
        </p:spPr>
        <p:txBody>
          <a:bodyPr vert="horz" wrap="square" lIns="0" tIns="12700" rIns="0" bIns="0" rtlCol="0">
            <a:spAutoFit/>
          </a:bodyPr>
          <a:lstStyle/>
          <a:p>
            <a:pPr marL="356870" indent="-344805" algn="just">
              <a:lnSpc>
                <a:spcPct val="100000"/>
              </a:lnSpc>
              <a:spcBef>
                <a:spcPts val="100"/>
              </a:spcBef>
              <a:buClr>
                <a:srgbClr val="993300"/>
              </a:buClr>
              <a:buSzPct val="110416"/>
              <a:buFont typeface="Wingdings"/>
              <a:buChar char=""/>
              <a:tabLst>
                <a:tab pos="357505" algn="l"/>
              </a:tabLst>
            </a:pPr>
            <a:r>
              <a:rPr sz="2400" spc="-10" dirty="0">
                <a:latin typeface="Times New Roman"/>
                <a:cs typeface="Times New Roman"/>
              </a:rPr>
              <a:t>Each</a:t>
            </a:r>
            <a:r>
              <a:rPr sz="2400" spc="125" dirty="0">
                <a:latin typeface="Times New Roman"/>
                <a:cs typeface="Times New Roman"/>
              </a:rPr>
              <a:t> </a:t>
            </a:r>
            <a:r>
              <a:rPr sz="2400" spc="-5" dirty="0">
                <a:latin typeface="Times New Roman"/>
                <a:cs typeface="Times New Roman"/>
              </a:rPr>
              <a:t>process</a:t>
            </a:r>
            <a:r>
              <a:rPr sz="2400" spc="135" dirty="0">
                <a:latin typeface="Times New Roman"/>
                <a:cs typeface="Times New Roman"/>
              </a:rPr>
              <a:t> </a:t>
            </a:r>
            <a:r>
              <a:rPr sz="2400" spc="-5" dirty="0">
                <a:latin typeface="Times New Roman"/>
                <a:cs typeface="Times New Roman"/>
              </a:rPr>
              <a:t>has</a:t>
            </a:r>
            <a:r>
              <a:rPr sz="2400" spc="155" dirty="0">
                <a:latin typeface="Times New Roman"/>
                <a:cs typeface="Times New Roman"/>
              </a:rPr>
              <a:t> </a:t>
            </a:r>
            <a:r>
              <a:rPr sz="2400" dirty="0">
                <a:latin typeface="Times New Roman"/>
                <a:cs typeface="Times New Roman"/>
              </a:rPr>
              <a:t>a</a:t>
            </a:r>
            <a:r>
              <a:rPr sz="2400" spc="110" dirty="0">
                <a:latin typeface="Times New Roman"/>
                <a:cs typeface="Times New Roman"/>
              </a:rPr>
              <a:t> </a:t>
            </a:r>
            <a:r>
              <a:rPr sz="2400" spc="-5" dirty="0">
                <a:latin typeface="Times New Roman"/>
                <a:cs typeface="Times New Roman"/>
              </a:rPr>
              <a:t>separate</a:t>
            </a:r>
            <a:r>
              <a:rPr sz="2400" spc="125" dirty="0">
                <a:latin typeface="Times New Roman"/>
                <a:cs typeface="Times New Roman"/>
              </a:rPr>
              <a:t> </a:t>
            </a:r>
            <a:r>
              <a:rPr sz="2400" dirty="0">
                <a:latin typeface="Times New Roman"/>
                <a:cs typeface="Times New Roman"/>
              </a:rPr>
              <a:t>memory</a:t>
            </a:r>
            <a:r>
              <a:rPr sz="2400" spc="80" dirty="0">
                <a:latin typeface="Times New Roman"/>
                <a:cs typeface="Times New Roman"/>
              </a:rPr>
              <a:t> </a:t>
            </a:r>
            <a:r>
              <a:rPr sz="2400" spc="-5" dirty="0">
                <a:latin typeface="Times New Roman"/>
                <a:cs typeface="Times New Roman"/>
              </a:rPr>
              <a:t>space.</a:t>
            </a:r>
            <a:r>
              <a:rPr sz="2400" spc="150" dirty="0">
                <a:latin typeface="Times New Roman"/>
                <a:cs typeface="Times New Roman"/>
              </a:rPr>
              <a:t> </a:t>
            </a:r>
            <a:r>
              <a:rPr sz="2400" spc="-5" dirty="0">
                <a:latin typeface="Times New Roman"/>
                <a:cs typeface="Times New Roman"/>
              </a:rPr>
              <a:t>Separate</a:t>
            </a:r>
            <a:r>
              <a:rPr sz="2400" spc="125" dirty="0">
                <a:latin typeface="Times New Roman"/>
                <a:cs typeface="Times New Roman"/>
              </a:rPr>
              <a:t> </a:t>
            </a:r>
            <a:r>
              <a:rPr sz="2400" spc="-5" dirty="0">
                <a:latin typeface="Times New Roman"/>
                <a:cs typeface="Times New Roman"/>
              </a:rPr>
              <a:t>per-process</a:t>
            </a:r>
            <a:endParaRPr sz="2400">
              <a:latin typeface="Times New Roman"/>
              <a:cs typeface="Times New Roman"/>
            </a:endParaRPr>
          </a:p>
          <a:p>
            <a:pPr marL="356870" algn="just">
              <a:lnSpc>
                <a:spcPct val="100000"/>
              </a:lnSpc>
            </a:pPr>
            <a:r>
              <a:rPr sz="2400" spc="-5" dirty="0">
                <a:latin typeface="Times New Roman"/>
                <a:cs typeface="Times New Roman"/>
              </a:rPr>
              <a:t>memory space protects </a:t>
            </a:r>
            <a:r>
              <a:rPr sz="2400" dirty="0">
                <a:latin typeface="Times New Roman"/>
                <a:cs typeface="Times New Roman"/>
              </a:rPr>
              <a:t>the </a:t>
            </a:r>
            <a:r>
              <a:rPr sz="2400" spc="-5" dirty="0">
                <a:latin typeface="Times New Roman"/>
                <a:cs typeface="Times New Roman"/>
              </a:rPr>
              <a:t>processes from </a:t>
            </a:r>
            <a:r>
              <a:rPr sz="2400" spc="-10" dirty="0">
                <a:latin typeface="Times New Roman"/>
                <a:cs typeface="Times New Roman"/>
              </a:rPr>
              <a:t>each</a:t>
            </a:r>
            <a:r>
              <a:rPr sz="2400" spc="65" dirty="0">
                <a:latin typeface="Times New Roman"/>
                <a:cs typeface="Times New Roman"/>
              </a:rPr>
              <a:t> </a:t>
            </a:r>
            <a:r>
              <a:rPr sz="2400" dirty="0">
                <a:latin typeface="Times New Roman"/>
                <a:cs typeface="Times New Roman"/>
              </a:rPr>
              <a:t>other</a:t>
            </a:r>
            <a:endParaRPr sz="2400">
              <a:latin typeface="Times New Roman"/>
              <a:cs typeface="Times New Roman"/>
            </a:endParaRPr>
          </a:p>
          <a:p>
            <a:pPr marL="356870" marR="7620" indent="-344805" algn="just">
              <a:lnSpc>
                <a:spcPct val="100000"/>
              </a:lnSpc>
              <a:spcBef>
                <a:spcPts val="1010"/>
              </a:spcBef>
              <a:buClr>
                <a:srgbClr val="993300"/>
              </a:buClr>
              <a:buSzPct val="110416"/>
              <a:buFont typeface="Wingdings"/>
              <a:buChar char=""/>
              <a:tabLst>
                <a:tab pos="357505" algn="l"/>
              </a:tabLst>
            </a:pPr>
            <a:r>
              <a:rPr sz="2400" spc="-5" dirty="0">
                <a:latin typeface="Times New Roman"/>
                <a:cs typeface="Times New Roman"/>
              </a:rPr>
              <a:t>To separate </a:t>
            </a:r>
            <a:r>
              <a:rPr sz="2400" dirty="0">
                <a:latin typeface="Times New Roman"/>
                <a:cs typeface="Times New Roman"/>
              </a:rPr>
              <a:t>memory </a:t>
            </a:r>
            <a:r>
              <a:rPr sz="2400" spc="-5" dirty="0">
                <a:latin typeface="Times New Roman"/>
                <a:cs typeface="Times New Roman"/>
              </a:rPr>
              <a:t>spaces, </a:t>
            </a:r>
            <a:r>
              <a:rPr sz="2400" dirty="0">
                <a:latin typeface="Times New Roman"/>
                <a:cs typeface="Times New Roman"/>
              </a:rPr>
              <a:t>to </a:t>
            </a:r>
            <a:r>
              <a:rPr sz="2400" spc="-5" dirty="0">
                <a:latin typeface="Times New Roman"/>
                <a:cs typeface="Times New Roman"/>
              </a:rPr>
              <a:t>determine </a:t>
            </a:r>
            <a:r>
              <a:rPr sz="2400" dirty="0">
                <a:latin typeface="Times New Roman"/>
                <a:cs typeface="Times New Roman"/>
              </a:rPr>
              <a:t>the </a:t>
            </a:r>
            <a:r>
              <a:rPr sz="2400" spc="-5" dirty="0">
                <a:latin typeface="Times New Roman"/>
                <a:cs typeface="Times New Roman"/>
              </a:rPr>
              <a:t>range of legal addresses  that </a:t>
            </a:r>
            <a:r>
              <a:rPr sz="2400" dirty="0">
                <a:latin typeface="Times New Roman"/>
                <a:cs typeface="Times New Roman"/>
              </a:rPr>
              <a:t>the </a:t>
            </a:r>
            <a:r>
              <a:rPr sz="2400" spc="-5" dirty="0">
                <a:latin typeface="Times New Roman"/>
                <a:cs typeface="Times New Roman"/>
              </a:rPr>
              <a:t>process </a:t>
            </a:r>
            <a:r>
              <a:rPr sz="2400" dirty="0">
                <a:latin typeface="Times New Roman"/>
                <a:cs typeface="Times New Roman"/>
              </a:rPr>
              <a:t>may access </a:t>
            </a:r>
            <a:r>
              <a:rPr sz="2400" spc="-5" dirty="0">
                <a:latin typeface="Times New Roman"/>
                <a:cs typeface="Times New Roman"/>
              </a:rPr>
              <a:t>and </a:t>
            </a:r>
            <a:r>
              <a:rPr sz="2400" dirty="0">
                <a:latin typeface="Times New Roman"/>
                <a:cs typeface="Times New Roman"/>
              </a:rPr>
              <a:t>to </a:t>
            </a:r>
            <a:r>
              <a:rPr sz="2400" spc="-5" dirty="0">
                <a:latin typeface="Times New Roman"/>
                <a:cs typeface="Times New Roman"/>
              </a:rPr>
              <a:t>ensure that </a:t>
            </a:r>
            <a:r>
              <a:rPr sz="2400" spc="-10" dirty="0">
                <a:latin typeface="Times New Roman"/>
                <a:cs typeface="Times New Roman"/>
              </a:rPr>
              <a:t>the </a:t>
            </a:r>
            <a:r>
              <a:rPr sz="2400" spc="-5" dirty="0">
                <a:latin typeface="Times New Roman"/>
                <a:cs typeface="Times New Roman"/>
              </a:rPr>
              <a:t>process </a:t>
            </a:r>
            <a:r>
              <a:rPr sz="2400" spc="-10" dirty="0">
                <a:latin typeface="Times New Roman"/>
                <a:cs typeface="Times New Roman"/>
              </a:rPr>
              <a:t>can </a:t>
            </a:r>
            <a:r>
              <a:rPr sz="2400" spc="-5" dirty="0">
                <a:latin typeface="Times New Roman"/>
                <a:cs typeface="Times New Roman"/>
              </a:rPr>
              <a:t>access  </a:t>
            </a:r>
            <a:r>
              <a:rPr sz="2400" dirty="0">
                <a:latin typeface="Times New Roman"/>
                <a:cs typeface="Times New Roman"/>
              </a:rPr>
              <a:t>only these </a:t>
            </a:r>
            <a:r>
              <a:rPr sz="2400" spc="-10" dirty="0">
                <a:latin typeface="Times New Roman"/>
                <a:cs typeface="Times New Roman"/>
              </a:rPr>
              <a:t>legal</a:t>
            </a:r>
            <a:r>
              <a:rPr sz="2400" spc="-5" dirty="0">
                <a:latin typeface="Times New Roman"/>
                <a:cs typeface="Times New Roman"/>
              </a:rPr>
              <a:t> addresses.</a:t>
            </a:r>
            <a:endParaRPr sz="2400">
              <a:latin typeface="Times New Roman"/>
              <a:cs typeface="Times New Roman"/>
            </a:endParaRPr>
          </a:p>
          <a:p>
            <a:pPr marL="356870" indent="-344805" algn="just">
              <a:lnSpc>
                <a:spcPct val="100000"/>
              </a:lnSpc>
              <a:spcBef>
                <a:spcPts val="1015"/>
              </a:spcBef>
              <a:buClr>
                <a:srgbClr val="993300"/>
              </a:buClr>
              <a:buSzPct val="110416"/>
              <a:buFont typeface="Wingdings"/>
              <a:buChar char=""/>
              <a:tabLst>
                <a:tab pos="357505" algn="l"/>
              </a:tabLst>
            </a:pPr>
            <a:r>
              <a:rPr sz="2400" spc="-5" dirty="0">
                <a:latin typeface="Times New Roman"/>
                <a:cs typeface="Times New Roman"/>
              </a:rPr>
              <a:t>To provide </a:t>
            </a:r>
            <a:r>
              <a:rPr sz="2400" dirty="0">
                <a:latin typeface="Times New Roman"/>
                <a:cs typeface="Times New Roman"/>
              </a:rPr>
              <a:t>this </a:t>
            </a:r>
            <a:r>
              <a:rPr sz="2400" spc="-5" dirty="0">
                <a:latin typeface="Times New Roman"/>
                <a:cs typeface="Times New Roman"/>
              </a:rPr>
              <a:t>protection by </a:t>
            </a:r>
            <a:r>
              <a:rPr sz="2400" dirty="0">
                <a:latin typeface="Times New Roman"/>
                <a:cs typeface="Times New Roman"/>
              </a:rPr>
              <a:t>using two </a:t>
            </a:r>
            <a:r>
              <a:rPr sz="2400" spc="-10" dirty="0">
                <a:latin typeface="Times New Roman"/>
                <a:cs typeface="Times New Roman"/>
              </a:rPr>
              <a:t>registers, </a:t>
            </a:r>
            <a:r>
              <a:rPr sz="2400" b="1" dirty="0">
                <a:solidFill>
                  <a:srgbClr val="0033CC"/>
                </a:solidFill>
                <a:latin typeface="Times New Roman"/>
                <a:cs typeface="Times New Roman"/>
              </a:rPr>
              <a:t>a base and a</a:t>
            </a:r>
            <a:r>
              <a:rPr sz="2400" b="1" spc="50" dirty="0">
                <a:solidFill>
                  <a:srgbClr val="0033CC"/>
                </a:solidFill>
                <a:latin typeface="Times New Roman"/>
                <a:cs typeface="Times New Roman"/>
              </a:rPr>
              <a:t> </a:t>
            </a:r>
            <a:r>
              <a:rPr sz="2400" b="1" spc="-5" dirty="0">
                <a:solidFill>
                  <a:srgbClr val="0033CC"/>
                </a:solidFill>
                <a:latin typeface="Times New Roman"/>
                <a:cs typeface="Times New Roman"/>
              </a:rPr>
              <a:t>limit</a:t>
            </a:r>
            <a:endParaRPr sz="2400">
              <a:latin typeface="Times New Roman"/>
              <a:cs typeface="Times New Roman"/>
            </a:endParaRPr>
          </a:p>
          <a:p>
            <a:pPr marL="356870" marR="8255" indent="-344805" algn="just">
              <a:lnSpc>
                <a:spcPct val="100000"/>
              </a:lnSpc>
              <a:spcBef>
                <a:spcPts val="1010"/>
              </a:spcBef>
              <a:buClr>
                <a:srgbClr val="993300"/>
              </a:buClr>
              <a:buSzPct val="110416"/>
              <a:buFont typeface="Wingdings"/>
              <a:buChar char=""/>
              <a:tabLst>
                <a:tab pos="357505" algn="l"/>
              </a:tabLst>
            </a:pPr>
            <a:r>
              <a:rPr sz="2400" dirty="0">
                <a:latin typeface="Times New Roman"/>
                <a:cs typeface="Times New Roman"/>
              </a:rPr>
              <a:t>The </a:t>
            </a:r>
            <a:r>
              <a:rPr sz="2400" b="1" dirty="0">
                <a:latin typeface="Times New Roman"/>
                <a:cs typeface="Times New Roman"/>
              </a:rPr>
              <a:t>base </a:t>
            </a:r>
            <a:r>
              <a:rPr sz="2400" b="1" spc="-5" dirty="0">
                <a:latin typeface="Times New Roman"/>
                <a:cs typeface="Times New Roman"/>
              </a:rPr>
              <a:t>register </a:t>
            </a:r>
            <a:r>
              <a:rPr sz="2400" b="1" dirty="0">
                <a:latin typeface="Times New Roman"/>
                <a:cs typeface="Times New Roman"/>
              </a:rPr>
              <a:t>holds </a:t>
            </a:r>
            <a:r>
              <a:rPr sz="2400" b="1" spc="-5" dirty="0">
                <a:latin typeface="Times New Roman"/>
                <a:cs typeface="Times New Roman"/>
              </a:rPr>
              <a:t>the smallest </a:t>
            </a:r>
            <a:r>
              <a:rPr sz="2400" b="1" dirty="0">
                <a:latin typeface="Times New Roman"/>
                <a:cs typeface="Times New Roman"/>
              </a:rPr>
              <a:t>legal physical </a:t>
            </a:r>
            <a:r>
              <a:rPr sz="2400" b="1" spc="-10" dirty="0">
                <a:latin typeface="Times New Roman"/>
                <a:cs typeface="Times New Roman"/>
              </a:rPr>
              <a:t>memory  </a:t>
            </a:r>
            <a:r>
              <a:rPr sz="2400" b="1" spc="-5" dirty="0">
                <a:latin typeface="Times New Roman"/>
                <a:cs typeface="Times New Roman"/>
              </a:rPr>
              <a:t>address; the </a:t>
            </a:r>
            <a:r>
              <a:rPr sz="2400" b="1" spc="-10" dirty="0">
                <a:latin typeface="Times New Roman"/>
                <a:cs typeface="Times New Roman"/>
              </a:rPr>
              <a:t>limit </a:t>
            </a:r>
            <a:r>
              <a:rPr sz="2400" b="1" spc="-5" dirty="0">
                <a:latin typeface="Times New Roman"/>
                <a:cs typeface="Times New Roman"/>
              </a:rPr>
              <a:t>register specifies the size </a:t>
            </a:r>
            <a:r>
              <a:rPr sz="2400" b="1" dirty="0">
                <a:latin typeface="Times New Roman"/>
                <a:cs typeface="Times New Roman"/>
              </a:rPr>
              <a:t>of </a:t>
            </a:r>
            <a:r>
              <a:rPr sz="2400" b="1" spc="-5" dirty="0">
                <a:latin typeface="Times New Roman"/>
                <a:cs typeface="Times New Roman"/>
              </a:rPr>
              <a:t>the</a:t>
            </a:r>
            <a:r>
              <a:rPr sz="2400" b="1" spc="55" dirty="0">
                <a:latin typeface="Times New Roman"/>
                <a:cs typeface="Times New Roman"/>
              </a:rPr>
              <a:t> </a:t>
            </a:r>
            <a:r>
              <a:rPr sz="2400" b="1" spc="-5" dirty="0">
                <a:latin typeface="Times New Roman"/>
                <a:cs typeface="Times New Roman"/>
              </a:rPr>
              <a:t>range.</a:t>
            </a:r>
            <a:endParaRPr sz="2400">
              <a:latin typeface="Times New Roman"/>
              <a:cs typeface="Times New Roman"/>
            </a:endParaRPr>
          </a:p>
          <a:p>
            <a:pPr marL="356870" marR="5080" indent="-344805" algn="just">
              <a:lnSpc>
                <a:spcPct val="100000"/>
              </a:lnSpc>
              <a:spcBef>
                <a:spcPts val="1010"/>
              </a:spcBef>
              <a:buClr>
                <a:srgbClr val="993300"/>
              </a:buClr>
              <a:buSzPct val="110416"/>
              <a:buFont typeface="Wingdings"/>
              <a:buChar char=""/>
              <a:tabLst>
                <a:tab pos="357505" algn="l"/>
              </a:tabLst>
            </a:pPr>
            <a:r>
              <a:rPr sz="2400" b="1" spc="-10" dirty="0">
                <a:latin typeface="Times New Roman"/>
                <a:cs typeface="Times New Roman"/>
              </a:rPr>
              <a:t>For </a:t>
            </a:r>
            <a:r>
              <a:rPr sz="2400" b="1" spc="-5" dirty="0">
                <a:latin typeface="Times New Roman"/>
                <a:cs typeface="Times New Roman"/>
              </a:rPr>
              <a:t>example, </a:t>
            </a:r>
            <a:r>
              <a:rPr sz="2400" b="1" dirty="0">
                <a:latin typeface="Times New Roman"/>
                <a:cs typeface="Times New Roman"/>
              </a:rPr>
              <a:t>if </a:t>
            </a:r>
            <a:r>
              <a:rPr sz="2400" b="1" spc="-5" dirty="0">
                <a:latin typeface="Times New Roman"/>
                <a:cs typeface="Times New Roman"/>
              </a:rPr>
              <a:t>the </a:t>
            </a:r>
            <a:r>
              <a:rPr sz="2400" b="1" dirty="0">
                <a:latin typeface="Times New Roman"/>
                <a:cs typeface="Times New Roman"/>
              </a:rPr>
              <a:t>base </a:t>
            </a:r>
            <a:r>
              <a:rPr sz="2400" b="1" spc="-5" dirty="0">
                <a:latin typeface="Times New Roman"/>
                <a:cs typeface="Times New Roman"/>
              </a:rPr>
              <a:t>register </a:t>
            </a:r>
            <a:r>
              <a:rPr sz="2400" b="1" dirty="0">
                <a:latin typeface="Times New Roman"/>
                <a:cs typeface="Times New Roman"/>
              </a:rPr>
              <a:t>holds </a:t>
            </a:r>
            <a:r>
              <a:rPr sz="2400" spc="-5" dirty="0">
                <a:latin typeface="Times New Roman"/>
                <a:cs typeface="Times New Roman"/>
              </a:rPr>
              <a:t>300040 and </a:t>
            </a:r>
            <a:r>
              <a:rPr sz="2400" dirty="0">
                <a:latin typeface="Times New Roman"/>
                <a:cs typeface="Times New Roman"/>
              </a:rPr>
              <a:t>the limit </a:t>
            </a:r>
            <a:r>
              <a:rPr sz="2400" spc="-10" dirty="0">
                <a:latin typeface="Times New Roman"/>
                <a:cs typeface="Times New Roman"/>
              </a:rPr>
              <a:t>register  </a:t>
            </a:r>
            <a:r>
              <a:rPr sz="2400" dirty="0">
                <a:latin typeface="Times New Roman"/>
                <a:cs typeface="Times New Roman"/>
              </a:rPr>
              <a:t>is </a:t>
            </a:r>
            <a:r>
              <a:rPr sz="2400" spc="-5" dirty="0">
                <a:latin typeface="Times New Roman"/>
                <a:cs typeface="Times New Roman"/>
              </a:rPr>
              <a:t>120900, then </a:t>
            </a:r>
            <a:r>
              <a:rPr sz="2400" dirty="0">
                <a:latin typeface="Times New Roman"/>
                <a:cs typeface="Times New Roman"/>
              </a:rPr>
              <a:t>the </a:t>
            </a:r>
            <a:r>
              <a:rPr sz="2400" spc="-5" dirty="0">
                <a:latin typeface="Times New Roman"/>
                <a:cs typeface="Times New Roman"/>
              </a:rPr>
              <a:t>program </a:t>
            </a:r>
            <a:r>
              <a:rPr sz="2400" spc="-10" dirty="0">
                <a:latin typeface="Times New Roman"/>
                <a:cs typeface="Times New Roman"/>
              </a:rPr>
              <a:t>can </a:t>
            </a:r>
            <a:r>
              <a:rPr sz="2400" dirty="0">
                <a:latin typeface="Times New Roman"/>
                <a:cs typeface="Times New Roman"/>
              </a:rPr>
              <a:t>legally </a:t>
            </a:r>
            <a:r>
              <a:rPr sz="2400" spc="-5" dirty="0">
                <a:latin typeface="Times New Roman"/>
                <a:cs typeface="Times New Roman"/>
              </a:rPr>
              <a:t>access all addresses </a:t>
            </a:r>
            <a:r>
              <a:rPr sz="2400" dirty="0">
                <a:latin typeface="Times New Roman"/>
                <a:cs typeface="Times New Roman"/>
              </a:rPr>
              <a:t>from  300040 </a:t>
            </a:r>
            <a:r>
              <a:rPr sz="2400" spc="-5" dirty="0">
                <a:latin typeface="Times New Roman"/>
                <a:cs typeface="Times New Roman"/>
              </a:rPr>
              <a:t>through </a:t>
            </a:r>
            <a:r>
              <a:rPr sz="2400" dirty="0">
                <a:latin typeface="Times New Roman"/>
                <a:cs typeface="Times New Roman"/>
              </a:rPr>
              <a:t>420939</a:t>
            </a:r>
            <a:endParaRPr sz="2400">
              <a:latin typeface="Times New Roman"/>
              <a:cs typeface="Times New Roman"/>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78739" y="1121790"/>
            <a:ext cx="8990965" cy="5514340"/>
          </a:xfrm>
          <a:prstGeom prst="rect">
            <a:avLst/>
          </a:prstGeom>
        </p:spPr>
        <p:txBody>
          <a:bodyPr vert="horz" wrap="square" lIns="0" tIns="12700" rIns="0" bIns="0" rtlCol="0">
            <a:spAutoFit/>
          </a:bodyPr>
          <a:lstStyle/>
          <a:p>
            <a:pPr marL="12700" marR="5080" algn="just">
              <a:lnSpc>
                <a:spcPct val="100000"/>
              </a:lnSpc>
              <a:spcBef>
                <a:spcPts val="100"/>
              </a:spcBef>
              <a:buSzPct val="95833"/>
              <a:buFont typeface="Wingdings"/>
              <a:buChar char=""/>
              <a:tabLst>
                <a:tab pos="256540" algn="l"/>
              </a:tabLst>
            </a:pPr>
            <a:r>
              <a:rPr sz="2400" spc="-20" dirty="0">
                <a:latin typeface="Times New Roman"/>
                <a:cs typeface="Times New Roman"/>
              </a:rPr>
              <a:t>In </a:t>
            </a:r>
            <a:r>
              <a:rPr sz="2400" spc="-5" dirty="0">
                <a:latin typeface="Times New Roman"/>
                <a:cs typeface="Times New Roman"/>
              </a:rPr>
              <a:t>general, </a:t>
            </a:r>
            <a:r>
              <a:rPr sz="2400" dirty="0">
                <a:latin typeface="Times New Roman"/>
                <a:cs typeface="Times New Roman"/>
              </a:rPr>
              <a:t>the </a:t>
            </a:r>
            <a:r>
              <a:rPr sz="2400" spc="5" dirty="0">
                <a:latin typeface="Times New Roman"/>
                <a:cs typeface="Times New Roman"/>
              </a:rPr>
              <a:t>memory </a:t>
            </a:r>
            <a:r>
              <a:rPr sz="2400" dirty="0">
                <a:latin typeface="Times New Roman"/>
                <a:cs typeface="Times New Roman"/>
              </a:rPr>
              <a:t>blocks </a:t>
            </a:r>
            <a:r>
              <a:rPr sz="2400" spc="-5" dirty="0">
                <a:latin typeface="Times New Roman"/>
                <a:cs typeface="Times New Roman"/>
              </a:rPr>
              <a:t>available comprise </a:t>
            </a:r>
            <a:r>
              <a:rPr sz="2400" dirty="0">
                <a:latin typeface="Times New Roman"/>
                <a:cs typeface="Times New Roman"/>
              </a:rPr>
              <a:t>a </a:t>
            </a:r>
            <a:r>
              <a:rPr sz="2400" b="1" i="1" spc="-5" dirty="0">
                <a:latin typeface="Times New Roman"/>
                <a:cs typeface="Times New Roman"/>
              </a:rPr>
              <a:t>set </a:t>
            </a:r>
            <a:r>
              <a:rPr sz="2400" b="1" i="1" dirty="0">
                <a:latin typeface="Times New Roman"/>
                <a:cs typeface="Times New Roman"/>
              </a:rPr>
              <a:t>of </a:t>
            </a:r>
            <a:r>
              <a:rPr sz="2400" dirty="0">
                <a:latin typeface="Times New Roman"/>
                <a:cs typeface="Times New Roman"/>
              </a:rPr>
              <a:t>holes of  </a:t>
            </a:r>
            <a:r>
              <a:rPr sz="2400" spc="-5" dirty="0">
                <a:latin typeface="Times New Roman"/>
                <a:cs typeface="Times New Roman"/>
              </a:rPr>
              <a:t>various </a:t>
            </a:r>
            <a:r>
              <a:rPr sz="2400" dirty="0">
                <a:latin typeface="Times New Roman"/>
                <a:cs typeface="Times New Roman"/>
              </a:rPr>
              <a:t>sizes </a:t>
            </a:r>
            <a:r>
              <a:rPr sz="2400" spc="-5" dirty="0">
                <a:latin typeface="Times New Roman"/>
                <a:cs typeface="Times New Roman"/>
              </a:rPr>
              <a:t>scattered throughout</a:t>
            </a:r>
            <a:r>
              <a:rPr sz="2400" spc="15" dirty="0">
                <a:latin typeface="Times New Roman"/>
                <a:cs typeface="Times New Roman"/>
              </a:rPr>
              <a:t> </a:t>
            </a:r>
            <a:r>
              <a:rPr sz="2400" spc="-40" dirty="0">
                <a:latin typeface="Times New Roman"/>
                <a:cs typeface="Times New Roman"/>
              </a:rPr>
              <a:t>memory.</a:t>
            </a:r>
            <a:endParaRPr sz="2400">
              <a:latin typeface="Times New Roman"/>
              <a:cs typeface="Times New Roman"/>
            </a:endParaRPr>
          </a:p>
          <a:p>
            <a:pPr marL="12700" marR="9525" algn="just">
              <a:lnSpc>
                <a:spcPct val="100000"/>
              </a:lnSpc>
              <a:buSzPct val="95833"/>
              <a:buFont typeface="Wingdings"/>
              <a:buChar char=""/>
              <a:tabLst>
                <a:tab pos="256540" algn="l"/>
              </a:tabLst>
            </a:pPr>
            <a:r>
              <a:rPr sz="2400" dirty="0">
                <a:solidFill>
                  <a:srgbClr val="0033CC"/>
                </a:solidFill>
                <a:latin typeface="Times New Roman"/>
                <a:cs typeface="Times New Roman"/>
              </a:rPr>
              <a:t>When a </a:t>
            </a:r>
            <a:r>
              <a:rPr sz="2400" spc="-5" dirty="0">
                <a:solidFill>
                  <a:srgbClr val="0033CC"/>
                </a:solidFill>
                <a:latin typeface="Times New Roman"/>
                <a:cs typeface="Times New Roman"/>
              </a:rPr>
              <a:t>process arrives </a:t>
            </a:r>
            <a:r>
              <a:rPr sz="2400" dirty="0">
                <a:solidFill>
                  <a:srgbClr val="0033CC"/>
                </a:solidFill>
                <a:latin typeface="Times New Roman"/>
                <a:cs typeface="Times New Roman"/>
              </a:rPr>
              <a:t>and </a:t>
            </a:r>
            <a:r>
              <a:rPr sz="2400" spc="-5" dirty="0">
                <a:solidFill>
                  <a:srgbClr val="0033CC"/>
                </a:solidFill>
                <a:latin typeface="Times New Roman"/>
                <a:cs typeface="Times New Roman"/>
              </a:rPr>
              <a:t>needs </a:t>
            </a:r>
            <a:r>
              <a:rPr sz="2400" spc="-30" dirty="0">
                <a:solidFill>
                  <a:srgbClr val="0033CC"/>
                </a:solidFill>
                <a:latin typeface="Times New Roman"/>
                <a:cs typeface="Times New Roman"/>
              </a:rPr>
              <a:t>memory, </a:t>
            </a:r>
            <a:r>
              <a:rPr sz="2400" dirty="0">
                <a:solidFill>
                  <a:srgbClr val="0033CC"/>
                </a:solidFill>
                <a:latin typeface="Times New Roman"/>
                <a:cs typeface="Times New Roman"/>
              </a:rPr>
              <a:t>the system </a:t>
            </a:r>
            <a:r>
              <a:rPr sz="2400" spc="-10" dirty="0">
                <a:solidFill>
                  <a:srgbClr val="0033CC"/>
                </a:solidFill>
                <a:latin typeface="Times New Roman"/>
                <a:cs typeface="Times New Roman"/>
              </a:rPr>
              <a:t>searches </a:t>
            </a:r>
            <a:r>
              <a:rPr sz="2400" dirty="0">
                <a:solidFill>
                  <a:srgbClr val="0033CC"/>
                </a:solidFill>
                <a:latin typeface="Times New Roman"/>
                <a:cs typeface="Times New Roman"/>
              </a:rPr>
              <a:t>the </a:t>
            </a:r>
            <a:r>
              <a:rPr sz="2400" spc="-5" dirty="0">
                <a:solidFill>
                  <a:srgbClr val="0033CC"/>
                </a:solidFill>
                <a:latin typeface="Times New Roman"/>
                <a:cs typeface="Times New Roman"/>
              </a:rPr>
              <a:t>set  for </a:t>
            </a:r>
            <a:r>
              <a:rPr sz="2400" dirty="0">
                <a:solidFill>
                  <a:srgbClr val="0033CC"/>
                </a:solidFill>
                <a:latin typeface="Times New Roman"/>
                <a:cs typeface="Times New Roman"/>
              </a:rPr>
              <a:t>a hole </a:t>
            </a:r>
            <a:r>
              <a:rPr sz="2400" spc="-5" dirty="0">
                <a:solidFill>
                  <a:srgbClr val="0033CC"/>
                </a:solidFill>
                <a:latin typeface="Times New Roman"/>
                <a:cs typeface="Times New Roman"/>
              </a:rPr>
              <a:t>that </a:t>
            </a:r>
            <a:r>
              <a:rPr sz="2400" dirty="0">
                <a:solidFill>
                  <a:srgbClr val="0033CC"/>
                </a:solidFill>
                <a:latin typeface="Times New Roman"/>
                <a:cs typeface="Times New Roman"/>
              </a:rPr>
              <a:t>is </a:t>
            </a:r>
            <a:r>
              <a:rPr sz="2400" spc="-20" dirty="0">
                <a:solidFill>
                  <a:srgbClr val="0033CC"/>
                </a:solidFill>
                <a:latin typeface="Times New Roman"/>
                <a:cs typeface="Times New Roman"/>
              </a:rPr>
              <a:t>large </a:t>
            </a:r>
            <a:r>
              <a:rPr sz="2400" spc="-10" dirty="0">
                <a:solidFill>
                  <a:srgbClr val="0033CC"/>
                </a:solidFill>
                <a:latin typeface="Times New Roman"/>
                <a:cs typeface="Times New Roman"/>
              </a:rPr>
              <a:t>enough </a:t>
            </a:r>
            <a:r>
              <a:rPr sz="2400" spc="-5" dirty="0">
                <a:solidFill>
                  <a:srgbClr val="0033CC"/>
                </a:solidFill>
                <a:latin typeface="Times New Roman"/>
                <a:cs typeface="Times New Roman"/>
              </a:rPr>
              <a:t>for </a:t>
            </a:r>
            <a:r>
              <a:rPr sz="2400" dirty="0">
                <a:solidFill>
                  <a:srgbClr val="0033CC"/>
                </a:solidFill>
                <a:latin typeface="Times New Roman"/>
                <a:cs typeface="Times New Roman"/>
              </a:rPr>
              <a:t>this</a:t>
            </a:r>
            <a:r>
              <a:rPr sz="2400" spc="40" dirty="0">
                <a:solidFill>
                  <a:srgbClr val="0033CC"/>
                </a:solidFill>
                <a:latin typeface="Times New Roman"/>
                <a:cs typeface="Times New Roman"/>
              </a:rPr>
              <a:t> </a:t>
            </a:r>
            <a:r>
              <a:rPr sz="2400" spc="-5" dirty="0">
                <a:solidFill>
                  <a:srgbClr val="0033CC"/>
                </a:solidFill>
                <a:latin typeface="Times New Roman"/>
                <a:cs typeface="Times New Roman"/>
              </a:rPr>
              <a:t>process.</a:t>
            </a:r>
            <a:endParaRPr sz="2400">
              <a:latin typeface="Times New Roman"/>
              <a:cs typeface="Times New Roman"/>
            </a:endParaRPr>
          </a:p>
          <a:p>
            <a:pPr marL="12700" marR="5080" algn="just">
              <a:lnSpc>
                <a:spcPct val="100000"/>
              </a:lnSpc>
              <a:spcBef>
                <a:spcPts val="5"/>
              </a:spcBef>
              <a:buSzPct val="95833"/>
              <a:buFont typeface="Wingdings"/>
              <a:buChar char=""/>
              <a:tabLst>
                <a:tab pos="256540" algn="l"/>
              </a:tabLst>
            </a:pPr>
            <a:r>
              <a:rPr sz="2400" spc="-20" dirty="0">
                <a:solidFill>
                  <a:srgbClr val="FF0000"/>
                </a:solidFill>
                <a:latin typeface="Times New Roman"/>
                <a:cs typeface="Times New Roman"/>
              </a:rPr>
              <a:t>If </a:t>
            </a:r>
            <a:r>
              <a:rPr sz="2400" dirty="0">
                <a:solidFill>
                  <a:srgbClr val="FF0000"/>
                </a:solidFill>
                <a:latin typeface="Times New Roman"/>
                <a:cs typeface="Times New Roman"/>
              </a:rPr>
              <a:t>the hole is too </a:t>
            </a:r>
            <a:r>
              <a:rPr sz="2400" spc="-15" dirty="0">
                <a:solidFill>
                  <a:srgbClr val="FF0000"/>
                </a:solidFill>
                <a:latin typeface="Times New Roman"/>
                <a:cs typeface="Times New Roman"/>
              </a:rPr>
              <a:t>large, </a:t>
            </a:r>
            <a:r>
              <a:rPr sz="2400" dirty="0">
                <a:solidFill>
                  <a:srgbClr val="FF0000"/>
                </a:solidFill>
                <a:latin typeface="Times New Roman"/>
                <a:cs typeface="Times New Roman"/>
              </a:rPr>
              <a:t>it is split into </a:t>
            </a:r>
            <a:r>
              <a:rPr sz="2400" spc="-5" dirty="0">
                <a:solidFill>
                  <a:srgbClr val="FF0000"/>
                </a:solidFill>
                <a:latin typeface="Times New Roman"/>
                <a:cs typeface="Times New Roman"/>
              </a:rPr>
              <a:t>two parts. </a:t>
            </a:r>
            <a:r>
              <a:rPr sz="2400" dirty="0">
                <a:solidFill>
                  <a:srgbClr val="FF0000"/>
                </a:solidFill>
                <a:latin typeface="Times New Roman"/>
                <a:cs typeface="Times New Roman"/>
              </a:rPr>
              <a:t>One </a:t>
            </a:r>
            <a:r>
              <a:rPr sz="2400" spc="-5" dirty="0">
                <a:solidFill>
                  <a:srgbClr val="FF0000"/>
                </a:solidFill>
                <a:latin typeface="Times New Roman"/>
                <a:cs typeface="Times New Roman"/>
              </a:rPr>
              <a:t>part </a:t>
            </a:r>
            <a:r>
              <a:rPr sz="2400" dirty="0">
                <a:solidFill>
                  <a:srgbClr val="FF0000"/>
                </a:solidFill>
                <a:latin typeface="Times New Roman"/>
                <a:cs typeface="Times New Roman"/>
              </a:rPr>
              <a:t>is </a:t>
            </a:r>
            <a:r>
              <a:rPr sz="2400" spc="-5" dirty="0">
                <a:solidFill>
                  <a:srgbClr val="FF0000"/>
                </a:solidFill>
                <a:latin typeface="Times New Roman"/>
                <a:cs typeface="Times New Roman"/>
              </a:rPr>
              <a:t>allocated </a:t>
            </a:r>
            <a:r>
              <a:rPr sz="2400" spc="5" dirty="0">
                <a:solidFill>
                  <a:srgbClr val="FF0000"/>
                </a:solidFill>
                <a:latin typeface="Times New Roman"/>
                <a:cs typeface="Times New Roman"/>
              </a:rPr>
              <a:t>to  </a:t>
            </a:r>
            <a:r>
              <a:rPr sz="2400" dirty="0">
                <a:solidFill>
                  <a:srgbClr val="FF0000"/>
                </a:solidFill>
                <a:latin typeface="Times New Roman"/>
                <a:cs typeface="Times New Roman"/>
              </a:rPr>
              <a:t>the </a:t>
            </a:r>
            <a:r>
              <a:rPr sz="2400" spc="-5" dirty="0">
                <a:solidFill>
                  <a:srgbClr val="FF0000"/>
                </a:solidFill>
                <a:latin typeface="Times New Roman"/>
                <a:cs typeface="Times New Roman"/>
              </a:rPr>
              <a:t>arriving process; </a:t>
            </a:r>
            <a:r>
              <a:rPr sz="2400" dirty="0">
                <a:solidFill>
                  <a:srgbClr val="FF0000"/>
                </a:solidFill>
                <a:latin typeface="Times New Roman"/>
                <a:cs typeface="Times New Roman"/>
              </a:rPr>
              <a:t>the other is </a:t>
            </a:r>
            <a:r>
              <a:rPr sz="2400" spc="-5" dirty="0">
                <a:solidFill>
                  <a:srgbClr val="FF0000"/>
                </a:solidFill>
                <a:latin typeface="Times New Roman"/>
                <a:cs typeface="Times New Roman"/>
              </a:rPr>
              <a:t>returned </a:t>
            </a:r>
            <a:r>
              <a:rPr sz="2400" dirty="0">
                <a:solidFill>
                  <a:srgbClr val="FF0000"/>
                </a:solidFill>
                <a:latin typeface="Times New Roman"/>
                <a:cs typeface="Times New Roman"/>
              </a:rPr>
              <a:t>to the </a:t>
            </a:r>
            <a:r>
              <a:rPr sz="2400" spc="-5" dirty="0">
                <a:solidFill>
                  <a:srgbClr val="FF0000"/>
                </a:solidFill>
                <a:latin typeface="Times New Roman"/>
                <a:cs typeface="Times New Roman"/>
              </a:rPr>
              <a:t>set </a:t>
            </a:r>
            <a:r>
              <a:rPr sz="2400" dirty="0">
                <a:solidFill>
                  <a:srgbClr val="FF0000"/>
                </a:solidFill>
                <a:latin typeface="Times New Roman"/>
                <a:cs typeface="Times New Roman"/>
              </a:rPr>
              <a:t>of</a:t>
            </a:r>
            <a:r>
              <a:rPr sz="2400" spc="-15" dirty="0">
                <a:solidFill>
                  <a:srgbClr val="FF0000"/>
                </a:solidFill>
                <a:latin typeface="Times New Roman"/>
                <a:cs typeface="Times New Roman"/>
              </a:rPr>
              <a:t> </a:t>
            </a:r>
            <a:r>
              <a:rPr sz="2400" spc="-5" dirty="0">
                <a:solidFill>
                  <a:srgbClr val="FF0000"/>
                </a:solidFill>
                <a:latin typeface="Times New Roman"/>
                <a:cs typeface="Times New Roman"/>
              </a:rPr>
              <a:t>holes</a:t>
            </a:r>
            <a:r>
              <a:rPr sz="2400" spc="-5" dirty="0">
                <a:latin typeface="Times New Roman"/>
                <a:cs typeface="Times New Roman"/>
              </a:rPr>
              <a:t>.</a:t>
            </a:r>
            <a:endParaRPr sz="2400">
              <a:latin typeface="Times New Roman"/>
              <a:cs typeface="Times New Roman"/>
            </a:endParaRPr>
          </a:p>
          <a:p>
            <a:pPr marL="12700" marR="5080" algn="just">
              <a:lnSpc>
                <a:spcPct val="100000"/>
              </a:lnSpc>
              <a:buSzPct val="95833"/>
              <a:buFont typeface="Wingdings"/>
              <a:buChar char=""/>
              <a:tabLst>
                <a:tab pos="256540" algn="l"/>
              </a:tabLst>
            </a:pPr>
            <a:r>
              <a:rPr sz="2400" dirty="0">
                <a:solidFill>
                  <a:srgbClr val="0033CC"/>
                </a:solidFill>
                <a:latin typeface="Times New Roman"/>
                <a:cs typeface="Times New Roman"/>
              </a:rPr>
              <a:t>When a </a:t>
            </a:r>
            <a:r>
              <a:rPr sz="2400" spc="-5" dirty="0">
                <a:solidFill>
                  <a:srgbClr val="0033CC"/>
                </a:solidFill>
                <a:latin typeface="Times New Roman"/>
                <a:cs typeface="Times New Roman"/>
              </a:rPr>
              <a:t>process terminates, </a:t>
            </a:r>
            <a:r>
              <a:rPr sz="2400" dirty="0">
                <a:solidFill>
                  <a:srgbClr val="0033CC"/>
                </a:solidFill>
                <a:latin typeface="Times New Roman"/>
                <a:cs typeface="Times New Roman"/>
              </a:rPr>
              <a:t>it </a:t>
            </a:r>
            <a:r>
              <a:rPr sz="2400" spc="-10" dirty="0">
                <a:solidFill>
                  <a:srgbClr val="0033CC"/>
                </a:solidFill>
                <a:latin typeface="Times New Roman"/>
                <a:cs typeface="Times New Roman"/>
              </a:rPr>
              <a:t>releases </a:t>
            </a:r>
            <a:r>
              <a:rPr sz="2400" dirty="0">
                <a:solidFill>
                  <a:srgbClr val="0033CC"/>
                </a:solidFill>
                <a:latin typeface="Times New Roman"/>
                <a:cs typeface="Times New Roman"/>
              </a:rPr>
              <a:t>its block of </a:t>
            </a:r>
            <a:r>
              <a:rPr sz="2400" spc="-30" dirty="0">
                <a:solidFill>
                  <a:srgbClr val="0033CC"/>
                </a:solidFill>
                <a:latin typeface="Times New Roman"/>
                <a:cs typeface="Times New Roman"/>
              </a:rPr>
              <a:t>memory, </a:t>
            </a:r>
            <a:r>
              <a:rPr sz="2400" spc="-5" dirty="0">
                <a:solidFill>
                  <a:srgbClr val="0033CC"/>
                </a:solidFill>
                <a:latin typeface="Times New Roman"/>
                <a:cs typeface="Times New Roman"/>
              </a:rPr>
              <a:t>which </a:t>
            </a:r>
            <a:r>
              <a:rPr sz="2400" dirty="0">
                <a:solidFill>
                  <a:srgbClr val="0033CC"/>
                </a:solidFill>
                <a:latin typeface="Times New Roman"/>
                <a:cs typeface="Times New Roman"/>
              </a:rPr>
              <a:t>is  then </a:t>
            </a:r>
            <a:r>
              <a:rPr sz="2400" spc="-5" dirty="0">
                <a:solidFill>
                  <a:srgbClr val="0033CC"/>
                </a:solidFill>
                <a:latin typeface="Times New Roman"/>
                <a:cs typeface="Times New Roman"/>
              </a:rPr>
              <a:t>placed back </a:t>
            </a:r>
            <a:r>
              <a:rPr sz="2400" dirty="0">
                <a:solidFill>
                  <a:srgbClr val="0033CC"/>
                </a:solidFill>
                <a:latin typeface="Times New Roman"/>
                <a:cs typeface="Times New Roman"/>
              </a:rPr>
              <a:t>in the </a:t>
            </a:r>
            <a:r>
              <a:rPr sz="2400" spc="-5" dirty="0">
                <a:solidFill>
                  <a:srgbClr val="0033CC"/>
                </a:solidFill>
                <a:latin typeface="Times New Roman"/>
                <a:cs typeface="Times New Roman"/>
              </a:rPr>
              <a:t>set </a:t>
            </a:r>
            <a:r>
              <a:rPr sz="2400" dirty="0">
                <a:solidFill>
                  <a:srgbClr val="0033CC"/>
                </a:solidFill>
                <a:latin typeface="Times New Roman"/>
                <a:cs typeface="Times New Roman"/>
              </a:rPr>
              <a:t>of holes. </a:t>
            </a:r>
            <a:r>
              <a:rPr sz="2400" spc="-20" dirty="0">
                <a:solidFill>
                  <a:srgbClr val="0033CC"/>
                </a:solidFill>
                <a:latin typeface="Times New Roman"/>
                <a:cs typeface="Times New Roman"/>
              </a:rPr>
              <a:t>If </a:t>
            </a:r>
            <a:r>
              <a:rPr sz="2400" dirty="0">
                <a:solidFill>
                  <a:srgbClr val="0033CC"/>
                </a:solidFill>
                <a:latin typeface="Times New Roman"/>
                <a:cs typeface="Times New Roman"/>
              </a:rPr>
              <a:t>the </a:t>
            </a:r>
            <a:r>
              <a:rPr sz="2400" spc="-5" dirty="0">
                <a:solidFill>
                  <a:srgbClr val="0033CC"/>
                </a:solidFill>
                <a:latin typeface="Times New Roman"/>
                <a:cs typeface="Times New Roman"/>
              </a:rPr>
              <a:t>new </a:t>
            </a:r>
            <a:r>
              <a:rPr sz="2400" spc="5" dirty="0">
                <a:solidFill>
                  <a:srgbClr val="0033CC"/>
                </a:solidFill>
                <a:latin typeface="Times New Roman"/>
                <a:cs typeface="Times New Roman"/>
              </a:rPr>
              <a:t>hole </a:t>
            </a:r>
            <a:r>
              <a:rPr sz="2400" dirty="0">
                <a:solidFill>
                  <a:srgbClr val="0033CC"/>
                </a:solidFill>
                <a:latin typeface="Times New Roman"/>
                <a:cs typeface="Times New Roman"/>
              </a:rPr>
              <a:t>is </a:t>
            </a:r>
            <a:r>
              <a:rPr sz="2400" spc="-5" dirty="0">
                <a:solidFill>
                  <a:srgbClr val="0033CC"/>
                </a:solidFill>
                <a:latin typeface="Times New Roman"/>
                <a:cs typeface="Times New Roman"/>
              </a:rPr>
              <a:t>adjacent </a:t>
            </a:r>
            <a:r>
              <a:rPr sz="2400" dirty="0">
                <a:solidFill>
                  <a:srgbClr val="0033CC"/>
                </a:solidFill>
                <a:latin typeface="Times New Roman"/>
                <a:cs typeface="Times New Roman"/>
              </a:rPr>
              <a:t>to other  </a:t>
            </a:r>
            <a:r>
              <a:rPr sz="2400" spc="-5" dirty="0">
                <a:solidFill>
                  <a:srgbClr val="0033CC"/>
                </a:solidFill>
                <a:latin typeface="Times New Roman"/>
                <a:cs typeface="Times New Roman"/>
              </a:rPr>
              <a:t>holes, these adjacent holes </a:t>
            </a:r>
            <a:r>
              <a:rPr sz="2400" spc="-10" dirty="0">
                <a:solidFill>
                  <a:srgbClr val="0033CC"/>
                </a:solidFill>
                <a:latin typeface="Times New Roman"/>
                <a:cs typeface="Times New Roman"/>
              </a:rPr>
              <a:t>are </a:t>
            </a:r>
            <a:r>
              <a:rPr sz="2400" spc="-20" dirty="0">
                <a:solidFill>
                  <a:srgbClr val="0033CC"/>
                </a:solidFill>
                <a:latin typeface="Times New Roman"/>
                <a:cs typeface="Times New Roman"/>
              </a:rPr>
              <a:t>merged </a:t>
            </a:r>
            <a:r>
              <a:rPr sz="2400" dirty="0">
                <a:solidFill>
                  <a:srgbClr val="0033CC"/>
                </a:solidFill>
                <a:latin typeface="Times New Roman"/>
                <a:cs typeface="Times New Roman"/>
              </a:rPr>
              <a:t>to </a:t>
            </a:r>
            <a:r>
              <a:rPr sz="2400" spc="-5" dirty="0">
                <a:solidFill>
                  <a:srgbClr val="0033CC"/>
                </a:solidFill>
                <a:latin typeface="Times New Roman"/>
                <a:cs typeface="Times New Roman"/>
              </a:rPr>
              <a:t>form one </a:t>
            </a:r>
            <a:r>
              <a:rPr sz="2400" spc="-20" dirty="0">
                <a:solidFill>
                  <a:srgbClr val="0033CC"/>
                </a:solidFill>
                <a:latin typeface="Times New Roman"/>
                <a:cs typeface="Times New Roman"/>
              </a:rPr>
              <a:t>larger</a:t>
            </a:r>
            <a:r>
              <a:rPr sz="2400" spc="140" dirty="0">
                <a:solidFill>
                  <a:srgbClr val="0033CC"/>
                </a:solidFill>
                <a:latin typeface="Times New Roman"/>
                <a:cs typeface="Times New Roman"/>
              </a:rPr>
              <a:t> </a:t>
            </a:r>
            <a:r>
              <a:rPr sz="2400" spc="-5" dirty="0">
                <a:solidFill>
                  <a:srgbClr val="0033CC"/>
                </a:solidFill>
                <a:latin typeface="Times New Roman"/>
                <a:cs typeface="Times New Roman"/>
              </a:rPr>
              <a:t>hole.</a:t>
            </a:r>
            <a:endParaRPr sz="2400">
              <a:latin typeface="Times New Roman"/>
              <a:cs typeface="Times New Roman"/>
            </a:endParaRPr>
          </a:p>
          <a:p>
            <a:pPr>
              <a:lnSpc>
                <a:spcPct val="100000"/>
              </a:lnSpc>
              <a:spcBef>
                <a:spcPts val="10"/>
              </a:spcBef>
            </a:pPr>
            <a:endParaRPr sz="2500">
              <a:latin typeface="Times New Roman"/>
              <a:cs typeface="Times New Roman"/>
            </a:endParaRPr>
          </a:p>
          <a:p>
            <a:pPr marL="12700" marR="6985" algn="just">
              <a:lnSpc>
                <a:spcPct val="100000"/>
              </a:lnSpc>
              <a:spcBef>
                <a:spcPts val="5"/>
              </a:spcBef>
            </a:pPr>
            <a:r>
              <a:rPr sz="2400" dirty="0">
                <a:latin typeface="Times New Roman"/>
                <a:cs typeface="Times New Roman"/>
              </a:rPr>
              <a:t>This </a:t>
            </a:r>
            <a:r>
              <a:rPr sz="2400" spc="-5" dirty="0">
                <a:latin typeface="Times New Roman"/>
                <a:cs typeface="Times New Roman"/>
              </a:rPr>
              <a:t>procedure </a:t>
            </a:r>
            <a:r>
              <a:rPr sz="2400" dirty="0">
                <a:latin typeface="Times New Roman"/>
                <a:cs typeface="Times New Roman"/>
              </a:rPr>
              <a:t>is a </a:t>
            </a:r>
            <a:r>
              <a:rPr sz="2400" spc="-10" dirty="0">
                <a:latin typeface="Times New Roman"/>
                <a:cs typeface="Times New Roman"/>
              </a:rPr>
              <a:t>particular </a:t>
            </a:r>
            <a:r>
              <a:rPr sz="2400" spc="-5" dirty="0">
                <a:latin typeface="Times New Roman"/>
                <a:cs typeface="Times New Roman"/>
              </a:rPr>
              <a:t>instance of </a:t>
            </a:r>
            <a:r>
              <a:rPr sz="2400" dirty="0">
                <a:latin typeface="Times New Roman"/>
                <a:cs typeface="Times New Roman"/>
              </a:rPr>
              <a:t>the </a:t>
            </a:r>
            <a:r>
              <a:rPr sz="2400" spc="-10" dirty="0">
                <a:latin typeface="Times New Roman"/>
                <a:cs typeface="Times New Roman"/>
              </a:rPr>
              <a:t>general </a:t>
            </a:r>
            <a:r>
              <a:rPr sz="2400" b="1" spc="-5" dirty="0">
                <a:latin typeface="Times New Roman"/>
                <a:cs typeface="Times New Roman"/>
              </a:rPr>
              <a:t>dynamic </a:t>
            </a:r>
            <a:r>
              <a:rPr sz="2400" b="1" dirty="0">
                <a:latin typeface="Times New Roman"/>
                <a:cs typeface="Times New Roman"/>
              </a:rPr>
              <a:t>storage  </a:t>
            </a:r>
            <a:r>
              <a:rPr sz="2400" b="1" spc="-5" dirty="0">
                <a:latin typeface="Times New Roman"/>
                <a:cs typeface="Times New Roman"/>
              </a:rPr>
              <a:t>allocation </a:t>
            </a:r>
            <a:r>
              <a:rPr sz="2400" b="1" spc="-15" dirty="0">
                <a:latin typeface="Times New Roman"/>
                <a:cs typeface="Times New Roman"/>
              </a:rPr>
              <a:t>problem, </a:t>
            </a:r>
            <a:r>
              <a:rPr sz="2400" b="1" dirty="0">
                <a:latin typeface="Times New Roman"/>
                <a:cs typeface="Times New Roman"/>
              </a:rPr>
              <a:t>which </a:t>
            </a:r>
            <a:r>
              <a:rPr sz="2400" b="1" spc="-5" dirty="0">
                <a:latin typeface="Times New Roman"/>
                <a:cs typeface="Times New Roman"/>
              </a:rPr>
              <a:t>concerns </a:t>
            </a:r>
            <a:r>
              <a:rPr sz="2400" b="1" dirty="0">
                <a:latin typeface="Times New Roman"/>
                <a:cs typeface="Times New Roman"/>
              </a:rPr>
              <a:t>how </a:t>
            </a:r>
            <a:r>
              <a:rPr sz="2400" b="1" spc="-5" dirty="0">
                <a:latin typeface="Times New Roman"/>
                <a:cs typeface="Times New Roman"/>
              </a:rPr>
              <a:t>to </a:t>
            </a:r>
            <a:r>
              <a:rPr sz="2400" b="1" dirty="0">
                <a:latin typeface="Times New Roman"/>
                <a:cs typeface="Times New Roman"/>
              </a:rPr>
              <a:t>satisfy a </a:t>
            </a:r>
            <a:r>
              <a:rPr sz="2400" b="1" spc="-15" dirty="0">
                <a:latin typeface="Times New Roman"/>
                <a:cs typeface="Times New Roman"/>
              </a:rPr>
              <a:t>request </a:t>
            </a:r>
            <a:r>
              <a:rPr sz="2400" b="1" dirty="0">
                <a:latin typeface="Times New Roman"/>
                <a:cs typeface="Times New Roman"/>
              </a:rPr>
              <a:t>of </a:t>
            </a:r>
            <a:r>
              <a:rPr sz="2400" b="1" spc="-5" dirty="0">
                <a:latin typeface="Times New Roman"/>
                <a:cs typeface="Times New Roman"/>
              </a:rPr>
              <a:t>size </a:t>
            </a:r>
            <a:r>
              <a:rPr sz="2400" b="1" i="1" spc="-5" dirty="0">
                <a:latin typeface="Times New Roman"/>
                <a:cs typeface="Times New Roman"/>
              </a:rPr>
              <a:t>n  from </a:t>
            </a:r>
            <a:r>
              <a:rPr sz="2400" b="1" i="1" dirty="0">
                <a:latin typeface="Times New Roman"/>
                <a:cs typeface="Times New Roman"/>
              </a:rPr>
              <a:t>a </a:t>
            </a:r>
            <a:r>
              <a:rPr sz="2400" dirty="0">
                <a:latin typeface="Times New Roman"/>
                <a:cs typeface="Times New Roman"/>
              </a:rPr>
              <a:t>list </a:t>
            </a:r>
            <a:r>
              <a:rPr sz="2400" spc="-5" dirty="0">
                <a:latin typeface="Times New Roman"/>
                <a:cs typeface="Times New Roman"/>
              </a:rPr>
              <a:t>of </a:t>
            </a:r>
            <a:r>
              <a:rPr sz="2400" spc="-10" dirty="0">
                <a:latin typeface="Times New Roman"/>
                <a:cs typeface="Times New Roman"/>
              </a:rPr>
              <a:t>free </a:t>
            </a:r>
            <a:r>
              <a:rPr sz="2400" dirty="0">
                <a:latin typeface="Times New Roman"/>
                <a:cs typeface="Times New Roman"/>
              </a:rPr>
              <a:t>holes. </a:t>
            </a:r>
            <a:r>
              <a:rPr sz="2400" spc="-5" dirty="0">
                <a:latin typeface="Times New Roman"/>
                <a:cs typeface="Times New Roman"/>
              </a:rPr>
              <a:t>There </a:t>
            </a:r>
            <a:r>
              <a:rPr sz="2400" spc="-10" dirty="0">
                <a:latin typeface="Times New Roman"/>
                <a:cs typeface="Times New Roman"/>
              </a:rPr>
              <a:t>are </a:t>
            </a:r>
            <a:r>
              <a:rPr sz="2400" spc="5" dirty="0">
                <a:latin typeface="Times New Roman"/>
                <a:cs typeface="Times New Roman"/>
              </a:rPr>
              <a:t>many </a:t>
            </a:r>
            <a:r>
              <a:rPr sz="2400" dirty="0">
                <a:latin typeface="Times New Roman"/>
                <a:cs typeface="Times New Roman"/>
              </a:rPr>
              <a:t>solutions to this </a:t>
            </a:r>
            <a:r>
              <a:rPr sz="2400" spc="-5" dirty="0">
                <a:latin typeface="Times New Roman"/>
                <a:cs typeface="Times New Roman"/>
              </a:rPr>
              <a:t>problem. </a:t>
            </a:r>
            <a:r>
              <a:rPr sz="2400" dirty="0">
                <a:latin typeface="Times New Roman"/>
                <a:cs typeface="Times New Roman"/>
              </a:rPr>
              <a:t>The  </a:t>
            </a:r>
            <a:r>
              <a:rPr sz="2400" b="1" dirty="0">
                <a:latin typeface="Times New Roman"/>
                <a:cs typeface="Times New Roman"/>
              </a:rPr>
              <a:t>first-fit, </a:t>
            </a:r>
            <a:r>
              <a:rPr sz="2400" b="1" spc="-5" dirty="0">
                <a:latin typeface="Times New Roman"/>
                <a:cs typeface="Times New Roman"/>
              </a:rPr>
              <a:t>best-fit </a:t>
            </a:r>
            <a:r>
              <a:rPr sz="2400" b="1" dirty="0">
                <a:latin typeface="Times New Roman"/>
                <a:cs typeface="Times New Roman"/>
              </a:rPr>
              <a:t>, </a:t>
            </a:r>
            <a:r>
              <a:rPr sz="2400" spc="-5" dirty="0">
                <a:latin typeface="Times New Roman"/>
                <a:cs typeface="Times New Roman"/>
              </a:rPr>
              <a:t>and </a:t>
            </a:r>
            <a:r>
              <a:rPr sz="2400" b="1" spc="-5" dirty="0">
                <a:latin typeface="Times New Roman"/>
                <a:cs typeface="Times New Roman"/>
              </a:rPr>
              <a:t>worst-fit strategies </a:t>
            </a:r>
            <a:r>
              <a:rPr sz="2400" b="1" spc="-15" dirty="0">
                <a:latin typeface="Times New Roman"/>
                <a:cs typeface="Times New Roman"/>
              </a:rPr>
              <a:t>are </a:t>
            </a:r>
            <a:r>
              <a:rPr sz="2400" b="1" spc="5" dirty="0">
                <a:latin typeface="Times New Roman"/>
                <a:cs typeface="Times New Roman"/>
              </a:rPr>
              <a:t>the </a:t>
            </a:r>
            <a:r>
              <a:rPr sz="2400" b="1" spc="-5" dirty="0">
                <a:latin typeface="Times New Roman"/>
                <a:cs typeface="Times New Roman"/>
              </a:rPr>
              <a:t>ones </a:t>
            </a:r>
            <a:r>
              <a:rPr sz="2400" b="1" spc="-10" dirty="0">
                <a:latin typeface="Times New Roman"/>
                <a:cs typeface="Times New Roman"/>
              </a:rPr>
              <a:t>most </a:t>
            </a:r>
            <a:r>
              <a:rPr sz="2400" b="1" spc="-5" dirty="0">
                <a:latin typeface="Times New Roman"/>
                <a:cs typeface="Times New Roman"/>
              </a:rPr>
              <a:t>commonly  used to select </a:t>
            </a:r>
            <a:r>
              <a:rPr sz="2400" b="1" dirty="0">
                <a:latin typeface="Times New Roman"/>
                <a:cs typeface="Times New Roman"/>
              </a:rPr>
              <a:t>a </a:t>
            </a:r>
            <a:r>
              <a:rPr sz="2400" b="1" spc="-15" dirty="0">
                <a:latin typeface="Times New Roman"/>
                <a:cs typeface="Times New Roman"/>
              </a:rPr>
              <a:t>free </a:t>
            </a:r>
            <a:r>
              <a:rPr sz="2400" b="1" dirty="0">
                <a:latin typeface="Times New Roman"/>
                <a:cs typeface="Times New Roman"/>
              </a:rPr>
              <a:t>hole </a:t>
            </a:r>
            <a:r>
              <a:rPr sz="2400" spc="-5" dirty="0">
                <a:latin typeface="Times New Roman"/>
                <a:cs typeface="Times New Roman"/>
              </a:rPr>
              <a:t>from </a:t>
            </a:r>
            <a:r>
              <a:rPr sz="2400" dirty="0">
                <a:latin typeface="Times New Roman"/>
                <a:cs typeface="Times New Roman"/>
              </a:rPr>
              <a:t>the </a:t>
            </a:r>
            <a:r>
              <a:rPr sz="2400" spc="-5" dirty="0">
                <a:latin typeface="Times New Roman"/>
                <a:cs typeface="Times New Roman"/>
              </a:rPr>
              <a:t>set of available</a:t>
            </a:r>
            <a:r>
              <a:rPr sz="2400" spc="5" dirty="0">
                <a:latin typeface="Times New Roman"/>
                <a:cs typeface="Times New Roman"/>
              </a:rPr>
              <a:t> </a:t>
            </a:r>
            <a:r>
              <a:rPr sz="2400" spc="-5" dirty="0">
                <a:latin typeface="Times New Roman"/>
                <a:cs typeface="Times New Roman"/>
              </a:rPr>
              <a:t>holes.</a:t>
            </a:r>
            <a:endParaRPr sz="2400">
              <a:latin typeface="Times New Roman"/>
              <a:cs typeface="Times New Roman"/>
            </a:endParaRPr>
          </a:p>
        </p:txBody>
      </p:sp>
      <p:sp>
        <p:nvSpPr>
          <p:cNvPr id="3" name="object 3"/>
          <p:cNvSpPr txBox="1">
            <a:spLocks noGrp="1"/>
          </p:cNvSpPr>
          <p:nvPr>
            <p:ph type="title"/>
          </p:nvPr>
        </p:nvSpPr>
        <p:spPr>
          <a:xfrm>
            <a:off x="1801748" y="20777"/>
            <a:ext cx="5709920" cy="454025"/>
          </a:xfrm>
          <a:prstGeom prst="rect">
            <a:avLst/>
          </a:prstGeom>
        </p:spPr>
        <p:txBody>
          <a:bodyPr vert="horz" wrap="square" lIns="0" tIns="13970" rIns="0" bIns="0" rtlCol="0">
            <a:spAutoFit/>
          </a:bodyPr>
          <a:lstStyle/>
          <a:p>
            <a:pPr marL="12700">
              <a:lnSpc>
                <a:spcPct val="100000"/>
              </a:lnSpc>
              <a:spcBef>
                <a:spcPts val="110"/>
              </a:spcBef>
            </a:pPr>
            <a:r>
              <a:rPr sz="2800" b="1" dirty="0">
                <a:solidFill>
                  <a:srgbClr val="0033CC"/>
                </a:solidFill>
                <a:latin typeface="Times New Roman"/>
                <a:cs typeface="Times New Roman"/>
              </a:rPr>
              <a:t>Dynamic Storage-Allocation</a:t>
            </a:r>
            <a:r>
              <a:rPr sz="2800" b="1" spc="-145" dirty="0">
                <a:solidFill>
                  <a:srgbClr val="0033CC"/>
                </a:solidFill>
                <a:latin typeface="Times New Roman"/>
                <a:cs typeface="Times New Roman"/>
              </a:rPr>
              <a:t> </a:t>
            </a:r>
            <a:r>
              <a:rPr sz="2800" b="1" spc="-5" dirty="0">
                <a:solidFill>
                  <a:srgbClr val="0033CC"/>
                </a:solidFill>
                <a:latin typeface="Times New Roman"/>
                <a:cs typeface="Times New Roman"/>
              </a:rPr>
              <a:t>Problem</a:t>
            </a:r>
            <a:endParaRPr sz="2800">
              <a:latin typeface="Times New Roman"/>
              <a:cs typeface="Times New Roman"/>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78739" y="407248"/>
            <a:ext cx="8783320" cy="6367145"/>
          </a:xfrm>
          <a:prstGeom prst="rect">
            <a:avLst/>
          </a:prstGeom>
        </p:spPr>
        <p:txBody>
          <a:bodyPr vert="horz" wrap="square" lIns="0" tIns="63500" rIns="0" bIns="0" rtlCol="0">
            <a:spAutoFit/>
          </a:bodyPr>
          <a:lstStyle/>
          <a:p>
            <a:pPr marL="337820" algn="just">
              <a:lnSpc>
                <a:spcPct val="100000"/>
              </a:lnSpc>
              <a:spcBef>
                <a:spcPts val="500"/>
              </a:spcBef>
            </a:pPr>
            <a:r>
              <a:rPr sz="2400" spc="-5" dirty="0">
                <a:latin typeface="Times New Roman"/>
                <a:cs typeface="Times New Roman"/>
              </a:rPr>
              <a:t>How </a:t>
            </a:r>
            <a:r>
              <a:rPr sz="2400" dirty="0">
                <a:latin typeface="Times New Roman"/>
                <a:cs typeface="Times New Roman"/>
              </a:rPr>
              <a:t>to satisfy a </a:t>
            </a:r>
            <a:r>
              <a:rPr sz="2400" spc="-5" dirty="0">
                <a:latin typeface="Times New Roman"/>
                <a:cs typeface="Times New Roman"/>
              </a:rPr>
              <a:t>request </a:t>
            </a:r>
            <a:r>
              <a:rPr sz="2400" dirty="0">
                <a:latin typeface="Times New Roman"/>
                <a:cs typeface="Times New Roman"/>
              </a:rPr>
              <a:t>of size </a:t>
            </a:r>
            <a:r>
              <a:rPr sz="2400" b="1" i="1" dirty="0">
                <a:latin typeface="Times New Roman"/>
                <a:cs typeface="Times New Roman"/>
              </a:rPr>
              <a:t>n </a:t>
            </a:r>
            <a:r>
              <a:rPr sz="2400" spc="-5" dirty="0">
                <a:latin typeface="Times New Roman"/>
                <a:cs typeface="Times New Roman"/>
              </a:rPr>
              <a:t>from </a:t>
            </a:r>
            <a:r>
              <a:rPr sz="2400" dirty="0">
                <a:latin typeface="Times New Roman"/>
                <a:cs typeface="Times New Roman"/>
              </a:rPr>
              <a:t>a list of </a:t>
            </a:r>
            <a:r>
              <a:rPr sz="2400" spc="-10" dirty="0">
                <a:latin typeface="Times New Roman"/>
                <a:cs typeface="Times New Roman"/>
              </a:rPr>
              <a:t>free</a:t>
            </a:r>
            <a:r>
              <a:rPr sz="2400" spc="-45" dirty="0">
                <a:latin typeface="Times New Roman"/>
                <a:cs typeface="Times New Roman"/>
              </a:rPr>
              <a:t> </a:t>
            </a:r>
            <a:r>
              <a:rPr sz="2400" spc="-5" dirty="0">
                <a:latin typeface="Times New Roman"/>
                <a:cs typeface="Times New Roman"/>
              </a:rPr>
              <a:t>holes?</a:t>
            </a:r>
            <a:endParaRPr sz="2400">
              <a:latin typeface="Times New Roman"/>
              <a:cs typeface="Times New Roman"/>
            </a:endParaRPr>
          </a:p>
          <a:p>
            <a:pPr marL="356870" marR="5080" indent="-344805" algn="just">
              <a:lnSpc>
                <a:spcPct val="100000"/>
              </a:lnSpc>
              <a:spcBef>
                <a:spcPts val="405"/>
              </a:spcBef>
            </a:pPr>
            <a:r>
              <a:rPr sz="2400" b="1" spc="-10" dirty="0">
                <a:latin typeface="Times New Roman"/>
                <a:cs typeface="Times New Roman"/>
              </a:rPr>
              <a:t>First </a:t>
            </a:r>
            <a:r>
              <a:rPr sz="2400" b="1" dirty="0">
                <a:latin typeface="Times New Roman"/>
                <a:cs typeface="Times New Roman"/>
              </a:rPr>
              <a:t>fit: </a:t>
            </a:r>
            <a:r>
              <a:rPr sz="2400" spc="-5" dirty="0">
                <a:latin typeface="Times New Roman"/>
                <a:cs typeface="Times New Roman"/>
              </a:rPr>
              <a:t>Allocate </a:t>
            </a:r>
            <a:r>
              <a:rPr sz="2400" dirty="0">
                <a:latin typeface="Times New Roman"/>
                <a:cs typeface="Times New Roman"/>
              </a:rPr>
              <a:t>the first hole that is big </a:t>
            </a:r>
            <a:r>
              <a:rPr sz="2400" spc="-5" dirty="0">
                <a:latin typeface="Times New Roman"/>
                <a:cs typeface="Times New Roman"/>
              </a:rPr>
              <a:t>enough. Searching </a:t>
            </a:r>
            <a:r>
              <a:rPr sz="2400" spc="-10" dirty="0">
                <a:latin typeface="Times New Roman"/>
                <a:cs typeface="Times New Roman"/>
              </a:rPr>
              <a:t>can </a:t>
            </a:r>
            <a:r>
              <a:rPr sz="2400" dirty="0">
                <a:latin typeface="Times New Roman"/>
                <a:cs typeface="Times New Roman"/>
              </a:rPr>
              <a:t>start  </a:t>
            </a:r>
            <a:r>
              <a:rPr sz="2400" spc="-5" dirty="0">
                <a:latin typeface="Times New Roman"/>
                <a:cs typeface="Times New Roman"/>
              </a:rPr>
              <a:t>either at </a:t>
            </a:r>
            <a:r>
              <a:rPr sz="2400" dirty="0">
                <a:latin typeface="Times New Roman"/>
                <a:cs typeface="Times New Roman"/>
              </a:rPr>
              <a:t>the </a:t>
            </a:r>
            <a:r>
              <a:rPr sz="2400" spc="-5" dirty="0">
                <a:latin typeface="Times New Roman"/>
                <a:cs typeface="Times New Roman"/>
              </a:rPr>
              <a:t>beginning </a:t>
            </a:r>
            <a:r>
              <a:rPr sz="2400" spc="10" dirty="0">
                <a:latin typeface="Times New Roman"/>
                <a:cs typeface="Times New Roman"/>
              </a:rPr>
              <a:t>of </a:t>
            </a:r>
            <a:r>
              <a:rPr sz="2400" dirty="0">
                <a:latin typeface="Times New Roman"/>
                <a:cs typeface="Times New Roman"/>
              </a:rPr>
              <a:t>the </a:t>
            </a:r>
            <a:r>
              <a:rPr sz="2400" spc="-5" dirty="0">
                <a:latin typeface="Times New Roman"/>
                <a:cs typeface="Times New Roman"/>
              </a:rPr>
              <a:t>set </a:t>
            </a:r>
            <a:r>
              <a:rPr sz="2400" dirty="0">
                <a:latin typeface="Times New Roman"/>
                <a:cs typeface="Times New Roman"/>
              </a:rPr>
              <a:t>of holes or </a:t>
            </a:r>
            <a:r>
              <a:rPr sz="2400" spc="-5" dirty="0">
                <a:latin typeface="Times New Roman"/>
                <a:cs typeface="Times New Roman"/>
              </a:rPr>
              <a:t>at </a:t>
            </a:r>
            <a:r>
              <a:rPr sz="2400" dirty="0">
                <a:latin typeface="Times New Roman"/>
                <a:cs typeface="Times New Roman"/>
              </a:rPr>
              <a:t>the </a:t>
            </a:r>
            <a:r>
              <a:rPr sz="2400" spc="-5" dirty="0">
                <a:latin typeface="Times New Roman"/>
                <a:cs typeface="Times New Roman"/>
              </a:rPr>
              <a:t>location where </a:t>
            </a:r>
            <a:r>
              <a:rPr sz="2400" dirty="0">
                <a:latin typeface="Times New Roman"/>
                <a:cs typeface="Times New Roman"/>
              </a:rPr>
              <a:t>the  </a:t>
            </a:r>
            <a:r>
              <a:rPr sz="2400" spc="-5" dirty="0">
                <a:latin typeface="Times New Roman"/>
                <a:cs typeface="Times New Roman"/>
              </a:rPr>
              <a:t>previous first-fit </a:t>
            </a:r>
            <a:r>
              <a:rPr sz="2400" spc="-10" dirty="0">
                <a:latin typeface="Times New Roman"/>
                <a:cs typeface="Times New Roman"/>
              </a:rPr>
              <a:t>search </a:t>
            </a:r>
            <a:r>
              <a:rPr sz="2400" dirty="0">
                <a:latin typeface="Times New Roman"/>
                <a:cs typeface="Times New Roman"/>
              </a:rPr>
              <a:t>ended. Stop </a:t>
            </a:r>
            <a:r>
              <a:rPr sz="2400" spc="-5" dirty="0">
                <a:latin typeface="Times New Roman"/>
                <a:cs typeface="Times New Roman"/>
              </a:rPr>
              <a:t>searching </a:t>
            </a:r>
            <a:r>
              <a:rPr sz="2400" spc="-10" dirty="0">
                <a:latin typeface="Times New Roman"/>
                <a:cs typeface="Times New Roman"/>
              </a:rPr>
              <a:t>as </a:t>
            </a:r>
            <a:r>
              <a:rPr sz="2400" dirty="0">
                <a:latin typeface="Times New Roman"/>
                <a:cs typeface="Times New Roman"/>
              </a:rPr>
              <a:t>soon </a:t>
            </a:r>
            <a:r>
              <a:rPr sz="2400" spc="-10" dirty="0">
                <a:latin typeface="Times New Roman"/>
                <a:cs typeface="Times New Roman"/>
              </a:rPr>
              <a:t>as </a:t>
            </a:r>
            <a:r>
              <a:rPr sz="2400" spc="-5" dirty="0">
                <a:latin typeface="Times New Roman"/>
                <a:cs typeface="Times New Roman"/>
              </a:rPr>
              <a:t>find </a:t>
            </a:r>
            <a:r>
              <a:rPr sz="2400" dirty="0">
                <a:latin typeface="Times New Roman"/>
                <a:cs typeface="Times New Roman"/>
              </a:rPr>
              <a:t>a </a:t>
            </a:r>
            <a:r>
              <a:rPr sz="2400" spc="-5" dirty="0">
                <a:latin typeface="Times New Roman"/>
                <a:cs typeface="Times New Roman"/>
              </a:rPr>
              <a:t>free  </a:t>
            </a:r>
            <a:r>
              <a:rPr sz="2400" dirty="0">
                <a:latin typeface="Times New Roman"/>
                <a:cs typeface="Times New Roman"/>
              </a:rPr>
              <a:t>hole that is </a:t>
            </a:r>
            <a:r>
              <a:rPr sz="2400" spc="-10" dirty="0">
                <a:latin typeface="Times New Roman"/>
                <a:cs typeface="Times New Roman"/>
              </a:rPr>
              <a:t>large</a:t>
            </a:r>
            <a:r>
              <a:rPr sz="2400" spc="-20" dirty="0">
                <a:latin typeface="Times New Roman"/>
                <a:cs typeface="Times New Roman"/>
              </a:rPr>
              <a:t> </a:t>
            </a:r>
            <a:r>
              <a:rPr sz="2400" spc="-5" dirty="0">
                <a:latin typeface="Times New Roman"/>
                <a:cs typeface="Times New Roman"/>
              </a:rPr>
              <a:t>enough.</a:t>
            </a:r>
            <a:endParaRPr sz="2400">
              <a:latin typeface="Times New Roman"/>
              <a:cs typeface="Times New Roman"/>
            </a:endParaRPr>
          </a:p>
          <a:p>
            <a:pPr marL="356870" marR="6985" indent="-344805" algn="just">
              <a:lnSpc>
                <a:spcPct val="100000"/>
              </a:lnSpc>
              <a:spcBef>
                <a:spcPts val="1015"/>
              </a:spcBef>
            </a:pPr>
            <a:r>
              <a:rPr sz="2400" b="1" dirty="0">
                <a:latin typeface="Times New Roman"/>
                <a:cs typeface="Times New Roman"/>
              </a:rPr>
              <a:t>Best fit: </a:t>
            </a:r>
            <a:r>
              <a:rPr sz="2400" spc="-5" dirty="0">
                <a:latin typeface="Times New Roman"/>
                <a:cs typeface="Times New Roman"/>
              </a:rPr>
              <a:t>Allocate </a:t>
            </a:r>
            <a:r>
              <a:rPr sz="2400" dirty="0">
                <a:latin typeface="Times New Roman"/>
                <a:cs typeface="Times New Roman"/>
              </a:rPr>
              <a:t>the </a:t>
            </a:r>
            <a:r>
              <a:rPr sz="2400" spc="-5" dirty="0">
                <a:latin typeface="Times New Roman"/>
                <a:cs typeface="Times New Roman"/>
              </a:rPr>
              <a:t>smallest </a:t>
            </a:r>
            <a:r>
              <a:rPr sz="2400" dirty="0">
                <a:latin typeface="Times New Roman"/>
                <a:cs typeface="Times New Roman"/>
              </a:rPr>
              <a:t>hole </a:t>
            </a:r>
            <a:r>
              <a:rPr sz="2400" spc="-5" dirty="0">
                <a:latin typeface="Times New Roman"/>
                <a:cs typeface="Times New Roman"/>
              </a:rPr>
              <a:t>that </a:t>
            </a:r>
            <a:r>
              <a:rPr sz="2400" dirty="0">
                <a:latin typeface="Times New Roman"/>
                <a:cs typeface="Times New Roman"/>
              </a:rPr>
              <a:t>is big </a:t>
            </a:r>
            <a:r>
              <a:rPr sz="2400" spc="-5" dirty="0">
                <a:latin typeface="Times New Roman"/>
                <a:cs typeface="Times New Roman"/>
              </a:rPr>
              <a:t>enough. </a:t>
            </a:r>
            <a:r>
              <a:rPr sz="2400" spc="-10" dirty="0">
                <a:latin typeface="Times New Roman"/>
                <a:cs typeface="Times New Roman"/>
              </a:rPr>
              <a:t>Search </a:t>
            </a:r>
            <a:r>
              <a:rPr sz="2400" dirty="0">
                <a:latin typeface="Times New Roman"/>
                <a:cs typeface="Times New Roman"/>
              </a:rPr>
              <a:t>the </a:t>
            </a:r>
            <a:r>
              <a:rPr sz="2400" spc="-5" dirty="0">
                <a:latin typeface="Times New Roman"/>
                <a:cs typeface="Times New Roman"/>
              </a:rPr>
              <a:t>entire  </a:t>
            </a:r>
            <a:r>
              <a:rPr sz="2400" dirty="0">
                <a:latin typeface="Times New Roman"/>
                <a:cs typeface="Times New Roman"/>
              </a:rPr>
              <a:t>list, </a:t>
            </a:r>
            <a:r>
              <a:rPr sz="2400" spc="-5" dirty="0">
                <a:latin typeface="Times New Roman"/>
                <a:cs typeface="Times New Roman"/>
              </a:rPr>
              <a:t>unless </a:t>
            </a:r>
            <a:r>
              <a:rPr sz="2400" dirty="0">
                <a:latin typeface="Times New Roman"/>
                <a:cs typeface="Times New Roman"/>
              </a:rPr>
              <a:t>the </a:t>
            </a:r>
            <a:r>
              <a:rPr sz="2400" spc="-10" dirty="0">
                <a:latin typeface="Times New Roman"/>
                <a:cs typeface="Times New Roman"/>
              </a:rPr>
              <a:t>list </a:t>
            </a:r>
            <a:r>
              <a:rPr sz="2400" dirty="0">
                <a:latin typeface="Times New Roman"/>
                <a:cs typeface="Times New Roman"/>
              </a:rPr>
              <a:t>is </a:t>
            </a:r>
            <a:r>
              <a:rPr sz="2400" spc="-10" dirty="0">
                <a:latin typeface="Times New Roman"/>
                <a:cs typeface="Times New Roman"/>
              </a:rPr>
              <a:t>ordered </a:t>
            </a:r>
            <a:r>
              <a:rPr sz="2400" spc="10" dirty="0">
                <a:latin typeface="Times New Roman"/>
                <a:cs typeface="Times New Roman"/>
              </a:rPr>
              <a:t>by </a:t>
            </a:r>
            <a:r>
              <a:rPr sz="2400" dirty="0">
                <a:latin typeface="Times New Roman"/>
                <a:cs typeface="Times New Roman"/>
              </a:rPr>
              <a:t>size. This </a:t>
            </a:r>
            <a:r>
              <a:rPr sz="2400" spc="-5" dirty="0">
                <a:latin typeface="Times New Roman"/>
                <a:cs typeface="Times New Roman"/>
              </a:rPr>
              <a:t>strategy produces </a:t>
            </a:r>
            <a:r>
              <a:rPr sz="2400" dirty="0">
                <a:latin typeface="Times New Roman"/>
                <a:cs typeface="Times New Roman"/>
              </a:rPr>
              <a:t>the  </a:t>
            </a:r>
            <a:r>
              <a:rPr sz="2400" spc="-5" dirty="0">
                <a:latin typeface="Times New Roman"/>
                <a:cs typeface="Times New Roman"/>
              </a:rPr>
              <a:t>smallest leftover</a:t>
            </a:r>
            <a:r>
              <a:rPr sz="2400" spc="-25" dirty="0">
                <a:latin typeface="Times New Roman"/>
                <a:cs typeface="Times New Roman"/>
              </a:rPr>
              <a:t> </a:t>
            </a:r>
            <a:r>
              <a:rPr sz="2400" spc="-5" dirty="0">
                <a:latin typeface="Times New Roman"/>
                <a:cs typeface="Times New Roman"/>
              </a:rPr>
              <a:t>hole.</a:t>
            </a:r>
            <a:endParaRPr sz="2400">
              <a:latin typeface="Times New Roman"/>
              <a:cs typeface="Times New Roman"/>
            </a:endParaRPr>
          </a:p>
          <a:p>
            <a:pPr marL="356870" marR="5715" indent="-344805" algn="just">
              <a:lnSpc>
                <a:spcPct val="100000"/>
              </a:lnSpc>
              <a:spcBef>
                <a:spcPts val="1010"/>
              </a:spcBef>
            </a:pPr>
            <a:r>
              <a:rPr sz="2400" b="1" spc="-5" dirty="0">
                <a:latin typeface="Times New Roman"/>
                <a:cs typeface="Times New Roman"/>
              </a:rPr>
              <a:t>Worst </a:t>
            </a:r>
            <a:r>
              <a:rPr sz="2400" b="1" dirty="0">
                <a:latin typeface="Times New Roman"/>
                <a:cs typeface="Times New Roman"/>
              </a:rPr>
              <a:t>fit : </a:t>
            </a:r>
            <a:r>
              <a:rPr sz="2400" spc="-5" dirty="0">
                <a:latin typeface="Times New Roman"/>
                <a:cs typeface="Times New Roman"/>
              </a:rPr>
              <a:t>Allocate </a:t>
            </a:r>
            <a:r>
              <a:rPr sz="2400" spc="-10" dirty="0">
                <a:latin typeface="Times New Roman"/>
                <a:cs typeface="Times New Roman"/>
              </a:rPr>
              <a:t>the largest </a:t>
            </a:r>
            <a:r>
              <a:rPr sz="2400" spc="-5" dirty="0">
                <a:latin typeface="Times New Roman"/>
                <a:cs typeface="Times New Roman"/>
              </a:rPr>
              <a:t>hole. Again, </a:t>
            </a:r>
            <a:r>
              <a:rPr sz="2400" spc="-10" dirty="0">
                <a:latin typeface="Times New Roman"/>
                <a:cs typeface="Times New Roman"/>
              </a:rPr>
              <a:t>search </a:t>
            </a:r>
            <a:r>
              <a:rPr sz="2400" dirty="0">
                <a:latin typeface="Times New Roman"/>
                <a:cs typeface="Times New Roman"/>
              </a:rPr>
              <a:t>the </a:t>
            </a:r>
            <a:r>
              <a:rPr sz="2400" spc="-5" dirty="0">
                <a:latin typeface="Times New Roman"/>
                <a:cs typeface="Times New Roman"/>
              </a:rPr>
              <a:t>entire list,  unless </a:t>
            </a:r>
            <a:r>
              <a:rPr sz="2400" dirty="0">
                <a:latin typeface="Times New Roman"/>
                <a:cs typeface="Times New Roman"/>
              </a:rPr>
              <a:t>it is </a:t>
            </a:r>
            <a:r>
              <a:rPr sz="2400" spc="-5" dirty="0">
                <a:latin typeface="Times New Roman"/>
                <a:cs typeface="Times New Roman"/>
              </a:rPr>
              <a:t>sorted </a:t>
            </a:r>
            <a:r>
              <a:rPr sz="2400" spc="10" dirty="0">
                <a:latin typeface="Times New Roman"/>
                <a:cs typeface="Times New Roman"/>
              </a:rPr>
              <a:t>by </a:t>
            </a:r>
            <a:r>
              <a:rPr sz="2400" dirty="0">
                <a:latin typeface="Times New Roman"/>
                <a:cs typeface="Times New Roman"/>
              </a:rPr>
              <a:t>size. This strategy </a:t>
            </a:r>
            <a:r>
              <a:rPr sz="2400" spc="-5" dirty="0">
                <a:latin typeface="Times New Roman"/>
                <a:cs typeface="Times New Roman"/>
              </a:rPr>
              <a:t>produces </a:t>
            </a:r>
            <a:r>
              <a:rPr sz="2400" spc="5" dirty="0">
                <a:latin typeface="Times New Roman"/>
                <a:cs typeface="Times New Roman"/>
              </a:rPr>
              <a:t>the </a:t>
            </a:r>
            <a:r>
              <a:rPr sz="2400" spc="-5" dirty="0">
                <a:latin typeface="Times New Roman"/>
                <a:cs typeface="Times New Roman"/>
              </a:rPr>
              <a:t>largest leftover  hole, which </a:t>
            </a:r>
            <a:r>
              <a:rPr sz="2400" dirty="0">
                <a:latin typeface="Times New Roman"/>
                <a:cs typeface="Times New Roman"/>
              </a:rPr>
              <a:t>may </a:t>
            </a:r>
            <a:r>
              <a:rPr sz="2400" spc="-5" dirty="0">
                <a:latin typeface="Times New Roman"/>
                <a:cs typeface="Times New Roman"/>
              </a:rPr>
              <a:t>be </a:t>
            </a:r>
            <a:r>
              <a:rPr sz="2400" dirty="0">
                <a:latin typeface="Times New Roman"/>
                <a:cs typeface="Times New Roman"/>
              </a:rPr>
              <a:t>more </a:t>
            </a:r>
            <a:r>
              <a:rPr sz="2400" spc="-5" dirty="0">
                <a:latin typeface="Times New Roman"/>
                <a:cs typeface="Times New Roman"/>
              </a:rPr>
              <a:t>useful than </a:t>
            </a:r>
            <a:r>
              <a:rPr sz="2400" dirty="0">
                <a:latin typeface="Times New Roman"/>
                <a:cs typeface="Times New Roman"/>
              </a:rPr>
              <a:t>the </a:t>
            </a:r>
            <a:r>
              <a:rPr sz="2400" spc="-5" dirty="0">
                <a:latin typeface="Times New Roman"/>
                <a:cs typeface="Times New Roman"/>
              </a:rPr>
              <a:t>smaller leftover </a:t>
            </a:r>
            <a:r>
              <a:rPr sz="2400" dirty="0">
                <a:latin typeface="Times New Roman"/>
                <a:cs typeface="Times New Roman"/>
              </a:rPr>
              <a:t>hole </a:t>
            </a:r>
            <a:r>
              <a:rPr sz="2400" spc="-5" dirty="0">
                <a:latin typeface="Times New Roman"/>
                <a:cs typeface="Times New Roman"/>
              </a:rPr>
              <a:t>from  </a:t>
            </a:r>
            <a:r>
              <a:rPr sz="2400" dirty="0">
                <a:latin typeface="Times New Roman"/>
                <a:cs typeface="Times New Roman"/>
              </a:rPr>
              <a:t>a </a:t>
            </a:r>
            <a:r>
              <a:rPr sz="2400" spc="-5" dirty="0">
                <a:latin typeface="Times New Roman"/>
                <a:cs typeface="Times New Roman"/>
              </a:rPr>
              <a:t>best-fit</a:t>
            </a:r>
            <a:r>
              <a:rPr sz="2400" spc="-35" dirty="0">
                <a:latin typeface="Times New Roman"/>
                <a:cs typeface="Times New Roman"/>
              </a:rPr>
              <a:t> </a:t>
            </a:r>
            <a:r>
              <a:rPr sz="2400" spc="-5" dirty="0">
                <a:latin typeface="Times New Roman"/>
                <a:cs typeface="Times New Roman"/>
              </a:rPr>
              <a:t>approach.</a:t>
            </a:r>
            <a:endParaRPr sz="2400">
              <a:latin typeface="Times New Roman"/>
              <a:cs typeface="Times New Roman"/>
            </a:endParaRPr>
          </a:p>
          <a:p>
            <a:pPr marL="356870" marR="5080" indent="-344805" algn="just">
              <a:lnSpc>
                <a:spcPct val="100000"/>
              </a:lnSpc>
              <a:spcBef>
                <a:spcPts val="1015"/>
              </a:spcBef>
            </a:pPr>
            <a:r>
              <a:rPr sz="2400" spc="-10" dirty="0">
                <a:latin typeface="Times New Roman"/>
                <a:cs typeface="Times New Roman"/>
              </a:rPr>
              <a:t>From </a:t>
            </a:r>
            <a:r>
              <a:rPr sz="2400" dirty="0">
                <a:latin typeface="Times New Roman"/>
                <a:cs typeface="Times New Roman"/>
              </a:rPr>
              <a:t>Simulations , </a:t>
            </a:r>
            <a:r>
              <a:rPr sz="2400" b="1" spc="-10" dirty="0">
                <a:solidFill>
                  <a:srgbClr val="0033CC"/>
                </a:solidFill>
                <a:latin typeface="Times New Roman"/>
                <a:cs typeface="Times New Roman"/>
              </a:rPr>
              <a:t>both </a:t>
            </a:r>
            <a:r>
              <a:rPr sz="2400" b="1" dirty="0">
                <a:solidFill>
                  <a:srgbClr val="0033CC"/>
                </a:solidFill>
                <a:latin typeface="Times New Roman"/>
                <a:cs typeface="Times New Roman"/>
              </a:rPr>
              <a:t>first </a:t>
            </a:r>
            <a:r>
              <a:rPr sz="2400" b="1" spc="-5" dirty="0">
                <a:solidFill>
                  <a:srgbClr val="0033CC"/>
                </a:solidFill>
                <a:latin typeface="Times New Roman"/>
                <a:cs typeface="Times New Roman"/>
              </a:rPr>
              <a:t>fit </a:t>
            </a:r>
            <a:r>
              <a:rPr sz="2400" b="1" dirty="0">
                <a:solidFill>
                  <a:srgbClr val="0033CC"/>
                </a:solidFill>
                <a:latin typeface="Times New Roman"/>
                <a:cs typeface="Times New Roman"/>
              </a:rPr>
              <a:t>and </a:t>
            </a:r>
            <a:r>
              <a:rPr sz="2400" b="1" spc="-5" dirty="0">
                <a:solidFill>
                  <a:srgbClr val="0033CC"/>
                </a:solidFill>
                <a:latin typeface="Times New Roman"/>
                <a:cs typeface="Times New Roman"/>
              </a:rPr>
              <a:t>best </a:t>
            </a:r>
            <a:r>
              <a:rPr sz="2400" b="1" dirty="0">
                <a:solidFill>
                  <a:srgbClr val="0033CC"/>
                </a:solidFill>
                <a:latin typeface="Times New Roman"/>
                <a:cs typeface="Times New Roman"/>
              </a:rPr>
              <a:t>fit </a:t>
            </a:r>
            <a:r>
              <a:rPr sz="2400" b="1" spc="-15" dirty="0">
                <a:solidFill>
                  <a:srgbClr val="0033CC"/>
                </a:solidFill>
                <a:latin typeface="Times New Roman"/>
                <a:cs typeface="Times New Roman"/>
              </a:rPr>
              <a:t>are </a:t>
            </a:r>
            <a:r>
              <a:rPr sz="2400" b="1" spc="-5" dirty="0">
                <a:solidFill>
                  <a:srgbClr val="0033CC"/>
                </a:solidFill>
                <a:latin typeface="Times New Roman"/>
                <a:cs typeface="Times New Roman"/>
              </a:rPr>
              <a:t>better than </a:t>
            </a:r>
            <a:r>
              <a:rPr sz="2400" b="1" dirty="0">
                <a:solidFill>
                  <a:srgbClr val="0033CC"/>
                </a:solidFill>
                <a:latin typeface="Times New Roman"/>
                <a:cs typeface="Times New Roman"/>
              </a:rPr>
              <a:t>worst  fit in </a:t>
            </a:r>
            <a:r>
              <a:rPr sz="2400" b="1" spc="-15" dirty="0">
                <a:solidFill>
                  <a:srgbClr val="0033CC"/>
                </a:solidFill>
                <a:latin typeface="Times New Roman"/>
                <a:cs typeface="Times New Roman"/>
              </a:rPr>
              <a:t>terms </a:t>
            </a:r>
            <a:r>
              <a:rPr sz="2400" b="1" spc="-5" dirty="0">
                <a:solidFill>
                  <a:srgbClr val="0033CC"/>
                </a:solidFill>
                <a:latin typeface="Times New Roman"/>
                <a:cs typeface="Times New Roman"/>
              </a:rPr>
              <a:t>of decreasing </a:t>
            </a:r>
            <a:r>
              <a:rPr sz="2400" b="1" spc="-10" dirty="0">
                <a:solidFill>
                  <a:srgbClr val="0033CC"/>
                </a:solidFill>
                <a:latin typeface="Times New Roman"/>
                <a:cs typeface="Times New Roman"/>
              </a:rPr>
              <a:t>time </a:t>
            </a:r>
            <a:r>
              <a:rPr sz="2400" b="1" dirty="0">
                <a:solidFill>
                  <a:srgbClr val="0033CC"/>
                </a:solidFill>
                <a:latin typeface="Times New Roman"/>
                <a:cs typeface="Times New Roman"/>
              </a:rPr>
              <a:t>and storage utilization</a:t>
            </a:r>
            <a:r>
              <a:rPr sz="2400" dirty="0">
                <a:latin typeface="Times New Roman"/>
                <a:cs typeface="Times New Roman"/>
              </a:rPr>
              <a:t>. </a:t>
            </a:r>
            <a:r>
              <a:rPr sz="2400" spc="-5" dirty="0">
                <a:latin typeface="Times New Roman"/>
                <a:cs typeface="Times New Roman"/>
              </a:rPr>
              <a:t>Neither  first </a:t>
            </a:r>
            <a:r>
              <a:rPr sz="2400" dirty="0">
                <a:latin typeface="Times New Roman"/>
                <a:cs typeface="Times New Roman"/>
              </a:rPr>
              <a:t>fit nor </a:t>
            </a:r>
            <a:r>
              <a:rPr sz="2400" spc="-5" dirty="0">
                <a:latin typeface="Times New Roman"/>
                <a:cs typeface="Times New Roman"/>
              </a:rPr>
              <a:t>best </a:t>
            </a:r>
            <a:r>
              <a:rPr sz="2400" dirty="0">
                <a:latin typeface="Times New Roman"/>
                <a:cs typeface="Times New Roman"/>
              </a:rPr>
              <a:t>fit is </a:t>
            </a:r>
            <a:r>
              <a:rPr sz="2400" spc="-5" dirty="0">
                <a:latin typeface="Times New Roman"/>
                <a:cs typeface="Times New Roman"/>
              </a:rPr>
              <a:t>clearly better </a:t>
            </a:r>
            <a:r>
              <a:rPr sz="2400" dirty="0">
                <a:latin typeface="Times New Roman"/>
                <a:cs typeface="Times New Roman"/>
              </a:rPr>
              <a:t>than the other in </a:t>
            </a:r>
            <a:r>
              <a:rPr sz="2400" spc="-5" dirty="0">
                <a:latin typeface="Times New Roman"/>
                <a:cs typeface="Times New Roman"/>
              </a:rPr>
              <a:t>terms </a:t>
            </a:r>
            <a:r>
              <a:rPr sz="2400" dirty="0">
                <a:latin typeface="Times New Roman"/>
                <a:cs typeface="Times New Roman"/>
              </a:rPr>
              <a:t>of </a:t>
            </a:r>
            <a:r>
              <a:rPr sz="2400" spc="-5" dirty="0">
                <a:latin typeface="Times New Roman"/>
                <a:cs typeface="Times New Roman"/>
              </a:rPr>
              <a:t>storage  </a:t>
            </a:r>
            <a:r>
              <a:rPr sz="2400" dirty="0">
                <a:latin typeface="Times New Roman"/>
                <a:cs typeface="Times New Roman"/>
              </a:rPr>
              <a:t>utilization, </a:t>
            </a:r>
            <a:r>
              <a:rPr sz="2400" spc="-5" dirty="0">
                <a:latin typeface="Times New Roman"/>
                <a:cs typeface="Times New Roman"/>
              </a:rPr>
              <a:t>but </a:t>
            </a:r>
            <a:r>
              <a:rPr sz="2400" b="1" dirty="0">
                <a:solidFill>
                  <a:srgbClr val="0033CC"/>
                </a:solidFill>
                <a:latin typeface="Times New Roman"/>
                <a:cs typeface="Times New Roman"/>
              </a:rPr>
              <a:t>first fit is </a:t>
            </a:r>
            <a:r>
              <a:rPr sz="2400" b="1" spc="-5" dirty="0">
                <a:solidFill>
                  <a:srgbClr val="0033CC"/>
                </a:solidFill>
                <a:latin typeface="Times New Roman"/>
                <a:cs typeface="Times New Roman"/>
              </a:rPr>
              <a:t>generally</a:t>
            </a:r>
            <a:r>
              <a:rPr sz="2400" b="1" spc="-135" dirty="0">
                <a:solidFill>
                  <a:srgbClr val="0033CC"/>
                </a:solidFill>
                <a:latin typeface="Times New Roman"/>
                <a:cs typeface="Times New Roman"/>
              </a:rPr>
              <a:t> </a:t>
            </a:r>
            <a:r>
              <a:rPr sz="2400" b="1" spc="-5" dirty="0">
                <a:solidFill>
                  <a:srgbClr val="0033CC"/>
                </a:solidFill>
                <a:latin typeface="Times New Roman"/>
                <a:cs typeface="Times New Roman"/>
              </a:rPr>
              <a:t>faster</a:t>
            </a:r>
            <a:endParaRPr sz="2400">
              <a:latin typeface="Times New Roman"/>
              <a:cs typeface="Times New Roman"/>
            </a:endParaRPr>
          </a:p>
        </p:txBody>
      </p:sp>
      <p:sp>
        <p:nvSpPr>
          <p:cNvPr id="3" name="object 3"/>
          <p:cNvSpPr txBox="1">
            <a:spLocks noGrp="1"/>
          </p:cNvSpPr>
          <p:nvPr>
            <p:ph type="title"/>
          </p:nvPr>
        </p:nvSpPr>
        <p:spPr>
          <a:xfrm>
            <a:off x="512470" y="20777"/>
            <a:ext cx="7718425" cy="454025"/>
          </a:xfrm>
          <a:prstGeom prst="rect">
            <a:avLst/>
          </a:prstGeom>
        </p:spPr>
        <p:txBody>
          <a:bodyPr vert="horz" wrap="square" lIns="0" tIns="13970" rIns="0" bIns="0" rtlCol="0">
            <a:spAutoFit/>
          </a:bodyPr>
          <a:lstStyle/>
          <a:p>
            <a:pPr marL="12700">
              <a:lnSpc>
                <a:spcPct val="100000"/>
              </a:lnSpc>
              <a:spcBef>
                <a:spcPts val="110"/>
              </a:spcBef>
              <a:tabLst>
                <a:tab pos="5958840" algn="l"/>
              </a:tabLst>
            </a:pPr>
            <a:r>
              <a:rPr sz="2800" b="1" spc="-10" dirty="0">
                <a:solidFill>
                  <a:srgbClr val="0033CC"/>
                </a:solidFill>
                <a:latin typeface="Times New Roman"/>
                <a:cs typeface="Times New Roman"/>
              </a:rPr>
              <a:t>D</a:t>
            </a:r>
            <a:r>
              <a:rPr sz="2800" b="1" spc="10" dirty="0">
                <a:solidFill>
                  <a:srgbClr val="0033CC"/>
                </a:solidFill>
                <a:latin typeface="Times New Roman"/>
                <a:cs typeface="Times New Roman"/>
              </a:rPr>
              <a:t>y</a:t>
            </a:r>
            <a:r>
              <a:rPr sz="2800" b="1" spc="5" dirty="0">
                <a:solidFill>
                  <a:srgbClr val="0033CC"/>
                </a:solidFill>
                <a:latin typeface="Times New Roman"/>
                <a:cs typeface="Times New Roman"/>
              </a:rPr>
              <a:t>na</a:t>
            </a:r>
            <a:r>
              <a:rPr sz="2800" b="1" spc="-25" dirty="0">
                <a:solidFill>
                  <a:srgbClr val="0033CC"/>
                </a:solidFill>
                <a:latin typeface="Times New Roman"/>
                <a:cs typeface="Times New Roman"/>
              </a:rPr>
              <a:t>m</a:t>
            </a:r>
            <a:r>
              <a:rPr sz="2800" b="1" spc="5" dirty="0">
                <a:solidFill>
                  <a:srgbClr val="0033CC"/>
                </a:solidFill>
                <a:latin typeface="Times New Roman"/>
                <a:cs typeface="Times New Roman"/>
              </a:rPr>
              <a:t>i</a:t>
            </a:r>
            <a:r>
              <a:rPr sz="2800" b="1" dirty="0">
                <a:solidFill>
                  <a:srgbClr val="0033CC"/>
                </a:solidFill>
                <a:latin typeface="Times New Roman"/>
                <a:cs typeface="Times New Roman"/>
              </a:rPr>
              <a:t>c</a:t>
            </a:r>
            <a:r>
              <a:rPr sz="2800" b="1" spc="-30" dirty="0">
                <a:solidFill>
                  <a:srgbClr val="0033CC"/>
                </a:solidFill>
                <a:latin typeface="Times New Roman"/>
                <a:cs typeface="Times New Roman"/>
              </a:rPr>
              <a:t> </a:t>
            </a:r>
            <a:r>
              <a:rPr sz="2800" b="1" dirty="0">
                <a:solidFill>
                  <a:srgbClr val="0033CC"/>
                </a:solidFill>
                <a:latin typeface="Times New Roman"/>
                <a:cs typeface="Times New Roman"/>
              </a:rPr>
              <a:t>Sto</a:t>
            </a:r>
            <a:r>
              <a:rPr sz="2800" b="1" spc="5" dirty="0">
                <a:solidFill>
                  <a:srgbClr val="0033CC"/>
                </a:solidFill>
                <a:latin typeface="Times New Roman"/>
                <a:cs typeface="Times New Roman"/>
              </a:rPr>
              <a:t>rag</a:t>
            </a:r>
            <a:r>
              <a:rPr sz="2800" b="1" spc="15" dirty="0">
                <a:solidFill>
                  <a:srgbClr val="0033CC"/>
                </a:solidFill>
                <a:latin typeface="Times New Roman"/>
                <a:cs typeface="Times New Roman"/>
              </a:rPr>
              <a:t>e</a:t>
            </a:r>
            <a:r>
              <a:rPr sz="2800" b="1" dirty="0">
                <a:solidFill>
                  <a:srgbClr val="0033CC"/>
                </a:solidFill>
                <a:latin typeface="Times New Roman"/>
                <a:cs typeface="Times New Roman"/>
              </a:rPr>
              <a:t>-</a:t>
            </a:r>
            <a:r>
              <a:rPr sz="2800" b="1" spc="-10" dirty="0">
                <a:solidFill>
                  <a:srgbClr val="0033CC"/>
                </a:solidFill>
                <a:latin typeface="Times New Roman"/>
                <a:cs typeface="Times New Roman"/>
              </a:rPr>
              <a:t>A</a:t>
            </a:r>
            <a:r>
              <a:rPr sz="2800" b="1" spc="5" dirty="0">
                <a:solidFill>
                  <a:srgbClr val="0033CC"/>
                </a:solidFill>
                <a:latin typeface="Times New Roman"/>
                <a:cs typeface="Times New Roman"/>
              </a:rPr>
              <a:t>ll</a:t>
            </a:r>
            <a:r>
              <a:rPr sz="2800" b="1" spc="-10" dirty="0">
                <a:solidFill>
                  <a:srgbClr val="0033CC"/>
                </a:solidFill>
                <a:latin typeface="Times New Roman"/>
                <a:cs typeface="Times New Roman"/>
              </a:rPr>
              <a:t>o</a:t>
            </a:r>
            <a:r>
              <a:rPr sz="2800" b="1" dirty="0">
                <a:solidFill>
                  <a:srgbClr val="0033CC"/>
                </a:solidFill>
                <a:latin typeface="Times New Roman"/>
                <a:cs typeface="Times New Roman"/>
              </a:rPr>
              <a:t>c</a:t>
            </a:r>
            <a:r>
              <a:rPr sz="2800" b="1" spc="-10" dirty="0">
                <a:solidFill>
                  <a:srgbClr val="0033CC"/>
                </a:solidFill>
                <a:latin typeface="Times New Roman"/>
                <a:cs typeface="Times New Roman"/>
              </a:rPr>
              <a:t>a</a:t>
            </a:r>
            <a:r>
              <a:rPr sz="2800" b="1" dirty="0">
                <a:solidFill>
                  <a:srgbClr val="0033CC"/>
                </a:solidFill>
                <a:latin typeface="Times New Roman"/>
                <a:cs typeface="Times New Roman"/>
              </a:rPr>
              <a:t>t</a:t>
            </a:r>
            <a:r>
              <a:rPr sz="2800" b="1" spc="-15" dirty="0">
                <a:solidFill>
                  <a:srgbClr val="0033CC"/>
                </a:solidFill>
                <a:latin typeface="Times New Roman"/>
                <a:cs typeface="Times New Roman"/>
              </a:rPr>
              <a:t>i</a:t>
            </a:r>
            <a:r>
              <a:rPr sz="2800" b="1" spc="10" dirty="0">
                <a:solidFill>
                  <a:srgbClr val="0033CC"/>
                </a:solidFill>
                <a:latin typeface="Times New Roman"/>
                <a:cs typeface="Times New Roman"/>
              </a:rPr>
              <a:t>o</a:t>
            </a:r>
            <a:r>
              <a:rPr sz="2800" b="1" spc="5" dirty="0">
                <a:solidFill>
                  <a:srgbClr val="0033CC"/>
                </a:solidFill>
                <a:latin typeface="Times New Roman"/>
                <a:cs typeface="Times New Roman"/>
              </a:rPr>
              <a:t>n</a:t>
            </a:r>
            <a:r>
              <a:rPr sz="2800" b="1" spc="-105" dirty="0">
                <a:solidFill>
                  <a:srgbClr val="0033CC"/>
                </a:solidFill>
                <a:latin typeface="Times New Roman"/>
                <a:cs typeface="Times New Roman"/>
              </a:rPr>
              <a:t> </a:t>
            </a:r>
            <a:r>
              <a:rPr sz="2800" b="1" spc="-10" dirty="0">
                <a:solidFill>
                  <a:srgbClr val="0033CC"/>
                </a:solidFill>
                <a:latin typeface="Times New Roman"/>
                <a:cs typeface="Times New Roman"/>
              </a:rPr>
              <a:t>P</a:t>
            </a:r>
            <a:r>
              <a:rPr sz="2800" b="1" spc="-50" dirty="0">
                <a:solidFill>
                  <a:srgbClr val="0033CC"/>
                </a:solidFill>
                <a:latin typeface="Times New Roman"/>
                <a:cs typeface="Times New Roman"/>
              </a:rPr>
              <a:t>r</a:t>
            </a:r>
            <a:r>
              <a:rPr sz="2800" b="1" spc="10" dirty="0">
                <a:solidFill>
                  <a:srgbClr val="0033CC"/>
                </a:solidFill>
                <a:latin typeface="Times New Roman"/>
                <a:cs typeface="Times New Roman"/>
              </a:rPr>
              <a:t>o</a:t>
            </a:r>
            <a:r>
              <a:rPr sz="2800" b="1" spc="5" dirty="0">
                <a:solidFill>
                  <a:srgbClr val="0033CC"/>
                </a:solidFill>
                <a:latin typeface="Times New Roman"/>
                <a:cs typeface="Times New Roman"/>
              </a:rPr>
              <a:t>blem</a:t>
            </a:r>
            <a:r>
              <a:rPr sz="2800" b="1" dirty="0">
                <a:solidFill>
                  <a:srgbClr val="0033CC"/>
                </a:solidFill>
                <a:latin typeface="Times New Roman"/>
                <a:cs typeface="Times New Roman"/>
              </a:rPr>
              <a:t>	(cont</a:t>
            </a:r>
            <a:r>
              <a:rPr sz="2800" b="1" spc="10" dirty="0">
                <a:solidFill>
                  <a:srgbClr val="0033CC"/>
                </a:solidFill>
                <a:latin typeface="Times New Roman"/>
                <a:cs typeface="Times New Roman"/>
              </a:rPr>
              <a:t>i</a:t>
            </a:r>
            <a:r>
              <a:rPr sz="2800" b="1" dirty="0">
                <a:solidFill>
                  <a:srgbClr val="0033CC"/>
                </a:solidFill>
                <a:latin typeface="Times New Roman"/>
                <a:cs typeface="Times New Roman"/>
              </a:rPr>
              <a:t>nued)</a:t>
            </a:r>
            <a:endParaRPr sz="2800">
              <a:latin typeface="Times New Roman"/>
              <a:cs typeface="Times New Roman"/>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9144000" cy="6857998"/>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9144000" cy="6857998"/>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9144000" cy="6857998"/>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78739" y="23825"/>
            <a:ext cx="8989695" cy="6810375"/>
          </a:xfrm>
          <a:prstGeom prst="rect">
            <a:avLst/>
          </a:prstGeom>
        </p:spPr>
        <p:txBody>
          <a:bodyPr vert="horz" wrap="square" lIns="0" tIns="12700" rIns="0" bIns="0" rtlCol="0">
            <a:spAutoFit/>
          </a:bodyPr>
          <a:lstStyle/>
          <a:p>
            <a:pPr marL="12700" marR="5080" algn="just">
              <a:lnSpc>
                <a:spcPct val="100000"/>
              </a:lnSpc>
              <a:spcBef>
                <a:spcPts val="100"/>
              </a:spcBef>
            </a:pPr>
            <a:r>
              <a:rPr sz="2400" spc="-5" dirty="0">
                <a:latin typeface="Times New Roman"/>
                <a:cs typeface="Times New Roman"/>
              </a:rPr>
              <a:t>EX1: Given </a:t>
            </a:r>
            <a:r>
              <a:rPr sz="2400" dirty="0">
                <a:latin typeface="Times New Roman"/>
                <a:cs typeface="Times New Roman"/>
              </a:rPr>
              <a:t>six </a:t>
            </a:r>
            <a:r>
              <a:rPr sz="2400" spc="-10" dirty="0">
                <a:latin typeface="Times New Roman"/>
                <a:cs typeface="Times New Roman"/>
              </a:rPr>
              <a:t>memory </a:t>
            </a:r>
            <a:r>
              <a:rPr sz="2400" dirty="0">
                <a:latin typeface="Times New Roman"/>
                <a:cs typeface="Times New Roman"/>
              </a:rPr>
              <a:t>partitions </a:t>
            </a:r>
            <a:r>
              <a:rPr sz="2400" spc="-5" dirty="0">
                <a:latin typeface="Times New Roman"/>
                <a:cs typeface="Times New Roman"/>
              </a:rPr>
              <a:t>of 300 </a:t>
            </a:r>
            <a:r>
              <a:rPr sz="2400" spc="-10" dirty="0">
                <a:latin typeface="Times New Roman"/>
                <a:cs typeface="Times New Roman"/>
              </a:rPr>
              <a:t>KB, </a:t>
            </a:r>
            <a:r>
              <a:rPr sz="2400" spc="-5" dirty="0">
                <a:latin typeface="Times New Roman"/>
                <a:cs typeface="Times New Roman"/>
              </a:rPr>
              <a:t>600 </a:t>
            </a:r>
            <a:r>
              <a:rPr sz="2400" spc="-10" dirty="0">
                <a:latin typeface="Times New Roman"/>
                <a:cs typeface="Times New Roman"/>
              </a:rPr>
              <a:t>KB, </a:t>
            </a:r>
            <a:r>
              <a:rPr sz="2400" spc="-5" dirty="0">
                <a:latin typeface="Times New Roman"/>
                <a:cs typeface="Times New Roman"/>
              </a:rPr>
              <a:t>350 KB, </a:t>
            </a:r>
            <a:r>
              <a:rPr sz="2400" spc="5" dirty="0">
                <a:latin typeface="Times New Roman"/>
                <a:cs typeface="Times New Roman"/>
              </a:rPr>
              <a:t>200  </a:t>
            </a:r>
            <a:r>
              <a:rPr sz="2400" spc="-10" dirty="0">
                <a:latin typeface="Times New Roman"/>
                <a:cs typeface="Times New Roman"/>
              </a:rPr>
              <a:t>KB, </a:t>
            </a:r>
            <a:r>
              <a:rPr sz="2400" dirty="0">
                <a:latin typeface="Times New Roman"/>
                <a:cs typeface="Times New Roman"/>
              </a:rPr>
              <a:t>750 </a:t>
            </a:r>
            <a:r>
              <a:rPr sz="2400" spc="-10" dirty="0">
                <a:latin typeface="Times New Roman"/>
                <a:cs typeface="Times New Roman"/>
              </a:rPr>
              <a:t>KB, </a:t>
            </a:r>
            <a:r>
              <a:rPr sz="2400" spc="-5" dirty="0">
                <a:latin typeface="Times New Roman"/>
                <a:cs typeface="Times New Roman"/>
              </a:rPr>
              <a:t>and </a:t>
            </a:r>
            <a:r>
              <a:rPr sz="2400" dirty="0">
                <a:latin typeface="Times New Roman"/>
                <a:cs typeface="Times New Roman"/>
              </a:rPr>
              <a:t>125 </a:t>
            </a:r>
            <a:r>
              <a:rPr sz="2400" spc="5" dirty="0">
                <a:latin typeface="Times New Roman"/>
                <a:cs typeface="Times New Roman"/>
              </a:rPr>
              <a:t>KB </a:t>
            </a:r>
            <a:r>
              <a:rPr sz="2400" dirty="0">
                <a:latin typeface="Times New Roman"/>
                <a:cs typeface="Times New Roman"/>
              </a:rPr>
              <a:t>(in </a:t>
            </a:r>
            <a:r>
              <a:rPr sz="2400" spc="-5" dirty="0">
                <a:latin typeface="Times New Roman"/>
                <a:cs typeface="Times New Roman"/>
              </a:rPr>
              <a:t>order), </a:t>
            </a:r>
            <a:r>
              <a:rPr sz="2400" dirty="0">
                <a:latin typeface="Times New Roman"/>
                <a:cs typeface="Times New Roman"/>
              </a:rPr>
              <a:t>how would the </a:t>
            </a:r>
            <a:r>
              <a:rPr sz="2400" spc="-5" dirty="0">
                <a:latin typeface="Times New Roman"/>
                <a:cs typeface="Times New Roman"/>
              </a:rPr>
              <a:t>First-fit, </a:t>
            </a:r>
            <a:r>
              <a:rPr sz="2400" spc="-10" dirty="0">
                <a:latin typeface="Times New Roman"/>
                <a:cs typeface="Times New Roman"/>
              </a:rPr>
              <a:t>Best-Fit,  </a:t>
            </a:r>
            <a:r>
              <a:rPr sz="2400" spc="-5" dirty="0">
                <a:latin typeface="Times New Roman"/>
                <a:cs typeface="Times New Roman"/>
              </a:rPr>
              <a:t>and worst-Fit algorithms place processes of </a:t>
            </a:r>
            <a:r>
              <a:rPr sz="2400" dirty="0">
                <a:latin typeface="Times New Roman"/>
                <a:cs typeface="Times New Roman"/>
              </a:rPr>
              <a:t>size </a:t>
            </a:r>
            <a:r>
              <a:rPr sz="2400" spc="-35" dirty="0">
                <a:latin typeface="Times New Roman"/>
                <a:cs typeface="Times New Roman"/>
              </a:rPr>
              <a:t>115 </a:t>
            </a:r>
            <a:r>
              <a:rPr sz="2400" spc="-10" dirty="0">
                <a:latin typeface="Times New Roman"/>
                <a:cs typeface="Times New Roman"/>
              </a:rPr>
              <a:t>KB, </a:t>
            </a:r>
            <a:r>
              <a:rPr sz="2400" spc="-5" dirty="0">
                <a:latin typeface="Times New Roman"/>
                <a:cs typeface="Times New Roman"/>
              </a:rPr>
              <a:t>500 KB, 358  </a:t>
            </a:r>
            <a:r>
              <a:rPr sz="2400" spc="-10" dirty="0">
                <a:latin typeface="Times New Roman"/>
                <a:cs typeface="Times New Roman"/>
              </a:rPr>
              <a:t>KB, </a:t>
            </a:r>
            <a:r>
              <a:rPr sz="2400" dirty="0">
                <a:latin typeface="Times New Roman"/>
                <a:cs typeface="Times New Roman"/>
              </a:rPr>
              <a:t>200 </a:t>
            </a:r>
            <a:r>
              <a:rPr sz="2400" spc="-10" dirty="0">
                <a:latin typeface="Times New Roman"/>
                <a:cs typeface="Times New Roman"/>
              </a:rPr>
              <a:t>KB, </a:t>
            </a:r>
            <a:r>
              <a:rPr sz="2400" spc="-5" dirty="0">
                <a:latin typeface="Times New Roman"/>
                <a:cs typeface="Times New Roman"/>
              </a:rPr>
              <a:t>and </a:t>
            </a:r>
            <a:r>
              <a:rPr sz="2400" dirty="0">
                <a:latin typeface="Times New Roman"/>
                <a:cs typeface="Times New Roman"/>
              </a:rPr>
              <a:t>375 </a:t>
            </a:r>
            <a:r>
              <a:rPr sz="2400" spc="-5" dirty="0">
                <a:latin typeface="Times New Roman"/>
                <a:cs typeface="Times New Roman"/>
              </a:rPr>
              <a:t>KB </a:t>
            </a:r>
            <a:r>
              <a:rPr sz="2400" dirty="0">
                <a:latin typeface="Times New Roman"/>
                <a:cs typeface="Times New Roman"/>
              </a:rPr>
              <a:t>(in</a:t>
            </a:r>
            <a:r>
              <a:rPr sz="2400" spc="50" dirty="0">
                <a:latin typeface="Times New Roman"/>
                <a:cs typeface="Times New Roman"/>
              </a:rPr>
              <a:t> </a:t>
            </a:r>
            <a:r>
              <a:rPr sz="2400" spc="-5" dirty="0">
                <a:latin typeface="Times New Roman"/>
                <a:cs typeface="Times New Roman"/>
              </a:rPr>
              <a:t>order)?</a:t>
            </a:r>
            <a:endParaRPr sz="2400">
              <a:latin typeface="Times New Roman"/>
              <a:cs typeface="Times New Roman"/>
            </a:endParaRPr>
          </a:p>
          <a:p>
            <a:pPr marL="12700" algn="just">
              <a:lnSpc>
                <a:spcPct val="100000"/>
              </a:lnSpc>
              <a:spcBef>
                <a:spcPts val="5"/>
              </a:spcBef>
            </a:pPr>
            <a:r>
              <a:rPr sz="2400" b="1" spc="-10" dirty="0">
                <a:latin typeface="Times New Roman"/>
                <a:cs typeface="Times New Roman"/>
              </a:rPr>
              <a:t>First</a:t>
            </a:r>
            <a:r>
              <a:rPr sz="2400" b="1" spc="-15" dirty="0">
                <a:latin typeface="Times New Roman"/>
                <a:cs typeface="Times New Roman"/>
              </a:rPr>
              <a:t> </a:t>
            </a:r>
            <a:r>
              <a:rPr sz="2400" b="1" spc="-10" dirty="0">
                <a:latin typeface="Times New Roman"/>
                <a:cs typeface="Times New Roman"/>
              </a:rPr>
              <a:t>-Fit:</a:t>
            </a:r>
            <a:endParaRPr sz="2400">
              <a:latin typeface="Times New Roman"/>
              <a:cs typeface="Times New Roman"/>
            </a:endParaRPr>
          </a:p>
          <a:p>
            <a:pPr marL="12700" marR="142875" algn="just">
              <a:lnSpc>
                <a:spcPct val="100000"/>
              </a:lnSpc>
              <a:spcBef>
                <a:spcPts val="600"/>
              </a:spcBef>
              <a:buAutoNum type="alphaLcPeriod"/>
              <a:tabLst>
                <a:tab pos="296545" algn="l"/>
              </a:tabLst>
            </a:pPr>
            <a:r>
              <a:rPr sz="2400" spc="-35" dirty="0">
                <a:latin typeface="Times New Roman"/>
                <a:cs typeface="Times New Roman"/>
              </a:rPr>
              <a:t>115 </a:t>
            </a:r>
            <a:r>
              <a:rPr sz="2400" spc="-5" dirty="0">
                <a:latin typeface="Times New Roman"/>
                <a:cs typeface="Times New Roman"/>
              </a:rPr>
              <a:t>KB is </a:t>
            </a:r>
            <a:r>
              <a:rPr sz="2400" dirty="0">
                <a:latin typeface="Times New Roman"/>
                <a:cs typeface="Times New Roman"/>
              </a:rPr>
              <a:t>put in </a:t>
            </a:r>
            <a:r>
              <a:rPr sz="2400" spc="-5" dirty="0">
                <a:latin typeface="Times New Roman"/>
                <a:cs typeface="Times New Roman"/>
              </a:rPr>
              <a:t>300-KB partition, leaving </a:t>
            </a:r>
            <a:r>
              <a:rPr sz="2400" dirty="0">
                <a:latin typeface="Times New Roman"/>
                <a:cs typeface="Times New Roman"/>
              </a:rPr>
              <a:t>185 </a:t>
            </a:r>
            <a:r>
              <a:rPr sz="2400" spc="-10" dirty="0">
                <a:latin typeface="Times New Roman"/>
                <a:cs typeface="Times New Roman"/>
              </a:rPr>
              <a:t>KB, </a:t>
            </a:r>
            <a:r>
              <a:rPr sz="2400" dirty="0">
                <a:latin typeface="Times New Roman"/>
                <a:cs typeface="Times New Roman"/>
              </a:rPr>
              <a:t>600 </a:t>
            </a:r>
            <a:r>
              <a:rPr sz="2400" spc="-10" dirty="0">
                <a:latin typeface="Times New Roman"/>
                <a:cs typeface="Times New Roman"/>
              </a:rPr>
              <a:t>KB, </a:t>
            </a:r>
            <a:r>
              <a:rPr sz="2400" dirty="0">
                <a:latin typeface="Times New Roman"/>
                <a:cs typeface="Times New Roman"/>
              </a:rPr>
              <a:t>350 </a:t>
            </a:r>
            <a:r>
              <a:rPr sz="2400" spc="-10" dirty="0">
                <a:latin typeface="Times New Roman"/>
                <a:cs typeface="Times New Roman"/>
              </a:rPr>
              <a:t>KB,  </a:t>
            </a:r>
            <a:r>
              <a:rPr sz="2400" dirty="0">
                <a:latin typeface="Times New Roman"/>
                <a:cs typeface="Times New Roman"/>
              </a:rPr>
              <a:t>200 </a:t>
            </a:r>
            <a:r>
              <a:rPr sz="2400" spc="-10" dirty="0">
                <a:latin typeface="Times New Roman"/>
                <a:cs typeface="Times New Roman"/>
              </a:rPr>
              <a:t>KB, </a:t>
            </a:r>
            <a:r>
              <a:rPr sz="2400" dirty="0">
                <a:latin typeface="Times New Roman"/>
                <a:cs typeface="Times New Roman"/>
              </a:rPr>
              <a:t>750 </a:t>
            </a:r>
            <a:r>
              <a:rPr sz="2400" spc="-10" dirty="0">
                <a:latin typeface="Times New Roman"/>
                <a:cs typeface="Times New Roman"/>
              </a:rPr>
              <a:t>KB, </a:t>
            </a:r>
            <a:r>
              <a:rPr sz="2400" dirty="0">
                <a:latin typeface="Times New Roman"/>
                <a:cs typeface="Times New Roman"/>
              </a:rPr>
              <a:t>125</a:t>
            </a:r>
            <a:r>
              <a:rPr sz="2400" spc="25" dirty="0">
                <a:latin typeface="Times New Roman"/>
                <a:cs typeface="Times New Roman"/>
              </a:rPr>
              <a:t> </a:t>
            </a:r>
            <a:r>
              <a:rPr sz="2400" spc="-5" dirty="0">
                <a:latin typeface="Times New Roman"/>
                <a:cs typeface="Times New Roman"/>
              </a:rPr>
              <a:t>KB</a:t>
            </a:r>
            <a:endParaRPr sz="2400">
              <a:latin typeface="Times New Roman"/>
              <a:cs typeface="Times New Roman"/>
            </a:endParaRPr>
          </a:p>
          <a:p>
            <a:pPr marL="314325" indent="-302260" algn="just">
              <a:lnSpc>
                <a:spcPct val="100000"/>
              </a:lnSpc>
              <a:spcBef>
                <a:spcPts val="1205"/>
              </a:spcBef>
              <a:buAutoNum type="alphaLcPeriod"/>
              <a:tabLst>
                <a:tab pos="314960" algn="l"/>
              </a:tabLst>
            </a:pPr>
            <a:r>
              <a:rPr sz="2400" dirty="0">
                <a:latin typeface="Times New Roman"/>
                <a:cs typeface="Times New Roman"/>
              </a:rPr>
              <a:t>500 </a:t>
            </a:r>
            <a:r>
              <a:rPr sz="2400" spc="-5" dirty="0">
                <a:latin typeface="Times New Roman"/>
                <a:cs typeface="Times New Roman"/>
              </a:rPr>
              <a:t>KB </a:t>
            </a:r>
            <a:r>
              <a:rPr sz="2400" dirty="0">
                <a:latin typeface="Times New Roman"/>
                <a:cs typeface="Times New Roman"/>
              </a:rPr>
              <a:t>is put in 600-KB </a:t>
            </a:r>
            <a:r>
              <a:rPr sz="2400" spc="-5" dirty="0">
                <a:latin typeface="Times New Roman"/>
                <a:cs typeface="Times New Roman"/>
              </a:rPr>
              <a:t>partition, leaving </a:t>
            </a:r>
            <a:r>
              <a:rPr sz="2400" dirty="0">
                <a:latin typeface="Times New Roman"/>
                <a:cs typeface="Times New Roman"/>
              </a:rPr>
              <a:t>185 </a:t>
            </a:r>
            <a:r>
              <a:rPr sz="2400" spc="-10" dirty="0">
                <a:latin typeface="Times New Roman"/>
                <a:cs typeface="Times New Roman"/>
              </a:rPr>
              <a:t>KB, </a:t>
            </a:r>
            <a:r>
              <a:rPr sz="2400" dirty="0">
                <a:latin typeface="Times New Roman"/>
                <a:cs typeface="Times New Roman"/>
              </a:rPr>
              <a:t>100 </a:t>
            </a:r>
            <a:r>
              <a:rPr sz="2400" spc="-10" dirty="0">
                <a:latin typeface="Times New Roman"/>
                <a:cs typeface="Times New Roman"/>
              </a:rPr>
              <a:t>KB, </a:t>
            </a:r>
            <a:r>
              <a:rPr sz="2400" dirty="0">
                <a:latin typeface="Times New Roman"/>
                <a:cs typeface="Times New Roman"/>
              </a:rPr>
              <a:t>350</a:t>
            </a:r>
            <a:r>
              <a:rPr sz="2400" spc="5" dirty="0">
                <a:latin typeface="Times New Roman"/>
                <a:cs typeface="Times New Roman"/>
              </a:rPr>
              <a:t> </a:t>
            </a:r>
            <a:r>
              <a:rPr sz="2400" spc="-10" dirty="0">
                <a:latin typeface="Times New Roman"/>
                <a:cs typeface="Times New Roman"/>
              </a:rPr>
              <a:t>KB,</a:t>
            </a:r>
            <a:endParaRPr sz="2400">
              <a:latin typeface="Times New Roman"/>
              <a:cs typeface="Times New Roman"/>
            </a:endParaRPr>
          </a:p>
          <a:p>
            <a:pPr marL="12700" algn="just">
              <a:lnSpc>
                <a:spcPct val="100000"/>
              </a:lnSpc>
              <a:spcBef>
                <a:spcPts val="1200"/>
              </a:spcBef>
            </a:pPr>
            <a:r>
              <a:rPr sz="2400" dirty="0">
                <a:latin typeface="Times New Roman"/>
                <a:cs typeface="Times New Roman"/>
              </a:rPr>
              <a:t>200 </a:t>
            </a:r>
            <a:r>
              <a:rPr sz="2400" spc="-10" dirty="0">
                <a:latin typeface="Times New Roman"/>
                <a:cs typeface="Times New Roman"/>
              </a:rPr>
              <a:t>KB, </a:t>
            </a:r>
            <a:r>
              <a:rPr sz="2400" dirty="0">
                <a:latin typeface="Times New Roman"/>
                <a:cs typeface="Times New Roman"/>
              </a:rPr>
              <a:t>750 </a:t>
            </a:r>
            <a:r>
              <a:rPr sz="2400" spc="-10" dirty="0">
                <a:latin typeface="Times New Roman"/>
                <a:cs typeface="Times New Roman"/>
              </a:rPr>
              <a:t>KB, </a:t>
            </a:r>
            <a:r>
              <a:rPr sz="2400" dirty="0">
                <a:latin typeface="Times New Roman"/>
                <a:cs typeface="Times New Roman"/>
              </a:rPr>
              <a:t>125</a:t>
            </a:r>
            <a:r>
              <a:rPr sz="2400" spc="30" dirty="0">
                <a:latin typeface="Times New Roman"/>
                <a:cs typeface="Times New Roman"/>
              </a:rPr>
              <a:t> </a:t>
            </a:r>
            <a:r>
              <a:rPr sz="2400" spc="-5" dirty="0">
                <a:latin typeface="Times New Roman"/>
                <a:cs typeface="Times New Roman"/>
              </a:rPr>
              <a:t>KB</a:t>
            </a:r>
            <a:endParaRPr sz="2400">
              <a:latin typeface="Times New Roman"/>
              <a:cs typeface="Times New Roman"/>
            </a:endParaRPr>
          </a:p>
          <a:p>
            <a:pPr marL="12700" marR="130175" algn="just">
              <a:lnSpc>
                <a:spcPts val="4079"/>
              </a:lnSpc>
              <a:spcBef>
                <a:spcPts val="340"/>
              </a:spcBef>
              <a:buAutoNum type="alphaLcPeriod" startAt="3"/>
              <a:tabLst>
                <a:tab pos="296545" algn="l"/>
              </a:tabLst>
            </a:pPr>
            <a:r>
              <a:rPr sz="2400" dirty="0">
                <a:latin typeface="Times New Roman"/>
                <a:cs typeface="Times New Roman"/>
              </a:rPr>
              <a:t>358 </a:t>
            </a:r>
            <a:r>
              <a:rPr sz="2400" spc="-5" dirty="0">
                <a:latin typeface="Times New Roman"/>
                <a:cs typeface="Times New Roman"/>
              </a:rPr>
              <a:t>KB is </a:t>
            </a:r>
            <a:r>
              <a:rPr sz="2400" dirty="0">
                <a:latin typeface="Times New Roman"/>
                <a:cs typeface="Times New Roman"/>
              </a:rPr>
              <a:t>put in </a:t>
            </a:r>
            <a:r>
              <a:rPr sz="2400" spc="-5" dirty="0">
                <a:latin typeface="Times New Roman"/>
                <a:cs typeface="Times New Roman"/>
              </a:rPr>
              <a:t>750-KB partition, leaving </a:t>
            </a:r>
            <a:r>
              <a:rPr sz="2400" dirty="0">
                <a:latin typeface="Times New Roman"/>
                <a:cs typeface="Times New Roman"/>
              </a:rPr>
              <a:t>185 </a:t>
            </a:r>
            <a:r>
              <a:rPr sz="2400" spc="-10" dirty="0">
                <a:latin typeface="Times New Roman"/>
                <a:cs typeface="Times New Roman"/>
              </a:rPr>
              <a:t>KB, </a:t>
            </a:r>
            <a:r>
              <a:rPr sz="2400" dirty="0">
                <a:latin typeface="Times New Roman"/>
                <a:cs typeface="Times New Roman"/>
              </a:rPr>
              <a:t>100 </a:t>
            </a:r>
            <a:r>
              <a:rPr sz="2400" spc="-10" dirty="0">
                <a:latin typeface="Times New Roman"/>
                <a:cs typeface="Times New Roman"/>
              </a:rPr>
              <a:t>KB, </a:t>
            </a:r>
            <a:r>
              <a:rPr sz="2400" dirty="0">
                <a:latin typeface="Times New Roman"/>
                <a:cs typeface="Times New Roman"/>
              </a:rPr>
              <a:t>350 </a:t>
            </a:r>
            <a:r>
              <a:rPr sz="2400" spc="-10" dirty="0">
                <a:latin typeface="Times New Roman"/>
                <a:cs typeface="Times New Roman"/>
              </a:rPr>
              <a:t>KB,  </a:t>
            </a:r>
            <a:r>
              <a:rPr sz="2400" dirty="0">
                <a:latin typeface="Times New Roman"/>
                <a:cs typeface="Times New Roman"/>
              </a:rPr>
              <a:t>200 </a:t>
            </a:r>
            <a:r>
              <a:rPr sz="2400" spc="-10" dirty="0">
                <a:latin typeface="Times New Roman"/>
                <a:cs typeface="Times New Roman"/>
              </a:rPr>
              <a:t>KB, </a:t>
            </a:r>
            <a:r>
              <a:rPr sz="2400" dirty="0">
                <a:latin typeface="Times New Roman"/>
                <a:cs typeface="Times New Roman"/>
              </a:rPr>
              <a:t>392 </a:t>
            </a:r>
            <a:r>
              <a:rPr sz="2400" spc="-10" dirty="0">
                <a:latin typeface="Times New Roman"/>
                <a:cs typeface="Times New Roman"/>
              </a:rPr>
              <a:t>KB, </a:t>
            </a:r>
            <a:r>
              <a:rPr sz="2400" dirty="0">
                <a:latin typeface="Times New Roman"/>
                <a:cs typeface="Times New Roman"/>
              </a:rPr>
              <a:t>125</a:t>
            </a:r>
            <a:r>
              <a:rPr sz="2400" spc="25" dirty="0">
                <a:latin typeface="Times New Roman"/>
                <a:cs typeface="Times New Roman"/>
              </a:rPr>
              <a:t> </a:t>
            </a:r>
            <a:r>
              <a:rPr sz="2400" spc="-5" dirty="0">
                <a:latin typeface="Times New Roman"/>
                <a:cs typeface="Times New Roman"/>
              </a:rPr>
              <a:t>KB</a:t>
            </a:r>
            <a:endParaRPr sz="2400">
              <a:latin typeface="Times New Roman"/>
              <a:cs typeface="Times New Roman"/>
            </a:endParaRPr>
          </a:p>
          <a:p>
            <a:pPr marL="12700" marR="114935" algn="just">
              <a:lnSpc>
                <a:spcPts val="4079"/>
              </a:lnSpc>
              <a:spcBef>
                <a:spcPts val="5"/>
              </a:spcBef>
              <a:buAutoNum type="alphaLcPeriod" startAt="3"/>
              <a:tabLst>
                <a:tab pos="314960" algn="l"/>
              </a:tabLst>
            </a:pPr>
            <a:r>
              <a:rPr sz="2400" dirty="0">
                <a:latin typeface="Times New Roman"/>
                <a:cs typeface="Times New Roman"/>
              </a:rPr>
              <a:t>200 </a:t>
            </a:r>
            <a:r>
              <a:rPr sz="2400" spc="-5" dirty="0">
                <a:latin typeface="Times New Roman"/>
                <a:cs typeface="Times New Roman"/>
              </a:rPr>
              <a:t>KB </a:t>
            </a:r>
            <a:r>
              <a:rPr sz="2400" dirty="0">
                <a:latin typeface="Times New Roman"/>
                <a:cs typeface="Times New Roman"/>
              </a:rPr>
              <a:t>is put in 350-KB </a:t>
            </a:r>
            <a:r>
              <a:rPr sz="2400" spc="-5" dirty="0">
                <a:latin typeface="Times New Roman"/>
                <a:cs typeface="Times New Roman"/>
              </a:rPr>
              <a:t>partition, leaving </a:t>
            </a:r>
            <a:r>
              <a:rPr sz="2400" dirty="0">
                <a:latin typeface="Times New Roman"/>
                <a:cs typeface="Times New Roman"/>
              </a:rPr>
              <a:t>185 </a:t>
            </a:r>
            <a:r>
              <a:rPr sz="2400" spc="-10" dirty="0">
                <a:latin typeface="Times New Roman"/>
                <a:cs typeface="Times New Roman"/>
              </a:rPr>
              <a:t>KB, </a:t>
            </a:r>
            <a:r>
              <a:rPr sz="2400" dirty="0">
                <a:latin typeface="Times New Roman"/>
                <a:cs typeface="Times New Roman"/>
              </a:rPr>
              <a:t>100 </a:t>
            </a:r>
            <a:r>
              <a:rPr sz="2400" spc="-10" dirty="0">
                <a:latin typeface="Times New Roman"/>
                <a:cs typeface="Times New Roman"/>
              </a:rPr>
              <a:t>KB, </a:t>
            </a:r>
            <a:r>
              <a:rPr sz="2400" dirty="0">
                <a:latin typeface="Times New Roman"/>
                <a:cs typeface="Times New Roman"/>
              </a:rPr>
              <a:t>150 </a:t>
            </a:r>
            <a:r>
              <a:rPr sz="2400" spc="-10" dirty="0">
                <a:latin typeface="Times New Roman"/>
                <a:cs typeface="Times New Roman"/>
              </a:rPr>
              <a:t>KB,  </a:t>
            </a:r>
            <a:r>
              <a:rPr sz="2400" dirty="0">
                <a:latin typeface="Times New Roman"/>
                <a:cs typeface="Times New Roman"/>
              </a:rPr>
              <a:t>200 </a:t>
            </a:r>
            <a:r>
              <a:rPr sz="2400" spc="-10" dirty="0">
                <a:latin typeface="Times New Roman"/>
                <a:cs typeface="Times New Roman"/>
              </a:rPr>
              <a:t>KB, </a:t>
            </a:r>
            <a:r>
              <a:rPr sz="2400" dirty="0">
                <a:latin typeface="Times New Roman"/>
                <a:cs typeface="Times New Roman"/>
              </a:rPr>
              <a:t>392 </a:t>
            </a:r>
            <a:r>
              <a:rPr sz="2400" spc="-10" dirty="0">
                <a:latin typeface="Times New Roman"/>
                <a:cs typeface="Times New Roman"/>
              </a:rPr>
              <a:t>KB, </a:t>
            </a:r>
            <a:r>
              <a:rPr sz="2400" dirty="0">
                <a:latin typeface="Times New Roman"/>
                <a:cs typeface="Times New Roman"/>
              </a:rPr>
              <a:t>125</a:t>
            </a:r>
            <a:r>
              <a:rPr sz="2400" spc="15" dirty="0">
                <a:latin typeface="Times New Roman"/>
                <a:cs typeface="Times New Roman"/>
              </a:rPr>
              <a:t> </a:t>
            </a:r>
            <a:r>
              <a:rPr sz="2400" spc="-5" dirty="0">
                <a:latin typeface="Times New Roman"/>
                <a:cs typeface="Times New Roman"/>
              </a:rPr>
              <a:t>KB</a:t>
            </a:r>
            <a:endParaRPr sz="2400">
              <a:latin typeface="Times New Roman"/>
              <a:cs typeface="Times New Roman"/>
            </a:endParaRPr>
          </a:p>
          <a:p>
            <a:pPr marL="12700" marR="130175" algn="just">
              <a:lnSpc>
                <a:spcPts val="4079"/>
              </a:lnSpc>
              <a:buAutoNum type="alphaLcPeriod" startAt="3"/>
              <a:tabLst>
                <a:tab pos="296545" algn="l"/>
              </a:tabLst>
            </a:pPr>
            <a:r>
              <a:rPr sz="2400" dirty="0">
                <a:latin typeface="Times New Roman"/>
                <a:cs typeface="Times New Roman"/>
              </a:rPr>
              <a:t>375 </a:t>
            </a:r>
            <a:r>
              <a:rPr sz="2400" spc="-5" dirty="0">
                <a:latin typeface="Times New Roman"/>
                <a:cs typeface="Times New Roman"/>
              </a:rPr>
              <a:t>KB is </a:t>
            </a:r>
            <a:r>
              <a:rPr sz="2400" dirty="0">
                <a:latin typeface="Times New Roman"/>
                <a:cs typeface="Times New Roman"/>
              </a:rPr>
              <a:t>put in </a:t>
            </a:r>
            <a:r>
              <a:rPr sz="2400" spc="-5" dirty="0">
                <a:latin typeface="Times New Roman"/>
                <a:cs typeface="Times New Roman"/>
              </a:rPr>
              <a:t>392-KB partition, leaving </a:t>
            </a:r>
            <a:r>
              <a:rPr sz="2400" dirty="0">
                <a:latin typeface="Times New Roman"/>
                <a:cs typeface="Times New Roman"/>
              </a:rPr>
              <a:t>185 </a:t>
            </a:r>
            <a:r>
              <a:rPr sz="2400" spc="-10" dirty="0">
                <a:latin typeface="Times New Roman"/>
                <a:cs typeface="Times New Roman"/>
              </a:rPr>
              <a:t>KB, </a:t>
            </a:r>
            <a:r>
              <a:rPr sz="2400" dirty="0">
                <a:latin typeface="Times New Roman"/>
                <a:cs typeface="Times New Roman"/>
              </a:rPr>
              <a:t>100 </a:t>
            </a:r>
            <a:r>
              <a:rPr sz="2400" spc="-10" dirty="0">
                <a:latin typeface="Times New Roman"/>
                <a:cs typeface="Times New Roman"/>
              </a:rPr>
              <a:t>KB, </a:t>
            </a:r>
            <a:r>
              <a:rPr sz="2400" dirty="0">
                <a:latin typeface="Times New Roman"/>
                <a:cs typeface="Times New Roman"/>
              </a:rPr>
              <a:t>150 </a:t>
            </a:r>
            <a:r>
              <a:rPr sz="2400" spc="-10" dirty="0">
                <a:latin typeface="Times New Roman"/>
                <a:cs typeface="Times New Roman"/>
              </a:rPr>
              <a:t>KB,  </a:t>
            </a:r>
            <a:r>
              <a:rPr sz="2400" dirty="0">
                <a:latin typeface="Times New Roman"/>
                <a:cs typeface="Times New Roman"/>
              </a:rPr>
              <a:t>200 </a:t>
            </a:r>
            <a:r>
              <a:rPr sz="2400" spc="-10" dirty="0">
                <a:latin typeface="Times New Roman"/>
                <a:cs typeface="Times New Roman"/>
              </a:rPr>
              <a:t>KB, </a:t>
            </a:r>
            <a:r>
              <a:rPr sz="2400" dirty="0">
                <a:latin typeface="Times New Roman"/>
                <a:cs typeface="Times New Roman"/>
              </a:rPr>
              <a:t>17 </a:t>
            </a:r>
            <a:r>
              <a:rPr sz="2400" spc="-10" dirty="0">
                <a:latin typeface="Times New Roman"/>
                <a:cs typeface="Times New Roman"/>
              </a:rPr>
              <a:t>KB, </a:t>
            </a:r>
            <a:r>
              <a:rPr sz="2400" dirty="0">
                <a:latin typeface="Times New Roman"/>
                <a:cs typeface="Times New Roman"/>
              </a:rPr>
              <a:t>125</a:t>
            </a:r>
            <a:r>
              <a:rPr sz="2400" spc="30" dirty="0">
                <a:latin typeface="Times New Roman"/>
                <a:cs typeface="Times New Roman"/>
              </a:rPr>
              <a:t> </a:t>
            </a:r>
            <a:r>
              <a:rPr sz="2400" spc="-5" dirty="0">
                <a:latin typeface="Times New Roman"/>
                <a:cs typeface="Times New Roman"/>
              </a:rPr>
              <a:t>KB</a:t>
            </a:r>
            <a:endParaRPr sz="2400">
              <a:latin typeface="Times New Roman"/>
              <a:cs typeface="Times New Roman"/>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78739" y="0"/>
            <a:ext cx="8879205" cy="5118100"/>
          </a:xfrm>
          <a:prstGeom prst="rect">
            <a:avLst/>
          </a:prstGeom>
        </p:spPr>
        <p:txBody>
          <a:bodyPr vert="horz" wrap="square" lIns="0" tIns="88900" rIns="0" bIns="0" rtlCol="0">
            <a:spAutoFit/>
          </a:bodyPr>
          <a:lstStyle/>
          <a:p>
            <a:pPr marL="12700">
              <a:lnSpc>
                <a:spcPct val="100000"/>
              </a:lnSpc>
              <a:spcBef>
                <a:spcPts val="700"/>
              </a:spcBef>
            </a:pPr>
            <a:r>
              <a:rPr sz="2400" b="1" spc="-10" dirty="0">
                <a:latin typeface="Times New Roman"/>
                <a:cs typeface="Times New Roman"/>
              </a:rPr>
              <a:t>Best-Fit</a:t>
            </a:r>
            <a:endParaRPr sz="2400">
              <a:latin typeface="Times New Roman"/>
              <a:cs typeface="Times New Roman"/>
            </a:endParaRPr>
          </a:p>
          <a:p>
            <a:pPr marL="12700" marR="108585">
              <a:lnSpc>
                <a:spcPct val="100000"/>
              </a:lnSpc>
              <a:spcBef>
                <a:spcPts val="600"/>
              </a:spcBef>
            </a:pPr>
            <a:r>
              <a:rPr sz="2400" spc="-25" dirty="0">
                <a:latin typeface="Times New Roman"/>
                <a:cs typeface="Times New Roman"/>
              </a:rPr>
              <a:t>a.115 </a:t>
            </a:r>
            <a:r>
              <a:rPr sz="2400" spc="-5" dirty="0">
                <a:latin typeface="Times New Roman"/>
                <a:cs typeface="Times New Roman"/>
              </a:rPr>
              <a:t>KB is </a:t>
            </a:r>
            <a:r>
              <a:rPr sz="2400" dirty="0">
                <a:latin typeface="Times New Roman"/>
                <a:cs typeface="Times New Roman"/>
              </a:rPr>
              <a:t>put in </a:t>
            </a:r>
            <a:r>
              <a:rPr sz="2400" spc="-5" dirty="0">
                <a:latin typeface="Times New Roman"/>
                <a:cs typeface="Times New Roman"/>
              </a:rPr>
              <a:t>125-KB partition, leaving </a:t>
            </a:r>
            <a:r>
              <a:rPr sz="2400" dirty="0">
                <a:latin typeface="Times New Roman"/>
                <a:cs typeface="Times New Roman"/>
              </a:rPr>
              <a:t>300 </a:t>
            </a:r>
            <a:r>
              <a:rPr sz="2400" spc="-10" dirty="0">
                <a:latin typeface="Times New Roman"/>
                <a:cs typeface="Times New Roman"/>
              </a:rPr>
              <a:t>KB, </a:t>
            </a:r>
            <a:r>
              <a:rPr sz="2400" dirty="0">
                <a:latin typeface="Times New Roman"/>
                <a:cs typeface="Times New Roman"/>
              </a:rPr>
              <a:t>600 </a:t>
            </a:r>
            <a:r>
              <a:rPr sz="2400" spc="-10" dirty="0">
                <a:latin typeface="Times New Roman"/>
                <a:cs typeface="Times New Roman"/>
              </a:rPr>
              <a:t>KB, </a:t>
            </a:r>
            <a:r>
              <a:rPr sz="2400" dirty="0">
                <a:latin typeface="Times New Roman"/>
                <a:cs typeface="Times New Roman"/>
              </a:rPr>
              <a:t>350 </a:t>
            </a:r>
            <a:r>
              <a:rPr sz="2400" spc="-10" dirty="0">
                <a:latin typeface="Times New Roman"/>
                <a:cs typeface="Times New Roman"/>
              </a:rPr>
              <a:t>KB,  </a:t>
            </a:r>
            <a:r>
              <a:rPr sz="2400" dirty="0">
                <a:latin typeface="Times New Roman"/>
                <a:cs typeface="Times New Roman"/>
              </a:rPr>
              <a:t>200 </a:t>
            </a:r>
            <a:r>
              <a:rPr sz="2400" spc="-10" dirty="0">
                <a:latin typeface="Times New Roman"/>
                <a:cs typeface="Times New Roman"/>
              </a:rPr>
              <a:t>KB, </a:t>
            </a:r>
            <a:r>
              <a:rPr sz="2400" dirty="0">
                <a:latin typeface="Times New Roman"/>
                <a:cs typeface="Times New Roman"/>
              </a:rPr>
              <a:t>750 </a:t>
            </a:r>
            <a:r>
              <a:rPr sz="2400" spc="-10" dirty="0">
                <a:latin typeface="Times New Roman"/>
                <a:cs typeface="Times New Roman"/>
              </a:rPr>
              <a:t>KB, </a:t>
            </a:r>
            <a:r>
              <a:rPr sz="2400" dirty="0">
                <a:latin typeface="Times New Roman"/>
                <a:cs typeface="Times New Roman"/>
              </a:rPr>
              <a:t>10</a:t>
            </a:r>
            <a:r>
              <a:rPr sz="2400" spc="15" dirty="0">
                <a:latin typeface="Times New Roman"/>
                <a:cs typeface="Times New Roman"/>
              </a:rPr>
              <a:t> </a:t>
            </a:r>
            <a:r>
              <a:rPr sz="2400" spc="-5" dirty="0">
                <a:latin typeface="Times New Roman"/>
                <a:cs typeface="Times New Roman"/>
              </a:rPr>
              <a:t>KB</a:t>
            </a:r>
            <a:endParaRPr sz="2400">
              <a:latin typeface="Times New Roman"/>
              <a:cs typeface="Times New Roman"/>
            </a:endParaRPr>
          </a:p>
          <a:p>
            <a:pPr marL="12700" marR="5080">
              <a:lnSpc>
                <a:spcPct val="141700"/>
              </a:lnSpc>
              <a:spcBef>
                <a:spcPts val="5"/>
              </a:spcBef>
              <a:buAutoNum type="alphaLcPeriod" startAt="2"/>
              <a:tabLst>
                <a:tab pos="314960" algn="l"/>
              </a:tabLst>
            </a:pPr>
            <a:r>
              <a:rPr sz="2400" dirty="0">
                <a:latin typeface="Times New Roman"/>
                <a:cs typeface="Times New Roman"/>
              </a:rPr>
              <a:t>500 </a:t>
            </a:r>
            <a:r>
              <a:rPr sz="2400" spc="-5" dirty="0">
                <a:latin typeface="Times New Roman"/>
                <a:cs typeface="Times New Roman"/>
              </a:rPr>
              <a:t>KB is </a:t>
            </a:r>
            <a:r>
              <a:rPr sz="2400" dirty="0">
                <a:latin typeface="Times New Roman"/>
                <a:cs typeface="Times New Roman"/>
              </a:rPr>
              <a:t>put in 600-KB </a:t>
            </a:r>
            <a:r>
              <a:rPr sz="2400" spc="-5" dirty="0">
                <a:latin typeface="Times New Roman"/>
                <a:cs typeface="Times New Roman"/>
              </a:rPr>
              <a:t>partition, leaving </a:t>
            </a:r>
            <a:r>
              <a:rPr sz="2400" dirty="0">
                <a:latin typeface="Times New Roman"/>
                <a:cs typeface="Times New Roman"/>
              </a:rPr>
              <a:t>300 </a:t>
            </a:r>
            <a:r>
              <a:rPr sz="2400" spc="-10" dirty="0">
                <a:latin typeface="Times New Roman"/>
                <a:cs typeface="Times New Roman"/>
              </a:rPr>
              <a:t>KB, </a:t>
            </a:r>
            <a:r>
              <a:rPr sz="2400" dirty="0">
                <a:latin typeface="Times New Roman"/>
                <a:cs typeface="Times New Roman"/>
              </a:rPr>
              <a:t>100 </a:t>
            </a:r>
            <a:r>
              <a:rPr sz="2400" spc="-10" dirty="0">
                <a:latin typeface="Times New Roman"/>
                <a:cs typeface="Times New Roman"/>
              </a:rPr>
              <a:t>KB, </a:t>
            </a:r>
            <a:r>
              <a:rPr sz="2400" dirty="0">
                <a:latin typeface="Times New Roman"/>
                <a:cs typeface="Times New Roman"/>
              </a:rPr>
              <a:t>350 </a:t>
            </a:r>
            <a:r>
              <a:rPr sz="2400" spc="-10" dirty="0">
                <a:latin typeface="Times New Roman"/>
                <a:cs typeface="Times New Roman"/>
              </a:rPr>
              <a:t>KB,  </a:t>
            </a:r>
            <a:r>
              <a:rPr sz="2400" dirty="0">
                <a:latin typeface="Times New Roman"/>
                <a:cs typeface="Times New Roman"/>
              </a:rPr>
              <a:t>200 </a:t>
            </a:r>
            <a:r>
              <a:rPr sz="2400" spc="-10" dirty="0">
                <a:latin typeface="Times New Roman"/>
                <a:cs typeface="Times New Roman"/>
              </a:rPr>
              <a:t>KB, </a:t>
            </a:r>
            <a:r>
              <a:rPr sz="2400" dirty="0">
                <a:latin typeface="Times New Roman"/>
                <a:cs typeface="Times New Roman"/>
              </a:rPr>
              <a:t>750 </a:t>
            </a:r>
            <a:r>
              <a:rPr sz="2400" spc="-10" dirty="0">
                <a:latin typeface="Times New Roman"/>
                <a:cs typeface="Times New Roman"/>
              </a:rPr>
              <a:t>KB, </a:t>
            </a:r>
            <a:r>
              <a:rPr sz="2400" dirty="0">
                <a:latin typeface="Times New Roman"/>
                <a:cs typeface="Times New Roman"/>
              </a:rPr>
              <a:t>10</a:t>
            </a:r>
            <a:r>
              <a:rPr sz="2400" spc="30" dirty="0">
                <a:latin typeface="Times New Roman"/>
                <a:cs typeface="Times New Roman"/>
              </a:rPr>
              <a:t> </a:t>
            </a:r>
            <a:r>
              <a:rPr sz="2400" spc="-5" dirty="0">
                <a:latin typeface="Times New Roman"/>
                <a:cs typeface="Times New Roman"/>
              </a:rPr>
              <a:t>KB</a:t>
            </a:r>
            <a:endParaRPr sz="2400">
              <a:latin typeface="Times New Roman"/>
              <a:cs typeface="Times New Roman"/>
            </a:endParaRPr>
          </a:p>
          <a:p>
            <a:pPr marL="12700" marR="19685">
              <a:lnSpc>
                <a:spcPct val="141700"/>
              </a:lnSpc>
              <a:buAutoNum type="alphaLcPeriod" startAt="2"/>
              <a:tabLst>
                <a:tab pos="296545" algn="l"/>
              </a:tabLst>
            </a:pPr>
            <a:r>
              <a:rPr sz="2400" dirty="0">
                <a:latin typeface="Times New Roman"/>
                <a:cs typeface="Times New Roman"/>
              </a:rPr>
              <a:t>358 </a:t>
            </a:r>
            <a:r>
              <a:rPr sz="2400" spc="-5" dirty="0">
                <a:latin typeface="Times New Roman"/>
                <a:cs typeface="Times New Roman"/>
              </a:rPr>
              <a:t>KB is </a:t>
            </a:r>
            <a:r>
              <a:rPr sz="2400" dirty="0">
                <a:latin typeface="Times New Roman"/>
                <a:cs typeface="Times New Roman"/>
              </a:rPr>
              <a:t>put in </a:t>
            </a:r>
            <a:r>
              <a:rPr sz="2400" spc="-5" dirty="0">
                <a:latin typeface="Times New Roman"/>
                <a:cs typeface="Times New Roman"/>
              </a:rPr>
              <a:t>750-KB partition, leaving </a:t>
            </a:r>
            <a:r>
              <a:rPr sz="2400" dirty="0">
                <a:latin typeface="Times New Roman"/>
                <a:cs typeface="Times New Roman"/>
              </a:rPr>
              <a:t>300 </a:t>
            </a:r>
            <a:r>
              <a:rPr sz="2400" spc="-10" dirty="0">
                <a:latin typeface="Times New Roman"/>
                <a:cs typeface="Times New Roman"/>
              </a:rPr>
              <a:t>KB, </a:t>
            </a:r>
            <a:r>
              <a:rPr sz="2400" dirty="0">
                <a:latin typeface="Times New Roman"/>
                <a:cs typeface="Times New Roman"/>
              </a:rPr>
              <a:t>100 </a:t>
            </a:r>
            <a:r>
              <a:rPr sz="2400" spc="-10" dirty="0">
                <a:latin typeface="Times New Roman"/>
                <a:cs typeface="Times New Roman"/>
              </a:rPr>
              <a:t>KB, </a:t>
            </a:r>
            <a:r>
              <a:rPr sz="2400" dirty="0">
                <a:latin typeface="Times New Roman"/>
                <a:cs typeface="Times New Roman"/>
              </a:rPr>
              <a:t>350 </a:t>
            </a:r>
            <a:r>
              <a:rPr sz="2400" spc="-10" dirty="0">
                <a:latin typeface="Times New Roman"/>
                <a:cs typeface="Times New Roman"/>
              </a:rPr>
              <a:t>KB,  </a:t>
            </a:r>
            <a:r>
              <a:rPr sz="2400" dirty="0">
                <a:latin typeface="Times New Roman"/>
                <a:cs typeface="Times New Roman"/>
              </a:rPr>
              <a:t>200 </a:t>
            </a:r>
            <a:r>
              <a:rPr sz="2400" spc="-10" dirty="0">
                <a:latin typeface="Times New Roman"/>
                <a:cs typeface="Times New Roman"/>
              </a:rPr>
              <a:t>KB, </a:t>
            </a:r>
            <a:r>
              <a:rPr sz="2400" dirty="0">
                <a:latin typeface="Times New Roman"/>
                <a:cs typeface="Times New Roman"/>
              </a:rPr>
              <a:t>392 </a:t>
            </a:r>
            <a:r>
              <a:rPr sz="2400" spc="-10" dirty="0">
                <a:latin typeface="Times New Roman"/>
                <a:cs typeface="Times New Roman"/>
              </a:rPr>
              <a:t>KB, </a:t>
            </a:r>
            <a:r>
              <a:rPr sz="2400" dirty="0">
                <a:latin typeface="Times New Roman"/>
                <a:cs typeface="Times New Roman"/>
              </a:rPr>
              <a:t>10</a:t>
            </a:r>
            <a:r>
              <a:rPr sz="2400" spc="15" dirty="0">
                <a:latin typeface="Times New Roman"/>
                <a:cs typeface="Times New Roman"/>
              </a:rPr>
              <a:t> </a:t>
            </a:r>
            <a:r>
              <a:rPr sz="2400" spc="-5" dirty="0">
                <a:latin typeface="Times New Roman"/>
                <a:cs typeface="Times New Roman"/>
              </a:rPr>
              <a:t>KB</a:t>
            </a:r>
            <a:endParaRPr sz="2400">
              <a:latin typeface="Times New Roman"/>
              <a:cs typeface="Times New Roman"/>
            </a:endParaRPr>
          </a:p>
          <a:p>
            <a:pPr marL="314325" indent="-302260">
              <a:lnSpc>
                <a:spcPct val="100000"/>
              </a:lnSpc>
              <a:spcBef>
                <a:spcPts val="1200"/>
              </a:spcBef>
              <a:buAutoNum type="alphaLcPeriod" startAt="2"/>
              <a:tabLst>
                <a:tab pos="314960" algn="l"/>
              </a:tabLst>
            </a:pPr>
            <a:r>
              <a:rPr sz="2400" dirty="0">
                <a:latin typeface="Times New Roman"/>
                <a:cs typeface="Times New Roman"/>
              </a:rPr>
              <a:t>200 </a:t>
            </a:r>
            <a:r>
              <a:rPr sz="2400" spc="-5" dirty="0">
                <a:latin typeface="Times New Roman"/>
                <a:cs typeface="Times New Roman"/>
              </a:rPr>
              <a:t>KB </a:t>
            </a:r>
            <a:r>
              <a:rPr sz="2400" dirty="0">
                <a:latin typeface="Times New Roman"/>
                <a:cs typeface="Times New Roman"/>
              </a:rPr>
              <a:t>is put in 200-KB </a:t>
            </a:r>
            <a:r>
              <a:rPr sz="2400" spc="-5" dirty="0">
                <a:latin typeface="Times New Roman"/>
                <a:cs typeface="Times New Roman"/>
              </a:rPr>
              <a:t>partition, leaving </a:t>
            </a:r>
            <a:r>
              <a:rPr sz="2400" dirty="0">
                <a:latin typeface="Times New Roman"/>
                <a:cs typeface="Times New Roman"/>
              </a:rPr>
              <a:t>300 </a:t>
            </a:r>
            <a:r>
              <a:rPr sz="2400" spc="-10" dirty="0">
                <a:latin typeface="Times New Roman"/>
                <a:cs typeface="Times New Roman"/>
              </a:rPr>
              <a:t>KB, </a:t>
            </a:r>
            <a:r>
              <a:rPr sz="2400" dirty="0">
                <a:latin typeface="Times New Roman"/>
                <a:cs typeface="Times New Roman"/>
              </a:rPr>
              <a:t>100 </a:t>
            </a:r>
            <a:r>
              <a:rPr sz="2400" spc="-10" dirty="0">
                <a:latin typeface="Times New Roman"/>
                <a:cs typeface="Times New Roman"/>
              </a:rPr>
              <a:t>KB, </a:t>
            </a:r>
            <a:r>
              <a:rPr sz="2400" dirty="0">
                <a:latin typeface="Times New Roman"/>
                <a:cs typeface="Times New Roman"/>
              </a:rPr>
              <a:t>350</a:t>
            </a:r>
            <a:r>
              <a:rPr sz="2400" spc="5" dirty="0">
                <a:latin typeface="Times New Roman"/>
                <a:cs typeface="Times New Roman"/>
              </a:rPr>
              <a:t> </a:t>
            </a:r>
            <a:r>
              <a:rPr sz="2400" spc="-10" dirty="0">
                <a:latin typeface="Times New Roman"/>
                <a:cs typeface="Times New Roman"/>
              </a:rPr>
              <a:t>KB,</a:t>
            </a:r>
            <a:endParaRPr sz="2400">
              <a:latin typeface="Times New Roman"/>
              <a:cs typeface="Times New Roman"/>
            </a:endParaRPr>
          </a:p>
          <a:p>
            <a:pPr marL="12700">
              <a:lnSpc>
                <a:spcPct val="100000"/>
              </a:lnSpc>
            </a:pPr>
            <a:r>
              <a:rPr sz="2400" spc="-10" dirty="0">
                <a:latin typeface="Times New Roman"/>
                <a:cs typeface="Times New Roman"/>
              </a:rPr>
              <a:t>0KB, </a:t>
            </a:r>
            <a:r>
              <a:rPr sz="2400" spc="-5" dirty="0">
                <a:latin typeface="Times New Roman"/>
                <a:cs typeface="Times New Roman"/>
              </a:rPr>
              <a:t>392 </a:t>
            </a:r>
            <a:r>
              <a:rPr sz="2400" spc="-10" dirty="0">
                <a:latin typeface="Times New Roman"/>
                <a:cs typeface="Times New Roman"/>
              </a:rPr>
              <a:t>KB, </a:t>
            </a:r>
            <a:r>
              <a:rPr sz="2400" spc="-5" dirty="0">
                <a:latin typeface="Times New Roman"/>
                <a:cs typeface="Times New Roman"/>
              </a:rPr>
              <a:t>10</a:t>
            </a:r>
            <a:r>
              <a:rPr sz="2400" spc="40" dirty="0">
                <a:latin typeface="Times New Roman"/>
                <a:cs typeface="Times New Roman"/>
              </a:rPr>
              <a:t> </a:t>
            </a:r>
            <a:r>
              <a:rPr sz="2400" spc="-5" dirty="0">
                <a:latin typeface="Times New Roman"/>
                <a:cs typeface="Times New Roman"/>
              </a:rPr>
              <a:t>KB</a:t>
            </a:r>
            <a:endParaRPr sz="2400">
              <a:latin typeface="Times New Roman"/>
              <a:cs typeface="Times New Roman"/>
            </a:endParaRPr>
          </a:p>
          <a:p>
            <a:pPr marL="12700" marR="20320">
              <a:lnSpc>
                <a:spcPct val="100000"/>
              </a:lnSpc>
              <a:spcBef>
                <a:spcPts val="1205"/>
              </a:spcBef>
              <a:buAutoNum type="alphaLcPeriod" startAt="5"/>
              <a:tabLst>
                <a:tab pos="296545" algn="l"/>
              </a:tabLst>
            </a:pPr>
            <a:r>
              <a:rPr sz="2400" dirty="0">
                <a:latin typeface="Times New Roman"/>
                <a:cs typeface="Times New Roman"/>
              </a:rPr>
              <a:t>375 </a:t>
            </a:r>
            <a:r>
              <a:rPr sz="2400" spc="-5" dirty="0">
                <a:latin typeface="Times New Roman"/>
                <a:cs typeface="Times New Roman"/>
              </a:rPr>
              <a:t>KB </a:t>
            </a:r>
            <a:r>
              <a:rPr sz="2400" dirty="0">
                <a:latin typeface="Times New Roman"/>
                <a:cs typeface="Times New Roman"/>
              </a:rPr>
              <a:t>is put in 392-KB </a:t>
            </a:r>
            <a:r>
              <a:rPr sz="2400" spc="-5" dirty="0">
                <a:latin typeface="Times New Roman"/>
                <a:cs typeface="Times New Roman"/>
              </a:rPr>
              <a:t>partition, leaving </a:t>
            </a:r>
            <a:r>
              <a:rPr sz="2400" dirty="0">
                <a:latin typeface="Times New Roman"/>
                <a:cs typeface="Times New Roman"/>
              </a:rPr>
              <a:t>300 </a:t>
            </a:r>
            <a:r>
              <a:rPr sz="2400" spc="-15" dirty="0">
                <a:latin typeface="Times New Roman"/>
                <a:cs typeface="Times New Roman"/>
              </a:rPr>
              <a:t>KB, </a:t>
            </a:r>
            <a:r>
              <a:rPr sz="2400" dirty="0">
                <a:latin typeface="Times New Roman"/>
                <a:cs typeface="Times New Roman"/>
              </a:rPr>
              <a:t>100 </a:t>
            </a:r>
            <a:r>
              <a:rPr sz="2400" spc="-10" dirty="0">
                <a:latin typeface="Times New Roman"/>
                <a:cs typeface="Times New Roman"/>
              </a:rPr>
              <a:t>KB, </a:t>
            </a:r>
            <a:r>
              <a:rPr sz="2400" dirty="0">
                <a:latin typeface="Times New Roman"/>
                <a:cs typeface="Times New Roman"/>
              </a:rPr>
              <a:t>350 </a:t>
            </a:r>
            <a:r>
              <a:rPr sz="2400" spc="-10" dirty="0">
                <a:latin typeface="Times New Roman"/>
                <a:cs typeface="Times New Roman"/>
              </a:rPr>
              <a:t>KB,  0KB, </a:t>
            </a:r>
            <a:r>
              <a:rPr sz="2400" dirty="0">
                <a:latin typeface="Times New Roman"/>
                <a:cs typeface="Times New Roman"/>
              </a:rPr>
              <a:t>17 </a:t>
            </a:r>
            <a:r>
              <a:rPr sz="2400" spc="-10" dirty="0">
                <a:latin typeface="Times New Roman"/>
                <a:cs typeface="Times New Roman"/>
              </a:rPr>
              <a:t>KB, </a:t>
            </a:r>
            <a:r>
              <a:rPr sz="2400" dirty="0">
                <a:latin typeface="Times New Roman"/>
                <a:cs typeface="Times New Roman"/>
              </a:rPr>
              <a:t>10</a:t>
            </a:r>
            <a:r>
              <a:rPr sz="2400" spc="30" dirty="0">
                <a:latin typeface="Times New Roman"/>
                <a:cs typeface="Times New Roman"/>
              </a:rPr>
              <a:t> </a:t>
            </a:r>
            <a:r>
              <a:rPr sz="2400" spc="-5" dirty="0">
                <a:latin typeface="Times New Roman"/>
                <a:cs typeface="Times New Roman"/>
              </a:rPr>
              <a:t>KB</a:t>
            </a:r>
            <a:endParaRPr sz="2400">
              <a:latin typeface="Times New Roman"/>
              <a:cs typeface="Times New Roman"/>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78739" y="0"/>
            <a:ext cx="8986520" cy="4904740"/>
          </a:xfrm>
          <a:prstGeom prst="rect">
            <a:avLst/>
          </a:prstGeom>
        </p:spPr>
        <p:txBody>
          <a:bodyPr vert="horz" wrap="square" lIns="0" tIns="88900" rIns="0" bIns="0" rtlCol="0">
            <a:spAutoFit/>
          </a:bodyPr>
          <a:lstStyle/>
          <a:p>
            <a:pPr marL="12700">
              <a:lnSpc>
                <a:spcPct val="100000"/>
              </a:lnSpc>
              <a:spcBef>
                <a:spcPts val="700"/>
              </a:spcBef>
            </a:pPr>
            <a:r>
              <a:rPr sz="2400" b="1" spc="-35" dirty="0">
                <a:latin typeface="Times New Roman"/>
                <a:cs typeface="Times New Roman"/>
              </a:rPr>
              <a:t>Worst</a:t>
            </a:r>
            <a:r>
              <a:rPr sz="2400" b="1" spc="-10" dirty="0">
                <a:latin typeface="Times New Roman"/>
                <a:cs typeface="Times New Roman"/>
              </a:rPr>
              <a:t> Fit:</a:t>
            </a:r>
            <a:endParaRPr sz="2400">
              <a:latin typeface="Times New Roman"/>
              <a:cs typeface="Times New Roman"/>
            </a:endParaRPr>
          </a:p>
          <a:p>
            <a:pPr marL="12700" marR="5080">
              <a:lnSpc>
                <a:spcPct val="100000"/>
              </a:lnSpc>
              <a:spcBef>
                <a:spcPts val="600"/>
              </a:spcBef>
              <a:buAutoNum type="alphaLcPeriod"/>
              <a:tabLst>
                <a:tab pos="308610" algn="l"/>
              </a:tabLst>
            </a:pPr>
            <a:r>
              <a:rPr sz="2400" spc="-35" dirty="0">
                <a:latin typeface="Times New Roman"/>
                <a:cs typeface="Times New Roman"/>
              </a:rPr>
              <a:t>115 </a:t>
            </a:r>
            <a:r>
              <a:rPr sz="2400" spc="5" dirty="0">
                <a:latin typeface="Times New Roman"/>
                <a:cs typeface="Times New Roman"/>
              </a:rPr>
              <a:t>KB </a:t>
            </a:r>
            <a:r>
              <a:rPr sz="2400" dirty="0">
                <a:latin typeface="Times New Roman"/>
                <a:cs typeface="Times New Roman"/>
              </a:rPr>
              <a:t>is put in </a:t>
            </a:r>
            <a:r>
              <a:rPr sz="2400" spc="-5" dirty="0">
                <a:latin typeface="Times New Roman"/>
                <a:cs typeface="Times New Roman"/>
              </a:rPr>
              <a:t>750-KB </a:t>
            </a:r>
            <a:r>
              <a:rPr sz="2400" dirty="0">
                <a:latin typeface="Times New Roman"/>
                <a:cs typeface="Times New Roman"/>
              </a:rPr>
              <a:t>partition, </a:t>
            </a:r>
            <a:r>
              <a:rPr sz="2400" spc="-5" dirty="0">
                <a:latin typeface="Times New Roman"/>
                <a:cs typeface="Times New Roman"/>
              </a:rPr>
              <a:t>leaving </a:t>
            </a:r>
            <a:r>
              <a:rPr sz="2400" dirty="0">
                <a:latin typeface="Times New Roman"/>
                <a:cs typeface="Times New Roman"/>
              </a:rPr>
              <a:t>300 </a:t>
            </a:r>
            <a:r>
              <a:rPr sz="2400" spc="-10" dirty="0">
                <a:latin typeface="Times New Roman"/>
                <a:cs typeface="Times New Roman"/>
              </a:rPr>
              <a:t>KB, </a:t>
            </a:r>
            <a:r>
              <a:rPr sz="2400" dirty="0">
                <a:latin typeface="Times New Roman"/>
                <a:cs typeface="Times New Roman"/>
              </a:rPr>
              <a:t>600 </a:t>
            </a:r>
            <a:r>
              <a:rPr sz="2400" spc="-5" dirty="0">
                <a:latin typeface="Times New Roman"/>
                <a:cs typeface="Times New Roman"/>
              </a:rPr>
              <a:t>KB, </a:t>
            </a:r>
            <a:r>
              <a:rPr sz="2400" dirty="0">
                <a:latin typeface="Times New Roman"/>
                <a:cs typeface="Times New Roman"/>
              </a:rPr>
              <a:t>350 </a:t>
            </a:r>
            <a:r>
              <a:rPr sz="2400" spc="-5" dirty="0">
                <a:latin typeface="Times New Roman"/>
                <a:cs typeface="Times New Roman"/>
              </a:rPr>
              <a:t>KB,  200KB, 635 </a:t>
            </a:r>
            <a:r>
              <a:rPr sz="2400" spc="-10" dirty="0">
                <a:latin typeface="Times New Roman"/>
                <a:cs typeface="Times New Roman"/>
              </a:rPr>
              <a:t>KB, </a:t>
            </a:r>
            <a:r>
              <a:rPr sz="2400" spc="-5" dirty="0">
                <a:latin typeface="Times New Roman"/>
                <a:cs typeface="Times New Roman"/>
              </a:rPr>
              <a:t>125</a:t>
            </a:r>
            <a:r>
              <a:rPr sz="2400" spc="25" dirty="0">
                <a:latin typeface="Times New Roman"/>
                <a:cs typeface="Times New Roman"/>
              </a:rPr>
              <a:t> </a:t>
            </a:r>
            <a:r>
              <a:rPr sz="2400" spc="-10" dirty="0">
                <a:latin typeface="Times New Roman"/>
                <a:cs typeface="Times New Roman"/>
              </a:rPr>
              <a:t>KB</a:t>
            </a:r>
            <a:endParaRPr sz="2400">
              <a:latin typeface="Times New Roman"/>
              <a:cs typeface="Times New Roman"/>
            </a:endParaRPr>
          </a:p>
          <a:p>
            <a:pPr marL="12700" marR="107950">
              <a:lnSpc>
                <a:spcPct val="141700"/>
              </a:lnSpc>
              <a:spcBef>
                <a:spcPts val="5"/>
              </a:spcBef>
              <a:buAutoNum type="alphaLcPeriod"/>
              <a:tabLst>
                <a:tab pos="314960" algn="l"/>
              </a:tabLst>
            </a:pPr>
            <a:r>
              <a:rPr sz="2400" dirty="0">
                <a:latin typeface="Times New Roman"/>
                <a:cs typeface="Times New Roman"/>
              </a:rPr>
              <a:t>500 </a:t>
            </a:r>
            <a:r>
              <a:rPr sz="2400" spc="-5" dirty="0">
                <a:latin typeface="Times New Roman"/>
                <a:cs typeface="Times New Roman"/>
              </a:rPr>
              <a:t>KB </a:t>
            </a:r>
            <a:r>
              <a:rPr sz="2400" dirty="0">
                <a:latin typeface="Times New Roman"/>
                <a:cs typeface="Times New Roman"/>
              </a:rPr>
              <a:t>is put in </a:t>
            </a:r>
            <a:r>
              <a:rPr sz="2400" spc="-5" dirty="0">
                <a:latin typeface="Times New Roman"/>
                <a:cs typeface="Times New Roman"/>
              </a:rPr>
              <a:t>635-KB partition, leaving </a:t>
            </a:r>
            <a:r>
              <a:rPr sz="2400" dirty="0">
                <a:latin typeface="Times New Roman"/>
                <a:cs typeface="Times New Roman"/>
              </a:rPr>
              <a:t>300 </a:t>
            </a:r>
            <a:r>
              <a:rPr sz="2400" spc="-10" dirty="0">
                <a:latin typeface="Times New Roman"/>
                <a:cs typeface="Times New Roman"/>
              </a:rPr>
              <a:t>KB, </a:t>
            </a:r>
            <a:r>
              <a:rPr sz="2400" dirty="0">
                <a:latin typeface="Times New Roman"/>
                <a:cs typeface="Times New Roman"/>
              </a:rPr>
              <a:t>600 </a:t>
            </a:r>
            <a:r>
              <a:rPr sz="2400" spc="-10" dirty="0">
                <a:latin typeface="Times New Roman"/>
                <a:cs typeface="Times New Roman"/>
              </a:rPr>
              <a:t>KB, </a:t>
            </a:r>
            <a:r>
              <a:rPr sz="2400" dirty="0">
                <a:latin typeface="Times New Roman"/>
                <a:cs typeface="Times New Roman"/>
              </a:rPr>
              <a:t>350 </a:t>
            </a:r>
            <a:r>
              <a:rPr sz="2400" spc="-10" dirty="0">
                <a:latin typeface="Times New Roman"/>
                <a:cs typeface="Times New Roman"/>
              </a:rPr>
              <a:t>KB,  </a:t>
            </a:r>
            <a:r>
              <a:rPr sz="2400" dirty="0">
                <a:latin typeface="Times New Roman"/>
                <a:cs typeface="Times New Roman"/>
              </a:rPr>
              <a:t>200 </a:t>
            </a:r>
            <a:r>
              <a:rPr sz="2400" spc="-10" dirty="0">
                <a:latin typeface="Times New Roman"/>
                <a:cs typeface="Times New Roman"/>
              </a:rPr>
              <a:t>KB, </a:t>
            </a:r>
            <a:r>
              <a:rPr sz="2400" dirty="0">
                <a:latin typeface="Times New Roman"/>
                <a:cs typeface="Times New Roman"/>
              </a:rPr>
              <a:t>135 </a:t>
            </a:r>
            <a:r>
              <a:rPr sz="2400" spc="-10" dirty="0">
                <a:latin typeface="Times New Roman"/>
                <a:cs typeface="Times New Roman"/>
              </a:rPr>
              <a:t>KB, </a:t>
            </a:r>
            <a:r>
              <a:rPr sz="2400" dirty="0">
                <a:latin typeface="Times New Roman"/>
                <a:cs typeface="Times New Roman"/>
              </a:rPr>
              <a:t>125</a:t>
            </a:r>
            <a:r>
              <a:rPr sz="2400" spc="30" dirty="0">
                <a:latin typeface="Times New Roman"/>
                <a:cs typeface="Times New Roman"/>
              </a:rPr>
              <a:t> </a:t>
            </a:r>
            <a:r>
              <a:rPr sz="2400" spc="-10" dirty="0">
                <a:latin typeface="Times New Roman"/>
                <a:cs typeface="Times New Roman"/>
              </a:rPr>
              <a:t>KB</a:t>
            </a:r>
            <a:endParaRPr sz="2400">
              <a:latin typeface="Times New Roman"/>
              <a:cs typeface="Times New Roman"/>
            </a:endParaRPr>
          </a:p>
          <a:p>
            <a:pPr marL="12700" marR="123189">
              <a:lnSpc>
                <a:spcPct val="141700"/>
              </a:lnSpc>
              <a:buAutoNum type="alphaLcPeriod"/>
              <a:tabLst>
                <a:tab pos="296545" algn="l"/>
              </a:tabLst>
            </a:pPr>
            <a:r>
              <a:rPr sz="2400" dirty="0">
                <a:latin typeface="Times New Roman"/>
                <a:cs typeface="Times New Roman"/>
              </a:rPr>
              <a:t>358 </a:t>
            </a:r>
            <a:r>
              <a:rPr sz="2400" spc="-5" dirty="0">
                <a:latin typeface="Times New Roman"/>
                <a:cs typeface="Times New Roman"/>
              </a:rPr>
              <a:t>KB </a:t>
            </a:r>
            <a:r>
              <a:rPr sz="2400" dirty="0">
                <a:latin typeface="Times New Roman"/>
                <a:cs typeface="Times New Roman"/>
              </a:rPr>
              <a:t>is put in </a:t>
            </a:r>
            <a:r>
              <a:rPr sz="2400" spc="-5" dirty="0">
                <a:latin typeface="Times New Roman"/>
                <a:cs typeface="Times New Roman"/>
              </a:rPr>
              <a:t>600-KB partition, leaving </a:t>
            </a:r>
            <a:r>
              <a:rPr sz="2400" dirty="0">
                <a:latin typeface="Times New Roman"/>
                <a:cs typeface="Times New Roman"/>
              </a:rPr>
              <a:t>300 </a:t>
            </a:r>
            <a:r>
              <a:rPr sz="2400" spc="-10" dirty="0">
                <a:latin typeface="Times New Roman"/>
                <a:cs typeface="Times New Roman"/>
              </a:rPr>
              <a:t>KB, </a:t>
            </a:r>
            <a:r>
              <a:rPr sz="2400" dirty="0">
                <a:latin typeface="Times New Roman"/>
                <a:cs typeface="Times New Roman"/>
              </a:rPr>
              <a:t>242 </a:t>
            </a:r>
            <a:r>
              <a:rPr sz="2400" spc="-10" dirty="0">
                <a:latin typeface="Times New Roman"/>
                <a:cs typeface="Times New Roman"/>
              </a:rPr>
              <a:t>KB, </a:t>
            </a:r>
            <a:r>
              <a:rPr sz="2400" dirty="0">
                <a:latin typeface="Times New Roman"/>
                <a:cs typeface="Times New Roman"/>
              </a:rPr>
              <a:t>350 </a:t>
            </a:r>
            <a:r>
              <a:rPr sz="2400" spc="-10" dirty="0">
                <a:latin typeface="Times New Roman"/>
                <a:cs typeface="Times New Roman"/>
              </a:rPr>
              <a:t>KB,  </a:t>
            </a:r>
            <a:r>
              <a:rPr sz="2400" spc="-5" dirty="0">
                <a:latin typeface="Times New Roman"/>
                <a:cs typeface="Times New Roman"/>
              </a:rPr>
              <a:t>200 </a:t>
            </a:r>
            <a:r>
              <a:rPr sz="2400" spc="-10" dirty="0">
                <a:latin typeface="Times New Roman"/>
                <a:cs typeface="Times New Roman"/>
              </a:rPr>
              <a:t>KB, </a:t>
            </a:r>
            <a:r>
              <a:rPr sz="2400" spc="-5" dirty="0">
                <a:latin typeface="Times New Roman"/>
                <a:cs typeface="Times New Roman"/>
              </a:rPr>
              <a:t>135 </a:t>
            </a:r>
            <a:r>
              <a:rPr sz="2400" spc="-10" dirty="0">
                <a:latin typeface="Times New Roman"/>
                <a:cs typeface="Times New Roman"/>
              </a:rPr>
              <a:t>KB, </a:t>
            </a:r>
            <a:r>
              <a:rPr sz="2400" spc="-5" dirty="0">
                <a:latin typeface="Times New Roman"/>
                <a:cs typeface="Times New Roman"/>
              </a:rPr>
              <a:t>125</a:t>
            </a:r>
            <a:r>
              <a:rPr sz="2400" spc="35" dirty="0">
                <a:latin typeface="Times New Roman"/>
                <a:cs typeface="Times New Roman"/>
              </a:rPr>
              <a:t> </a:t>
            </a:r>
            <a:r>
              <a:rPr sz="2400" spc="-10" dirty="0">
                <a:latin typeface="Times New Roman"/>
                <a:cs typeface="Times New Roman"/>
              </a:rPr>
              <a:t>KB</a:t>
            </a:r>
            <a:endParaRPr sz="2400">
              <a:latin typeface="Times New Roman"/>
              <a:cs typeface="Times New Roman"/>
            </a:endParaRPr>
          </a:p>
          <a:p>
            <a:pPr marL="314325" indent="-302260">
              <a:lnSpc>
                <a:spcPct val="100000"/>
              </a:lnSpc>
              <a:spcBef>
                <a:spcPts val="1200"/>
              </a:spcBef>
              <a:buAutoNum type="alphaLcPeriod"/>
              <a:tabLst>
                <a:tab pos="314960" algn="l"/>
              </a:tabLst>
            </a:pPr>
            <a:r>
              <a:rPr sz="2400" spc="-5" dirty="0">
                <a:latin typeface="Times New Roman"/>
                <a:cs typeface="Times New Roman"/>
              </a:rPr>
              <a:t>200 KB </a:t>
            </a:r>
            <a:r>
              <a:rPr sz="2400" dirty="0">
                <a:latin typeface="Times New Roman"/>
                <a:cs typeface="Times New Roman"/>
              </a:rPr>
              <a:t>is </a:t>
            </a:r>
            <a:r>
              <a:rPr sz="2400" spc="-5" dirty="0">
                <a:latin typeface="Times New Roman"/>
                <a:cs typeface="Times New Roman"/>
              </a:rPr>
              <a:t>put </a:t>
            </a:r>
            <a:r>
              <a:rPr sz="2400" dirty="0">
                <a:latin typeface="Times New Roman"/>
                <a:cs typeface="Times New Roman"/>
              </a:rPr>
              <a:t>in </a:t>
            </a:r>
            <a:r>
              <a:rPr sz="2400" spc="-5" dirty="0">
                <a:latin typeface="Times New Roman"/>
                <a:cs typeface="Times New Roman"/>
              </a:rPr>
              <a:t>350-KB partition, leaving 300 </a:t>
            </a:r>
            <a:r>
              <a:rPr sz="2400" spc="-10" dirty="0">
                <a:latin typeface="Times New Roman"/>
                <a:cs typeface="Times New Roman"/>
              </a:rPr>
              <a:t>KB, </a:t>
            </a:r>
            <a:r>
              <a:rPr sz="2400" spc="-5" dirty="0">
                <a:latin typeface="Times New Roman"/>
                <a:cs typeface="Times New Roman"/>
              </a:rPr>
              <a:t>242 </a:t>
            </a:r>
            <a:r>
              <a:rPr sz="2400" spc="-10" dirty="0">
                <a:latin typeface="Times New Roman"/>
                <a:cs typeface="Times New Roman"/>
              </a:rPr>
              <a:t>KB, </a:t>
            </a:r>
            <a:r>
              <a:rPr sz="2400" spc="-5" dirty="0">
                <a:latin typeface="Times New Roman"/>
                <a:cs typeface="Times New Roman"/>
              </a:rPr>
              <a:t>150</a:t>
            </a:r>
            <a:r>
              <a:rPr sz="2400" spc="105" dirty="0">
                <a:latin typeface="Times New Roman"/>
                <a:cs typeface="Times New Roman"/>
              </a:rPr>
              <a:t> </a:t>
            </a:r>
            <a:r>
              <a:rPr sz="2400" spc="-10" dirty="0">
                <a:latin typeface="Times New Roman"/>
                <a:cs typeface="Times New Roman"/>
              </a:rPr>
              <a:t>KB,</a:t>
            </a:r>
            <a:endParaRPr sz="2400">
              <a:latin typeface="Times New Roman"/>
              <a:cs typeface="Times New Roman"/>
            </a:endParaRPr>
          </a:p>
          <a:p>
            <a:pPr marL="12700">
              <a:lnSpc>
                <a:spcPct val="100000"/>
              </a:lnSpc>
              <a:spcBef>
                <a:spcPts val="1200"/>
              </a:spcBef>
            </a:pPr>
            <a:r>
              <a:rPr sz="2400" dirty="0">
                <a:latin typeface="Times New Roman"/>
                <a:cs typeface="Times New Roman"/>
              </a:rPr>
              <a:t>200 </a:t>
            </a:r>
            <a:r>
              <a:rPr sz="2400" spc="-10" dirty="0">
                <a:latin typeface="Times New Roman"/>
                <a:cs typeface="Times New Roman"/>
              </a:rPr>
              <a:t>KB, </a:t>
            </a:r>
            <a:r>
              <a:rPr sz="2400" dirty="0">
                <a:latin typeface="Times New Roman"/>
                <a:cs typeface="Times New Roman"/>
              </a:rPr>
              <a:t>135 </a:t>
            </a:r>
            <a:r>
              <a:rPr sz="2400" spc="-10" dirty="0">
                <a:latin typeface="Times New Roman"/>
                <a:cs typeface="Times New Roman"/>
              </a:rPr>
              <a:t>KB, </a:t>
            </a:r>
            <a:r>
              <a:rPr sz="2400" dirty="0">
                <a:latin typeface="Times New Roman"/>
                <a:cs typeface="Times New Roman"/>
              </a:rPr>
              <a:t>125</a:t>
            </a:r>
            <a:r>
              <a:rPr sz="2400" spc="35" dirty="0">
                <a:latin typeface="Times New Roman"/>
                <a:cs typeface="Times New Roman"/>
              </a:rPr>
              <a:t> </a:t>
            </a:r>
            <a:r>
              <a:rPr sz="2400" spc="-10" dirty="0">
                <a:latin typeface="Times New Roman"/>
                <a:cs typeface="Times New Roman"/>
              </a:rPr>
              <a:t>KB</a:t>
            </a:r>
            <a:endParaRPr sz="2400">
              <a:latin typeface="Times New Roman"/>
              <a:cs typeface="Times New Roman"/>
            </a:endParaRPr>
          </a:p>
          <a:p>
            <a:pPr marL="295910" indent="-283845">
              <a:lnSpc>
                <a:spcPct val="100000"/>
              </a:lnSpc>
              <a:spcBef>
                <a:spcPts val="1205"/>
              </a:spcBef>
              <a:buAutoNum type="alphaLcPeriod" startAt="5"/>
              <a:tabLst>
                <a:tab pos="296545" algn="l"/>
              </a:tabLst>
            </a:pPr>
            <a:r>
              <a:rPr sz="2400" dirty="0">
                <a:latin typeface="Times New Roman"/>
                <a:cs typeface="Times New Roman"/>
              </a:rPr>
              <a:t>375 </a:t>
            </a:r>
            <a:r>
              <a:rPr sz="2400" spc="-5" dirty="0">
                <a:latin typeface="Times New Roman"/>
                <a:cs typeface="Times New Roman"/>
              </a:rPr>
              <a:t>KB </a:t>
            </a:r>
            <a:r>
              <a:rPr sz="2400" dirty="0">
                <a:latin typeface="Times New Roman"/>
                <a:cs typeface="Times New Roman"/>
              </a:rPr>
              <a:t>must</a:t>
            </a:r>
            <a:r>
              <a:rPr sz="2400" spc="15" dirty="0">
                <a:latin typeface="Times New Roman"/>
                <a:cs typeface="Times New Roman"/>
              </a:rPr>
              <a:t> </a:t>
            </a:r>
            <a:r>
              <a:rPr sz="2400" spc="-5" dirty="0">
                <a:latin typeface="Times New Roman"/>
                <a:cs typeface="Times New Roman"/>
              </a:rPr>
              <a:t>wait</a:t>
            </a:r>
            <a:endParaRPr sz="2400">
              <a:latin typeface="Times New Roman"/>
              <a:cs typeface="Times New Roman"/>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396234" y="20777"/>
            <a:ext cx="2304415" cy="454025"/>
          </a:xfrm>
          <a:prstGeom prst="rect">
            <a:avLst/>
          </a:prstGeom>
        </p:spPr>
        <p:txBody>
          <a:bodyPr vert="horz" wrap="square" lIns="0" tIns="13970" rIns="0" bIns="0" rtlCol="0">
            <a:spAutoFit/>
          </a:bodyPr>
          <a:lstStyle/>
          <a:p>
            <a:pPr marL="12700">
              <a:lnSpc>
                <a:spcPct val="100000"/>
              </a:lnSpc>
              <a:spcBef>
                <a:spcPts val="110"/>
              </a:spcBef>
            </a:pPr>
            <a:r>
              <a:rPr sz="2800" b="1" dirty="0">
                <a:solidFill>
                  <a:srgbClr val="0033CC"/>
                </a:solidFill>
                <a:latin typeface="Times New Roman"/>
                <a:cs typeface="Times New Roman"/>
              </a:rPr>
              <a:t>Fragmentation</a:t>
            </a:r>
            <a:endParaRPr sz="2800">
              <a:latin typeface="Times New Roman"/>
              <a:cs typeface="Times New Roman"/>
            </a:endParaRPr>
          </a:p>
        </p:txBody>
      </p:sp>
      <p:sp>
        <p:nvSpPr>
          <p:cNvPr id="3" name="object 3"/>
          <p:cNvSpPr txBox="1"/>
          <p:nvPr/>
        </p:nvSpPr>
        <p:spPr>
          <a:xfrm>
            <a:off x="78739" y="556005"/>
            <a:ext cx="8992870" cy="6045200"/>
          </a:xfrm>
          <a:prstGeom prst="rect">
            <a:avLst/>
          </a:prstGeom>
        </p:spPr>
        <p:txBody>
          <a:bodyPr vert="horz" wrap="square" lIns="0" tIns="12700" rIns="0" bIns="0" rtlCol="0">
            <a:spAutoFit/>
          </a:bodyPr>
          <a:lstStyle/>
          <a:p>
            <a:pPr marL="356870" marR="9525" indent="-344805" algn="just">
              <a:lnSpc>
                <a:spcPct val="100000"/>
              </a:lnSpc>
              <a:spcBef>
                <a:spcPts val="100"/>
              </a:spcBef>
              <a:buClr>
                <a:srgbClr val="993300"/>
              </a:buClr>
              <a:buSzPct val="110416"/>
              <a:buFont typeface="Wingdings"/>
              <a:buChar char=""/>
              <a:tabLst>
                <a:tab pos="357505" algn="l"/>
              </a:tabLst>
            </a:pPr>
            <a:r>
              <a:rPr sz="2400" b="1" spc="-5" dirty="0">
                <a:solidFill>
                  <a:srgbClr val="0033CC"/>
                </a:solidFill>
                <a:latin typeface="Times New Roman"/>
                <a:cs typeface="Times New Roman"/>
              </a:rPr>
              <a:t>External Fragmentation </a:t>
            </a:r>
            <a:r>
              <a:rPr sz="2400" dirty="0">
                <a:latin typeface="Times New Roman"/>
                <a:cs typeface="Times New Roman"/>
              </a:rPr>
              <a:t>– </a:t>
            </a:r>
            <a:r>
              <a:rPr sz="2400" spc="-5" dirty="0">
                <a:latin typeface="Times New Roman"/>
                <a:cs typeface="Times New Roman"/>
              </a:rPr>
              <a:t>total </a:t>
            </a:r>
            <a:r>
              <a:rPr sz="2400" dirty="0">
                <a:latin typeface="Times New Roman"/>
                <a:cs typeface="Times New Roman"/>
              </a:rPr>
              <a:t>memory space exists to satisfy a  </a:t>
            </a:r>
            <a:r>
              <a:rPr sz="2400" spc="-5" dirty="0">
                <a:latin typeface="Times New Roman"/>
                <a:cs typeface="Times New Roman"/>
              </a:rPr>
              <a:t>request, but </a:t>
            </a:r>
            <a:r>
              <a:rPr sz="2400" dirty="0">
                <a:latin typeface="Times New Roman"/>
                <a:cs typeface="Times New Roman"/>
              </a:rPr>
              <a:t>it is </a:t>
            </a:r>
            <a:r>
              <a:rPr sz="2400" spc="-5" dirty="0">
                <a:latin typeface="Times New Roman"/>
                <a:cs typeface="Times New Roman"/>
              </a:rPr>
              <a:t>not</a:t>
            </a:r>
            <a:r>
              <a:rPr sz="2400" spc="-30" dirty="0">
                <a:latin typeface="Times New Roman"/>
                <a:cs typeface="Times New Roman"/>
              </a:rPr>
              <a:t> </a:t>
            </a:r>
            <a:r>
              <a:rPr sz="2400" spc="-5" dirty="0">
                <a:latin typeface="Times New Roman"/>
                <a:cs typeface="Times New Roman"/>
              </a:rPr>
              <a:t>contiguous</a:t>
            </a:r>
            <a:endParaRPr sz="2400">
              <a:latin typeface="Times New Roman"/>
              <a:cs typeface="Times New Roman"/>
            </a:endParaRPr>
          </a:p>
          <a:p>
            <a:pPr marL="356870" marR="9525" indent="-344805" algn="just">
              <a:lnSpc>
                <a:spcPct val="100000"/>
              </a:lnSpc>
              <a:spcBef>
                <a:spcPts val="1010"/>
              </a:spcBef>
              <a:buClr>
                <a:srgbClr val="993300"/>
              </a:buClr>
              <a:buSzPct val="110416"/>
              <a:buFont typeface="Wingdings"/>
              <a:buChar char=""/>
              <a:tabLst>
                <a:tab pos="357505" algn="l"/>
              </a:tabLst>
            </a:pPr>
            <a:r>
              <a:rPr sz="2400" b="1" spc="-5" dirty="0">
                <a:solidFill>
                  <a:srgbClr val="0033CC"/>
                </a:solidFill>
                <a:latin typeface="Times New Roman"/>
                <a:cs typeface="Times New Roman"/>
              </a:rPr>
              <a:t>Internal Fragmentation </a:t>
            </a:r>
            <a:r>
              <a:rPr sz="2400" dirty="0">
                <a:latin typeface="Times New Roman"/>
                <a:cs typeface="Times New Roman"/>
              </a:rPr>
              <a:t>– </a:t>
            </a:r>
            <a:r>
              <a:rPr sz="2400" spc="-5" dirty="0">
                <a:latin typeface="Times New Roman"/>
                <a:cs typeface="Times New Roman"/>
              </a:rPr>
              <a:t>allocated </a:t>
            </a:r>
            <a:r>
              <a:rPr sz="2400" dirty="0">
                <a:latin typeface="Times New Roman"/>
                <a:cs typeface="Times New Roman"/>
              </a:rPr>
              <a:t>memory </a:t>
            </a:r>
            <a:r>
              <a:rPr sz="2400" spc="5" dirty="0">
                <a:latin typeface="Times New Roman"/>
                <a:cs typeface="Times New Roman"/>
              </a:rPr>
              <a:t>may </a:t>
            </a:r>
            <a:r>
              <a:rPr sz="2400" dirty="0">
                <a:latin typeface="Times New Roman"/>
                <a:cs typeface="Times New Roman"/>
              </a:rPr>
              <a:t>be slightly </a:t>
            </a:r>
            <a:r>
              <a:rPr sz="2400" spc="-5" dirty="0">
                <a:latin typeface="Times New Roman"/>
                <a:cs typeface="Times New Roman"/>
              </a:rPr>
              <a:t>larger  </a:t>
            </a:r>
            <a:r>
              <a:rPr sz="2400" dirty="0">
                <a:latin typeface="Times New Roman"/>
                <a:cs typeface="Times New Roman"/>
              </a:rPr>
              <a:t>than </a:t>
            </a:r>
            <a:r>
              <a:rPr sz="2400" spc="-5" dirty="0">
                <a:latin typeface="Times New Roman"/>
                <a:cs typeface="Times New Roman"/>
              </a:rPr>
              <a:t>requested memory; </a:t>
            </a:r>
            <a:r>
              <a:rPr sz="2400" dirty="0">
                <a:latin typeface="Times New Roman"/>
                <a:cs typeface="Times New Roman"/>
              </a:rPr>
              <a:t>this size </a:t>
            </a:r>
            <a:r>
              <a:rPr sz="2400" spc="-5" dirty="0">
                <a:latin typeface="Times New Roman"/>
                <a:cs typeface="Times New Roman"/>
              </a:rPr>
              <a:t>difference </a:t>
            </a:r>
            <a:r>
              <a:rPr sz="2400" dirty="0">
                <a:latin typeface="Times New Roman"/>
                <a:cs typeface="Times New Roman"/>
              </a:rPr>
              <a:t>is memory </a:t>
            </a:r>
            <a:r>
              <a:rPr sz="2400" spc="-5" dirty="0">
                <a:latin typeface="Times New Roman"/>
                <a:cs typeface="Times New Roman"/>
              </a:rPr>
              <a:t>internal </a:t>
            </a:r>
            <a:r>
              <a:rPr sz="2400" dirty="0">
                <a:latin typeface="Times New Roman"/>
                <a:cs typeface="Times New Roman"/>
              </a:rPr>
              <a:t>to a  </a:t>
            </a:r>
            <a:r>
              <a:rPr sz="2400" spc="-5" dirty="0">
                <a:latin typeface="Times New Roman"/>
                <a:cs typeface="Times New Roman"/>
              </a:rPr>
              <a:t>partition, but not being</a:t>
            </a:r>
            <a:r>
              <a:rPr sz="2400" spc="-50" dirty="0">
                <a:latin typeface="Times New Roman"/>
                <a:cs typeface="Times New Roman"/>
              </a:rPr>
              <a:t> </a:t>
            </a:r>
            <a:r>
              <a:rPr sz="2400" spc="-5" dirty="0">
                <a:latin typeface="Times New Roman"/>
                <a:cs typeface="Times New Roman"/>
              </a:rPr>
              <a:t>used</a:t>
            </a:r>
            <a:endParaRPr sz="2400">
              <a:latin typeface="Times New Roman"/>
              <a:cs typeface="Times New Roman"/>
            </a:endParaRPr>
          </a:p>
          <a:p>
            <a:pPr marL="356870" marR="5080" indent="-344805" algn="just">
              <a:lnSpc>
                <a:spcPct val="100000"/>
              </a:lnSpc>
              <a:spcBef>
                <a:spcPts val="1010"/>
              </a:spcBef>
              <a:buClr>
                <a:srgbClr val="993300"/>
              </a:buClr>
              <a:buSzPct val="110416"/>
              <a:buFont typeface="Wingdings"/>
              <a:buChar char=""/>
              <a:tabLst>
                <a:tab pos="357505" algn="l"/>
              </a:tabLst>
            </a:pPr>
            <a:r>
              <a:rPr sz="2400" spc="-5" dirty="0">
                <a:solidFill>
                  <a:srgbClr val="0033CC"/>
                </a:solidFill>
                <a:latin typeface="Times New Roman"/>
                <a:cs typeface="Times New Roman"/>
              </a:rPr>
              <a:t>First </a:t>
            </a:r>
            <a:r>
              <a:rPr sz="2400" dirty="0">
                <a:solidFill>
                  <a:srgbClr val="0033CC"/>
                </a:solidFill>
                <a:latin typeface="Times New Roman"/>
                <a:cs typeface="Times New Roman"/>
              </a:rPr>
              <a:t>fit </a:t>
            </a:r>
            <a:r>
              <a:rPr sz="2400" spc="-10" dirty="0">
                <a:solidFill>
                  <a:srgbClr val="0033CC"/>
                </a:solidFill>
                <a:latin typeface="Times New Roman"/>
                <a:cs typeface="Times New Roman"/>
              </a:rPr>
              <a:t>analysis </a:t>
            </a:r>
            <a:r>
              <a:rPr sz="2400" spc="-5" dirty="0">
                <a:solidFill>
                  <a:srgbClr val="0033CC"/>
                </a:solidFill>
                <a:latin typeface="Times New Roman"/>
                <a:cs typeface="Times New Roman"/>
              </a:rPr>
              <a:t>reveals </a:t>
            </a:r>
            <a:r>
              <a:rPr sz="2400" dirty="0">
                <a:solidFill>
                  <a:srgbClr val="0033CC"/>
                </a:solidFill>
                <a:latin typeface="Times New Roman"/>
                <a:cs typeface="Times New Roman"/>
              </a:rPr>
              <a:t>that </a:t>
            </a:r>
            <a:r>
              <a:rPr sz="2400" spc="-5" dirty="0">
                <a:solidFill>
                  <a:srgbClr val="0033CC"/>
                </a:solidFill>
                <a:latin typeface="Times New Roman"/>
                <a:cs typeface="Times New Roman"/>
              </a:rPr>
              <a:t>given </a:t>
            </a:r>
            <a:r>
              <a:rPr sz="2400" i="1" dirty="0">
                <a:solidFill>
                  <a:srgbClr val="0033CC"/>
                </a:solidFill>
                <a:latin typeface="Times New Roman"/>
                <a:cs typeface="Times New Roman"/>
              </a:rPr>
              <a:t>N </a:t>
            </a:r>
            <a:r>
              <a:rPr sz="2400" spc="-5" dirty="0">
                <a:solidFill>
                  <a:srgbClr val="0033CC"/>
                </a:solidFill>
                <a:latin typeface="Times New Roman"/>
                <a:cs typeface="Times New Roman"/>
              </a:rPr>
              <a:t>blocks allocated, </a:t>
            </a:r>
            <a:r>
              <a:rPr sz="2400" dirty="0">
                <a:solidFill>
                  <a:srgbClr val="0033CC"/>
                </a:solidFill>
                <a:latin typeface="Times New Roman"/>
                <a:cs typeface="Times New Roman"/>
              </a:rPr>
              <a:t>0.5 </a:t>
            </a:r>
            <a:r>
              <a:rPr sz="2400" i="1" dirty="0">
                <a:solidFill>
                  <a:srgbClr val="0033CC"/>
                </a:solidFill>
                <a:latin typeface="Times New Roman"/>
                <a:cs typeface="Times New Roman"/>
              </a:rPr>
              <a:t>N </a:t>
            </a:r>
            <a:r>
              <a:rPr sz="2400" dirty="0">
                <a:solidFill>
                  <a:srgbClr val="0033CC"/>
                </a:solidFill>
                <a:latin typeface="Times New Roman"/>
                <a:cs typeface="Times New Roman"/>
              </a:rPr>
              <a:t>blocks  lost to</a:t>
            </a:r>
            <a:r>
              <a:rPr sz="2400" spc="-50" dirty="0">
                <a:solidFill>
                  <a:srgbClr val="0033CC"/>
                </a:solidFill>
                <a:latin typeface="Times New Roman"/>
                <a:cs typeface="Times New Roman"/>
              </a:rPr>
              <a:t> </a:t>
            </a:r>
            <a:r>
              <a:rPr sz="2400" spc="-5" dirty="0">
                <a:solidFill>
                  <a:srgbClr val="0033CC"/>
                </a:solidFill>
                <a:latin typeface="Times New Roman"/>
                <a:cs typeface="Times New Roman"/>
              </a:rPr>
              <a:t>fragmentation</a:t>
            </a:r>
            <a:endParaRPr sz="2400">
              <a:latin typeface="Times New Roman"/>
              <a:cs typeface="Times New Roman"/>
            </a:endParaRPr>
          </a:p>
          <a:p>
            <a:pPr marL="756285" lvl="1" indent="-287020" algn="just">
              <a:lnSpc>
                <a:spcPct val="100000"/>
              </a:lnSpc>
              <a:spcBef>
                <a:spcPts val="1015"/>
              </a:spcBef>
              <a:buClr>
                <a:srgbClr val="CC6600"/>
              </a:buClr>
              <a:buSzPct val="110416"/>
              <a:buFont typeface="Arial"/>
              <a:buChar char="•"/>
              <a:tabLst>
                <a:tab pos="756920" algn="l"/>
              </a:tabLst>
            </a:pPr>
            <a:r>
              <a:rPr sz="2400" dirty="0">
                <a:latin typeface="Times New Roman"/>
                <a:cs typeface="Times New Roman"/>
              </a:rPr>
              <a:t>1/3 may be </a:t>
            </a:r>
            <a:r>
              <a:rPr sz="2400" spc="-5" dirty="0">
                <a:latin typeface="Times New Roman"/>
                <a:cs typeface="Times New Roman"/>
              </a:rPr>
              <a:t>unusable -&gt; </a:t>
            </a:r>
            <a:r>
              <a:rPr sz="2400" b="1" spc="-5" dirty="0">
                <a:solidFill>
                  <a:srgbClr val="0033CC"/>
                </a:solidFill>
                <a:latin typeface="Times New Roman"/>
                <a:cs typeface="Times New Roman"/>
              </a:rPr>
              <a:t>50-percent</a:t>
            </a:r>
            <a:r>
              <a:rPr sz="2400" b="1" spc="-10" dirty="0">
                <a:solidFill>
                  <a:srgbClr val="0033CC"/>
                </a:solidFill>
                <a:latin typeface="Times New Roman"/>
                <a:cs typeface="Times New Roman"/>
              </a:rPr>
              <a:t> </a:t>
            </a:r>
            <a:r>
              <a:rPr sz="2400" b="1" spc="-5" dirty="0">
                <a:solidFill>
                  <a:srgbClr val="0033CC"/>
                </a:solidFill>
                <a:latin typeface="Times New Roman"/>
                <a:cs typeface="Times New Roman"/>
              </a:rPr>
              <a:t>rule</a:t>
            </a:r>
            <a:endParaRPr sz="2400">
              <a:latin typeface="Times New Roman"/>
              <a:cs typeface="Times New Roman"/>
            </a:endParaRPr>
          </a:p>
          <a:p>
            <a:pPr marL="469900" algn="just">
              <a:lnSpc>
                <a:spcPct val="100000"/>
              </a:lnSpc>
              <a:spcBef>
                <a:spcPts val="1005"/>
              </a:spcBef>
            </a:pPr>
            <a:r>
              <a:rPr sz="2400" b="1" dirty="0">
                <a:solidFill>
                  <a:srgbClr val="0033CC"/>
                </a:solidFill>
                <a:latin typeface="Times New Roman"/>
                <a:cs typeface="Times New Roman"/>
              </a:rPr>
              <a:t>Solution </a:t>
            </a:r>
            <a:r>
              <a:rPr sz="2400" b="1" spc="-5" dirty="0">
                <a:solidFill>
                  <a:srgbClr val="0033CC"/>
                </a:solidFill>
                <a:latin typeface="Times New Roman"/>
                <a:cs typeface="Times New Roman"/>
              </a:rPr>
              <a:t>to </a:t>
            </a:r>
            <a:r>
              <a:rPr sz="2400" b="1" spc="-10" dirty="0">
                <a:solidFill>
                  <a:srgbClr val="0033CC"/>
                </a:solidFill>
                <a:latin typeface="Times New Roman"/>
                <a:cs typeface="Times New Roman"/>
              </a:rPr>
              <a:t>Fragmentation </a:t>
            </a:r>
            <a:r>
              <a:rPr sz="2400" b="1" dirty="0">
                <a:solidFill>
                  <a:srgbClr val="0033CC"/>
                </a:solidFill>
                <a:latin typeface="Times New Roman"/>
                <a:cs typeface="Times New Roman"/>
              </a:rPr>
              <a:t>– </a:t>
            </a:r>
            <a:r>
              <a:rPr sz="2400" b="1" spc="-5" dirty="0">
                <a:solidFill>
                  <a:srgbClr val="0033CC"/>
                </a:solidFill>
                <a:latin typeface="Times New Roman"/>
                <a:cs typeface="Times New Roman"/>
              </a:rPr>
              <a:t>1.Compaction </a:t>
            </a:r>
            <a:r>
              <a:rPr sz="2400" b="1" dirty="0">
                <a:solidFill>
                  <a:srgbClr val="0033CC"/>
                </a:solidFill>
                <a:latin typeface="Times New Roman"/>
                <a:cs typeface="Times New Roman"/>
              </a:rPr>
              <a:t>2.</a:t>
            </a:r>
            <a:r>
              <a:rPr sz="2400" b="1" spc="110" dirty="0">
                <a:solidFill>
                  <a:srgbClr val="0033CC"/>
                </a:solidFill>
                <a:latin typeface="Times New Roman"/>
                <a:cs typeface="Times New Roman"/>
              </a:rPr>
              <a:t> </a:t>
            </a:r>
            <a:r>
              <a:rPr sz="2400" b="1" spc="-5" dirty="0">
                <a:solidFill>
                  <a:srgbClr val="0033CC"/>
                </a:solidFill>
                <a:latin typeface="Times New Roman"/>
                <a:cs typeface="Times New Roman"/>
              </a:rPr>
              <a:t>Paging</a:t>
            </a:r>
            <a:endParaRPr sz="2400">
              <a:latin typeface="Times New Roman"/>
              <a:cs typeface="Times New Roman"/>
            </a:endParaRPr>
          </a:p>
          <a:p>
            <a:pPr marL="356870" indent="-344805" algn="just">
              <a:lnSpc>
                <a:spcPct val="100000"/>
              </a:lnSpc>
              <a:spcBef>
                <a:spcPts val="1015"/>
              </a:spcBef>
              <a:buClr>
                <a:srgbClr val="993300"/>
              </a:buClr>
              <a:buSzPct val="110416"/>
              <a:buFont typeface="Wingdings"/>
              <a:buChar char=""/>
              <a:tabLst>
                <a:tab pos="357505" algn="l"/>
              </a:tabLst>
            </a:pPr>
            <a:r>
              <a:rPr sz="2400" spc="-5" dirty="0">
                <a:latin typeface="Times New Roman"/>
                <a:cs typeface="Times New Roman"/>
              </a:rPr>
              <a:t>Reduce external fragmentation by</a:t>
            </a:r>
            <a:r>
              <a:rPr sz="2400" dirty="0">
                <a:latin typeface="Times New Roman"/>
                <a:cs typeface="Times New Roman"/>
              </a:rPr>
              <a:t> </a:t>
            </a:r>
            <a:r>
              <a:rPr sz="2400" b="1" spc="-10" dirty="0">
                <a:solidFill>
                  <a:srgbClr val="0033CC"/>
                </a:solidFill>
                <a:latin typeface="Times New Roman"/>
                <a:cs typeface="Times New Roman"/>
              </a:rPr>
              <a:t>compaction</a:t>
            </a:r>
            <a:endParaRPr sz="2400">
              <a:latin typeface="Times New Roman"/>
              <a:cs typeface="Times New Roman"/>
            </a:endParaRPr>
          </a:p>
          <a:p>
            <a:pPr marL="756285" lvl="1" indent="-287020" algn="just">
              <a:lnSpc>
                <a:spcPct val="100000"/>
              </a:lnSpc>
              <a:spcBef>
                <a:spcPts val="1010"/>
              </a:spcBef>
              <a:buClr>
                <a:srgbClr val="CC6600"/>
              </a:buClr>
              <a:buSzPct val="110416"/>
              <a:buFont typeface="Arial"/>
              <a:buChar char="•"/>
              <a:tabLst>
                <a:tab pos="756920" algn="l"/>
              </a:tabLst>
            </a:pPr>
            <a:r>
              <a:rPr sz="2400" spc="-5" dirty="0">
                <a:latin typeface="Times New Roman"/>
                <a:cs typeface="Times New Roman"/>
              </a:rPr>
              <a:t>Shuffle</a:t>
            </a:r>
            <a:r>
              <a:rPr sz="2400" spc="140" dirty="0">
                <a:latin typeface="Times New Roman"/>
                <a:cs typeface="Times New Roman"/>
              </a:rPr>
              <a:t> </a:t>
            </a:r>
            <a:r>
              <a:rPr sz="2400" dirty="0">
                <a:latin typeface="Times New Roman"/>
                <a:cs typeface="Times New Roman"/>
              </a:rPr>
              <a:t>memory</a:t>
            </a:r>
            <a:r>
              <a:rPr sz="2400" spc="125" dirty="0">
                <a:latin typeface="Times New Roman"/>
                <a:cs typeface="Times New Roman"/>
              </a:rPr>
              <a:t> </a:t>
            </a:r>
            <a:r>
              <a:rPr sz="2400" spc="-5" dirty="0">
                <a:latin typeface="Times New Roman"/>
                <a:cs typeface="Times New Roman"/>
              </a:rPr>
              <a:t>contents</a:t>
            </a:r>
            <a:r>
              <a:rPr sz="2400" spc="150" dirty="0">
                <a:latin typeface="Times New Roman"/>
                <a:cs typeface="Times New Roman"/>
              </a:rPr>
              <a:t> </a:t>
            </a:r>
            <a:r>
              <a:rPr sz="2400" dirty="0">
                <a:latin typeface="Times New Roman"/>
                <a:cs typeface="Times New Roman"/>
              </a:rPr>
              <a:t>to</a:t>
            </a:r>
            <a:r>
              <a:rPr sz="2400" spc="145" dirty="0">
                <a:latin typeface="Times New Roman"/>
                <a:cs typeface="Times New Roman"/>
              </a:rPr>
              <a:t> </a:t>
            </a:r>
            <a:r>
              <a:rPr sz="2400" spc="-5" dirty="0">
                <a:latin typeface="Times New Roman"/>
                <a:cs typeface="Times New Roman"/>
              </a:rPr>
              <a:t>place</a:t>
            </a:r>
            <a:r>
              <a:rPr sz="2400" spc="135" dirty="0">
                <a:latin typeface="Times New Roman"/>
                <a:cs typeface="Times New Roman"/>
              </a:rPr>
              <a:t> </a:t>
            </a:r>
            <a:r>
              <a:rPr sz="2400" spc="-5" dirty="0">
                <a:latin typeface="Times New Roman"/>
                <a:cs typeface="Times New Roman"/>
              </a:rPr>
              <a:t>all</a:t>
            </a:r>
            <a:r>
              <a:rPr sz="2400" spc="155" dirty="0">
                <a:latin typeface="Times New Roman"/>
                <a:cs typeface="Times New Roman"/>
              </a:rPr>
              <a:t> </a:t>
            </a:r>
            <a:r>
              <a:rPr sz="2400" spc="-10" dirty="0">
                <a:latin typeface="Times New Roman"/>
                <a:cs typeface="Times New Roman"/>
              </a:rPr>
              <a:t>free</a:t>
            </a:r>
            <a:r>
              <a:rPr sz="2400" spc="130" dirty="0">
                <a:latin typeface="Times New Roman"/>
                <a:cs typeface="Times New Roman"/>
              </a:rPr>
              <a:t> </a:t>
            </a:r>
            <a:r>
              <a:rPr sz="2400" dirty="0">
                <a:latin typeface="Times New Roman"/>
                <a:cs typeface="Times New Roman"/>
              </a:rPr>
              <a:t>memory</a:t>
            </a:r>
            <a:r>
              <a:rPr sz="2400" spc="125" dirty="0">
                <a:latin typeface="Times New Roman"/>
                <a:cs typeface="Times New Roman"/>
              </a:rPr>
              <a:t> </a:t>
            </a:r>
            <a:r>
              <a:rPr sz="2400" spc="-5" dirty="0">
                <a:latin typeface="Times New Roman"/>
                <a:cs typeface="Times New Roman"/>
              </a:rPr>
              <a:t>together</a:t>
            </a:r>
            <a:r>
              <a:rPr sz="2400" spc="135" dirty="0">
                <a:latin typeface="Times New Roman"/>
                <a:cs typeface="Times New Roman"/>
              </a:rPr>
              <a:t> </a:t>
            </a:r>
            <a:r>
              <a:rPr sz="2400" dirty="0">
                <a:latin typeface="Times New Roman"/>
                <a:cs typeface="Times New Roman"/>
              </a:rPr>
              <a:t>in</a:t>
            </a:r>
            <a:r>
              <a:rPr sz="2400" spc="150" dirty="0">
                <a:latin typeface="Times New Roman"/>
                <a:cs typeface="Times New Roman"/>
              </a:rPr>
              <a:t> </a:t>
            </a:r>
            <a:r>
              <a:rPr sz="2400" spc="5" dirty="0">
                <a:latin typeface="Times New Roman"/>
                <a:cs typeface="Times New Roman"/>
              </a:rPr>
              <a:t>one</a:t>
            </a:r>
            <a:endParaRPr sz="2400">
              <a:latin typeface="Times New Roman"/>
              <a:cs typeface="Times New Roman"/>
            </a:endParaRPr>
          </a:p>
          <a:p>
            <a:pPr marL="756285" algn="just">
              <a:lnSpc>
                <a:spcPct val="100000"/>
              </a:lnSpc>
            </a:pPr>
            <a:r>
              <a:rPr sz="2400" spc="-10" dirty="0">
                <a:latin typeface="Times New Roman"/>
                <a:cs typeface="Times New Roman"/>
              </a:rPr>
              <a:t>large</a:t>
            </a:r>
            <a:r>
              <a:rPr sz="2400" spc="-15" dirty="0">
                <a:latin typeface="Times New Roman"/>
                <a:cs typeface="Times New Roman"/>
              </a:rPr>
              <a:t> </a:t>
            </a:r>
            <a:r>
              <a:rPr sz="2400" dirty="0">
                <a:latin typeface="Times New Roman"/>
                <a:cs typeface="Times New Roman"/>
              </a:rPr>
              <a:t>block</a:t>
            </a:r>
            <a:endParaRPr sz="2400">
              <a:latin typeface="Times New Roman"/>
              <a:cs typeface="Times New Roman"/>
            </a:endParaRPr>
          </a:p>
          <a:p>
            <a:pPr marL="756285" marR="6350" lvl="1" indent="-287020" algn="just">
              <a:lnSpc>
                <a:spcPct val="100000"/>
              </a:lnSpc>
              <a:spcBef>
                <a:spcPts val="1010"/>
              </a:spcBef>
              <a:buClr>
                <a:srgbClr val="CC6600"/>
              </a:buClr>
              <a:buSzPct val="110416"/>
              <a:buFont typeface="Arial"/>
              <a:buChar char="•"/>
              <a:tabLst>
                <a:tab pos="756920" algn="l"/>
              </a:tabLst>
            </a:pPr>
            <a:r>
              <a:rPr sz="2400" spc="-5" dirty="0">
                <a:latin typeface="Times New Roman"/>
                <a:cs typeface="Times New Roman"/>
              </a:rPr>
              <a:t>Compaction </a:t>
            </a:r>
            <a:r>
              <a:rPr sz="2400" dirty="0">
                <a:latin typeface="Times New Roman"/>
                <a:cs typeface="Times New Roman"/>
              </a:rPr>
              <a:t>is </a:t>
            </a:r>
            <a:r>
              <a:rPr sz="2400" spc="-5" dirty="0">
                <a:latin typeface="Times New Roman"/>
                <a:cs typeface="Times New Roman"/>
              </a:rPr>
              <a:t>possible </a:t>
            </a:r>
            <a:r>
              <a:rPr sz="2400" i="1" dirty="0">
                <a:latin typeface="Times New Roman"/>
                <a:cs typeface="Times New Roman"/>
              </a:rPr>
              <a:t>only </a:t>
            </a:r>
            <a:r>
              <a:rPr sz="2400" dirty="0">
                <a:latin typeface="Times New Roman"/>
                <a:cs typeface="Times New Roman"/>
              </a:rPr>
              <a:t>if </a:t>
            </a:r>
            <a:r>
              <a:rPr sz="2400" spc="-5" dirty="0">
                <a:latin typeface="Times New Roman"/>
                <a:cs typeface="Times New Roman"/>
              </a:rPr>
              <a:t>relocation </a:t>
            </a:r>
            <a:r>
              <a:rPr sz="2400" dirty="0">
                <a:latin typeface="Times New Roman"/>
                <a:cs typeface="Times New Roman"/>
              </a:rPr>
              <a:t>is </a:t>
            </a:r>
            <a:r>
              <a:rPr sz="2400" spc="-5" dirty="0">
                <a:latin typeface="Times New Roman"/>
                <a:cs typeface="Times New Roman"/>
              </a:rPr>
              <a:t>dynamic, and </a:t>
            </a:r>
            <a:r>
              <a:rPr sz="2400" dirty="0">
                <a:latin typeface="Times New Roman"/>
                <a:cs typeface="Times New Roman"/>
              </a:rPr>
              <a:t>is </a:t>
            </a:r>
            <a:r>
              <a:rPr sz="2400" spc="-5" dirty="0">
                <a:latin typeface="Times New Roman"/>
                <a:cs typeface="Times New Roman"/>
              </a:rPr>
              <a:t>done  </a:t>
            </a:r>
            <a:r>
              <a:rPr sz="2400" spc="-10" dirty="0">
                <a:latin typeface="Times New Roman"/>
                <a:cs typeface="Times New Roman"/>
              </a:rPr>
              <a:t>at </a:t>
            </a:r>
            <a:r>
              <a:rPr sz="2400" spc="-5" dirty="0">
                <a:latin typeface="Times New Roman"/>
                <a:cs typeface="Times New Roman"/>
              </a:rPr>
              <a:t>execution</a:t>
            </a:r>
            <a:r>
              <a:rPr sz="2400" spc="-30" dirty="0">
                <a:latin typeface="Times New Roman"/>
                <a:cs typeface="Times New Roman"/>
              </a:rPr>
              <a:t> </a:t>
            </a:r>
            <a:r>
              <a:rPr sz="2400" dirty="0">
                <a:latin typeface="Times New Roman"/>
                <a:cs typeface="Times New Roman"/>
              </a:rPr>
              <a:t>time</a:t>
            </a:r>
            <a:endParaRPr sz="2400">
              <a:latin typeface="Times New Roman"/>
              <a:cs typeface="Times New Roman"/>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060952" y="20777"/>
            <a:ext cx="1078230" cy="454025"/>
          </a:xfrm>
          <a:prstGeom prst="rect">
            <a:avLst/>
          </a:prstGeom>
        </p:spPr>
        <p:txBody>
          <a:bodyPr vert="horz" wrap="square" lIns="0" tIns="13970" rIns="0" bIns="0" rtlCol="0">
            <a:spAutoFit/>
          </a:bodyPr>
          <a:lstStyle/>
          <a:p>
            <a:pPr marL="12700">
              <a:lnSpc>
                <a:spcPct val="100000"/>
              </a:lnSpc>
              <a:spcBef>
                <a:spcPts val="110"/>
              </a:spcBef>
            </a:pPr>
            <a:r>
              <a:rPr sz="2800" b="1" spc="-10" dirty="0">
                <a:solidFill>
                  <a:srgbClr val="0033CC"/>
                </a:solidFill>
                <a:latin typeface="Times New Roman"/>
                <a:cs typeface="Times New Roman"/>
              </a:rPr>
              <a:t>P</a:t>
            </a:r>
            <a:r>
              <a:rPr sz="2800" b="1" spc="5" dirty="0">
                <a:solidFill>
                  <a:srgbClr val="0033CC"/>
                </a:solidFill>
                <a:latin typeface="Times New Roman"/>
                <a:cs typeface="Times New Roman"/>
              </a:rPr>
              <a:t>aging</a:t>
            </a:r>
            <a:endParaRPr sz="2800">
              <a:latin typeface="Times New Roman"/>
              <a:cs typeface="Times New Roman"/>
            </a:endParaRPr>
          </a:p>
        </p:txBody>
      </p:sp>
      <p:sp>
        <p:nvSpPr>
          <p:cNvPr id="3" name="object 3"/>
          <p:cNvSpPr txBox="1"/>
          <p:nvPr/>
        </p:nvSpPr>
        <p:spPr>
          <a:xfrm>
            <a:off x="78739" y="570357"/>
            <a:ext cx="1399540" cy="391160"/>
          </a:xfrm>
          <a:prstGeom prst="rect">
            <a:avLst/>
          </a:prstGeom>
        </p:spPr>
        <p:txBody>
          <a:bodyPr vert="horz" wrap="square" lIns="0" tIns="12700" rIns="0" bIns="0" rtlCol="0">
            <a:spAutoFit/>
          </a:bodyPr>
          <a:lstStyle/>
          <a:p>
            <a:pPr marL="356870" indent="-344805">
              <a:lnSpc>
                <a:spcPct val="100000"/>
              </a:lnSpc>
              <a:spcBef>
                <a:spcPts val="100"/>
              </a:spcBef>
              <a:buClr>
                <a:srgbClr val="993300"/>
              </a:buClr>
              <a:buSzPct val="110416"/>
              <a:buFont typeface="Wingdings"/>
              <a:buChar char=""/>
              <a:tabLst>
                <a:tab pos="356870" algn="l"/>
                <a:tab pos="357505" algn="l"/>
              </a:tabLst>
            </a:pPr>
            <a:r>
              <a:rPr sz="2400" spc="-10" dirty="0">
                <a:latin typeface="Times New Roman"/>
                <a:cs typeface="Times New Roman"/>
              </a:rPr>
              <a:t>Physical</a:t>
            </a:r>
            <a:endParaRPr sz="2400">
              <a:latin typeface="Times New Roman"/>
              <a:cs typeface="Times New Roman"/>
            </a:endParaRPr>
          </a:p>
        </p:txBody>
      </p:sp>
      <p:sp>
        <p:nvSpPr>
          <p:cNvPr id="4" name="object 4"/>
          <p:cNvSpPr txBox="1"/>
          <p:nvPr/>
        </p:nvSpPr>
        <p:spPr>
          <a:xfrm>
            <a:off x="1661286" y="570357"/>
            <a:ext cx="7239000" cy="391160"/>
          </a:xfrm>
          <a:prstGeom prst="rect">
            <a:avLst/>
          </a:prstGeom>
        </p:spPr>
        <p:txBody>
          <a:bodyPr vert="horz" wrap="square" lIns="0" tIns="12700" rIns="0" bIns="0" rtlCol="0">
            <a:spAutoFit/>
          </a:bodyPr>
          <a:lstStyle/>
          <a:p>
            <a:pPr marL="12700">
              <a:lnSpc>
                <a:spcPct val="100000"/>
              </a:lnSpc>
              <a:spcBef>
                <a:spcPts val="100"/>
              </a:spcBef>
            </a:pPr>
            <a:r>
              <a:rPr sz="2400" spc="-5" dirty="0">
                <a:latin typeface="Times New Roman"/>
                <a:cs typeface="Times New Roman"/>
              </a:rPr>
              <a:t>address</a:t>
            </a:r>
            <a:r>
              <a:rPr sz="2400" spc="215" dirty="0">
                <a:latin typeface="Times New Roman"/>
                <a:cs typeface="Times New Roman"/>
              </a:rPr>
              <a:t> </a:t>
            </a:r>
            <a:r>
              <a:rPr sz="2400" spc="-5" dirty="0">
                <a:latin typeface="Times New Roman"/>
                <a:cs typeface="Times New Roman"/>
              </a:rPr>
              <a:t>space</a:t>
            </a:r>
            <a:r>
              <a:rPr sz="2400" spc="225" dirty="0">
                <a:latin typeface="Times New Roman"/>
                <a:cs typeface="Times New Roman"/>
              </a:rPr>
              <a:t> </a:t>
            </a:r>
            <a:r>
              <a:rPr sz="2400" dirty="0">
                <a:latin typeface="Times New Roman"/>
                <a:cs typeface="Times New Roman"/>
              </a:rPr>
              <a:t>of</a:t>
            </a:r>
            <a:r>
              <a:rPr sz="2400" spc="204" dirty="0">
                <a:latin typeface="Times New Roman"/>
                <a:cs typeface="Times New Roman"/>
              </a:rPr>
              <a:t> </a:t>
            </a:r>
            <a:r>
              <a:rPr sz="2400" dirty="0">
                <a:latin typeface="Times New Roman"/>
                <a:cs typeface="Times New Roman"/>
              </a:rPr>
              <a:t>a</a:t>
            </a:r>
            <a:r>
              <a:rPr sz="2400" spc="200" dirty="0">
                <a:latin typeface="Times New Roman"/>
                <a:cs typeface="Times New Roman"/>
              </a:rPr>
              <a:t> </a:t>
            </a:r>
            <a:r>
              <a:rPr sz="2400" spc="-5" dirty="0">
                <a:latin typeface="Times New Roman"/>
                <a:cs typeface="Times New Roman"/>
              </a:rPr>
              <a:t>process</a:t>
            </a:r>
            <a:r>
              <a:rPr sz="2400" spc="220" dirty="0">
                <a:latin typeface="Times New Roman"/>
                <a:cs typeface="Times New Roman"/>
              </a:rPr>
              <a:t> </a:t>
            </a:r>
            <a:r>
              <a:rPr sz="2400" spc="-10" dirty="0">
                <a:latin typeface="Times New Roman"/>
                <a:cs typeface="Times New Roman"/>
              </a:rPr>
              <a:t>can</a:t>
            </a:r>
            <a:r>
              <a:rPr sz="2400" spc="210" dirty="0">
                <a:latin typeface="Times New Roman"/>
                <a:cs typeface="Times New Roman"/>
              </a:rPr>
              <a:t> </a:t>
            </a:r>
            <a:r>
              <a:rPr sz="2400" dirty="0">
                <a:latin typeface="Times New Roman"/>
                <a:cs typeface="Times New Roman"/>
              </a:rPr>
              <a:t>be</a:t>
            </a:r>
            <a:r>
              <a:rPr sz="2400" spc="204" dirty="0">
                <a:latin typeface="Times New Roman"/>
                <a:cs typeface="Times New Roman"/>
              </a:rPr>
              <a:t> </a:t>
            </a:r>
            <a:r>
              <a:rPr sz="2400" spc="-5" dirty="0">
                <a:latin typeface="Times New Roman"/>
                <a:cs typeface="Times New Roman"/>
              </a:rPr>
              <a:t>noncontiguous;</a:t>
            </a:r>
            <a:r>
              <a:rPr sz="2400" spc="215" dirty="0">
                <a:latin typeface="Times New Roman"/>
                <a:cs typeface="Times New Roman"/>
              </a:rPr>
              <a:t> </a:t>
            </a:r>
            <a:r>
              <a:rPr sz="2400" spc="-5" dirty="0">
                <a:latin typeface="Times New Roman"/>
                <a:cs typeface="Times New Roman"/>
              </a:rPr>
              <a:t>process</a:t>
            </a:r>
            <a:endParaRPr sz="2400">
              <a:latin typeface="Times New Roman"/>
              <a:cs typeface="Times New Roman"/>
            </a:endParaRPr>
          </a:p>
        </p:txBody>
      </p:sp>
      <p:sp>
        <p:nvSpPr>
          <p:cNvPr id="5" name="object 5"/>
          <p:cNvSpPr txBox="1"/>
          <p:nvPr/>
        </p:nvSpPr>
        <p:spPr>
          <a:xfrm>
            <a:off x="78739" y="847490"/>
            <a:ext cx="8822690" cy="5792470"/>
          </a:xfrm>
          <a:prstGeom prst="rect">
            <a:avLst/>
          </a:prstGeom>
        </p:spPr>
        <p:txBody>
          <a:bodyPr vert="horz" wrap="square" lIns="0" tIns="101600" rIns="0" bIns="0" rtlCol="0">
            <a:spAutoFit/>
          </a:bodyPr>
          <a:lstStyle/>
          <a:p>
            <a:pPr marL="356870">
              <a:lnSpc>
                <a:spcPct val="100000"/>
              </a:lnSpc>
              <a:spcBef>
                <a:spcPts val="800"/>
              </a:spcBef>
            </a:pPr>
            <a:r>
              <a:rPr sz="2400" dirty="0">
                <a:latin typeface="Times New Roman"/>
                <a:cs typeface="Times New Roman"/>
              </a:rPr>
              <a:t>is </a:t>
            </a:r>
            <a:r>
              <a:rPr sz="2400" spc="-5" dirty="0">
                <a:latin typeface="Times New Roman"/>
                <a:cs typeface="Times New Roman"/>
              </a:rPr>
              <a:t>allocated </a:t>
            </a:r>
            <a:r>
              <a:rPr sz="2400" spc="-15" dirty="0">
                <a:latin typeface="Times New Roman"/>
                <a:cs typeface="Times New Roman"/>
              </a:rPr>
              <a:t>physical </a:t>
            </a:r>
            <a:r>
              <a:rPr sz="2400" spc="-5" dirty="0">
                <a:latin typeface="Times New Roman"/>
                <a:cs typeface="Times New Roman"/>
              </a:rPr>
              <a:t>memory </a:t>
            </a:r>
            <a:r>
              <a:rPr sz="2400" spc="-10" dirty="0">
                <a:latin typeface="Times New Roman"/>
                <a:cs typeface="Times New Roman"/>
              </a:rPr>
              <a:t>whenever </a:t>
            </a:r>
            <a:r>
              <a:rPr sz="2400" dirty="0">
                <a:latin typeface="Times New Roman"/>
                <a:cs typeface="Times New Roman"/>
              </a:rPr>
              <a:t>the </a:t>
            </a:r>
            <a:r>
              <a:rPr sz="2400" spc="-5" dirty="0">
                <a:latin typeface="Times New Roman"/>
                <a:cs typeface="Times New Roman"/>
              </a:rPr>
              <a:t>latter </a:t>
            </a:r>
            <a:r>
              <a:rPr sz="2400" dirty="0">
                <a:latin typeface="Times New Roman"/>
                <a:cs typeface="Times New Roman"/>
              </a:rPr>
              <a:t>is</a:t>
            </a:r>
            <a:r>
              <a:rPr sz="2400" spc="85" dirty="0">
                <a:latin typeface="Times New Roman"/>
                <a:cs typeface="Times New Roman"/>
              </a:rPr>
              <a:t> </a:t>
            </a:r>
            <a:r>
              <a:rPr sz="2400" spc="-5" dirty="0">
                <a:latin typeface="Times New Roman"/>
                <a:cs typeface="Times New Roman"/>
              </a:rPr>
              <a:t>available</a:t>
            </a:r>
            <a:endParaRPr sz="2400">
              <a:latin typeface="Times New Roman"/>
              <a:cs typeface="Times New Roman"/>
            </a:endParaRPr>
          </a:p>
          <a:p>
            <a:pPr marL="756285" indent="-287020">
              <a:lnSpc>
                <a:spcPct val="100000"/>
              </a:lnSpc>
              <a:spcBef>
                <a:spcPts val="1005"/>
              </a:spcBef>
              <a:buClr>
                <a:srgbClr val="CC6600"/>
              </a:buClr>
              <a:buSzPct val="110416"/>
              <a:buFont typeface="Arial"/>
              <a:buChar char="•"/>
              <a:tabLst>
                <a:tab pos="756285" algn="l"/>
                <a:tab pos="756920" algn="l"/>
              </a:tabLst>
            </a:pPr>
            <a:r>
              <a:rPr sz="2400" spc="-5" dirty="0">
                <a:latin typeface="Times New Roman"/>
                <a:cs typeface="Times New Roman"/>
              </a:rPr>
              <a:t>Avoids external</a:t>
            </a:r>
            <a:r>
              <a:rPr sz="2400" spc="-35" dirty="0">
                <a:latin typeface="Times New Roman"/>
                <a:cs typeface="Times New Roman"/>
              </a:rPr>
              <a:t> </a:t>
            </a:r>
            <a:r>
              <a:rPr sz="2400" spc="-5" dirty="0">
                <a:latin typeface="Times New Roman"/>
                <a:cs typeface="Times New Roman"/>
              </a:rPr>
              <a:t>fragmentation</a:t>
            </a:r>
            <a:endParaRPr sz="2400">
              <a:latin typeface="Times New Roman"/>
              <a:cs typeface="Times New Roman"/>
            </a:endParaRPr>
          </a:p>
          <a:p>
            <a:pPr marL="756285" indent="-287020">
              <a:lnSpc>
                <a:spcPct val="100000"/>
              </a:lnSpc>
              <a:spcBef>
                <a:spcPts val="1010"/>
              </a:spcBef>
              <a:buClr>
                <a:srgbClr val="CC6600"/>
              </a:buClr>
              <a:buSzPct val="110416"/>
              <a:buFont typeface="Arial"/>
              <a:buChar char="•"/>
              <a:tabLst>
                <a:tab pos="756285" algn="l"/>
                <a:tab pos="756920" algn="l"/>
              </a:tabLst>
            </a:pPr>
            <a:r>
              <a:rPr sz="2400" spc="-5" dirty="0">
                <a:latin typeface="Times New Roman"/>
                <a:cs typeface="Times New Roman"/>
              </a:rPr>
              <a:t>Avoids problem of </a:t>
            </a:r>
            <a:r>
              <a:rPr sz="2400" spc="-15" dirty="0">
                <a:latin typeface="Times New Roman"/>
                <a:cs typeface="Times New Roman"/>
              </a:rPr>
              <a:t>varying </a:t>
            </a:r>
            <a:r>
              <a:rPr sz="2400" dirty="0">
                <a:latin typeface="Times New Roman"/>
                <a:cs typeface="Times New Roman"/>
              </a:rPr>
              <a:t>sized </a:t>
            </a:r>
            <a:r>
              <a:rPr sz="2400" spc="-5" dirty="0">
                <a:latin typeface="Times New Roman"/>
                <a:cs typeface="Times New Roman"/>
              </a:rPr>
              <a:t>memory</a:t>
            </a:r>
            <a:r>
              <a:rPr sz="2400" spc="55" dirty="0">
                <a:latin typeface="Times New Roman"/>
                <a:cs typeface="Times New Roman"/>
              </a:rPr>
              <a:t> </a:t>
            </a:r>
            <a:r>
              <a:rPr sz="2400" spc="-5" dirty="0">
                <a:latin typeface="Times New Roman"/>
                <a:cs typeface="Times New Roman"/>
              </a:rPr>
              <a:t>chunks</a:t>
            </a:r>
            <a:endParaRPr sz="2400">
              <a:latin typeface="Times New Roman"/>
              <a:cs typeface="Times New Roman"/>
            </a:endParaRPr>
          </a:p>
          <a:p>
            <a:pPr marL="356870" indent="-344805">
              <a:lnSpc>
                <a:spcPct val="100000"/>
              </a:lnSpc>
              <a:spcBef>
                <a:spcPts val="1010"/>
              </a:spcBef>
              <a:buClr>
                <a:srgbClr val="993300"/>
              </a:buClr>
              <a:buSzPct val="110416"/>
              <a:buFont typeface="Wingdings"/>
              <a:buChar char=""/>
              <a:tabLst>
                <a:tab pos="356870" algn="l"/>
                <a:tab pos="357505" algn="l"/>
              </a:tabLst>
            </a:pPr>
            <a:r>
              <a:rPr sz="2400" b="1" dirty="0">
                <a:solidFill>
                  <a:srgbClr val="0033CC"/>
                </a:solidFill>
                <a:latin typeface="Times New Roman"/>
                <a:cs typeface="Times New Roman"/>
              </a:rPr>
              <a:t>Divide </a:t>
            </a:r>
            <a:r>
              <a:rPr sz="2400" b="1" spc="-5" dirty="0">
                <a:solidFill>
                  <a:srgbClr val="0033CC"/>
                </a:solidFill>
                <a:latin typeface="Times New Roman"/>
                <a:cs typeface="Times New Roman"/>
              </a:rPr>
              <a:t>physical </a:t>
            </a:r>
            <a:r>
              <a:rPr sz="2400" b="1" spc="-15" dirty="0">
                <a:solidFill>
                  <a:srgbClr val="0033CC"/>
                </a:solidFill>
                <a:latin typeface="Times New Roman"/>
                <a:cs typeface="Times New Roman"/>
              </a:rPr>
              <a:t>memory </a:t>
            </a:r>
            <a:r>
              <a:rPr sz="2400" b="1" spc="-5" dirty="0">
                <a:solidFill>
                  <a:srgbClr val="0033CC"/>
                </a:solidFill>
                <a:latin typeface="Times New Roman"/>
                <a:cs typeface="Times New Roman"/>
              </a:rPr>
              <a:t>into fixed-sized blocks </a:t>
            </a:r>
            <a:r>
              <a:rPr sz="2400" spc="-5" dirty="0">
                <a:latin typeface="Times New Roman"/>
                <a:cs typeface="Times New Roman"/>
              </a:rPr>
              <a:t>called</a:t>
            </a:r>
            <a:r>
              <a:rPr sz="2400" spc="65" dirty="0">
                <a:latin typeface="Times New Roman"/>
                <a:cs typeface="Times New Roman"/>
              </a:rPr>
              <a:t> </a:t>
            </a:r>
            <a:r>
              <a:rPr sz="2400" b="1" spc="-10" dirty="0">
                <a:solidFill>
                  <a:srgbClr val="0033CC"/>
                </a:solidFill>
                <a:latin typeface="Times New Roman"/>
                <a:cs typeface="Times New Roman"/>
              </a:rPr>
              <a:t>frames</a:t>
            </a:r>
            <a:endParaRPr sz="2400">
              <a:latin typeface="Times New Roman"/>
              <a:cs typeface="Times New Roman"/>
            </a:endParaRPr>
          </a:p>
          <a:p>
            <a:pPr marL="756285" lvl="1" indent="-287020">
              <a:lnSpc>
                <a:spcPct val="100000"/>
              </a:lnSpc>
              <a:spcBef>
                <a:spcPts val="1015"/>
              </a:spcBef>
              <a:buClr>
                <a:srgbClr val="CC6600"/>
              </a:buClr>
              <a:buSzPct val="110416"/>
              <a:buFont typeface="Arial"/>
              <a:buChar char="•"/>
              <a:tabLst>
                <a:tab pos="756285" algn="l"/>
                <a:tab pos="756920" algn="l"/>
              </a:tabLst>
            </a:pPr>
            <a:r>
              <a:rPr sz="2400" dirty="0">
                <a:latin typeface="Times New Roman"/>
                <a:cs typeface="Times New Roman"/>
              </a:rPr>
              <a:t>Size is </a:t>
            </a:r>
            <a:r>
              <a:rPr sz="2400" spc="-5" dirty="0">
                <a:latin typeface="Times New Roman"/>
                <a:cs typeface="Times New Roman"/>
              </a:rPr>
              <a:t>power </a:t>
            </a:r>
            <a:r>
              <a:rPr sz="2400" dirty="0">
                <a:latin typeface="Times New Roman"/>
                <a:cs typeface="Times New Roman"/>
              </a:rPr>
              <a:t>of 2, </a:t>
            </a:r>
            <a:r>
              <a:rPr sz="2400" spc="-5" dirty="0">
                <a:latin typeface="Times New Roman"/>
                <a:cs typeface="Times New Roman"/>
              </a:rPr>
              <a:t>between </a:t>
            </a:r>
            <a:r>
              <a:rPr sz="2400" dirty="0">
                <a:latin typeface="Times New Roman"/>
                <a:cs typeface="Times New Roman"/>
              </a:rPr>
              <a:t>512 </a:t>
            </a:r>
            <a:r>
              <a:rPr sz="2400" spc="-20" dirty="0">
                <a:latin typeface="Times New Roman"/>
                <a:cs typeface="Times New Roman"/>
              </a:rPr>
              <a:t>bytes </a:t>
            </a:r>
            <a:r>
              <a:rPr sz="2400" spc="-5" dirty="0">
                <a:latin typeface="Times New Roman"/>
                <a:cs typeface="Times New Roman"/>
              </a:rPr>
              <a:t>and </a:t>
            </a:r>
            <a:r>
              <a:rPr sz="2400" dirty="0">
                <a:latin typeface="Times New Roman"/>
                <a:cs typeface="Times New Roman"/>
              </a:rPr>
              <a:t>16</a:t>
            </a:r>
            <a:r>
              <a:rPr sz="2400" spc="80" dirty="0">
                <a:latin typeface="Times New Roman"/>
                <a:cs typeface="Times New Roman"/>
              </a:rPr>
              <a:t> </a:t>
            </a:r>
            <a:r>
              <a:rPr sz="2400" spc="-15" dirty="0">
                <a:latin typeface="Times New Roman"/>
                <a:cs typeface="Times New Roman"/>
              </a:rPr>
              <a:t>Mbytes</a:t>
            </a:r>
            <a:endParaRPr sz="2400">
              <a:latin typeface="Times New Roman"/>
              <a:cs typeface="Times New Roman"/>
            </a:endParaRPr>
          </a:p>
          <a:p>
            <a:pPr marL="356870" indent="-344805">
              <a:lnSpc>
                <a:spcPct val="100000"/>
              </a:lnSpc>
              <a:spcBef>
                <a:spcPts val="1005"/>
              </a:spcBef>
              <a:buClr>
                <a:srgbClr val="993300"/>
              </a:buClr>
              <a:buSzPct val="110416"/>
              <a:buFont typeface="Wingdings"/>
              <a:buChar char=""/>
              <a:tabLst>
                <a:tab pos="356870" algn="l"/>
                <a:tab pos="357505" algn="l"/>
              </a:tabLst>
            </a:pPr>
            <a:r>
              <a:rPr sz="2400" b="1" dirty="0">
                <a:solidFill>
                  <a:srgbClr val="0033CC"/>
                </a:solidFill>
                <a:latin typeface="Times New Roman"/>
                <a:cs typeface="Times New Roman"/>
              </a:rPr>
              <a:t>Divide </a:t>
            </a:r>
            <a:r>
              <a:rPr sz="2400" b="1" spc="-5" dirty="0">
                <a:solidFill>
                  <a:srgbClr val="0033CC"/>
                </a:solidFill>
                <a:latin typeface="Times New Roman"/>
                <a:cs typeface="Times New Roman"/>
              </a:rPr>
              <a:t>logical </a:t>
            </a:r>
            <a:r>
              <a:rPr sz="2400" b="1" spc="-15" dirty="0">
                <a:solidFill>
                  <a:srgbClr val="0033CC"/>
                </a:solidFill>
                <a:latin typeface="Times New Roman"/>
                <a:cs typeface="Times New Roman"/>
              </a:rPr>
              <a:t>memory </a:t>
            </a:r>
            <a:r>
              <a:rPr sz="2400" b="1" dirty="0">
                <a:solidFill>
                  <a:srgbClr val="0033CC"/>
                </a:solidFill>
                <a:latin typeface="Times New Roman"/>
                <a:cs typeface="Times New Roman"/>
              </a:rPr>
              <a:t>into blocks of </a:t>
            </a:r>
            <a:r>
              <a:rPr sz="2400" b="1" spc="-10" dirty="0">
                <a:solidFill>
                  <a:srgbClr val="0033CC"/>
                </a:solidFill>
                <a:latin typeface="Times New Roman"/>
                <a:cs typeface="Times New Roman"/>
              </a:rPr>
              <a:t>same </a:t>
            </a:r>
            <a:r>
              <a:rPr sz="2400" b="1" spc="-5" dirty="0">
                <a:solidFill>
                  <a:srgbClr val="0033CC"/>
                </a:solidFill>
                <a:latin typeface="Times New Roman"/>
                <a:cs typeface="Times New Roman"/>
              </a:rPr>
              <a:t>size </a:t>
            </a:r>
            <a:r>
              <a:rPr sz="2400" spc="-5" dirty="0">
                <a:latin typeface="Times New Roman"/>
                <a:cs typeface="Times New Roman"/>
              </a:rPr>
              <a:t>called</a:t>
            </a:r>
            <a:r>
              <a:rPr sz="2400" spc="65" dirty="0">
                <a:latin typeface="Times New Roman"/>
                <a:cs typeface="Times New Roman"/>
              </a:rPr>
              <a:t> </a:t>
            </a:r>
            <a:r>
              <a:rPr sz="2400" b="1" spc="-5" dirty="0">
                <a:solidFill>
                  <a:srgbClr val="0033CC"/>
                </a:solidFill>
                <a:latin typeface="Times New Roman"/>
                <a:cs typeface="Times New Roman"/>
              </a:rPr>
              <a:t>pages</a:t>
            </a:r>
            <a:endParaRPr sz="2400">
              <a:latin typeface="Times New Roman"/>
              <a:cs typeface="Times New Roman"/>
            </a:endParaRPr>
          </a:p>
          <a:p>
            <a:pPr marL="356870" indent="-344805">
              <a:lnSpc>
                <a:spcPct val="100000"/>
              </a:lnSpc>
              <a:spcBef>
                <a:spcPts val="1010"/>
              </a:spcBef>
              <a:buClr>
                <a:srgbClr val="993300"/>
              </a:buClr>
              <a:buSzPct val="110416"/>
              <a:buFont typeface="Wingdings"/>
              <a:buChar char=""/>
              <a:tabLst>
                <a:tab pos="356870" algn="l"/>
                <a:tab pos="357505" algn="l"/>
              </a:tabLst>
            </a:pPr>
            <a:r>
              <a:rPr sz="2400" spc="-10" dirty="0">
                <a:latin typeface="Times New Roman"/>
                <a:cs typeface="Times New Roman"/>
              </a:rPr>
              <a:t>Keep </a:t>
            </a:r>
            <a:r>
              <a:rPr sz="2400" spc="-5" dirty="0">
                <a:latin typeface="Times New Roman"/>
                <a:cs typeface="Times New Roman"/>
              </a:rPr>
              <a:t>track of all </a:t>
            </a:r>
            <a:r>
              <a:rPr sz="2400" spc="-10" dirty="0">
                <a:latin typeface="Times New Roman"/>
                <a:cs typeface="Times New Roman"/>
              </a:rPr>
              <a:t>free</a:t>
            </a:r>
            <a:r>
              <a:rPr sz="2400" spc="25" dirty="0">
                <a:latin typeface="Times New Roman"/>
                <a:cs typeface="Times New Roman"/>
              </a:rPr>
              <a:t> </a:t>
            </a:r>
            <a:r>
              <a:rPr sz="2400" spc="-10" dirty="0">
                <a:latin typeface="Times New Roman"/>
                <a:cs typeface="Times New Roman"/>
              </a:rPr>
              <a:t>frames</a:t>
            </a:r>
            <a:endParaRPr sz="2400">
              <a:latin typeface="Times New Roman"/>
              <a:cs typeface="Times New Roman"/>
            </a:endParaRPr>
          </a:p>
          <a:p>
            <a:pPr marL="356870" indent="-344805">
              <a:lnSpc>
                <a:spcPct val="100000"/>
              </a:lnSpc>
              <a:spcBef>
                <a:spcPts val="1010"/>
              </a:spcBef>
              <a:buClr>
                <a:srgbClr val="993300"/>
              </a:buClr>
              <a:buSzPct val="110416"/>
              <a:buFont typeface="Wingdings"/>
              <a:buChar char=""/>
              <a:tabLst>
                <a:tab pos="356870" algn="l"/>
                <a:tab pos="357505" algn="l"/>
              </a:tabLst>
            </a:pPr>
            <a:r>
              <a:rPr sz="2400" spc="-5" dirty="0">
                <a:latin typeface="Times New Roman"/>
                <a:cs typeface="Times New Roman"/>
              </a:rPr>
              <a:t>To run </a:t>
            </a:r>
            <a:r>
              <a:rPr sz="2400" dirty="0">
                <a:latin typeface="Times New Roman"/>
                <a:cs typeface="Times New Roman"/>
              </a:rPr>
              <a:t>a </a:t>
            </a:r>
            <a:r>
              <a:rPr sz="2400" spc="-10" dirty="0">
                <a:latin typeface="Times New Roman"/>
                <a:cs typeface="Times New Roman"/>
              </a:rPr>
              <a:t>program </a:t>
            </a:r>
            <a:r>
              <a:rPr sz="2400" spc="-5" dirty="0">
                <a:latin typeface="Times New Roman"/>
                <a:cs typeface="Times New Roman"/>
              </a:rPr>
              <a:t>of </a:t>
            </a:r>
            <a:r>
              <a:rPr sz="2400" dirty="0">
                <a:latin typeface="Times New Roman"/>
                <a:cs typeface="Times New Roman"/>
              </a:rPr>
              <a:t>size </a:t>
            </a:r>
            <a:r>
              <a:rPr sz="2400" b="1" i="1" dirty="0">
                <a:latin typeface="Times New Roman"/>
                <a:cs typeface="Times New Roman"/>
              </a:rPr>
              <a:t>N </a:t>
            </a:r>
            <a:r>
              <a:rPr sz="2400" spc="-10" dirty="0">
                <a:latin typeface="Times New Roman"/>
                <a:cs typeface="Times New Roman"/>
              </a:rPr>
              <a:t>pages, need </a:t>
            </a:r>
            <a:r>
              <a:rPr sz="2400" dirty="0">
                <a:latin typeface="Times New Roman"/>
                <a:cs typeface="Times New Roman"/>
              </a:rPr>
              <a:t>to </a:t>
            </a:r>
            <a:r>
              <a:rPr sz="2400" spc="-5" dirty="0">
                <a:latin typeface="Times New Roman"/>
                <a:cs typeface="Times New Roman"/>
              </a:rPr>
              <a:t>find </a:t>
            </a:r>
            <a:r>
              <a:rPr sz="2400" b="1" i="1" dirty="0">
                <a:latin typeface="Times New Roman"/>
                <a:cs typeface="Times New Roman"/>
              </a:rPr>
              <a:t>N </a:t>
            </a:r>
            <a:r>
              <a:rPr sz="2400" spc="-10" dirty="0">
                <a:latin typeface="Times New Roman"/>
                <a:cs typeface="Times New Roman"/>
              </a:rPr>
              <a:t>free </a:t>
            </a:r>
            <a:r>
              <a:rPr sz="2400" spc="-5" dirty="0">
                <a:latin typeface="Times New Roman"/>
                <a:cs typeface="Times New Roman"/>
              </a:rPr>
              <a:t>frames</a:t>
            </a:r>
            <a:r>
              <a:rPr sz="2400" spc="-125" dirty="0">
                <a:latin typeface="Times New Roman"/>
                <a:cs typeface="Times New Roman"/>
              </a:rPr>
              <a:t> </a:t>
            </a:r>
            <a:r>
              <a:rPr sz="2400" spc="-5" dirty="0">
                <a:latin typeface="Times New Roman"/>
                <a:cs typeface="Times New Roman"/>
              </a:rPr>
              <a:t>and</a:t>
            </a:r>
            <a:endParaRPr sz="2400">
              <a:latin typeface="Times New Roman"/>
              <a:cs typeface="Times New Roman"/>
            </a:endParaRPr>
          </a:p>
          <a:p>
            <a:pPr marL="356870">
              <a:lnSpc>
                <a:spcPct val="100000"/>
              </a:lnSpc>
            </a:pPr>
            <a:r>
              <a:rPr sz="2400" dirty="0">
                <a:latin typeface="Times New Roman"/>
                <a:cs typeface="Times New Roman"/>
              </a:rPr>
              <a:t>load</a:t>
            </a:r>
            <a:r>
              <a:rPr sz="2400" spc="-35" dirty="0">
                <a:latin typeface="Times New Roman"/>
                <a:cs typeface="Times New Roman"/>
              </a:rPr>
              <a:t> </a:t>
            </a:r>
            <a:r>
              <a:rPr sz="2400" spc="-10" dirty="0">
                <a:latin typeface="Times New Roman"/>
                <a:cs typeface="Times New Roman"/>
              </a:rPr>
              <a:t>program</a:t>
            </a:r>
            <a:endParaRPr sz="2400">
              <a:latin typeface="Times New Roman"/>
              <a:cs typeface="Times New Roman"/>
            </a:endParaRPr>
          </a:p>
          <a:p>
            <a:pPr marL="356870" indent="-344805">
              <a:lnSpc>
                <a:spcPct val="100000"/>
              </a:lnSpc>
              <a:spcBef>
                <a:spcPts val="1010"/>
              </a:spcBef>
              <a:buClr>
                <a:srgbClr val="993300"/>
              </a:buClr>
              <a:buSzPct val="110416"/>
              <a:buFont typeface="Wingdings"/>
              <a:buChar char=""/>
              <a:tabLst>
                <a:tab pos="356870" algn="l"/>
                <a:tab pos="357505" algn="l"/>
              </a:tabLst>
            </a:pPr>
            <a:r>
              <a:rPr sz="2400" spc="-5" dirty="0">
                <a:latin typeface="Times New Roman"/>
                <a:cs typeface="Times New Roman"/>
              </a:rPr>
              <a:t>Set up </a:t>
            </a:r>
            <a:r>
              <a:rPr sz="2400" dirty="0">
                <a:latin typeface="Times New Roman"/>
                <a:cs typeface="Times New Roman"/>
              </a:rPr>
              <a:t>a </a:t>
            </a:r>
            <a:r>
              <a:rPr sz="2400" b="1" dirty="0">
                <a:solidFill>
                  <a:srgbClr val="0033CC"/>
                </a:solidFill>
                <a:latin typeface="Times New Roman"/>
                <a:cs typeface="Times New Roman"/>
              </a:rPr>
              <a:t>page table </a:t>
            </a:r>
            <a:r>
              <a:rPr sz="2400" dirty="0">
                <a:latin typeface="Times New Roman"/>
                <a:cs typeface="Times New Roman"/>
              </a:rPr>
              <a:t>to </a:t>
            </a:r>
            <a:r>
              <a:rPr sz="2400" spc="-5" dirty="0">
                <a:latin typeface="Times New Roman"/>
                <a:cs typeface="Times New Roman"/>
              </a:rPr>
              <a:t>translate </a:t>
            </a:r>
            <a:r>
              <a:rPr sz="2400" spc="-10" dirty="0">
                <a:latin typeface="Times New Roman"/>
                <a:cs typeface="Times New Roman"/>
              </a:rPr>
              <a:t>logical </a:t>
            </a:r>
            <a:r>
              <a:rPr sz="2400" dirty="0">
                <a:latin typeface="Times New Roman"/>
                <a:cs typeface="Times New Roman"/>
              </a:rPr>
              <a:t>to </a:t>
            </a:r>
            <a:r>
              <a:rPr sz="2400" spc="-15" dirty="0">
                <a:latin typeface="Times New Roman"/>
                <a:cs typeface="Times New Roman"/>
              </a:rPr>
              <a:t>physical</a:t>
            </a:r>
            <a:r>
              <a:rPr sz="2400" spc="30" dirty="0">
                <a:latin typeface="Times New Roman"/>
                <a:cs typeface="Times New Roman"/>
              </a:rPr>
              <a:t> </a:t>
            </a:r>
            <a:r>
              <a:rPr sz="2400" spc="-5" dirty="0">
                <a:latin typeface="Times New Roman"/>
                <a:cs typeface="Times New Roman"/>
              </a:rPr>
              <a:t>addresses</a:t>
            </a:r>
            <a:endParaRPr sz="2400">
              <a:latin typeface="Times New Roman"/>
              <a:cs typeface="Times New Roman"/>
            </a:endParaRPr>
          </a:p>
          <a:p>
            <a:pPr marL="356870" indent="-344805">
              <a:lnSpc>
                <a:spcPct val="100000"/>
              </a:lnSpc>
              <a:spcBef>
                <a:spcPts val="1015"/>
              </a:spcBef>
              <a:buClr>
                <a:srgbClr val="993300"/>
              </a:buClr>
              <a:buSzPct val="110416"/>
              <a:buFont typeface="Wingdings"/>
              <a:buChar char=""/>
              <a:tabLst>
                <a:tab pos="356870" algn="l"/>
                <a:tab pos="357505" algn="l"/>
              </a:tabLst>
            </a:pPr>
            <a:r>
              <a:rPr sz="2400" spc="-5" dirty="0">
                <a:latin typeface="Times New Roman"/>
                <a:cs typeface="Times New Roman"/>
              </a:rPr>
              <a:t>Backing </a:t>
            </a:r>
            <a:r>
              <a:rPr sz="2400" dirty="0">
                <a:latin typeface="Times New Roman"/>
                <a:cs typeface="Times New Roman"/>
              </a:rPr>
              <a:t>store </a:t>
            </a:r>
            <a:r>
              <a:rPr sz="2400" spc="-5" dirty="0">
                <a:latin typeface="Times New Roman"/>
                <a:cs typeface="Times New Roman"/>
              </a:rPr>
              <a:t>likewise </a:t>
            </a:r>
            <a:r>
              <a:rPr sz="2400" dirty="0">
                <a:latin typeface="Times New Roman"/>
                <a:cs typeface="Times New Roman"/>
              </a:rPr>
              <a:t>split into</a:t>
            </a:r>
            <a:r>
              <a:rPr sz="2400" spc="-55" dirty="0">
                <a:latin typeface="Times New Roman"/>
                <a:cs typeface="Times New Roman"/>
              </a:rPr>
              <a:t> </a:t>
            </a:r>
            <a:r>
              <a:rPr sz="2400" spc="-10" dirty="0">
                <a:latin typeface="Times New Roman"/>
                <a:cs typeface="Times New Roman"/>
              </a:rPr>
              <a:t>pages</a:t>
            </a:r>
            <a:endParaRPr sz="2400">
              <a:latin typeface="Times New Roman"/>
              <a:cs typeface="Times New Roman"/>
            </a:endParaRPr>
          </a:p>
          <a:p>
            <a:pPr marL="356870" indent="-344805">
              <a:lnSpc>
                <a:spcPct val="100000"/>
              </a:lnSpc>
              <a:spcBef>
                <a:spcPts val="1010"/>
              </a:spcBef>
              <a:buClr>
                <a:srgbClr val="993300"/>
              </a:buClr>
              <a:buSzPct val="110416"/>
              <a:buFont typeface="Wingdings"/>
              <a:buChar char=""/>
              <a:tabLst>
                <a:tab pos="356870" algn="l"/>
                <a:tab pos="357505" algn="l"/>
              </a:tabLst>
            </a:pPr>
            <a:r>
              <a:rPr sz="2400" dirty="0">
                <a:latin typeface="Times New Roman"/>
                <a:cs typeface="Times New Roman"/>
              </a:rPr>
              <a:t>Still </a:t>
            </a:r>
            <a:r>
              <a:rPr sz="2400" spc="-5" dirty="0">
                <a:latin typeface="Times New Roman"/>
                <a:cs typeface="Times New Roman"/>
              </a:rPr>
              <a:t>have </a:t>
            </a:r>
            <a:r>
              <a:rPr sz="2400" spc="-15" dirty="0">
                <a:latin typeface="Times New Roman"/>
                <a:cs typeface="Times New Roman"/>
              </a:rPr>
              <a:t>Internal</a:t>
            </a:r>
            <a:r>
              <a:rPr sz="2400" spc="10" dirty="0">
                <a:latin typeface="Times New Roman"/>
                <a:cs typeface="Times New Roman"/>
              </a:rPr>
              <a:t> </a:t>
            </a:r>
            <a:r>
              <a:rPr sz="2400" spc="-5" dirty="0">
                <a:latin typeface="Times New Roman"/>
                <a:cs typeface="Times New Roman"/>
              </a:rPr>
              <a:t>fragmentation</a:t>
            </a:r>
            <a:endParaRPr sz="2400">
              <a:latin typeface="Times New Roman"/>
              <a:cs typeface="Times New Roman"/>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538350" y="0"/>
            <a:ext cx="5568950" cy="4072464"/>
          </a:xfrm>
          <a:prstGeom prst="rect">
            <a:avLst/>
          </a:prstGeom>
          <a:blipFill>
            <a:blip r:embed="rId2" cstate="print"/>
            <a:stretch>
              <a:fillRect/>
            </a:stretch>
          </a:blipFill>
        </p:spPr>
        <p:txBody>
          <a:bodyPr wrap="square" lIns="0" tIns="0" rIns="0" bIns="0" rtlCol="0"/>
          <a:lstStyle/>
          <a:p>
            <a:endParaRPr/>
          </a:p>
        </p:txBody>
      </p:sp>
      <p:sp>
        <p:nvSpPr>
          <p:cNvPr id="3" name="object 3"/>
          <p:cNvSpPr txBox="1"/>
          <p:nvPr/>
        </p:nvSpPr>
        <p:spPr>
          <a:xfrm>
            <a:off x="78739" y="4011879"/>
            <a:ext cx="8992870" cy="2586990"/>
          </a:xfrm>
          <a:prstGeom prst="rect">
            <a:avLst/>
          </a:prstGeom>
        </p:spPr>
        <p:txBody>
          <a:bodyPr vert="horz" wrap="square" lIns="0" tIns="12700" rIns="0" bIns="0" rtlCol="0">
            <a:spAutoFit/>
          </a:bodyPr>
          <a:lstStyle/>
          <a:p>
            <a:pPr marL="12700" marR="5080" algn="just">
              <a:lnSpc>
                <a:spcPct val="100000"/>
              </a:lnSpc>
              <a:spcBef>
                <a:spcPts val="100"/>
              </a:spcBef>
            </a:pPr>
            <a:r>
              <a:rPr sz="2400" spc="-5" dirty="0">
                <a:latin typeface="Times New Roman"/>
                <a:cs typeface="Times New Roman"/>
              </a:rPr>
              <a:t>Protection of </a:t>
            </a:r>
            <a:r>
              <a:rPr sz="2400" dirty="0">
                <a:latin typeface="Times New Roman"/>
                <a:cs typeface="Times New Roman"/>
              </a:rPr>
              <a:t>memory </a:t>
            </a:r>
            <a:r>
              <a:rPr sz="2400" spc="-5" dirty="0">
                <a:latin typeface="Times New Roman"/>
                <a:cs typeface="Times New Roman"/>
              </a:rPr>
              <a:t>space </a:t>
            </a:r>
            <a:r>
              <a:rPr sz="2400" dirty="0">
                <a:latin typeface="Times New Roman"/>
                <a:cs typeface="Times New Roman"/>
              </a:rPr>
              <a:t>is </a:t>
            </a:r>
            <a:r>
              <a:rPr sz="2400" spc="-5" dirty="0">
                <a:latin typeface="Times New Roman"/>
                <a:cs typeface="Times New Roman"/>
              </a:rPr>
              <a:t>accomplished </a:t>
            </a:r>
            <a:r>
              <a:rPr sz="2400" spc="10" dirty="0">
                <a:latin typeface="Times New Roman"/>
                <a:cs typeface="Times New Roman"/>
              </a:rPr>
              <a:t>by </a:t>
            </a:r>
            <a:r>
              <a:rPr sz="2400" dirty="0">
                <a:latin typeface="Times New Roman"/>
                <a:cs typeface="Times New Roman"/>
              </a:rPr>
              <a:t>having the CPU  </a:t>
            </a:r>
            <a:r>
              <a:rPr sz="2400" spc="-5" dirty="0">
                <a:latin typeface="Times New Roman"/>
                <a:cs typeface="Times New Roman"/>
              </a:rPr>
              <a:t>compare </a:t>
            </a:r>
            <a:r>
              <a:rPr sz="2400" spc="5" dirty="0">
                <a:latin typeface="Times New Roman"/>
                <a:cs typeface="Times New Roman"/>
              </a:rPr>
              <a:t>every </a:t>
            </a:r>
            <a:r>
              <a:rPr sz="2400" spc="-5" dirty="0">
                <a:latin typeface="Times New Roman"/>
                <a:cs typeface="Times New Roman"/>
              </a:rPr>
              <a:t>address generated </a:t>
            </a:r>
            <a:r>
              <a:rPr sz="2400" dirty="0">
                <a:latin typeface="Times New Roman"/>
                <a:cs typeface="Times New Roman"/>
              </a:rPr>
              <a:t>in </a:t>
            </a:r>
            <a:r>
              <a:rPr sz="2400" spc="-5" dirty="0">
                <a:latin typeface="Times New Roman"/>
                <a:cs typeface="Times New Roman"/>
              </a:rPr>
              <a:t>user </a:t>
            </a:r>
            <a:r>
              <a:rPr sz="2400" dirty="0">
                <a:latin typeface="Times New Roman"/>
                <a:cs typeface="Times New Roman"/>
              </a:rPr>
              <a:t>mode with the </a:t>
            </a:r>
            <a:r>
              <a:rPr sz="2400" spc="-5" dirty="0">
                <a:latin typeface="Times New Roman"/>
                <a:cs typeface="Times New Roman"/>
              </a:rPr>
              <a:t>registers. </a:t>
            </a:r>
            <a:r>
              <a:rPr sz="2400" spc="10" dirty="0">
                <a:latin typeface="Times New Roman"/>
                <a:cs typeface="Times New Roman"/>
              </a:rPr>
              <a:t>Any </a:t>
            </a:r>
            <a:r>
              <a:rPr sz="2400" spc="620" dirty="0">
                <a:latin typeface="Times New Roman"/>
                <a:cs typeface="Times New Roman"/>
              </a:rPr>
              <a:t> </a:t>
            </a:r>
            <a:r>
              <a:rPr sz="2400" spc="-5" dirty="0">
                <a:latin typeface="Times New Roman"/>
                <a:cs typeface="Times New Roman"/>
              </a:rPr>
              <a:t>attempt </a:t>
            </a:r>
            <a:r>
              <a:rPr sz="2400" spc="10" dirty="0">
                <a:latin typeface="Times New Roman"/>
                <a:cs typeface="Times New Roman"/>
              </a:rPr>
              <a:t>by </a:t>
            </a:r>
            <a:r>
              <a:rPr sz="2400" dirty="0">
                <a:latin typeface="Times New Roman"/>
                <a:cs typeface="Times New Roman"/>
              </a:rPr>
              <a:t>a </a:t>
            </a:r>
            <a:r>
              <a:rPr sz="2400" spc="-5" dirty="0">
                <a:latin typeface="Times New Roman"/>
                <a:cs typeface="Times New Roman"/>
              </a:rPr>
              <a:t>program executing </a:t>
            </a:r>
            <a:r>
              <a:rPr sz="2400" dirty="0">
                <a:latin typeface="Times New Roman"/>
                <a:cs typeface="Times New Roman"/>
              </a:rPr>
              <a:t>in user mode to </a:t>
            </a:r>
            <a:r>
              <a:rPr sz="2400" spc="-5" dirty="0">
                <a:latin typeface="Times New Roman"/>
                <a:cs typeface="Times New Roman"/>
              </a:rPr>
              <a:t>access operating-system  </a:t>
            </a:r>
            <a:r>
              <a:rPr sz="2400" dirty="0">
                <a:latin typeface="Times New Roman"/>
                <a:cs typeface="Times New Roman"/>
              </a:rPr>
              <a:t>memory or other users‘ memory results in a </a:t>
            </a:r>
            <a:r>
              <a:rPr sz="2400" spc="-5" dirty="0">
                <a:latin typeface="Times New Roman"/>
                <a:cs typeface="Times New Roman"/>
              </a:rPr>
              <a:t>trap </a:t>
            </a:r>
            <a:r>
              <a:rPr sz="2400" dirty="0">
                <a:latin typeface="Times New Roman"/>
                <a:cs typeface="Times New Roman"/>
              </a:rPr>
              <a:t>to the </a:t>
            </a:r>
            <a:r>
              <a:rPr sz="2400" spc="-5" dirty="0">
                <a:latin typeface="Times New Roman"/>
                <a:cs typeface="Times New Roman"/>
              </a:rPr>
              <a:t>operating system,  which treats </a:t>
            </a:r>
            <a:r>
              <a:rPr sz="2400" dirty="0">
                <a:latin typeface="Times New Roman"/>
                <a:cs typeface="Times New Roman"/>
              </a:rPr>
              <a:t>the </a:t>
            </a:r>
            <a:r>
              <a:rPr sz="2400" spc="-5" dirty="0">
                <a:latin typeface="Times New Roman"/>
                <a:cs typeface="Times New Roman"/>
              </a:rPr>
              <a:t>attempt </a:t>
            </a:r>
            <a:r>
              <a:rPr sz="2400" spc="-10" dirty="0">
                <a:latin typeface="Times New Roman"/>
                <a:cs typeface="Times New Roman"/>
              </a:rPr>
              <a:t>as </a:t>
            </a:r>
            <a:r>
              <a:rPr sz="2400" dirty="0">
                <a:latin typeface="Times New Roman"/>
                <a:cs typeface="Times New Roman"/>
              </a:rPr>
              <a:t>a </a:t>
            </a:r>
            <a:r>
              <a:rPr sz="2400" spc="-5" dirty="0">
                <a:latin typeface="Times New Roman"/>
                <a:cs typeface="Times New Roman"/>
              </a:rPr>
              <a:t>fatal </a:t>
            </a:r>
            <a:r>
              <a:rPr sz="2400" spc="-30" dirty="0">
                <a:latin typeface="Times New Roman"/>
                <a:cs typeface="Times New Roman"/>
              </a:rPr>
              <a:t>error. </a:t>
            </a:r>
            <a:r>
              <a:rPr sz="2400" dirty="0">
                <a:latin typeface="Times New Roman"/>
                <a:cs typeface="Times New Roman"/>
              </a:rPr>
              <a:t>This </a:t>
            </a:r>
            <a:r>
              <a:rPr sz="2400" spc="-5" dirty="0">
                <a:latin typeface="Times New Roman"/>
                <a:cs typeface="Times New Roman"/>
              </a:rPr>
              <a:t>scheme prevents </a:t>
            </a:r>
            <a:r>
              <a:rPr sz="2400" dirty="0">
                <a:latin typeface="Times New Roman"/>
                <a:cs typeface="Times New Roman"/>
              </a:rPr>
              <a:t>a </a:t>
            </a:r>
            <a:r>
              <a:rPr sz="2400" spc="-5" dirty="0">
                <a:latin typeface="Times New Roman"/>
                <a:cs typeface="Times New Roman"/>
              </a:rPr>
              <a:t>user  program </a:t>
            </a:r>
            <a:r>
              <a:rPr sz="2400" dirty="0">
                <a:latin typeface="Times New Roman"/>
                <a:cs typeface="Times New Roman"/>
              </a:rPr>
              <a:t>from (accidentally or </a:t>
            </a:r>
            <a:r>
              <a:rPr sz="2400" spc="-5" dirty="0">
                <a:latin typeface="Times New Roman"/>
                <a:cs typeface="Times New Roman"/>
              </a:rPr>
              <a:t>deliberately) modifying </a:t>
            </a:r>
            <a:r>
              <a:rPr sz="2400" dirty="0">
                <a:latin typeface="Times New Roman"/>
                <a:cs typeface="Times New Roman"/>
              </a:rPr>
              <a:t>the </a:t>
            </a:r>
            <a:r>
              <a:rPr sz="2400" spc="-5" dirty="0">
                <a:latin typeface="Times New Roman"/>
                <a:cs typeface="Times New Roman"/>
              </a:rPr>
              <a:t>code </a:t>
            </a:r>
            <a:r>
              <a:rPr sz="2400" dirty="0">
                <a:latin typeface="Times New Roman"/>
                <a:cs typeface="Times New Roman"/>
              </a:rPr>
              <a:t>or </a:t>
            </a:r>
            <a:r>
              <a:rPr sz="2400" spc="-5" dirty="0">
                <a:latin typeface="Times New Roman"/>
                <a:cs typeface="Times New Roman"/>
              </a:rPr>
              <a:t>data  structures </a:t>
            </a:r>
            <a:r>
              <a:rPr sz="2400" dirty="0">
                <a:latin typeface="Times New Roman"/>
                <a:cs typeface="Times New Roman"/>
              </a:rPr>
              <a:t>of </a:t>
            </a:r>
            <a:r>
              <a:rPr sz="2400" spc="-5" dirty="0">
                <a:latin typeface="Times New Roman"/>
                <a:cs typeface="Times New Roman"/>
              </a:rPr>
              <a:t>either </a:t>
            </a:r>
            <a:r>
              <a:rPr sz="2400" dirty="0">
                <a:latin typeface="Times New Roman"/>
                <a:cs typeface="Times New Roman"/>
              </a:rPr>
              <a:t>the </a:t>
            </a:r>
            <a:r>
              <a:rPr sz="2400" spc="-5" dirty="0">
                <a:latin typeface="Times New Roman"/>
                <a:cs typeface="Times New Roman"/>
              </a:rPr>
              <a:t>operating </a:t>
            </a:r>
            <a:r>
              <a:rPr sz="2400" spc="-15" dirty="0">
                <a:latin typeface="Times New Roman"/>
                <a:cs typeface="Times New Roman"/>
              </a:rPr>
              <a:t>system </a:t>
            </a:r>
            <a:r>
              <a:rPr sz="2400" dirty="0">
                <a:latin typeface="Times New Roman"/>
                <a:cs typeface="Times New Roman"/>
              </a:rPr>
              <a:t>or other</a:t>
            </a:r>
            <a:r>
              <a:rPr sz="2400" spc="70" dirty="0">
                <a:latin typeface="Times New Roman"/>
                <a:cs typeface="Times New Roman"/>
              </a:rPr>
              <a:t> </a:t>
            </a:r>
            <a:r>
              <a:rPr sz="2400" spc="-5" dirty="0">
                <a:latin typeface="Times New Roman"/>
                <a:cs typeface="Times New Roman"/>
              </a:rPr>
              <a:t>users.</a:t>
            </a:r>
            <a:endParaRPr sz="2400">
              <a:latin typeface="Times New Roman"/>
              <a:cs typeface="Times New Roman"/>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9144000" cy="6857997"/>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9144000" cy="6857997"/>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9144000" cy="6857997"/>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9144000" cy="6857997"/>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586354" y="20777"/>
            <a:ext cx="4385310" cy="454025"/>
          </a:xfrm>
          <a:prstGeom prst="rect">
            <a:avLst/>
          </a:prstGeom>
        </p:spPr>
        <p:txBody>
          <a:bodyPr vert="horz" wrap="square" lIns="0" tIns="13970" rIns="0" bIns="0" rtlCol="0">
            <a:spAutoFit/>
          </a:bodyPr>
          <a:lstStyle/>
          <a:p>
            <a:pPr marL="12700">
              <a:lnSpc>
                <a:spcPct val="100000"/>
              </a:lnSpc>
              <a:spcBef>
                <a:spcPts val="110"/>
              </a:spcBef>
            </a:pPr>
            <a:r>
              <a:rPr sz="2800" b="1" dirty="0">
                <a:solidFill>
                  <a:srgbClr val="0033CC"/>
                </a:solidFill>
                <a:latin typeface="Times New Roman"/>
                <a:cs typeface="Times New Roman"/>
              </a:rPr>
              <a:t>Address </a:t>
            </a:r>
            <a:r>
              <a:rPr sz="2800" b="1" spc="5" dirty="0">
                <a:solidFill>
                  <a:srgbClr val="0033CC"/>
                </a:solidFill>
                <a:latin typeface="Times New Roman"/>
                <a:cs typeface="Times New Roman"/>
              </a:rPr>
              <a:t>Translation</a:t>
            </a:r>
            <a:r>
              <a:rPr sz="2800" b="1" spc="-195" dirty="0">
                <a:solidFill>
                  <a:srgbClr val="0033CC"/>
                </a:solidFill>
                <a:latin typeface="Times New Roman"/>
                <a:cs typeface="Times New Roman"/>
              </a:rPr>
              <a:t> </a:t>
            </a:r>
            <a:r>
              <a:rPr sz="2800" b="1" spc="-5" dirty="0">
                <a:solidFill>
                  <a:srgbClr val="0033CC"/>
                </a:solidFill>
                <a:latin typeface="Times New Roman"/>
                <a:cs typeface="Times New Roman"/>
              </a:rPr>
              <a:t>Scheme</a:t>
            </a:r>
            <a:endParaRPr sz="2800">
              <a:latin typeface="Times New Roman"/>
              <a:cs typeface="Times New Roman"/>
            </a:endParaRPr>
          </a:p>
        </p:txBody>
      </p:sp>
      <p:sp>
        <p:nvSpPr>
          <p:cNvPr id="3" name="object 3"/>
          <p:cNvSpPr txBox="1"/>
          <p:nvPr/>
        </p:nvSpPr>
        <p:spPr>
          <a:xfrm>
            <a:off x="296367" y="492652"/>
            <a:ext cx="8371205" cy="2200275"/>
          </a:xfrm>
          <a:prstGeom prst="rect">
            <a:avLst/>
          </a:prstGeom>
        </p:spPr>
        <p:txBody>
          <a:bodyPr vert="horz" wrap="square" lIns="0" tIns="101600" rIns="0" bIns="0" rtlCol="0">
            <a:spAutoFit/>
          </a:bodyPr>
          <a:lstStyle/>
          <a:p>
            <a:pPr marL="356870" indent="-344805">
              <a:lnSpc>
                <a:spcPct val="100000"/>
              </a:lnSpc>
              <a:spcBef>
                <a:spcPts val="800"/>
              </a:spcBef>
              <a:buClr>
                <a:srgbClr val="993300"/>
              </a:buClr>
              <a:buSzPct val="110416"/>
              <a:buFont typeface="Wingdings"/>
              <a:buChar char=""/>
              <a:tabLst>
                <a:tab pos="356870" algn="l"/>
                <a:tab pos="357505" algn="l"/>
              </a:tabLst>
            </a:pPr>
            <a:r>
              <a:rPr sz="2400" spc="-5" dirty="0">
                <a:latin typeface="Times New Roman"/>
                <a:cs typeface="Times New Roman"/>
              </a:rPr>
              <a:t>Address </a:t>
            </a:r>
            <a:r>
              <a:rPr sz="2400" spc="-10" dirty="0">
                <a:latin typeface="Times New Roman"/>
                <a:cs typeface="Times New Roman"/>
              </a:rPr>
              <a:t>generated </a:t>
            </a:r>
            <a:r>
              <a:rPr sz="2400" spc="-5" dirty="0">
                <a:latin typeface="Times New Roman"/>
                <a:cs typeface="Times New Roman"/>
              </a:rPr>
              <a:t>by </a:t>
            </a:r>
            <a:r>
              <a:rPr sz="2400" dirty="0">
                <a:latin typeface="Times New Roman"/>
                <a:cs typeface="Times New Roman"/>
              </a:rPr>
              <a:t>CPU is divided</a:t>
            </a:r>
            <a:r>
              <a:rPr sz="2400" spc="20" dirty="0">
                <a:latin typeface="Times New Roman"/>
                <a:cs typeface="Times New Roman"/>
              </a:rPr>
              <a:t> </a:t>
            </a:r>
            <a:r>
              <a:rPr sz="2400" dirty="0">
                <a:latin typeface="Times New Roman"/>
                <a:cs typeface="Times New Roman"/>
              </a:rPr>
              <a:t>into:</a:t>
            </a:r>
            <a:endParaRPr sz="2400">
              <a:latin typeface="Times New Roman"/>
              <a:cs typeface="Times New Roman"/>
            </a:endParaRPr>
          </a:p>
          <a:p>
            <a:pPr marL="756285" marR="5715" lvl="1" indent="-287020">
              <a:lnSpc>
                <a:spcPct val="100000"/>
              </a:lnSpc>
              <a:spcBef>
                <a:spcPts val="1005"/>
              </a:spcBef>
              <a:buClr>
                <a:srgbClr val="CC6600"/>
              </a:buClr>
              <a:buSzPct val="110416"/>
              <a:buFont typeface="Arial"/>
              <a:buChar char="•"/>
              <a:tabLst>
                <a:tab pos="756285" algn="l"/>
                <a:tab pos="756920" algn="l"/>
              </a:tabLst>
            </a:pPr>
            <a:r>
              <a:rPr sz="2400" b="1" spc="-10" dirty="0">
                <a:solidFill>
                  <a:srgbClr val="0033CC"/>
                </a:solidFill>
                <a:latin typeface="Times New Roman"/>
                <a:cs typeface="Times New Roman"/>
              </a:rPr>
              <a:t>Page </a:t>
            </a:r>
            <a:r>
              <a:rPr sz="2400" b="1" spc="-5" dirty="0">
                <a:solidFill>
                  <a:srgbClr val="0033CC"/>
                </a:solidFill>
                <a:latin typeface="Times New Roman"/>
                <a:cs typeface="Times New Roman"/>
              </a:rPr>
              <a:t>number </a:t>
            </a:r>
            <a:r>
              <a:rPr sz="2400" spc="-5" dirty="0">
                <a:solidFill>
                  <a:srgbClr val="0033CC"/>
                </a:solidFill>
                <a:latin typeface="Times New Roman"/>
                <a:cs typeface="Times New Roman"/>
              </a:rPr>
              <a:t>(</a:t>
            </a:r>
            <a:r>
              <a:rPr sz="2400" b="1" i="1" spc="-5" dirty="0">
                <a:solidFill>
                  <a:srgbClr val="0033CC"/>
                </a:solidFill>
                <a:latin typeface="Times New Roman"/>
                <a:cs typeface="Times New Roman"/>
              </a:rPr>
              <a:t>p</a:t>
            </a:r>
            <a:r>
              <a:rPr sz="2400" spc="-5" dirty="0">
                <a:solidFill>
                  <a:srgbClr val="0033CC"/>
                </a:solidFill>
                <a:latin typeface="Times New Roman"/>
                <a:cs typeface="Times New Roman"/>
              </a:rPr>
              <a:t>) </a:t>
            </a:r>
            <a:r>
              <a:rPr sz="2400" dirty="0">
                <a:latin typeface="Times New Roman"/>
                <a:cs typeface="Times New Roman"/>
              </a:rPr>
              <a:t>– used </a:t>
            </a:r>
            <a:r>
              <a:rPr sz="2400" spc="-10" dirty="0">
                <a:latin typeface="Times New Roman"/>
                <a:cs typeface="Times New Roman"/>
              </a:rPr>
              <a:t>as </a:t>
            </a:r>
            <a:r>
              <a:rPr sz="2400" spc="-5" dirty="0">
                <a:latin typeface="Times New Roman"/>
                <a:cs typeface="Times New Roman"/>
              </a:rPr>
              <a:t>an </a:t>
            </a:r>
            <a:r>
              <a:rPr sz="2400" dirty="0">
                <a:latin typeface="Times New Roman"/>
                <a:cs typeface="Times New Roman"/>
              </a:rPr>
              <a:t>index </a:t>
            </a:r>
            <a:r>
              <a:rPr sz="2400" spc="-5" dirty="0">
                <a:latin typeface="Times New Roman"/>
                <a:cs typeface="Times New Roman"/>
              </a:rPr>
              <a:t>into </a:t>
            </a:r>
            <a:r>
              <a:rPr sz="2400" dirty="0">
                <a:latin typeface="Times New Roman"/>
                <a:cs typeface="Times New Roman"/>
              </a:rPr>
              <a:t>a </a:t>
            </a:r>
            <a:r>
              <a:rPr sz="2400" b="1" dirty="0">
                <a:solidFill>
                  <a:srgbClr val="0033CC"/>
                </a:solidFill>
                <a:latin typeface="Times New Roman"/>
                <a:cs typeface="Times New Roman"/>
              </a:rPr>
              <a:t>page table </a:t>
            </a:r>
            <a:r>
              <a:rPr sz="2400" spc="-5" dirty="0">
                <a:latin typeface="Times New Roman"/>
                <a:cs typeface="Times New Roman"/>
              </a:rPr>
              <a:t>which  contains base address of </a:t>
            </a:r>
            <a:r>
              <a:rPr sz="2400" spc="-15" dirty="0">
                <a:latin typeface="Times New Roman"/>
                <a:cs typeface="Times New Roman"/>
              </a:rPr>
              <a:t>each </a:t>
            </a:r>
            <a:r>
              <a:rPr sz="2400" spc="-10" dirty="0">
                <a:latin typeface="Times New Roman"/>
                <a:cs typeface="Times New Roman"/>
              </a:rPr>
              <a:t>page </a:t>
            </a:r>
            <a:r>
              <a:rPr sz="2400" dirty="0">
                <a:latin typeface="Times New Roman"/>
                <a:cs typeface="Times New Roman"/>
              </a:rPr>
              <a:t>in </a:t>
            </a:r>
            <a:r>
              <a:rPr sz="2400" spc="-15" dirty="0">
                <a:latin typeface="Times New Roman"/>
                <a:cs typeface="Times New Roman"/>
              </a:rPr>
              <a:t>physical</a:t>
            </a:r>
            <a:r>
              <a:rPr sz="2400" spc="180" dirty="0">
                <a:latin typeface="Times New Roman"/>
                <a:cs typeface="Times New Roman"/>
              </a:rPr>
              <a:t> </a:t>
            </a:r>
            <a:r>
              <a:rPr sz="2400" spc="-5" dirty="0">
                <a:latin typeface="Times New Roman"/>
                <a:cs typeface="Times New Roman"/>
              </a:rPr>
              <a:t>memory</a:t>
            </a:r>
            <a:endParaRPr sz="2400">
              <a:latin typeface="Times New Roman"/>
              <a:cs typeface="Times New Roman"/>
            </a:endParaRPr>
          </a:p>
          <a:p>
            <a:pPr marL="756285" marR="5080" lvl="1" indent="-287020">
              <a:lnSpc>
                <a:spcPct val="100000"/>
              </a:lnSpc>
              <a:spcBef>
                <a:spcPts val="1015"/>
              </a:spcBef>
              <a:buClr>
                <a:srgbClr val="CC6600"/>
              </a:buClr>
              <a:buSzPct val="110416"/>
              <a:buFont typeface="Arial"/>
              <a:buChar char="•"/>
              <a:tabLst>
                <a:tab pos="756285" algn="l"/>
                <a:tab pos="756920" algn="l"/>
              </a:tabLst>
            </a:pPr>
            <a:r>
              <a:rPr sz="2400" b="1" spc="-10" dirty="0">
                <a:solidFill>
                  <a:srgbClr val="0033CC"/>
                </a:solidFill>
                <a:latin typeface="Times New Roman"/>
                <a:cs typeface="Times New Roman"/>
              </a:rPr>
              <a:t>Page </a:t>
            </a:r>
            <a:r>
              <a:rPr sz="2400" b="1" dirty="0">
                <a:solidFill>
                  <a:srgbClr val="0033CC"/>
                </a:solidFill>
                <a:latin typeface="Times New Roman"/>
                <a:cs typeface="Times New Roman"/>
              </a:rPr>
              <a:t>offset </a:t>
            </a:r>
            <a:r>
              <a:rPr sz="2400" spc="-5" dirty="0">
                <a:solidFill>
                  <a:srgbClr val="0033CC"/>
                </a:solidFill>
                <a:latin typeface="Times New Roman"/>
                <a:cs typeface="Times New Roman"/>
              </a:rPr>
              <a:t>(</a:t>
            </a:r>
            <a:r>
              <a:rPr sz="2400" b="1" i="1" spc="-5" dirty="0">
                <a:solidFill>
                  <a:srgbClr val="0033CC"/>
                </a:solidFill>
                <a:latin typeface="Times New Roman"/>
                <a:cs typeface="Times New Roman"/>
              </a:rPr>
              <a:t>d</a:t>
            </a:r>
            <a:r>
              <a:rPr sz="2400" spc="-5" dirty="0">
                <a:solidFill>
                  <a:srgbClr val="0033CC"/>
                </a:solidFill>
                <a:latin typeface="Times New Roman"/>
                <a:cs typeface="Times New Roman"/>
              </a:rPr>
              <a:t>) </a:t>
            </a:r>
            <a:r>
              <a:rPr sz="2400" dirty="0">
                <a:latin typeface="Times New Roman"/>
                <a:cs typeface="Times New Roman"/>
              </a:rPr>
              <a:t>– combined with </a:t>
            </a:r>
            <a:r>
              <a:rPr sz="2400" spc="-5" dirty="0">
                <a:latin typeface="Times New Roman"/>
                <a:cs typeface="Times New Roman"/>
              </a:rPr>
              <a:t>base address </a:t>
            </a:r>
            <a:r>
              <a:rPr sz="2400" spc="10" dirty="0">
                <a:latin typeface="Times New Roman"/>
                <a:cs typeface="Times New Roman"/>
              </a:rPr>
              <a:t>to </a:t>
            </a:r>
            <a:r>
              <a:rPr sz="2400" spc="-5" dirty="0">
                <a:latin typeface="Times New Roman"/>
                <a:cs typeface="Times New Roman"/>
              </a:rPr>
              <a:t>define </a:t>
            </a:r>
            <a:r>
              <a:rPr sz="2400" dirty="0">
                <a:latin typeface="Times New Roman"/>
                <a:cs typeface="Times New Roman"/>
              </a:rPr>
              <a:t>the  </a:t>
            </a:r>
            <a:r>
              <a:rPr sz="2400" spc="-15" dirty="0">
                <a:latin typeface="Times New Roman"/>
                <a:cs typeface="Times New Roman"/>
              </a:rPr>
              <a:t>physical </a:t>
            </a:r>
            <a:r>
              <a:rPr sz="2400" spc="-5" dirty="0">
                <a:latin typeface="Times New Roman"/>
                <a:cs typeface="Times New Roman"/>
              </a:rPr>
              <a:t>memory address </a:t>
            </a:r>
            <a:r>
              <a:rPr sz="2400" dirty="0">
                <a:latin typeface="Times New Roman"/>
                <a:cs typeface="Times New Roman"/>
              </a:rPr>
              <a:t>that is </a:t>
            </a:r>
            <a:r>
              <a:rPr sz="2400" spc="-5" dirty="0">
                <a:latin typeface="Times New Roman"/>
                <a:cs typeface="Times New Roman"/>
              </a:rPr>
              <a:t>sent </a:t>
            </a:r>
            <a:r>
              <a:rPr sz="2400" dirty="0">
                <a:latin typeface="Times New Roman"/>
                <a:cs typeface="Times New Roman"/>
              </a:rPr>
              <a:t>to the </a:t>
            </a:r>
            <a:r>
              <a:rPr sz="2400" spc="-5" dirty="0">
                <a:latin typeface="Times New Roman"/>
                <a:cs typeface="Times New Roman"/>
              </a:rPr>
              <a:t>memory</a:t>
            </a:r>
            <a:r>
              <a:rPr sz="2400" spc="60" dirty="0">
                <a:latin typeface="Times New Roman"/>
                <a:cs typeface="Times New Roman"/>
              </a:rPr>
              <a:t> </a:t>
            </a:r>
            <a:r>
              <a:rPr sz="2400" dirty="0">
                <a:latin typeface="Times New Roman"/>
                <a:cs typeface="Times New Roman"/>
              </a:rPr>
              <a:t>unit</a:t>
            </a:r>
            <a:endParaRPr sz="2400">
              <a:latin typeface="Times New Roman"/>
              <a:cs typeface="Times New Roman"/>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464814" y="20777"/>
            <a:ext cx="2729865" cy="454025"/>
          </a:xfrm>
          <a:prstGeom prst="rect">
            <a:avLst/>
          </a:prstGeom>
        </p:spPr>
        <p:txBody>
          <a:bodyPr vert="horz" wrap="square" lIns="0" tIns="13970" rIns="0" bIns="0" rtlCol="0">
            <a:spAutoFit/>
          </a:bodyPr>
          <a:lstStyle/>
          <a:p>
            <a:pPr marL="12700">
              <a:lnSpc>
                <a:spcPct val="100000"/>
              </a:lnSpc>
              <a:spcBef>
                <a:spcPts val="110"/>
              </a:spcBef>
            </a:pPr>
            <a:r>
              <a:rPr sz="2800" b="1" spc="5" dirty="0">
                <a:solidFill>
                  <a:srgbClr val="0033CC"/>
                </a:solidFill>
                <a:latin typeface="Times New Roman"/>
                <a:cs typeface="Times New Roman"/>
              </a:rPr>
              <a:t>Paging</a:t>
            </a:r>
            <a:r>
              <a:rPr sz="2800" b="1" spc="-155" dirty="0">
                <a:solidFill>
                  <a:srgbClr val="0033CC"/>
                </a:solidFill>
                <a:latin typeface="Times New Roman"/>
                <a:cs typeface="Times New Roman"/>
              </a:rPr>
              <a:t> </a:t>
            </a:r>
            <a:r>
              <a:rPr sz="2800" b="1" spc="10" dirty="0">
                <a:solidFill>
                  <a:srgbClr val="0033CC"/>
                </a:solidFill>
                <a:latin typeface="Times New Roman"/>
                <a:cs typeface="Times New Roman"/>
              </a:rPr>
              <a:t>Hardware</a:t>
            </a:r>
            <a:endParaRPr sz="2800">
              <a:latin typeface="Times New Roman"/>
              <a:cs typeface="Times New Roman"/>
            </a:endParaRPr>
          </a:p>
        </p:txBody>
      </p:sp>
      <p:sp>
        <p:nvSpPr>
          <p:cNvPr id="3" name="object 3"/>
          <p:cNvSpPr/>
          <p:nvPr/>
        </p:nvSpPr>
        <p:spPr>
          <a:xfrm>
            <a:off x="403578" y="757307"/>
            <a:ext cx="8336426" cy="5747368"/>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object 2"/>
          <p:cNvGraphicFramePr>
            <a:graphicFrameLocks noGrp="1"/>
          </p:cNvGraphicFramePr>
          <p:nvPr/>
        </p:nvGraphicFramePr>
        <p:xfrm>
          <a:off x="1088749" y="4006971"/>
          <a:ext cx="6911340" cy="1130935"/>
        </p:xfrm>
        <a:graphic>
          <a:graphicData uri="http://schemas.openxmlformats.org/drawingml/2006/table">
            <a:tbl>
              <a:tblPr firstRow="1" bandRow="1">
                <a:tableStyleId>{2D5ABB26-0587-4C30-8999-92F81FD0307C}</a:tableStyleId>
              </a:tblPr>
              <a:tblGrid>
                <a:gridCol w="3667760"/>
                <a:gridCol w="3212465"/>
              </a:tblGrid>
              <a:tr h="478385">
                <a:tc>
                  <a:txBody>
                    <a:bodyPr/>
                    <a:lstStyle/>
                    <a:p>
                      <a:pPr marL="175260" algn="ctr">
                        <a:lnSpc>
                          <a:spcPct val="100000"/>
                        </a:lnSpc>
                        <a:spcBef>
                          <a:spcPts val="890"/>
                        </a:spcBef>
                        <a:tabLst>
                          <a:tab pos="1446530" algn="l"/>
                        </a:tabLst>
                      </a:pPr>
                      <a:r>
                        <a:rPr sz="1950" spc="575" dirty="0">
                          <a:latin typeface="Arial"/>
                          <a:cs typeface="Arial"/>
                        </a:rPr>
                        <a:t>p</a:t>
                      </a:r>
                      <a:r>
                        <a:rPr sz="1950" spc="15" dirty="0">
                          <a:latin typeface="Arial"/>
                          <a:cs typeface="Arial"/>
                        </a:rPr>
                        <a:t> </a:t>
                      </a:r>
                      <a:r>
                        <a:rPr sz="1950" spc="575" dirty="0">
                          <a:latin typeface="Arial"/>
                          <a:cs typeface="Arial"/>
                        </a:rPr>
                        <a:t>a</a:t>
                      </a:r>
                      <a:r>
                        <a:rPr sz="1950" spc="20" dirty="0">
                          <a:latin typeface="Arial"/>
                          <a:cs typeface="Arial"/>
                        </a:rPr>
                        <a:t> </a:t>
                      </a:r>
                      <a:r>
                        <a:rPr sz="1950" spc="575" dirty="0">
                          <a:latin typeface="Arial"/>
                          <a:cs typeface="Arial"/>
                        </a:rPr>
                        <a:t>g</a:t>
                      </a:r>
                      <a:r>
                        <a:rPr sz="1950" spc="20" dirty="0">
                          <a:latin typeface="Arial"/>
                          <a:cs typeface="Arial"/>
                        </a:rPr>
                        <a:t> </a:t>
                      </a:r>
                      <a:r>
                        <a:rPr sz="1950" spc="575" dirty="0">
                          <a:latin typeface="Arial"/>
                          <a:cs typeface="Arial"/>
                        </a:rPr>
                        <a:t>e	n</a:t>
                      </a:r>
                      <a:r>
                        <a:rPr sz="1950" spc="10" dirty="0">
                          <a:latin typeface="Arial"/>
                          <a:cs typeface="Arial"/>
                        </a:rPr>
                        <a:t> </a:t>
                      </a:r>
                      <a:r>
                        <a:rPr sz="1950" spc="575" dirty="0">
                          <a:latin typeface="Arial"/>
                          <a:cs typeface="Arial"/>
                        </a:rPr>
                        <a:t>u</a:t>
                      </a:r>
                      <a:r>
                        <a:rPr sz="1950" spc="5" dirty="0">
                          <a:latin typeface="Arial"/>
                          <a:cs typeface="Arial"/>
                        </a:rPr>
                        <a:t> </a:t>
                      </a:r>
                      <a:r>
                        <a:rPr sz="1950" spc="865" dirty="0">
                          <a:latin typeface="Arial"/>
                          <a:cs typeface="Arial"/>
                        </a:rPr>
                        <a:t>m</a:t>
                      </a:r>
                      <a:r>
                        <a:rPr sz="1950" spc="290" dirty="0">
                          <a:latin typeface="Arial"/>
                          <a:cs typeface="Arial"/>
                        </a:rPr>
                        <a:t> </a:t>
                      </a:r>
                      <a:r>
                        <a:rPr sz="1950" spc="575" dirty="0">
                          <a:latin typeface="Arial"/>
                          <a:cs typeface="Arial"/>
                        </a:rPr>
                        <a:t>b</a:t>
                      </a:r>
                      <a:r>
                        <a:rPr sz="1950" spc="5" dirty="0">
                          <a:latin typeface="Arial"/>
                          <a:cs typeface="Arial"/>
                        </a:rPr>
                        <a:t> </a:t>
                      </a:r>
                      <a:r>
                        <a:rPr sz="1950" spc="575" dirty="0">
                          <a:latin typeface="Arial"/>
                          <a:cs typeface="Arial"/>
                        </a:rPr>
                        <a:t>e</a:t>
                      </a:r>
                      <a:r>
                        <a:rPr sz="1950" spc="5" dirty="0">
                          <a:latin typeface="Arial"/>
                          <a:cs typeface="Arial"/>
                        </a:rPr>
                        <a:t> </a:t>
                      </a:r>
                      <a:r>
                        <a:rPr sz="1950" spc="345" dirty="0">
                          <a:latin typeface="Arial"/>
                          <a:cs typeface="Arial"/>
                        </a:rPr>
                        <a:t>r</a:t>
                      </a:r>
                      <a:endParaRPr sz="1950">
                        <a:latin typeface="Arial"/>
                        <a:cs typeface="Arial"/>
                      </a:endParaRPr>
                    </a:p>
                  </a:txBody>
                  <a:tcPr marL="0" marR="0" marT="113030" marB="0">
                    <a:lnR w="38100">
                      <a:solidFill>
                        <a:srgbClr val="000000"/>
                      </a:solidFill>
                      <a:prstDash val="solid"/>
                    </a:lnR>
                    <a:lnB w="19050">
                      <a:solidFill>
                        <a:srgbClr val="000000"/>
                      </a:solidFill>
                      <a:prstDash val="solid"/>
                    </a:lnB>
                  </a:tcPr>
                </a:tc>
                <a:tc>
                  <a:txBody>
                    <a:bodyPr/>
                    <a:lstStyle/>
                    <a:p>
                      <a:pPr marL="286385">
                        <a:lnSpc>
                          <a:spcPct val="100000"/>
                        </a:lnSpc>
                        <a:spcBef>
                          <a:spcPts val="820"/>
                        </a:spcBef>
                        <a:tabLst>
                          <a:tab pos="1557655" algn="l"/>
                        </a:tabLst>
                      </a:pPr>
                      <a:r>
                        <a:rPr sz="1950" spc="575" dirty="0">
                          <a:latin typeface="Arial"/>
                          <a:cs typeface="Arial"/>
                        </a:rPr>
                        <a:t>p</a:t>
                      </a:r>
                      <a:r>
                        <a:rPr sz="1950" spc="15" dirty="0">
                          <a:latin typeface="Arial"/>
                          <a:cs typeface="Arial"/>
                        </a:rPr>
                        <a:t> </a:t>
                      </a:r>
                      <a:r>
                        <a:rPr sz="1950" spc="575" dirty="0">
                          <a:latin typeface="Arial"/>
                          <a:cs typeface="Arial"/>
                        </a:rPr>
                        <a:t>a</a:t>
                      </a:r>
                      <a:r>
                        <a:rPr sz="1950" spc="20" dirty="0">
                          <a:latin typeface="Arial"/>
                          <a:cs typeface="Arial"/>
                        </a:rPr>
                        <a:t> </a:t>
                      </a:r>
                      <a:r>
                        <a:rPr sz="1950" spc="575" dirty="0">
                          <a:latin typeface="Arial"/>
                          <a:cs typeface="Arial"/>
                        </a:rPr>
                        <a:t>g</a:t>
                      </a:r>
                      <a:r>
                        <a:rPr sz="1950" spc="15" dirty="0">
                          <a:latin typeface="Arial"/>
                          <a:cs typeface="Arial"/>
                        </a:rPr>
                        <a:t> </a:t>
                      </a:r>
                      <a:r>
                        <a:rPr sz="1950" spc="575" dirty="0">
                          <a:latin typeface="Arial"/>
                          <a:cs typeface="Arial"/>
                        </a:rPr>
                        <a:t>e	o</a:t>
                      </a:r>
                      <a:r>
                        <a:rPr sz="1950" spc="10" dirty="0">
                          <a:latin typeface="Arial"/>
                          <a:cs typeface="Arial"/>
                        </a:rPr>
                        <a:t> </a:t>
                      </a:r>
                      <a:r>
                        <a:rPr sz="1950" spc="550" dirty="0">
                          <a:latin typeface="Arial"/>
                          <a:cs typeface="Arial"/>
                        </a:rPr>
                        <a:t>ffs</a:t>
                      </a:r>
                      <a:r>
                        <a:rPr sz="1950" spc="-55" dirty="0">
                          <a:latin typeface="Arial"/>
                          <a:cs typeface="Arial"/>
                        </a:rPr>
                        <a:t> </a:t>
                      </a:r>
                      <a:r>
                        <a:rPr sz="1950" spc="575" dirty="0">
                          <a:latin typeface="Arial"/>
                          <a:cs typeface="Arial"/>
                        </a:rPr>
                        <a:t>e</a:t>
                      </a:r>
                      <a:r>
                        <a:rPr sz="1950" spc="5" dirty="0">
                          <a:latin typeface="Arial"/>
                          <a:cs typeface="Arial"/>
                        </a:rPr>
                        <a:t> </a:t>
                      </a:r>
                      <a:r>
                        <a:rPr sz="1950" spc="285" dirty="0">
                          <a:latin typeface="Arial"/>
                          <a:cs typeface="Arial"/>
                        </a:rPr>
                        <a:t>t</a:t>
                      </a:r>
                      <a:endParaRPr sz="1950">
                        <a:latin typeface="Arial"/>
                        <a:cs typeface="Arial"/>
                      </a:endParaRPr>
                    </a:p>
                  </a:txBody>
                  <a:tcPr marL="0" marR="0" marT="104140" marB="0">
                    <a:lnL w="38100">
                      <a:solidFill>
                        <a:srgbClr val="000000"/>
                      </a:solidFill>
                      <a:prstDash val="solid"/>
                    </a:lnL>
                    <a:lnB w="19050">
                      <a:solidFill>
                        <a:srgbClr val="000000"/>
                      </a:solidFill>
                      <a:prstDash val="solid"/>
                    </a:lnB>
                  </a:tcPr>
                </a:tc>
              </a:tr>
              <a:tr h="645377">
                <a:tc>
                  <a:txBody>
                    <a:bodyPr/>
                    <a:lstStyle/>
                    <a:p>
                      <a:pPr marR="588010" algn="ctr">
                        <a:lnSpc>
                          <a:spcPct val="100000"/>
                        </a:lnSpc>
                        <a:spcBef>
                          <a:spcPts val="1485"/>
                        </a:spcBef>
                      </a:pPr>
                      <a:r>
                        <a:rPr sz="1950" dirty="0">
                          <a:latin typeface="Arial"/>
                          <a:cs typeface="Arial"/>
                        </a:rPr>
                        <a:t>p</a:t>
                      </a:r>
                      <a:endParaRPr sz="1950">
                        <a:latin typeface="Arial"/>
                        <a:cs typeface="Arial"/>
                      </a:endParaRPr>
                    </a:p>
                  </a:txBody>
                  <a:tcPr marL="0" marR="0" marT="188595" marB="0">
                    <a:lnL w="28575">
                      <a:solidFill>
                        <a:srgbClr val="000000"/>
                      </a:solidFill>
                      <a:prstDash val="solid"/>
                    </a:lnL>
                    <a:lnR w="38100">
                      <a:solidFill>
                        <a:srgbClr val="000000"/>
                      </a:solidFill>
                      <a:prstDash val="solid"/>
                    </a:lnR>
                    <a:lnT w="19050">
                      <a:solidFill>
                        <a:srgbClr val="000000"/>
                      </a:solidFill>
                      <a:prstDash val="solid"/>
                    </a:lnT>
                    <a:lnB w="19050">
                      <a:solidFill>
                        <a:srgbClr val="000000"/>
                      </a:solidFill>
                      <a:prstDash val="solid"/>
                    </a:lnB>
                    <a:solidFill>
                      <a:srgbClr val="CCCCCC"/>
                    </a:solidFill>
                  </a:tcPr>
                </a:tc>
                <a:tc>
                  <a:txBody>
                    <a:bodyPr/>
                    <a:lstStyle/>
                    <a:p>
                      <a:pPr marR="482600" algn="ctr">
                        <a:lnSpc>
                          <a:spcPct val="100000"/>
                        </a:lnSpc>
                        <a:spcBef>
                          <a:spcPts val="1830"/>
                        </a:spcBef>
                      </a:pPr>
                      <a:r>
                        <a:rPr sz="1950" dirty="0">
                          <a:latin typeface="Arial"/>
                          <a:cs typeface="Arial"/>
                        </a:rPr>
                        <a:t>d</a:t>
                      </a:r>
                      <a:endParaRPr sz="1950">
                        <a:latin typeface="Arial"/>
                        <a:cs typeface="Arial"/>
                      </a:endParaRPr>
                    </a:p>
                  </a:txBody>
                  <a:tcPr marL="0" marR="0" marT="232410" marB="0">
                    <a:lnL w="38100">
                      <a:solidFill>
                        <a:srgbClr val="000000"/>
                      </a:solidFill>
                      <a:prstDash val="solid"/>
                    </a:lnL>
                    <a:lnR w="28575">
                      <a:solidFill>
                        <a:srgbClr val="000000"/>
                      </a:solidFill>
                      <a:prstDash val="solid"/>
                    </a:lnR>
                    <a:lnT w="19050">
                      <a:solidFill>
                        <a:srgbClr val="000000"/>
                      </a:solidFill>
                      <a:prstDash val="solid"/>
                    </a:lnT>
                    <a:lnB w="19050">
                      <a:solidFill>
                        <a:srgbClr val="000000"/>
                      </a:solidFill>
                      <a:prstDash val="solid"/>
                    </a:lnB>
                    <a:solidFill>
                      <a:srgbClr val="CCCCCC"/>
                    </a:solidFill>
                  </a:tcPr>
                </a:tc>
              </a:tr>
            </a:tbl>
          </a:graphicData>
        </a:graphic>
      </p:graphicFrame>
      <p:sp>
        <p:nvSpPr>
          <p:cNvPr id="3" name="object 3"/>
          <p:cNvSpPr txBox="1"/>
          <p:nvPr/>
        </p:nvSpPr>
        <p:spPr>
          <a:xfrm>
            <a:off x="2186962" y="5315612"/>
            <a:ext cx="967740" cy="328930"/>
          </a:xfrm>
          <a:prstGeom prst="rect">
            <a:avLst/>
          </a:prstGeom>
        </p:spPr>
        <p:txBody>
          <a:bodyPr vert="horz" wrap="square" lIns="0" tIns="17145" rIns="0" bIns="0" rtlCol="0">
            <a:spAutoFit/>
          </a:bodyPr>
          <a:lstStyle/>
          <a:p>
            <a:pPr marL="12700">
              <a:lnSpc>
                <a:spcPct val="100000"/>
              </a:lnSpc>
              <a:spcBef>
                <a:spcPts val="135"/>
              </a:spcBef>
              <a:tabLst>
                <a:tab pos="575310" algn="l"/>
              </a:tabLst>
            </a:pPr>
            <a:r>
              <a:rPr sz="1950" spc="865" dirty="0">
                <a:latin typeface="Arial"/>
                <a:cs typeface="Arial"/>
              </a:rPr>
              <a:t>m	</a:t>
            </a:r>
            <a:r>
              <a:rPr sz="1950" spc="345" dirty="0">
                <a:latin typeface="Arial"/>
                <a:cs typeface="Arial"/>
              </a:rPr>
              <a:t>-</a:t>
            </a:r>
            <a:r>
              <a:rPr sz="1950" spc="-290" dirty="0">
                <a:latin typeface="Arial"/>
                <a:cs typeface="Arial"/>
              </a:rPr>
              <a:t> </a:t>
            </a:r>
            <a:r>
              <a:rPr sz="1950" spc="575" dirty="0">
                <a:latin typeface="Arial"/>
                <a:cs typeface="Arial"/>
              </a:rPr>
              <a:t>n</a:t>
            </a:r>
            <a:endParaRPr sz="1950">
              <a:latin typeface="Arial"/>
              <a:cs typeface="Arial"/>
            </a:endParaRPr>
          </a:p>
        </p:txBody>
      </p:sp>
      <p:sp>
        <p:nvSpPr>
          <p:cNvPr id="4" name="object 4"/>
          <p:cNvSpPr txBox="1"/>
          <p:nvPr/>
        </p:nvSpPr>
        <p:spPr>
          <a:xfrm>
            <a:off x="6050167" y="5330539"/>
            <a:ext cx="236854" cy="328930"/>
          </a:xfrm>
          <a:prstGeom prst="rect">
            <a:avLst/>
          </a:prstGeom>
        </p:spPr>
        <p:txBody>
          <a:bodyPr vert="horz" wrap="square" lIns="0" tIns="17145" rIns="0" bIns="0" rtlCol="0">
            <a:spAutoFit/>
          </a:bodyPr>
          <a:lstStyle/>
          <a:p>
            <a:pPr marL="12700">
              <a:lnSpc>
                <a:spcPct val="100000"/>
              </a:lnSpc>
              <a:spcBef>
                <a:spcPts val="135"/>
              </a:spcBef>
            </a:pPr>
            <a:r>
              <a:rPr sz="1950" spc="575" dirty="0">
                <a:latin typeface="Arial"/>
                <a:cs typeface="Arial"/>
              </a:rPr>
              <a:t>n</a:t>
            </a:r>
            <a:endParaRPr sz="1950">
              <a:latin typeface="Arial"/>
              <a:cs typeface="Arial"/>
            </a:endParaRPr>
          </a:p>
        </p:txBody>
      </p:sp>
      <p:sp>
        <p:nvSpPr>
          <p:cNvPr id="5" name="object 5"/>
          <p:cNvSpPr txBox="1"/>
          <p:nvPr/>
        </p:nvSpPr>
        <p:spPr>
          <a:xfrm>
            <a:off x="690067" y="5812942"/>
            <a:ext cx="6267450" cy="391795"/>
          </a:xfrm>
          <a:prstGeom prst="rect">
            <a:avLst/>
          </a:prstGeom>
        </p:spPr>
        <p:txBody>
          <a:bodyPr vert="horz" wrap="square" lIns="0" tIns="12700" rIns="0" bIns="0" rtlCol="0">
            <a:spAutoFit/>
          </a:bodyPr>
          <a:lstStyle/>
          <a:p>
            <a:pPr marL="38100">
              <a:lnSpc>
                <a:spcPct val="100000"/>
              </a:lnSpc>
              <a:spcBef>
                <a:spcPts val="100"/>
              </a:spcBef>
            </a:pPr>
            <a:r>
              <a:rPr sz="2400" spc="-10" dirty="0">
                <a:latin typeface="Times New Roman"/>
                <a:cs typeface="Times New Roman"/>
              </a:rPr>
              <a:t>For given logical </a:t>
            </a:r>
            <a:r>
              <a:rPr sz="2400" spc="-5" dirty="0">
                <a:latin typeface="Times New Roman"/>
                <a:cs typeface="Times New Roman"/>
              </a:rPr>
              <a:t>address space </a:t>
            </a:r>
            <a:r>
              <a:rPr sz="2400" spc="10" dirty="0">
                <a:latin typeface="Times New Roman"/>
                <a:cs typeface="Times New Roman"/>
              </a:rPr>
              <a:t>2</a:t>
            </a:r>
            <a:r>
              <a:rPr sz="2400" i="1" spc="15" baseline="24305" dirty="0">
                <a:latin typeface="Times New Roman"/>
                <a:cs typeface="Times New Roman"/>
              </a:rPr>
              <a:t>m </a:t>
            </a:r>
            <a:r>
              <a:rPr sz="2400" spc="-5" dirty="0">
                <a:latin typeface="Times New Roman"/>
                <a:cs typeface="Times New Roman"/>
              </a:rPr>
              <a:t>and </a:t>
            </a:r>
            <a:r>
              <a:rPr sz="2400" spc="-10" dirty="0">
                <a:latin typeface="Times New Roman"/>
                <a:cs typeface="Times New Roman"/>
              </a:rPr>
              <a:t>page </a:t>
            </a:r>
            <a:r>
              <a:rPr sz="2400" dirty="0">
                <a:latin typeface="Times New Roman"/>
                <a:cs typeface="Times New Roman"/>
              </a:rPr>
              <a:t>size</a:t>
            </a:r>
            <a:r>
              <a:rPr sz="2400" spc="-125" dirty="0">
                <a:latin typeface="Times New Roman"/>
                <a:cs typeface="Times New Roman"/>
              </a:rPr>
              <a:t> </a:t>
            </a:r>
            <a:r>
              <a:rPr sz="2400" i="1" dirty="0">
                <a:latin typeface="Times New Roman"/>
                <a:cs typeface="Times New Roman"/>
              </a:rPr>
              <a:t>2</a:t>
            </a:r>
            <a:r>
              <a:rPr sz="2400" baseline="24305" dirty="0">
                <a:latin typeface="Times New Roman"/>
                <a:cs typeface="Times New Roman"/>
              </a:rPr>
              <a:t>n</a:t>
            </a:r>
            <a:endParaRPr sz="2400" baseline="24305">
              <a:latin typeface="Times New Roman"/>
              <a:cs typeface="Times New Roman"/>
            </a:endParaRPr>
          </a:p>
        </p:txBody>
      </p:sp>
      <p:sp>
        <p:nvSpPr>
          <p:cNvPr id="6" name="object 6"/>
          <p:cNvSpPr txBox="1">
            <a:spLocks noGrp="1"/>
          </p:cNvSpPr>
          <p:nvPr>
            <p:ph type="title"/>
          </p:nvPr>
        </p:nvSpPr>
        <p:spPr>
          <a:xfrm>
            <a:off x="78739" y="23825"/>
            <a:ext cx="8990965" cy="1855470"/>
          </a:xfrm>
          <a:prstGeom prst="rect">
            <a:avLst/>
          </a:prstGeom>
        </p:spPr>
        <p:txBody>
          <a:bodyPr vert="horz" wrap="square" lIns="0" tIns="12700" rIns="0" bIns="0" rtlCol="0">
            <a:spAutoFit/>
          </a:bodyPr>
          <a:lstStyle/>
          <a:p>
            <a:pPr marL="12700" marR="5080" algn="just">
              <a:lnSpc>
                <a:spcPct val="100000"/>
              </a:lnSpc>
              <a:spcBef>
                <a:spcPts val="100"/>
              </a:spcBef>
            </a:pPr>
            <a:r>
              <a:rPr dirty="0"/>
              <a:t>The </a:t>
            </a:r>
            <a:r>
              <a:rPr spc="-5" dirty="0"/>
              <a:t>page </a:t>
            </a:r>
            <a:r>
              <a:rPr dirty="0"/>
              <a:t>size is </a:t>
            </a:r>
            <a:r>
              <a:rPr spc="-5" dirty="0"/>
              <a:t>defined </a:t>
            </a:r>
            <a:r>
              <a:rPr spc="10" dirty="0"/>
              <a:t>by </a:t>
            </a:r>
            <a:r>
              <a:rPr dirty="0"/>
              <a:t>the </a:t>
            </a:r>
            <a:r>
              <a:rPr spc="-5" dirty="0"/>
              <a:t>hardware. </a:t>
            </a:r>
            <a:r>
              <a:rPr spc="5" dirty="0"/>
              <a:t>The </a:t>
            </a:r>
            <a:r>
              <a:rPr dirty="0"/>
              <a:t>size </a:t>
            </a:r>
            <a:r>
              <a:rPr spc="-5" dirty="0"/>
              <a:t>of </a:t>
            </a:r>
            <a:r>
              <a:rPr dirty="0"/>
              <a:t>a </a:t>
            </a:r>
            <a:r>
              <a:rPr spc="-5" dirty="0"/>
              <a:t>page </a:t>
            </a:r>
            <a:r>
              <a:rPr dirty="0"/>
              <a:t>is a power  of 2, </a:t>
            </a:r>
            <a:r>
              <a:rPr spc="-5" dirty="0"/>
              <a:t>typically varying between </a:t>
            </a:r>
            <a:r>
              <a:rPr dirty="0"/>
              <a:t>4 </a:t>
            </a:r>
            <a:r>
              <a:rPr spc="-5" dirty="0"/>
              <a:t>KB and </a:t>
            </a:r>
            <a:r>
              <a:rPr dirty="0"/>
              <a:t>1 </a:t>
            </a:r>
            <a:r>
              <a:rPr spc="-5" dirty="0"/>
              <a:t>GB per page, depending </a:t>
            </a:r>
            <a:r>
              <a:rPr dirty="0"/>
              <a:t>on  the </a:t>
            </a:r>
            <a:r>
              <a:rPr spc="-5" dirty="0"/>
              <a:t>computer architecture. </a:t>
            </a:r>
            <a:r>
              <a:rPr dirty="0"/>
              <a:t>The </a:t>
            </a:r>
            <a:r>
              <a:rPr spc="-5" dirty="0"/>
              <a:t>selection of </a:t>
            </a:r>
            <a:r>
              <a:rPr dirty="0"/>
              <a:t>a </a:t>
            </a:r>
            <a:r>
              <a:rPr spc="-5" dirty="0"/>
              <a:t>power of </a:t>
            </a:r>
            <a:r>
              <a:rPr dirty="0"/>
              <a:t>2 </a:t>
            </a:r>
            <a:r>
              <a:rPr spc="-10" dirty="0"/>
              <a:t>as </a:t>
            </a:r>
            <a:r>
              <a:rPr dirty="0"/>
              <a:t>a page size  </a:t>
            </a:r>
            <a:r>
              <a:rPr spc="-5" dirty="0"/>
              <a:t>makes </a:t>
            </a:r>
            <a:r>
              <a:rPr dirty="0"/>
              <a:t>the </a:t>
            </a:r>
            <a:r>
              <a:rPr spc="-5" dirty="0"/>
              <a:t>translation </a:t>
            </a:r>
            <a:r>
              <a:rPr dirty="0"/>
              <a:t>of a </a:t>
            </a:r>
            <a:r>
              <a:rPr spc="-5" dirty="0"/>
              <a:t>logical address </a:t>
            </a:r>
            <a:r>
              <a:rPr dirty="0"/>
              <a:t>into a </a:t>
            </a:r>
            <a:r>
              <a:rPr spc="-5" dirty="0"/>
              <a:t>page </a:t>
            </a:r>
            <a:r>
              <a:rPr dirty="0"/>
              <a:t>number </a:t>
            </a:r>
            <a:r>
              <a:rPr spc="-5" dirty="0"/>
              <a:t>and page  </a:t>
            </a:r>
            <a:r>
              <a:rPr spc="-15" dirty="0"/>
              <a:t>offset </a:t>
            </a:r>
            <a:r>
              <a:rPr spc="-5" dirty="0"/>
              <a:t>particularly</a:t>
            </a:r>
            <a:r>
              <a:rPr spc="20" dirty="0"/>
              <a:t> </a:t>
            </a:r>
            <a:r>
              <a:rPr spc="-55" dirty="0"/>
              <a:t>easy.</a:t>
            </a:r>
          </a:p>
        </p:txBody>
      </p:sp>
      <p:sp>
        <p:nvSpPr>
          <p:cNvPr id="7" name="object 7"/>
          <p:cNvSpPr txBox="1"/>
          <p:nvPr/>
        </p:nvSpPr>
        <p:spPr>
          <a:xfrm>
            <a:off x="66039" y="1853565"/>
            <a:ext cx="9015095" cy="1854835"/>
          </a:xfrm>
          <a:prstGeom prst="rect">
            <a:avLst/>
          </a:prstGeom>
        </p:spPr>
        <p:txBody>
          <a:bodyPr vert="horz" wrap="square" lIns="0" tIns="12700" rIns="0" bIns="0" rtlCol="0">
            <a:spAutoFit/>
          </a:bodyPr>
          <a:lstStyle/>
          <a:p>
            <a:pPr marL="25400" marR="17780" algn="just">
              <a:lnSpc>
                <a:spcPct val="100000"/>
              </a:lnSpc>
              <a:spcBef>
                <a:spcPts val="100"/>
              </a:spcBef>
            </a:pPr>
            <a:r>
              <a:rPr sz="2400" spc="-20" dirty="0">
                <a:latin typeface="Times New Roman"/>
                <a:cs typeface="Times New Roman"/>
              </a:rPr>
              <a:t>If </a:t>
            </a:r>
            <a:r>
              <a:rPr sz="2400" dirty="0">
                <a:latin typeface="Times New Roman"/>
                <a:cs typeface="Times New Roman"/>
              </a:rPr>
              <a:t>the size of the </a:t>
            </a:r>
            <a:r>
              <a:rPr sz="2400" spc="-5" dirty="0">
                <a:latin typeface="Times New Roman"/>
                <a:cs typeface="Times New Roman"/>
              </a:rPr>
              <a:t>logical address space </a:t>
            </a:r>
            <a:r>
              <a:rPr sz="2400" dirty="0">
                <a:latin typeface="Times New Roman"/>
                <a:cs typeface="Times New Roman"/>
              </a:rPr>
              <a:t>is </a:t>
            </a:r>
            <a:r>
              <a:rPr sz="2400" spc="-5" dirty="0">
                <a:latin typeface="Times New Roman"/>
                <a:cs typeface="Times New Roman"/>
              </a:rPr>
              <a:t>2</a:t>
            </a:r>
            <a:r>
              <a:rPr sz="2400" i="1" spc="-7" baseline="24305" dirty="0">
                <a:latin typeface="Times New Roman"/>
                <a:cs typeface="Times New Roman"/>
              </a:rPr>
              <a:t>m</a:t>
            </a:r>
            <a:r>
              <a:rPr sz="2400" i="1" spc="-5" dirty="0">
                <a:latin typeface="Times New Roman"/>
                <a:cs typeface="Times New Roman"/>
              </a:rPr>
              <a:t>, </a:t>
            </a:r>
            <a:r>
              <a:rPr sz="2400" i="1" dirty="0">
                <a:latin typeface="Times New Roman"/>
                <a:cs typeface="Times New Roman"/>
              </a:rPr>
              <a:t>and a </a:t>
            </a:r>
            <a:r>
              <a:rPr sz="2400" spc="-5" dirty="0">
                <a:latin typeface="Times New Roman"/>
                <a:cs typeface="Times New Roman"/>
              </a:rPr>
              <a:t>page </a:t>
            </a:r>
            <a:r>
              <a:rPr sz="2400" dirty="0">
                <a:latin typeface="Times New Roman"/>
                <a:cs typeface="Times New Roman"/>
              </a:rPr>
              <a:t>size is 2</a:t>
            </a:r>
            <a:r>
              <a:rPr sz="2400" i="1" baseline="24305" dirty="0">
                <a:latin typeface="Times New Roman"/>
                <a:cs typeface="Times New Roman"/>
              </a:rPr>
              <a:t>n </a:t>
            </a:r>
            <a:r>
              <a:rPr sz="2400" i="1" spc="-5" dirty="0">
                <a:latin typeface="Times New Roman"/>
                <a:cs typeface="Times New Roman"/>
              </a:rPr>
              <a:t>bytes,  then </a:t>
            </a:r>
            <a:r>
              <a:rPr sz="2400" i="1" dirty="0">
                <a:latin typeface="Times New Roman"/>
                <a:cs typeface="Times New Roman"/>
              </a:rPr>
              <a:t>the </a:t>
            </a:r>
            <a:r>
              <a:rPr sz="2400" b="1" i="1" spc="-5" dirty="0">
                <a:solidFill>
                  <a:srgbClr val="FF0000"/>
                </a:solidFill>
                <a:latin typeface="Times New Roman"/>
                <a:cs typeface="Times New Roman"/>
              </a:rPr>
              <a:t>high-order </a:t>
            </a:r>
            <a:r>
              <a:rPr sz="2400" b="1" i="1" dirty="0">
                <a:solidFill>
                  <a:srgbClr val="FF0000"/>
                </a:solidFill>
                <a:latin typeface="Times New Roman"/>
                <a:cs typeface="Times New Roman"/>
              </a:rPr>
              <a:t>m−n bits </a:t>
            </a:r>
            <a:r>
              <a:rPr sz="2400" b="1" i="1" spc="-5" dirty="0">
                <a:solidFill>
                  <a:srgbClr val="FF0000"/>
                </a:solidFill>
                <a:latin typeface="Times New Roman"/>
                <a:cs typeface="Times New Roman"/>
              </a:rPr>
              <a:t>of </a:t>
            </a:r>
            <a:r>
              <a:rPr sz="2400" b="1" i="1" dirty="0">
                <a:solidFill>
                  <a:srgbClr val="FF0000"/>
                </a:solidFill>
                <a:latin typeface="Times New Roman"/>
                <a:cs typeface="Times New Roman"/>
              </a:rPr>
              <a:t>a logical </a:t>
            </a:r>
            <a:r>
              <a:rPr sz="2400" b="1" i="1" spc="-5" dirty="0">
                <a:solidFill>
                  <a:srgbClr val="FF0000"/>
                </a:solidFill>
                <a:latin typeface="Times New Roman"/>
                <a:cs typeface="Times New Roman"/>
              </a:rPr>
              <a:t>address designate </a:t>
            </a:r>
            <a:r>
              <a:rPr sz="2400" b="1" spc="-5" dirty="0">
                <a:solidFill>
                  <a:srgbClr val="FF0000"/>
                </a:solidFill>
                <a:latin typeface="Times New Roman"/>
                <a:cs typeface="Times New Roman"/>
              </a:rPr>
              <a:t>the </a:t>
            </a:r>
            <a:r>
              <a:rPr sz="2400" b="1" dirty="0">
                <a:solidFill>
                  <a:srgbClr val="FF0000"/>
                </a:solidFill>
                <a:latin typeface="Times New Roman"/>
                <a:cs typeface="Times New Roman"/>
              </a:rPr>
              <a:t>page  </a:t>
            </a:r>
            <a:r>
              <a:rPr sz="2400" b="1" spc="-40" dirty="0">
                <a:solidFill>
                  <a:srgbClr val="FF0000"/>
                </a:solidFill>
                <a:latin typeface="Times New Roman"/>
                <a:cs typeface="Times New Roman"/>
              </a:rPr>
              <a:t>number, </a:t>
            </a:r>
            <a:r>
              <a:rPr sz="2400" b="1" dirty="0">
                <a:solidFill>
                  <a:srgbClr val="FF0000"/>
                </a:solidFill>
                <a:latin typeface="Times New Roman"/>
                <a:cs typeface="Times New Roman"/>
              </a:rPr>
              <a:t>and </a:t>
            </a:r>
            <a:r>
              <a:rPr sz="2400" b="1" spc="-5" dirty="0">
                <a:solidFill>
                  <a:srgbClr val="FF0000"/>
                </a:solidFill>
                <a:latin typeface="Times New Roman"/>
                <a:cs typeface="Times New Roman"/>
              </a:rPr>
              <a:t>the </a:t>
            </a:r>
            <a:r>
              <a:rPr sz="2400" b="1" i="1" spc="-5" dirty="0">
                <a:solidFill>
                  <a:srgbClr val="FF0000"/>
                </a:solidFill>
                <a:latin typeface="Times New Roman"/>
                <a:cs typeface="Times New Roman"/>
              </a:rPr>
              <a:t>n </a:t>
            </a:r>
            <a:r>
              <a:rPr sz="2400" b="1" i="1" dirty="0">
                <a:solidFill>
                  <a:srgbClr val="FF0000"/>
                </a:solidFill>
                <a:latin typeface="Times New Roman"/>
                <a:cs typeface="Times New Roman"/>
              </a:rPr>
              <a:t>low-order bits </a:t>
            </a:r>
            <a:r>
              <a:rPr sz="2400" b="1" i="1" spc="-5" dirty="0">
                <a:solidFill>
                  <a:srgbClr val="FF0000"/>
                </a:solidFill>
                <a:latin typeface="Times New Roman"/>
                <a:cs typeface="Times New Roman"/>
              </a:rPr>
              <a:t>designate </a:t>
            </a:r>
            <a:r>
              <a:rPr sz="2400" b="1" i="1" dirty="0">
                <a:solidFill>
                  <a:srgbClr val="FF0000"/>
                </a:solidFill>
                <a:latin typeface="Times New Roman"/>
                <a:cs typeface="Times New Roman"/>
              </a:rPr>
              <a:t>the page </a:t>
            </a:r>
            <a:r>
              <a:rPr sz="2400" b="1" i="1" spc="-10" dirty="0">
                <a:solidFill>
                  <a:srgbClr val="FF0000"/>
                </a:solidFill>
                <a:latin typeface="Times New Roman"/>
                <a:cs typeface="Times New Roman"/>
              </a:rPr>
              <a:t>offset</a:t>
            </a:r>
            <a:r>
              <a:rPr sz="2400" i="1" spc="-10" dirty="0">
                <a:latin typeface="Times New Roman"/>
                <a:cs typeface="Times New Roman"/>
              </a:rPr>
              <a:t>. </a:t>
            </a:r>
            <a:r>
              <a:rPr sz="2400" i="1" dirty="0">
                <a:latin typeface="Times New Roman"/>
                <a:cs typeface="Times New Roman"/>
              </a:rPr>
              <a:t>Thus, the  </a:t>
            </a:r>
            <a:r>
              <a:rPr sz="2400" spc="-5" dirty="0">
                <a:latin typeface="Times New Roman"/>
                <a:cs typeface="Times New Roman"/>
              </a:rPr>
              <a:t>logical address </a:t>
            </a:r>
            <a:r>
              <a:rPr sz="2400" dirty="0">
                <a:latin typeface="Times New Roman"/>
                <a:cs typeface="Times New Roman"/>
              </a:rPr>
              <a:t>is </a:t>
            </a:r>
            <a:r>
              <a:rPr sz="2400" spc="-10" dirty="0">
                <a:latin typeface="Times New Roman"/>
                <a:cs typeface="Times New Roman"/>
              </a:rPr>
              <a:t>as </a:t>
            </a:r>
            <a:r>
              <a:rPr sz="2400" spc="-5" dirty="0">
                <a:latin typeface="Times New Roman"/>
                <a:cs typeface="Times New Roman"/>
              </a:rPr>
              <a:t>follows: where </a:t>
            </a:r>
            <a:r>
              <a:rPr sz="2400" i="1" dirty="0">
                <a:latin typeface="Times New Roman"/>
                <a:cs typeface="Times New Roman"/>
              </a:rPr>
              <a:t>p is an index </a:t>
            </a:r>
            <a:r>
              <a:rPr sz="2400" i="1" spc="5" dirty="0">
                <a:latin typeface="Times New Roman"/>
                <a:cs typeface="Times New Roman"/>
              </a:rPr>
              <a:t>into </a:t>
            </a:r>
            <a:r>
              <a:rPr sz="2400" i="1" dirty="0">
                <a:latin typeface="Times New Roman"/>
                <a:cs typeface="Times New Roman"/>
              </a:rPr>
              <a:t>the page table and  d is the </a:t>
            </a:r>
            <a:r>
              <a:rPr sz="2400" i="1" spc="-5" dirty="0">
                <a:latin typeface="Times New Roman"/>
                <a:cs typeface="Times New Roman"/>
              </a:rPr>
              <a:t>displacement </a:t>
            </a:r>
            <a:r>
              <a:rPr sz="2400" i="1" dirty="0">
                <a:latin typeface="Times New Roman"/>
                <a:cs typeface="Times New Roman"/>
              </a:rPr>
              <a:t>within the</a:t>
            </a:r>
            <a:r>
              <a:rPr sz="2400" i="1" spc="-60" dirty="0">
                <a:latin typeface="Times New Roman"/>
                <a:cs typeface="Times New Roman"/>
              </a:rPr>
              <a:t> </a:t>
            </a:r>
            <a:r>
              <a:rPr sz="2400" spc="-10" dirty="0">
                <a:latin typeface="Times New Roman"/>
                <a:cs typeface="Times New Roman"/>
              </a:rPr>
              <a:t>page.</a:t>
            </a:r>
            <a:endParaRPr sz="2400">
              <a:latin typeface="Times New Roman"/>
              <a:cs typeface="Times New Roman"/>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418082" y="20777"/>
            <a:ext cx="7216140" cy="454025"/>
          </a:xfrm>
          <a:prstGeom prst="rect">
            <a:avLst/>
          </a:prstGeom>
        </p:spPr>
        <p:txBody>
          <a:bodyPr vert="horz" wrap="square" lIns="0" tIns="13970" rIns="0" bIns="0" rtlCol="0">
            <a:spAutoFit/>
          </a:bodyPr>
          <a:lstStyle/>
          <a:p>
            <a:pPr marL="12700">
              <a:lnSpc>
                <a:spcPct val="100000"/>
              </a:lnSpc>
              <a:spcBef>
                <a:spcPts val="110"/>
              </a:spcBef>
              <a:tabLst>
                <a:tab pos="4550410" algn="l"/>
              </a:tabLst>
            </a:pPr>
            <a:r>
              <a:rPr sz="2800" b="1" spc="5" dirty="0">
                <a:solidFill>
                  <a:srgbClr val="0033CC"/>
                </a:solidFill>
                <a:latin typeface="Times New Roman"/>
                <a:cs typeface="Times New Roman"/>
              </a:rPr>
              <a:t>Paging </a:t>
            </a:r>
            <a:r>
              <a:rPr sz="2800" b="1" dirty="0">
                <a:solidFill>
                  <a:srgbClr val="0033CC"/>
                </a:solidFill>
                <a:latin typeface="Times New Roman"/>
                <a:cs typeface="Times New Roman"/>
              </a:rPr>
              <a:t>Model </a:t>
            </a:r>
            <a:r>
              <a:rPr sz="2800" b="1" spc="5" dirty="0">
                <a:solidFill>
                  <a:srgbClr val="0033CC"/>
                </a:solidFill>
                <a:latin typeface="Times New Roman"/>
                <a:cs typeface="Times New Roman"/>
              </a:rPr>
              <a:t>of</a:t>
            </a:r>
            <a:r>
              <a:rPr sz="2800" b="1" spc="-100" dirty="0">
                <a:solidFill>
                  <a:srgbClr val="0033CC"/>
                </a:solidFill>
                <a:latin typeface="Times New Roman"/>
                <a:cs typeface="Times New Roman"/>
              </a:rPr>
              <a:t> </a:t>
            </a:r>
            <a:r>
              <a:rPr sz="2800" b="1" spc="5" dirty="0">
                <a:solidFill>
                  <a:srgbClr val="0033CC"/>
                </a:solidFill>
                <a:latin typeface="Times New Roman"/>
                <a:cs typeface="Times New Roman"/>
              </a:rPr>
              <a:t>Logical</a:t>
            </a:r>
            <a:r>
              <a:rPr sz="2800" b="1" spc="-90" dirty="0">
                <a:solidFill>
                  <a:srgbClr val="0033CC"/>
                </a:solidFill>
                <a:latin typeface="Times New Roman"/>
                <a:cs typeface="Times New Roman"/>
              </a:rPr>
              <a:t> </a:t>
            </a:r>
            <a:r>
              <a:rPr sz="2800" b="1" spc="5" dirty="0">
                <a:solidFill>
                  <a:srgbClr val="0033CC"/>
                </a:solidFill>
                <a:latin typeface="Times New Roman"/>
                <a:cs typeface="Times New Roman"/>
              </a:rPr>
              <a:t>and	Physical</a:t>
            </a:r>
            <a:r>
              <a:rPr sz="2800" b="1" spc="-150" dirty="0">
                <a:solidFill>
                  <a:srgbClr val="0033CC"/>
                </a:solidFill>
                <a:latin typeface="Times New Roman"/>
                <a:cs typeface="Times New Roman"/>
              </a:rPr>
              <a:t> </a:t>
            </a:r>
            <a:r>
              <a:rPr sz="2800" b="1" spc="-5" dirty="0">
                <a:solidFill>
                  <a:srgbClr val="0033CC"/>
                </a:solidFill>
                <a:latin typeface="Times New Roman"/>
                <a:cs typeface="Times New Roman"/>
              </a:rPr>
              <a:t>Memory</a:t>
            </a:r>
            <a:endParaRPr sz="2800">
              <a:latin typeface="Times New Roman"/>
              <a:cs typeface="Times New Roman"/>
            </a:endParaRPr>
          </a:p>
        </p:txBody>
      </p:sp>
      <p:sp>
        <p:nvSpPr>
          <p:cNvPr id="3" name="object 3"/>
          <p:cNvSpPr/>
          <p:nvPr/>
        </p:nvSpPr>
        <p:spPr>
          <a:xfrm>
            <a:off x="498475" y="1136650"/>
            <a:ext cx="8355076" cy="3352800"/>
          </a:xfrm>
          <a:prstGeom prst="rect">
            <a:avLst/>
          </a:prstGeom>
          <a:blipFill>
            <a:blip r:embed="rId2" cstate="print"/>
            <a:stretch>
              <a:fillRect/>
            </a:stretch>
          </a:blipFill>
        </p:spPr>
        <p:txBody>
          <a:bodyPr wrap="square" lIns="0" tIns="0" rIns="0" bIns="0" rtlCol="0"/>
          <a:lstStyle/>
          <a:p>
            <a:endParaRPr/>
          </a:p>
        </p:txBody>
      </p:sp>
      <p:sp>
        <p:nvSpPr>
          <p:cNvPr id="4" name="object 4"/>
          <p:cNvSpPr txBox="1"/>
          <p:nvPr/>
        </p:nvSpPr>
        <p:spPr>
          <a:xfrm>
            <a:off x="4419600" y="928687"/>
            <a:ext cx="1911350" cy="370205"/>
          </a:xfrm>
          <a:prstGeom prst="rect">
            <a:avLst/>
          </a:prstGeom>
          <a:ln w="28575">
            <a:solidFill>
              <a:srgbClr val="0033CC"/>
            </a:solidFill>
          </a:ln>
        </p:spPr>
        <p:txBody>
          <a:bodyPr vert="horz" wrap="square" lIns="0" tIns="43180" rIns="0" bIns="0" rtlCol="0">
            <a:spAutoFit/>
          </a:bodyPr>
          <a:lstStyle/>
          <a:p>
            <a:pPr marL="92710">
              <a:lnSpc>
                <a:spcPct val="100000"/>
              </a:lnSpc>
              <a:spcBef>
                <a:spcPts val="340"/>
              </a:spcBef>
            </a:pPr>
            <a:r>
              <a:rPr sz="1800" spc="-10" dirty="0">
                <a:latin typeface="Verdana"/>
                <a:cs typeface="Verdana"/>
              </a:rPr>
              <a:t>Frame</a:t>
            </a:r>
            <a:r>
              <a:rPr sz="1800" spc="-60" dirty="0">
                <a:latin typeface="Verdana"/>
                <a:cs typeface="Verdana"/>
              </a:rPr>
              <a:t> </a:t>
            </a:r>
            <a:r>
              <a:rPr sz="1800" spc="-5" dirty="0">
                <a:latin typeface="Verdana"/>
                <a:cs typeface="Verdana"/>
              </a:rPr>
              <a:t>number</a:t>
            </a:r>
            <a:endParaRPr sz="1800">
              <a:latin typeface="Verdana"/>
              <a:cs typeface="Verdana"/>
            </a:endParaRPr>
          </a:p>
        </p:txBody>
      </p:sp>
      <p:sp>
        <p:nvSpPr>
          <p:cNvPr id="5" name="object 5"/>
          <p:cNvSpPr/>
          <p:nvPr/>
        </p:nvSpPr>
        <p:spPr>
          <a:xfrm>
            <a:off x="4588255" y="1301750"/>
            <a:ext cx="132715" cy="457834"/>
          </a:xfrm>
          <a:custGeom>
            <a:avLst/>
            <a:gdLst/>
            <a:ahLst/>
            <a:cxnLst/>
            <a:rect l="l" t="t" r="r" b="b"/>
            <a:pathLst>
              <a:path w="132714" h="457835">
                <a:moveTo>
                  <a:pt x="15875" y="326898"/>
                </a:moveTo>
                <a:lnTo>
                  <a:pt x="9144" y="330835"/>
                </a:lnTo>
                <a:lnTo>
                  <a:pt x="2286" y="334772"/>
                </a:lnTo>
                <a:lnTo>
                  <a:pt x="0" y="343535"/>
                </a:lnTo>
                <a:lnTo>
                  <a:pt x="3937" y="350392"/>
                </a:lnTo>
                <a:lnTo>
                  <a:pt x="66294" y="457326"/>
                </a:lnTo>
                <a:lnTo>
                  <a:pt x="82883" y="428878"/>
                </a:lnTo>
                <a:lnTo>
                  <a:pt x="51943" y="428878"/>
                </a:lnTo>
                <a:lnTo>
                  <a:pt x="51943" y="376076"/>
                </a:lnTo>
                <a:lnTo>
                  <a:pt x="28575" y="336041"/>
                </a:lnTo>
                <a:lnTo>
                  <a:pt x="24638" y="329184"/>
                </a:lnTo>
                <a:lnTo>
                  <a:pt x="15875" y="326898"/>
                </a:lnTo>
                <a:close/>
              </a:path>
              <a:path w="132714" h="457835">
                <a:moveTo>
                  <a:pt x="51943" y="376076"/>
                </a:moveTo>
                <a:lnTo>
                  <a:pt x="51943" y="428878"/>
                </a:lnTo>
                <a:lnTo>
                  <a:pt x="80518" y="428878"/>
                </a:lnTo>
                <a:lnTo>
                  <a:pt x="80518" y="421766"/>
                </a:lnTo>
                <a:lnTo>
                  <a:pt x="53975" y="421766"/>
                </a:lnTo>
                <a:lnTo>
                  <a:pt x="66294" y="400662"/>
                </a:lnTo>
                <a:lnTo>
                  <a:pt x="51943" y="376076"/>
                </a:lnTo>
                <a:close/>
              </a:path>
              <a:path w="132714" h="457835">
                <a:moveTo>
                  <a:pt x="116713" y="326898"/>
                </a:moveTo>
                <a:lnTo>
                  <a:pt x="107950" y="329184"/>
                </a:lnTo>
                <a:lnTo>
                  <a:pt x="104013" y="336041"/>
                </a:lnTo>
                <a:lnTo>
                  <a:pt x="80645" y="376076"/>
                </a:lnTo>
                <a:lnTo>
                  <a:pt x="80518" y="428878"/>
                </a:lnTo>
                <a:lnTo>
                  <a:pt x="82883" y="428878"/>
                </a:lnTo>
                <a:lnTo>
                  <a:pt x="128651" y="350392"/>
                </a:lnTo>
                <a:lnTo>
                  <a:pt x="132588" y="343535"/>
                </a:lnTo>
                <a:lnTo>
                  <a:pt x="130302" y="334772"/>
                </a:lnTo>
                <a:lnTo>
                  <a:pt x="123444" y="330835"/>
                </a:lnTo>
                <a:lnTo>
                  <a:pt x="116713" y="326898"/>
                </a:lnTo>
                <a:close/>
              </a:path>
              <a:path w="132714" h="457835">
                <a:moveTo>
                  <a:pt x="66294" y="400662"/>
                </a:moveTo>
                <a:lnTo>
                  <a:pt x="53975" y="421766"/>
                </a:lnTo>
                <a:lnTo>
                  <a:pt x="78613" y="421766"/>
                </a:lnTo>
                <a:lnTo>
                  <a:pt x="66294" y="400662"/>
                </a:lnTo>
                <a:close/>
              </a:path>
              <a:path w="132714" h="457835">
                <a:moveTo>
                  <a:pt x="80518" y="376293"/>
                </a:moveTo>
                <a:lnTo>
                  <a:pt x="66294" y="400662"/>
                </a:lnTo>
                <a:lnTo>
                  <a:pt x="78613" y="421766"/>
                </a:lnTo>
                <a:lnTo>
                  <a:pt x="80518" y="421766"/>
                </a:lnTo>
                <a:lnTo>
                  <a:pt x="80518" y="376293"/>
                </a:lnTo>
                <a:close/>
              </a:path>
              <a:path w="132714" h="457835">
                <a:moveTo>
                  <a:pt x="80518" y="0"/>
                </a:moveTo>
                <a:lnTo>
                  <a:pt x="51943" y="0"/>
                </a:lnTo>
                <a:lnTo>
                  <a:pt x="52070" y="376293"/>
                </a:lnTo>
                <a:lnTo>
                  <a:pt x="66294" y="400662"/>
                </a:lnTo>
                <a:lnTo>
                  <a:pt x="80518" y="376293"/>
                </a:lnTo>
                <a:lnTo>
                  <a:pt x="80518" y="0"/>
                </a:lnTo>
                <a:close/>
              </a:path>
            </a:pathLst>
          </a:custGeom>
          <a:solidFill>
            <a:srgbClr val="000000"/>
          </a:solidFill>
        </p:spPr>
        <p:txBody>
          <a:bodyPr wrap="square" lIns="0" tIns="0" rIns="0" bIns="0" rtlCol="0"/>
          <a:lstStyle/>
          <a:p>
            <a:endParaRPr/>
          </a:p>
        </p:txBody>
      </p:sp>
      <p:sp>
        <p:nvSpPr>
          <p:cNvPr id="6" name="object 6"/>
          <p:cNvSpPr txBox="1"/>
          <p:nvPr/>
        </p:nvSpPr>
        <p:spPr>
          <a:xfrm>
            <a:off x="2341626" y="900112"/>
            <a:ext cx="1995805" cy="370205"/>
          </a:xfrm>
          <a:prstGeom prst="rect">
            <a:avLst/>
          </a:prstGeom>
          <a:ln w="28575">
            <a:solidFill>
              <a:srgbClr val="0033CC"/>
            </a:solidFill>
          </a:ln>
        </p:spPr>
        <p:txBody>
          <a:bodyPr vert="horz" wrap="square" lIns="0" tIns="43180" rIns="0" bIns="0" rtlCol="0">
            <a:spAutoFit/>
          </a:bodyPr>
          <a:lstStyle/>
          <a:p>
            <a:pPr marL="92075">
              <a:lnSpc>
                <a:spcPct val="100000"/>
              </a:lnSpc>
              <a:spcBef>
                <a:spcPts val="340"/>
              </a:spcBef>
            </a:pPr>
            <a:r>
              <a:rPr sz="1800" spc="-15" dirty="0">
                <a:latin typeface="Verdana"/>
                <a:cs typeface="Verdana"/>
              </a:rPr>
              <a:t>Page </a:t>
            </a:r>
            <a:r>
              <a:rPr sz="1800" spc="-5" dirty="0">
                <a:latin typeface="Verdana"/>
                <a:cs typeface="Verdana"/>
              </a:rPr>
              <a:t>number</a:t>
            </a:r>
            <a:endParaRPr sz="1800">
              <a:latin typeface="Verdana"/>
              <a:cs typeface="Verdana"/>
            </a:endParaRPr>
          </a:p>
        </p:txBody>
      </p:sp>
      <p:sp>
        <p:nvSpPr>
          <p:cNvPr id="7" name="object 7"/>
          <p:cNvSpPr/>
          <p:nvPr/>
        </p:nvSpPr>
        <p:spPr>
          <a:xfrm>
            <a:off x="4200905" y="1289050"/>
            <a:ext cx="132715" cy="457834"/>
          </a:xfrm>
          <a:custGeom>
            <a:avLst/>
            <a:gdLst/>
            <a:ahLst/>
            <a:cxnLst/>
            <a:rect l="l" t="t" r="r" b="b"/>
            <a:pathLst>
              <a:path w="132714" h="457835">
                <a:moveTo>
                  <a:pt x="15875" y="326898"/>
                </a:moveTo>
                <a:lnTo>
                  <a:pt x="9144" y="330835"/>
                </a:lnTo>
                <a:lnTo>
                  <a:pt x="2286" y="334772"/>
                </a:lnTo>
                <a:lnTo>
                  <a:pt x="0" y="343535"/>
                </a:lnTo>
                <a:lnTo>
                  <a:pt x="3937" y="350392"/>
                </a:lnTo>
                <a:lnTo>
                  <a:pt x="66294" y="457326"/>
                </a:lnTo>
                <a:lnTo>
                  <a:pt x="82883" y="428878"/>
                </a:lnTo>
                <a:lnTo>
                  <a:pt x="51943" y="428878"/>
                </a:lnTo>
                <a:lnTo>
                  <a:pt x="51943" y="376076"/>
                </a:lnTo>
                <a:lnTo>
                  <a:pt x="28575" y="336041"/>
                </a:lnTo>
                <a:lnTo>
                  <a:pt x="24638" y="329184"/>
                </a:lnTo>
                <a:lnTo>
                  <a:pt x="15875" y="326898"/>
                </a:lnTo>
                <a:close/>
              </a:path>
              <a:path w="132714" h="457835">
                <a:moveTo>
                  <a:pt x="51943" y="376076"/>
                </a:moveTo>
                <a:lnTo>
                  <a:pt x="51943" y="428878"/>
                </a:lnTo>
                <a:lnTo>
                  <a:pt x="80518" y="428878"/>
                </a:lnTo>
                <a:lnTo>
                  <a:pt x="80518" y="421766"/>
                </a:lnTo>
                <a:lnTo>
                  <a:pt x="53975" y="421766"/>
                </a:lnTo>
                <a:lnTo>
                  <a:pt x="66294" y="400662"/>
                </a:lnTo>
                <a:lnTo>
                  <a:pt x="51943" y="376076"/>
                </a:lnTo>
                <a:close/>
              </a:path>
              <a:path w="132714" h="457835">
                <a:moveTo>
                  <a:pt x="116713" y="326898"/>
                </a:moveTo>
                <a:lnTo>
                  <a:pt x="107950" y="329184"/>
                </a:lnTo>
                <a:lnTo>
                  <a:pt x="104013" y="336041"/>
                </a:lnTo>
                <a:lnTo>
                  <a:pt x="80645" y="376076"/>
                </a:lnTo>
                <a:lnTo>
                  <a:pt x="80518" y="428878"/>
                </a:lnTo>
                <a:lnTo>
                  <a:pt x="82883" y="428878"/>
                </a:lnTo>
                <a:lnTo>
                  <a:pt x="128651" y="350392"/>
                </a:lnTo>
                <a:lnTo>
                  <a:pt x="132588" y="343535"/>
                </a:lnTo>
                <a:lnTo>
                  <a:pt x="130302" y="334772"/>
                </a:lnTo>
                <a:lnTo>
                  <a:pt x="123444" y="330835"/>
                </a:lnTo>
                <a:lnTo>
                  <a:pt x="116713" y="326898"/>
                </a:lnTo>
                <a:close/>
              </a:path>
              <a:path w="132714" h="457835">
                <a:moveTo>
                  <a:pt x="66294" y="400662"/>
                </a:moveTo>
                <a:lnTo>
                  <a:pt x="53975" y="421766"/>
                </a:lnTo>
                <a:lnTo>
                  <a:pt x="78613" y="421766"/>
                </a:lnTo>
                <a:lnTo>
                  <a:pt x="66294" y="400662"/>
                </a:lnTo>
                <a:close/>
              </a:path>
              <a:path w="132714" h="457835">
                <a:moveTo>
                  <a:pt x="80518" y="376293"/>
                </a:moveTo>
                <a:lnTo>
                  <a:pt x="66294" y="400662"/>
                </a:lnTo>
                <a:lnTo>
                  <a:pt x="78613" y="421766"/>
                </a:lnTo>
                <a:lnTo>
                  <a:pt x="80518" y="421766"/>
                </a:lnTo>
                <a:lnTo>
                  <a:pt x="80518" y="376293"/>
                </a:lnTo>
                <a:close/>
              </a:path>
              <a:path w="132714" h="457835">
                <a:moveTo>
                  <a:pt x="80518" y="0"/>
                </a:moveTo>
                <a:lnTo>
                  <a:pt x="51943" y="0"/>
                </a:lnTo>
                <a:lnTo>
                  <a:pt x="52070" y="376293"/>
                </a:lnTo>
                <a:lnTo>
                  <a:pt x="66294" y="400662"/>
                </a:lnTo>
                <a:lnTo>
                  <a:pt x="80518" y="376293"/>
                </a:lnTo>
                <a:lnTo>
                  <a:pt x="80518" y="0"/>
                </a:lnTo>
                <a:close/>
              </a:path>
            </a:pathLst>
          </a:custGeom>
          <a:solidFill>
            <a:srgbClr val="000000"/>
          </a:solidFill>
        </p:spPr>
        <p:txBody>
          <a:bodyPr wrap="square" lIns="0" tIns="0" rIns="0" bIns="0" rtlCol="0"/>
          <a:lstStyle/>
          <a:p>
            <a:endParaRPr/>
          </a:p>
        </p:txBody>
      </p:sp>
      <p:sp>
        <p:nvSpPr>
          <p:cNvPr id="8" name="object 8"/>
          <p:cNvSpPr txBox="1"/>
          <p:nvPr/>
        </p:nvSpPr>
        <p:spPr>
          <a:xfrm>
            <a:off x="286918" y="3489452"/>
            <a:ext cx="6730365" cy="2952750"/>
          </a:xfrm>
          <a:prstGeom prst="rect">
            <a:avLst/>
          </a:prstGeom>
        </p:spPr>
        <p:txBody>
          <a:bodyPr vert="horz" wrap="square" lIns="0" tIns="12700" rIns="0" bIns="0" rtlCol="0">
            <a:spAutoFit/>
          </a:bodyPr>
          <a:lstStyle/>
          <a:p>
            <a:pPr marL="12700" marR="216535">
              <a:lnSpc>
                <a:spcPct val="100000"/>
              </a:lnSpc>
              <a:spcBef>
                <a:spcPts val="100"/>
              </a:spcBef>
              <a:tabLst>
                <a:tab pos="1487805" algn="l"/>
              </a:tabLst>
            </a:pPr>
            <a:r>
              <a:rPr sz="2400" b="1" dirty="0">
                <a:solidFill>
                  <a:srgbClr val="FF0000"/>
                </a:solidFill>
                <a:latin typeface="Times New Roman"/>
                <a:cs typeface="Times New Roman"/>
              </a:rPr>
              <a:t>The </a:t>
            </a:r>
            <a:r>
              <a:rPr sz="2400" b="1" spc="-5" dirty="0">
                <a:solidFill>
                  <a:srgbClr val="FF0000"/>
                </a:solidFill>
                <a:latin typeface="Times New Roman"/>
                <a:cs typeface="Times New Roman"/>
              </a:rPr>
              <a:t>steps taken </a:t>
            </a:r>
            <a:r>
              <a:rPr sz="2400" b="1" dirty="0">
                <a:solidFill>
                  <a:srgbClr val="FF0000"/>
                </a:solidFill>
                <a:latin typeface="Times New Roman"/>
                <a:cs typeface="Times New Roman"/>
              </a:rPr>
              <a:t>by </a:t>
            </a:r>
            <a:r>
              <a:rPr sz="2400" b="1" spc="-5" dirty="0">
                <a:solidFill>
                  <a:srgbClr val="FF0000"/>
                </a:solidFill>
                <a:latin typeface="Times New Roman"/>
                <a:cs typeface="Times New Roman"/>
              </a:rPr>
              <a:t>the </a:t>
            </a:r>
            <a:r>
              <a:rPr sz="2400" b="1" spc="-10" dirty="0">
                <a:solidFill>
                  <a:srgbClr val="FF0000"/>
                </a:solidFill>
                <a:latin typeface="Times New Roman"/>
                <a:cs typeface="Times New Roman"/>
              </a:rPr>
              <a:t>MMU </a:t>
            </a:r>
            <a:r>
              <a:rPr sz="2400" b="1" spc="-5" dirty="0">
                <a:solidFill>
                  <a:srgbClr val="FF0000"/>
                </a:solidFill>
                <a:latin typeface="Times New Roman"/>
                <a:cs typeface="Times New Roman"/>
              </a:rPr>
              <a:t>to translate </a:t>
            </a:r>
            <a:r>
              <a:rPr sz="2400" b="1" dirty="0">
                <a:solidFill>
                  <a:srgbClr val="FF0000"/>
                </a:solidFill>
                <a:latin typeface="Times New Roman"/>
                <a:cs typeface="Times New Roman"/>
              </a:rPr>
              <a:t>a </a:t>
            </a:r>
            <a:r>
              <a:rPr sz="2400" b="1" spc="-5" dirty="0">
                <a:solidFill>
                  <a:srgbClr val="FF0000"/>
                </a:solidFill>
                <a:latin typeface="Times New Roman"/>
                <a:cs typeface="Times New Roman"/>
              </a:rPr>
              <a:t>logical  </a:t>
            </a:r>
            <a:r>
              <a:rPr sz="2400" b="1" spc="-10" dirty="0">
                <a:solidFill>
                  <a:srgbClr val="FF0000"/>
                </a:solidFill>
                <a:latin typeface="Times New Roman"/>
                <a:cs typeface="Times New Roman"/>
              </a:rPr>
              <a:t>address</a:t>
            </a:r>
            <a:r>
              <a:rPr sz="2400" b="1" spc="-15" dirty="0">
                <a:solidFill>
                  <a:srgbClr val="FF0000"/>
                </a:solidFill>
                <a:latin typeface="Times New Roman"/>
                <a:cs typeface="Times New Roman"/>
              </a:rPr>
              <a:t> </a:t>
            </a:r>
            <a:r>
              <a:rPr sz="2400" b="1" spc="-5" dirty="0">
                <a:solidFill>
                  <a:srgbClr val="FF0000"/>
                </a:solidFill>
                <a:latin typeface="Times New Roman"/>
                <a:cs typeface="Times New Roman"/>
              </a:rPr>
              <a:t>to	physical</a:t>
            </a:r>
            <a:r>
              <a:rPr sz="2400" b="1" spc="-10" dirty="0">
                <a:solidFill>
                  <a:srgbClr val="FF0000"/>
                </a:solidFill>
                <a:latin typeface="Times New Roman"/>
                <a:cs typeface="Times New Roman"/>
              </a:rPr>
              <a:t> address:</a:t>
            </a:r>
            <a:endParaRPr sz="2400">
              <a:latin typeface="Times New Roman"/>
              <a:cs typeface="Times New Roman"/>
            </a:endParaRPr>
          </a:p>
          <a:p>
            <a:pPr marL="12700" marR="5715">
              <a:lnSpc>
                <a:spcPct val="100000"/>
              </a:lnSpc>
            </a:pPr>
            <a:r>
              <a:rPr sz="2400" b="1" spc="-5" dirty="0">
                <a:latin typeface="Times New Roman"/>
                <a:cs typeface="Times New Roman"/>
              </a:rPr>
              <a:t>Step1. Extract the </a:t>
            </a:r>
            <a:r>
              <a:rPr sz="2400" b="1" dirty="0">
                <a:latin typeface="Times New Roman"/>
                <a:cs typeface="Times New Roman"/>
              </a:rPr>
              <a:t>page </a:t>
            </a:r>
            <a:r>
              <a:rPr sz="2400" b="1" spc="-10" dirty="0">
                <a:latin typeface="Times New Roman"/>
                <a:cs typeface="Times New Roman"/>
              </a:rPr>
              <a:t>number </a:t>
            </a:r>
            <a:r>
              <a:rPr sz="2400" b="1" i="1" dirty="0">
                <a:latin typeface="Times New Roman"/>
                <a:cs typeface="Times New Roman"/>
              </a:rPr>
              <a:t>p and use it </a:t>
            </a:r>
            <a:r>
              <a:rPr sz="2400" b="1" i="1" spc="-15" dirty="0">
                <a:latin typeface="Times New Roman"/>
                <a:cs typeface="Times New Roman"/>
              </a:rPr>
              <a:t>as </a:t>
            </a:r>
            <a:r>
              <a:rPr sz="2400" b="1" i="1" spc="-5" dirty="0">
                <a:latin typeface="Times New Roman"/>
                <a:cs typeface="Times New Roman"/>
              </a:rPr>
              <a:t>an  index </a:t>
            </a:r>
            <a:r>
              <a:rPr sz="2400" b="1" i="1" dirty="0">
                <a:latin typeface="Times New Roman"/>
                <a:cs typeface="Times New Roman"/>
              </a:rPr>
              <a:t>into the page</a:t>
            </a:r>
            <a:r>
              <a:rPr sz="2400" b="1" i="1" spc="-80" dirty="0">
                <a:latin typeface="Times New Roman"/>
                <a:cs typeface="Times New Roman"/>
              </a:rPr>
              <a:t> </a:t>
            </a:r>
            <a:r>
              <a:rPr sz="2400" b="1" i="1" dirty="0">
                <a:latin typeface="Times New Roman"/>
                <a:cs typeface="Times New Roman"/>
              </a:rPr>
              <a:t>table.</a:t>
            </a:r>
            <a:endParaRPr sz="2400">
              <a:latin typeface="Times New Roman"/>
              <a:cs typeface="Times New Roman"/>
            </a:endParaRPr>
          </a:p>
          <a:p>
            <a:pPr marL="12700">
              <a:lnSpc>
                <a:spcPct val="100000"/>
              </a:lnSpc>
              <a:spcBef>
                <a:spcPts val="5"/>
              </a:spcBef>
            </a:pPr>
            <a:r>
              <a:rPr sz="2400" b="1" spc="-5" dirty="0">
                <a:latin typeface="Times New Roman"/>
                <a:cs typeface="Times New Roman"/>
              </a:rPr>
              <a:t>Step2. Extract the corresponding </a:t>
            </a:r>
            <a:r>
              <a:rPr sz="2400" b="1" spc="-10" dirty="0">
                <a:latin typeface="Times New Roman"/>
                <a:cs typeface="Times New Roman"/>
              </a:rPr>
              <a:t>frame</a:t>
            </a:r>
            <a:r>
              <a:rPr sz="2400" b="1" spc="-260" dirty="0">
                <a:latin typeface="Times New Roman"/>
                <a:cs typeface="Times New Roman"/>
              </a:rPr>
              <a:t> </a:t>
            </a:r>
            <a:r>
              <a:rPr sz="2400" b="1" spc="-5" dirty="0">
                <a:latin typeface="Times New Roman"/>
                <a:cs typeface="Times New Roman"/>
              </a:rPr>
              <a:t>number </a:t>
            </a:r>
            <a:r>
              <a:rPr sz="2400" b="1" i="1" dirty="0">
                <a:latin typeface="Times New Roman"/>
                <a:cs typeface="Times New Roman"/>
              </a:rPr>
              <a:t>f</a:t>
            </a:r>
            <a:endParaRPr sz="2400">
              <a:latin typeface="Times New Roman"/>
              <a:cs typeface="Times New Roman"/>
            </a:endParaRPr>
          </a:p>
          <a:p>
            <a:pPr marL="12700">
              <a:lnSpc>
                <a:spcPct val="100000"/>
              </a:lnSpc>
            </a:pPr>
            <a:r>
              <a:rPr sz="2400" b="1" i="1" spc="-5" dirty="0">
                <a:latin typeface="Times New Roman"/>
                <a:cs typeface="Times New Roman"/>
              </a:rPr>
              <a:t>from </a:t>
            </a:r>
            <a:r>
              <a:rPr sz="2400" b="1" i="1" dirty="0">
                <a:latin typeface="Times New Roman"/>
                <a:cs typeface="Times New Roman"/>
              </a:rPr>
              <a:t>the page</a:t>
            </a:r>
            <a:r>
              <a:rPr sz="2400" b="1" i="1" spc="-40" dirty="0">
                <a:latin typeface="Times New Roman"/>
                <a:cs typeface="Times New Roman"/>
              </a:rPr>
              <a:t> </a:t>
            </a:r>
            <a:r>
              <a:rPr sz="2400" b="1" i="1" spc="-5" dirty="0">
                <a:latin typeface="Times New Roman"/>
                <a:cs typeface="Times New Roman"/>
              </a:rPr>
              <a:t>table.</a:t>
            </a:r>
            <a:endParaRPr sz="2400">
              <a:latin typeface="Times New Roman"/>
              <a:cs typeface="Times New Roman"/>
            </a:endParaRPr>
          </a:p>
          <a:p>
            <a:pPr marL="12700">
              <a:lnSpc>
                <a:spcPct val="100000"/>
              </a:lnSpc>
              <a:spcBef>
                <a:spcPts val="5"/>
              </a:spcBef>
              <a:tabLst>
                <a:tab pos="963294" algn="l"/>
                <a:tab pos="2143760" algn="l"/>
                <a:tab pos="2695575" algn="l"/>
                <a:tab pos="3455035" algn="l"/>
                <a:tab pos="4628515" algn="l"/>
                <a:tab pos="4930140" algn="l"/>
                <a:tab pos="5332730" algn="l"/>
                <a:tab pos="5869305" algn="l"/>
              </a:tabLst>
            </a:pPr>
            <a:r>
              <a:rPr sz="2400" b="1" dirty="0">
                <a:latin typeface="Times New Roman"/>
                <a:cs typeface="Times New Roman"/>
              </a:rPr>
              <a:t>S</a:t>
            </a:r>
            <a:r>
              <a:rPr sz="2400" b="1" spc="-10" dirty="0">
                <a:latin typeface="Times New Roman"/>
                <a:cs typeface="Times New Roman"/>
              </a:rPr>
              <a:t>te</a:t>
            </a:r>
            <a:r>
              <a:rPr sz="2400" b="1" spc="10" dirty="0">
                <a:latin typeface="Times New Roman"/>
                <a:cs typeface="Times New Roman"/>
              </a:rPr>
              <a:t>p</a:t>
            </a:r>
            <a:r>
              <a:rPr sz="2400" b="1" spc="-5" dirty="0">
                <a:latin typeface="Times New Roman"/>
                <a:cs typeface="Times New Roman"/>
              </a:rPr>
              <a:t>3</a:t>
            </a:r>
            <a:r>
              <a:rPr sz="2400" b="1" dirty="0">
                <a:latin typeface="Times New Roman"/>
                <a:cs typeface="Times New Roman"/>
              </a:rPr>
              <a:t>.	R</a:t>
            </a:r>
            <a:r>
              <a:rPr sz="2400" b="1" spc="-20" dirty="0">
                <a:latin typeface="Times New Roman"/>
                <a:cs typeface="Times New Roman"/>
              </a:rPr>
              <a:t>e</a:t>
            </a:r>
            <a:r>
              <a:rPr sz="2400" b="1" dirty="0">
                <a:latin typeface="Times New Roman"/>
                <a:cs typeface="Times New Roman"/>
              </a:rPr>
              <a:t>pla</a:t>
            </a:r>
            <a:r>
              <a:rPr sz="2400" b="1" spc="-10" dirty="0">
                <a:latin typeface="Times New Roman"/>
                <a:cs typeface="Times New Roman"/>
              </a:rPr>
              <a:t>c</a:t>
            </a:r>
            <a:r>
              <a:rPr sz="2400" b="1" dirty="0">
                <a:latin typeface="Times New Roman"/>
                <a:cs typeface="Times New Roman"/>
              </a:rPr>
              <a:t>e	</a:t>
            </a:r>
            <a:r>
              <a:rPr sz="2400" b="1" spc="-10" dirty="0">
                <a:latin typeface="Times New Roman"/>
                <a:cs typeface="Times New Roman"/>
              </a:rPr>
              <a:t>t</a:t>
            </a:r>
            <a:r>
              <a:rPr sz="2400" b="1" dirty="0">
                <a:latin typeface="Times New Roman"/>
                <a:cs typeface="Times New Roman"/>
              </a:rPr>
              <a:t>he	p</a:t>
            </a:r>
            <a:r>
              <a:rPr sz="2400" b="1" spc="15" dirty="0">
                <a:latin typeface="Times New Roman"/>
                <a:cs typeface="Times New Roman"/>
              </a:rPr>
              <a:t>a</a:t>
            </a:r>
            <a:r>
              <a:rPr sz="2400" b="1" dirty="0">
                <a:latin typeface="Times New Roman"/>
                <a:cs typeface="Times New Roman"/>
              </a:rPr>
              <a:t>ge	nu</a:t>
            </a:r>
            <a:r>
              <a:rPr sz="2400" b="1" spc="-35" dirty="0">
                <a:latin typeface="Times New Roman"/>
                <a:cs typeface="Times New Roman"/>
              </a:rPr>
              <a:t>m</a:t>
            </a:r>
            <a:r>
              <a:rPr sz="2400" b="1" dirty="0">
                <a:latin typeface="Times New Roman"/>
                <a:cs typeface="Times New Roman"/>
              </a:rPr>
              <a:t>b</a:t>
            </a:r>
            <a:r>
              <a:rPr sz="2400" b="1" spc="10" dirty="0">
                <a:latin typeface="Times New Roman"/>
                <a:cs typeface="Times New Roman"/>
              </a:rPr>
              <a:t>e</a:t>
            </a:r>
            <a:r>
              <a:rPr sz="2400" b="1" dirty="0">
                <a:latin typeface="Times New Roman"/>
                <a:cs typeface="Times New Roman"/>
              </a:rPr>
              <a:t>r	</a:t>
            </a:r>
            <a:r>
              <a:rPr sz="2400" b="1" i="1" dirty="0">
                <a:latin typeface="Times New Roman"/>
                <a:cs typeface="Times New Roman"/>
              </a:rPr>
              <a:t>p	in	t</a:t>
            </a:r>
            <a:r>
              <a:rPr sz="2400" b="1" i="1" spc="5" dirty="0">
                <a:latin typeface="Times New Roman"/>
                <a:cs typeface="Times New Roman"/>
              </a:rPr>
              <a:t>h</a:t>
            </a:r>
            <a:r>
              <a:rPr sz="2400" b="1" i="1" dirty="0">
                <a:latin typeface="Times New Roman"/>
                <a:cs typeface="Times New Roman"/>
              </a:rPr>
              <a:t>e	logical</a:t>
            </a:r>
            <a:endParaRPr sz="2400">
              <a:latin typeface="Times New Roman"/>
              <a:cs typeface="Times New Roman"/>
            </a:endParaRPr>
          </a:p>
          <a:p>
            <a:pPr marL="12700">
              <a:lnSpc>
                <a:spcPct val="100000"/>
              </a:lnSpc>
            </a:pPr>
            <a:r>
              <a:rPr sz="2400" b="1" i="1" spc="-5" dirty="0">
                <a:latin typeface="Times New Roman"/>
                <a:cs typeface="Times New Roman"/>
              </a:rPr>
              <a:t>address </a:t>
            </a:r>
            <a:r>
              <a:rPr sz="2400" b="1" i="1" dirty="0">
                <a:latin typeface="Times New Roman"/>
                <a:cs typeface="Times New Roman"/>
              </a:rPr>
              <a:t>with the frame number </a:t>
            </a:r>
            <a:r>
              <a:rPr sz="2400" i="1" dirty="0">
                <a:latin typeface="Times New Roman"/>
                <a:cs typeface="Times New Roman"/>
              </a:rPr>
              <a:t>f</a:t>
            </a:r>
            <a:r>
              <a:rPr sz="2400" i="1" spc="-95" dirty="0">
                <a:latin typeface="Times New Roman"/>
                <a:cs typeface="Times New Roman"/>
              </a:rPr>
              <a:t> </a:t>
            </a:r>
            <a:r>
              <a:rPr sz="2400" i="1" dirty="0">
                <a:latin typeface="Times New Roman"/>
                <a:cs typeface="Times New Roman"/>
              </a:rPr>
              <a:t>.</a:t>
            </a:r>
            <a:endParaRPr sz="2400">
              <a:latin typeface="Times New Roman"/>
              <a:cs typeface="Times New Roman"/>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8739" y="23570"/>
            <a:ext cx="8724265" cy="377190"/>
          </a:xfrm>
          <a:prstGeom prst="rect">
            <a:avLst/>
          </a:prstGeom>
        </p:spPr>
        <p:txBody>
          <a:bodyPr vert="horz" wrap="square" lIns="0" tIns="13335" rIns="0" bIns="0" rtlCol="0">
            <a:spAutoFit/>
          </a:bodyPr>
          <a:lstStyle/>
          <a:p>
            <a:pPr marL="12700">
              <a:lnSpc>
                <a:spcPct val="100000"/>
              </a:lnSpc>
              <a:spcBef>
                <a:spcPts val="105"/>
              </a:spcBef>
            </a:pPr>
            <a:r>
              <a:rPr sz="2300" b="1" dirty="0">
                <a:solidFill>
                  <a:srgbClr val="0033CC"/>
                </a:solidFill>
                <a:latin typeface="Times New Roman"/>
                <a:cs typeface="Times New Roman"/>
              </a:rPr>
              <a:t>Translation of Logical </a:t>
            </a:r>
            <a:r>
              <a:rPr sz="2300" b="1" spc="-5" dirty="0">
                <a:solidFill>
                  <a:srgbClr val="0033CC"/>
                </a:solidFill>
                <a:latin typeface="Times New Roman"/>
                <a:cs typeface="Times New Roman"/>
              </a:rPr>
              <a:t>address </a:t>
            </a:r>
            <a:r>
              <a:rPr sz="2300" b="1" dirty="0">
                <a:solidFill>
                  <a:srgbClr val="0033CC"/>
                </a:solidFill>
                <a:latin typeface="Times New Roman"/>
                <a:cs typeface="Times New Roman"/>
              </a:rPr>
              <a:t>into Physical </a:t>
            </a:r>
            <a:r>
              <a:rPr sz="2300" b="1" spc="-5" dirty="0">
                <a:solidFill>
                  <a:srgbClr val="0033CC"/>
                </a:solidFill>
                <a:latin typeface="Times New Roman"/>
                <a:cs typeface="Times New Roman"/>
              </a:rPr>
              <a:t>address using </a:t>
            </a:r>
            <a:r>
              <a:rPr sz="2300" b="1" dirty="0">
                <a:solidFill>
                  <a:srgbClr val="0033CC"/>
                </a:solidFill>
                <a:latin typeface="Times New Roman"/>
                <a:cs typeface="Times New Roman"/>
              </a:rPr>
              <a:t>Page</a:t>
            </a:r>
            <a:r>
              <a:rPr sz="2300" b="1" spc="-135" dirty="0">
                <a:solidFill>
                  <a:srgbClr val="0033CC"/>
                </a:solidFill>
                <a:latin typeface="Times New Roman"/>
                <a:cs typeface="Times New Roman"/>
              </a:rPr>
              <a:t> </a:t>
            </a:r>
            <a:r>
              <a:rPr sz="2300" b="1" dirty="0">
                <a:solidFill>
                  <a:srgbClr val="0033CC"/>
                </a:solidFill>
                <a:latin typeface="Times New Roman"/>
                <a:cs typeface="Times New Roman"/>
              </a:rPr>
              <a:t>Table</a:t>
            </a:r>
            <a:endParaRPr sz="2300">
              <a:latin typeface="Times New Roman"/>
              <a:cs typeface="Times New Roman"/>
            </a:endParaRPr>
          </a:p>
        </p:txBody>
      </p:sp>
      <p:sp>
        <p:nvSpPr>
          <p:cNvPr id="3" name="object 3"/>
          <p:cNvSpPr txBox="1"/>
          <p:nvPr/>
        </p:nvSpPr>
        <p:spPr>
          <a:xfrm>
            <a:off x="78739" y="398780"/>
            <a:ext cx="8956675" cy="727710"/>
          </a:xfrm>
          <a:prstGeom prst="rect">
            <a:avLst/>
          </a:prstGeom>
        </p:spPr>
        <p:txBody>
          <a:bodyPr vert="horz" wrap="square" lIns="0" tIns="13335" rIns="0" bIns="0" rtlCol="0">
            <a:spAutoFit/>
          </a:bodyPr>
          <a:lstStyle/>
          <a:p>
            <a:pPr marL="356870" indent="-344805">
              <a:lnSpc>
                <a:spcPct val="100000"/>
              </a:lnSpc>
              <a:spcBef>
                <a:spcPts val="105"/>
              </a:spcBef>
              <a:buClr>
                <a:srgbClr val="993300"/>
              </a:buClr>
              <a:buSzPct val="108695"/>
              <a:buFont typeface="Wingdings"/>
              <a:buChar char=""/>
              <a:tabLst>
                <a:tab pos="356870" algn="l"/>
                <a:tab pos="357505" algn="l"/>
                <a:tab pos="2421255" algn="l"/>
                <a:tab pos="6236970" algn="l"/>
              </a:tabLst>
            </a:pPr>
            <a:r>
              <a:rPr sz="2300" spc="-10" dirty="0">
                <a:latin typeface="Times New Roman"/>
                <a:cs typeface="Times New Roman"/>
              </a:rPr>
              <a:t>Logical</a:t>
            </a:r>
            <a:r>
              <a:rPr sz="2300" spc="15" dirty="0">
                <a:latin typeface="Times New Roman"/>
                <a:cs typeface="Times New Roman"/>
              </a:rPr>
              <a:t> </a:t>
            </a:r>
            <a:r>
              <a:rPr sz="2300" dirty="0">
                <a:latin typeface="Times New Roman"/>
                <a:cs typeface="Times New Roman"/>
              </a:rPr>
              <a:t>address:	n = </a:t>
            </a:r>
            <a:r>
              <a:rPr sz="2300" spc="-5" dirty="0">
                <a:latin typeface="Times New Roman"/>
                <a:cs typeface="Times New Roman"/>
              </a:rPr>
              <a:t>2(page </a:t>
            </a:r>
            <a:r>
              <a:rPr sz="2300" spc="-10" dirty="0">
                <a:latin typeface="Times New Roman"/>
                <a:cs typeface="Times New Roman"/>
              </a:rPr>
              <a:t>size </a:t>
            </a:r>
            <a:r>
              <a:rPr sz="2300" dirty="0">
                <a:latin typeface="Times New Roman"/>
                <a:cs typeface="Times New Roman"/>
              </a:rPr>
              <a:t>of 4 </a:t>
            </a:r>
            <a:r>
              <a:rPr sz="2300" spc="-10" dirty="0">
                <a:latin typeface="Times New Roman"/>
                <a:cs typeface="Times New Roman"/>
              </a:rPr>
              <a:t>bytes</a:t>
            </a:r>
            <a:r>
              <a:rPr sz="2300" spc="105" dirty="0">
                <a:latin typeface="Times New Roman"/>
                <a:cs typeface="Times New Roman"/>
              </a:rPr>
              <a:t> </a:t>
            </a:r>
            <a:r>
              <a:rPr sz="2300" dirty="0">
                <a:latin typeface="Times New Roman"/>
                <a:cs typeface="Times New Roman"/>
              </a:rPr>
              <a:t>)</a:t>
            </a:r>
            <a:r>
              <a:rPr sz="2300" spc="-20" dirty="0">
                <a:latin typeface="Times New Roman"/>
                <a:cs typeface="Times New Roman"/>
              </a:rPr>
              <a:t> </a:t>
            </a:r>
            <a:r>
              <a:rPr sz="2300" dirty="0">
                <a:latin typeface="Times New Roman"/>
                <a:cs typeface="Times New Roman"/>
              </a:rPr>
              <a:t>and	m = 4(16</a:t>
            </a:r>
            <a:r>
              <a:rPr sz="2300" spc="-35" dirty="0">
                <a:latin typeface="Times New Roman"/>
                <a:cs typeface="Times New Roman"/>
              </a:rPr>
              <a:t> </a:t>
            </a:r>
            <a:r>
              <a:rPr sz="2300" spc="-5" dirty="0">
                <a:latin typeface="Times New Roman"/>
                <a:cs typeface="Times New Roman"/>
              </a:rPr>
              <a:t>addresses).</a:t>
            </a:r>
            <a:endParaRPr sz="2300">
              <a:latin typeface="Times New Roman"/>
              <a:cs typeface="Times New Roman"/>
            </a:endParaRPr>
          </a:p>
          <a:p>
            <a:pPr marL="356870">
              <a:lnSpc>
                <a:spcPct val="100000"/>
              </a:lnSpc>
            </a:pPr>
            <a:r>
              <a:rPr sz="2300" spc="-5" dirty="0">
                <a:latin typeface="Times New Roman"/>
                <a:cs typeface="Times New Roman"/>
              </a:rPr>
              <a:t>Using </a:t>
            </a:r>
            <a:r>
              <a:rPr sz="2300" dirty="0">
                <a:latin typeface="Times New Roman"/>
                <a:cs typeface="Times New Roman"/>
              </a:rPr>
              <a:t>a </a:t>
            </a:r>
            <a:r>
              <a:rPr sz="2300" spc="-5" dirty="0">
                <a:latin typeface="Times New Roman"/>
                <a:cs typeface="Times New Roman"/>
              </a:rPr>
              <a:t>page size </a:t>
            </a:r>
            <a:r>
              <a:rPr sz="2300" dirty="0">
                <a:latin typeface="Times New Roman"/>
                <a:cs typeface="Times New Roman"/>
              </a:rPr>
              <a:t>of 4 </a:t>
            </a:r>
            <a:r>
              <a:rPr sz="2300" spc="-10" dirty="0">
                <a:latin typeface="Times New Roman"/>
                <a:cs typeface="Times New Roman"/>
              </a:rPr>
              <a:t>bytes </a:t>
            </a:r>
            <a:r>
              <a:rPr sz="2300" dirty="0">
                <a:latin typeface="Times New Roman"/>
                <a:cs typeface="Times New Roman"/>
              </a:rPr>
              <a:t>and a </a:t>
            </a:r>
            <a:r>
              <a:rPr sz="2300" spc="-5" dirty="0">
                <a:latin typeface="Times New Roman"/>
                <a:cs typeface="Times New Roman"/>
              </a:rPr>
              <a:t>physical </a:t>
            </a:r>
            <a:r>
              <a:rPr sz="2300" dirty="0">
                <a:latin typeface="Times New Roman"/>
                <a:cs typeface="Times New Roman"/>
              </a:rPr>
              <a:t>memory of 32 </a:t>
            </a:r>
            <a:r>
              <a:rPr sz="2300" spc="-10" dirty="0">
                <a:latin typeface="Times New Roman"/>
                <a:cs typeface="Times New Roman"/>
              </a:rPr>
              <a:t>bytes </a:t>
            </a:r>
            <a:r>
              <a:rPr sz="2300" dirty="0">
                <a:latin typeface="Times New Roman"/>
                <a:cs typeface="Times New Roman"/>
              </a:rPr>
              <a:t>(8</a:t>
            </a:r>
            <a:r>
              <a:rPr sz="2300" spc="65" dirty="0">
                <a:latin typeface="Times New Roman"/>
                <a:cs typeface="Times New Roman"/>
              </a:rPr>
              <a:t> </a:t>
            </a:r>
            <a:r>
              <a:rPr sz="2300" spc="-5" dirty="0">
                <a:latin typeface="Times New Roman"/>
                <a:cs typeface="Times New Roman"/>
              </a:rPr>
              <a:t>pages)</a:t>
            </a:r>
            <a:endParaRPr sz="2300">
              <a:latin typeface="Times New Roman"/>
              <a:cs typeface="Times New Roman"/>
            </a:endParaRPr>
          </a:p>
        </p:txBody>
      </p:sp>
      <p:sp>
        <p:nvSpPr>
          <p:cNvPr id="4" name="object 4"/>
          <p:cNvSpPr/>
          <p:nvPr/>
        </p:nvSpPr>
        <p:spPr>
          <a:xfrm>
            <a:off x="326662" y="1523999"/>
            <a:ext cx="8802252" cy="5326779"/>
          </a:xfrm>
          <a:prstGeom prst="rect">
            <a:avLst/>
          </a:prstGeom>
          <a:blipFill>
            <a:blip r:embed="rId2" cstate="print"/>
            <a:stretch>
              <a:fillRect/>
            </a:stretch>
          </a:blipFill>
        </p:spPr>
        <p:txBody>
          <a:bodyPr wrap="square" lIns="0" tIns="0" rIns="0" bIns="0" rtlCol="0"/>
          <a:lstStyle/>
          <a:p>
            <a:endParaRPr/>
          </a:p>
        </p:txBody>
      </p:sp>
      <p:sp>
        <p:nvSpPr>
          <p:cNvPr id="5" name="object 5"/>
          <p:cNvSpPr txBox="1"/>
          <p:nvPr/>
        </p:nvSpPr>
        <p:spPr>
          <a:xfrm>
            <a:off x="78739" y="1645361"/>
            <a:ext cx="593725" cy="271145"/>
          </a:xfrm>
          <a:prstGeom prst="rect">
            <a:avLst/>
          </a:prstGeom>
        </p:spPr>
        <p:txBody>
          <a:bodyPr vert="horz" wrap="square" lIns="0" tIns="13970" rIns="0" bIns="0" rtlCol="0">
            <a:spAutoFit/>
          </a:bodyPr>
          <a:lstStyle/>
          <a:p>
            <a:pPr marL="12700">
              <a:lnSpc>
                <a:spcPct val="100000"/>
              </a:lnSpc>
              <a:spcBef>
                <a:spcPts val="110"/>
              </a:spcBef>
            </a:pPr>
            <a:r>
              <a:rPr sz="1600" b="1" spc="5" dirty="0">
                <a:solidFill>
                  <a:srgbClr val="0033CC"/>
                </a:solidFill>
                <a:latin typeface="Times New Roman"/>
                <a:cs typeface="Times New Roman"/>
              </a:rPr>
              <a:t>Page</a:t>
            </a:r>
            <a:r>
              <a:rPr sz="1600" b="1" spc="-135" dirty="0">
                <a:solidFill>
                  <a:srgbClr val="0033CC"/>
                </a:solidFill>
                <a:latin typeface="Times New Roman"/>
                <a:cs typeface="Times New Roman"/>
              </a:rPr>
              <a:t> </a:t>
            </a:r>
            <a:r>
              <a:rPr sz="1600" b="1" spc="5" dirty="0">
                <a:solidFill>
                  <a:srgbClr val="0033CC"/>
                </a:solidFill>
                <a:latin typeface="Times New Roman"/>
                <a:cs typeface="Times New Roman"/>
              </a:rPr>
              <a:t>0</a:t>
            </a:r>
            <a:endParaRPr sz="1600">
              <a:latin typeface="Times New Roman"/>
              <a:cs typeface="Times New Roman"/>
            </a:endParaRPr>
          </a:p>
        </p:txBody>
      </p:sp>
      <p:sp>
        <p:nvSpPr>
          <p:cNvPr id="6" name="object 6"/>
          <p:cNvSpPr txBox="1"/>
          <p:nvPr/>
        </p:nvSpPr>
        <p:spPr>
          <a:xfrm>
            <a:off x="78739" y="2325065"/>
            <a:ext cx="593725" cy="271145"/>
          </a:xfrm>
          <a:prstGeom prst="rect">
            <a:avLst/>
          </a:prstGeom>
        </p:spPr>
        <p:txBody>
          <a:bodyPr vert="horz" wrap="square" lIns="0" tIns="13970" rIns="0" bIns="0" rtlCol="0">
            <a:spAutoFit/>
          </a:bodyPr>
          <a:lstStyle/>
          <a:p>
            <a:pPr marL="12700">
              <a:lnSpc>
                <a:spcPct val="100000"/>
              </a:lnSpc>
              <a:spcBef>
                <a:spcPts val="110"/>
              </a:spcBef>
            </a:pPr>
            <a:r>
              <a:rPr sz="1600" b="1" spc="5" dirty="0">
                <a:solidFill>
                  <a:srgbClr val="0033CC"/>
                </a:solidFill>
                <a:latin typeface="Times New Roman"/>
                <a:cs typeface="Times New Roman"/>
              </a:rPr>
              <a:t>Page</a:t>
            </a:r>
            <a:r>
              <a:rPr sz="1600" b="1" spc="-135" dirty="0">
                <a:solidFill>
                  <a:srgbClr val="0033CC"/>
                </a:solidFill>
                <a:latin typeface="Times New Roman"/>
                <a:cs typeface="Times New Roman"/>
              </a:rPr>
              <a:t> </a:t>
            </a:r>
            <a:r>
              <a:rPr sz="1600" b="1" spc="5" dirty="0">
                <a:solidFill>
                  <a:srgbClr val="0033CC"/>
                </a:solidFill>
                <a:latin typeface="Times New Roman"/>
                <a:cs typeface="Times New Roman"/>
              </a:rPr>
              <a:t>1</a:t>
            </a:r>
            <a:endParaRPr sz="1600">
              <a:latin typeface="Times New Roman"/>
              <a:cs typeface="Times New Roman"/>
            </a:endParaRPr>
          </a:p>
        </p:txBody>
      </p:sp>
      <p:sp>
        <p:nvSpPr>
          <p:cNvPr id="7" name="object 7"/>
          <p:cNvSpPr txBox="1"/>
          <p:nvPr/>
        </p:nvSpPr>
        <p:spPr>
          <a:xfrm>
            <a:off x="78739" y="2935046"/>
            <a:ext cx="593725" cy="271145"/>
          </a:xfrm>
          <a:prstGeom prst="rect">
            <a:avLst/>
          </a:prstGeom>
        </p:spPr>
        <p:txBody>
          <a:bodyPr vert="horz" wrap="square" lIns="0" tIns="13970" rIns="0" bIns="0" rtlCol="0">
            <a:spAutoFit/>
          </a:bodyPr>
          <a:lstStyle/>
          <a:p>
            <a:pPr marL="12700">
              <a:lnSpc>
                <a:spcPct val="100000"/>
              </a:lnSpc>
              <a:spcBef>
                <a:spcPts val="110"/>
              </a:spcBef>
            </a:pPr>
            <a:r>
              <a:rPr sz="1600" b="1" spc="5" dirty="0">
                <a:solidFill>
                  <a:srgbClr val="0033CC"/>
                </a:solidFill>
                <a:latin typeface="Times New Roman"/>
                <a:cs typeface="Times New Roman"/>
              </a:rPr>
              <a:t>Page</a:t>
            </a:r>
            <a:r>
              <a:rPr sz="1600" b="1" spc="-135" dirty="0">
                <a:solidFill>
                  <a:srgbClr val="0033CC"/>
                </a:solidFill>
                <a:latin typeface="Times New Roman"/>
                <a:cs typeface="Times New Roman"/>
              </a:rPr>
              <a:t> </a:t>
            </a:r>
            <a:r>
              <a:rPr sz="1600" b="1" spc="5" dirty="0">
                <a:solidFill>
                  <a:srgbClr val="0033CC"/>
                </a:solidFill>
                <a:latin typeface="Times New Roman"/>
                <a:cs typeface="Times New Roman"/>
              </a:rPr>
              <a:t>2</a:t>
            </a:r>
            <a:endParaRPr sz="1600">
              <a:latin typeface="Times New Roman"/>
              <a:cs typeface="Times New Roman"/>
            </a:endParaRPr>
          </a:p>
        </p:txBody>
      </p:sp>
      <p:sp>
        <p:nvSpPr>
          <p:cNvPr id="8" name="object 8"/>
          <p:cNvSpPr txBox="1"/>
          <p:nvPr/>
        </p:nvSpPr>
        <p:spPr>
          <a:xfrm>
            <a:off x="78739" y="3516325"/>
            <a:ext cx="593725" cy="271145"/>
          </a:xfrm>
          <a:prstGeom prst="rect">
            <a:avLst/>
          </a:prstGeom>
        </p:spPr>
        <p:txBody>
          <a:bodyPr vert="horz" wrap="square" lIns="0" tIns="13970" rIns="0" bIns="0" rtlCol="0">
            <a:spAutoFit/>
          </a:bodyPr>
          <a:lstStyle/>
          <a:p>
            <a:pPr marL="12700">
              <a:lnSpc>
                <a:spcPct val="100000"/>
              </a:lnSpc>
              <a:spcBef>
                <a:spcPts val="110"/>
              </a:spcBef>
            </a:pPr>
            <a:r>
              <a:rPr sz="1600" b="1" spc="5" dirty="0">
                <a:solidFill>
                  <a:srgbClr val="0033CC"/>
                </a:solidFill>
                <a:latin typeface="Times New Roman"/>
                <a:cs typeface="Times New Roman"/>
              </a:rPr>
              <a:t>Page</a:t>
            </a:r>
            <a:r>
              <a:rPr sz="1600" b="1" spc="-135" dirty="0">
                <a:solidFill>
                  <a:srgbClr val="0033CC"/>
                </a:solidFill>
                <a:latin typeface="Times New Roman"/>
                <a:cs typeface="Times New Roman"/>
              </a:rPr>
              <a:t> </a:t>
            </a:r>
            <a:r>
              <a:rPr sz="1600" b="1" spc="5" dirty="0">
                <a:solidFill>
                  <a:srgbClr val="0033CC"/>
                </a:solidFill>
                <a:latin typeface="Times New Roman"/>
                <a:cs typeface="Times New Roman"/>
              </a:rPr>
              <a:t>3</a:t>
            </a:r>
            <a:endParaRPr sz="1600">
              <a:latin typeface="Times New Roman"/>
              <a:cs typeface="Times New Roman"/>
            </a:endParaRPr>
          </a:p>
        </p:txBody>
      </p:sp>
      <p:sp>
        <p:nvSpPr>
          <p:cNvPr id="9" name="object 9"/>
          <p:cNvSpPr txBox="1"/>
          <p:nvPr/>
        </p:nvSpPr>
        <p:spPr>
          <a:xfrm>
            <a:off x="6454902" y="1686813"/>
            <a:ext cx="751840" cy="270510"/>
          </a:xfrm>
          <a:prstGeom prst="rect">
            <a:avLst/>
          </a:prstGeom>
        </p:spPr>
        <p:txBody>
          <a:bodyPr vert="horz" wrap="square" lIns="0" tIns="13335" rIns="0" bIns="0" rtlCol="0">
            <a:spAutoFit/>
          </a:bodyPr>
          <a:lstStyle/>
          <a:p>
            <a:pPr marL="12700">
              <a:lnSpc>
                <a:spcPct val="100000"/>
              </a:lnSpc>
              <a:spcBef>
                <a:spcPts val="105"/>
              </a:spcBef>
            </a:pPr>
            <a:r>
              <a:rPr sz="1600" b="1" spc="-5" dirty="0">
                <a:solidFill>
                  <a:srgbClr val="0033CC"/>
                </a:solidFill>
                <a:latin typeface="Times New Roman"/>
                <a:cs typeface="Times New Roman"/>
              </a:rPr>
              <a:t>Frame</a:t>
            </a:r>
            <a:r>
              <a:rPr sz="1600" b="1" spc="-80" dirty="0">
                <a:solidFill>
                  <a:srgbClr val="0033CC"/>
                </a:solidFill>
                <a:latin typeface="Times New Roman"/>
                <a:cs typeface="Times New Roman"/>
              </a:rPr>
              <a:t> </a:t>
            </a:r>
            <a:r>
              <a:rPr sz="1600" b="1" dirty="0">
                <a:solidFill>
                  <a:srgbClr val="0033CC"/>
                </a:solidFill>
                <a:latin typeface="Times New Roman"/>
                <a:cs typeface="Times New Roman"/>
              </a:rPr>
              <a:t>0</a:t>
            </a:r>
            <a:endParaRPr sz="1600">
              <a:latin typeface="Times New Roman"/>
              <a:cs typeface="Times New Roman"/>
            </a:endParaRPr>
          </a:p>
        </p:txBody>
      </p:sp>
      <p:sp>
        <p:nvSpPr>
          <p:cNvPr id="10" name="object 10"/>
          <p:cNvSpPr txBox="1"/>
          <p:nvPr/>
        </p:nvSpPr>
        <p:spPr>
          <a:xfrm>
            <a:off x="6288151" y="3697604"/>
            <a:ext cx="946150" cy="2654935"/>
          </a:xfrm>
          <a:prstGeom prst="rect">
            <a:avLst/>
          </a:prstGeom>
        </p:spPr>
        <p:txBody>
          <a:bodyPr vert="horz" wrap="square" lIns="0" tIns="13335" rIns="0" bIns="0" rtlCol="0">
            <a:spAutoFit/>
          </a:bodyPr>
          <a:lstStyle/>
          <a:p>
            <a:pPr marL="205740">
              <a:lnSpc>
                <a:spcPct val="100000"/>
              </a:lnSpc>
              <a:spcBef>
                <a:spcPts val="105"/>
              </a:spcBef>
            </a:pPr>
            <a:r>
              <a:rPr sz="1600" b="1" spc="-5" dirty="0">
                <a:solidFill>
                  <a:srgbClr val="0033CC"/>
                </a:solidFill>
                <a:latin typeface="Times New Roman"/>
                <a:cs typeface="Times New Roman"/>
              </a:rPr>
              <a:t>Frame</a:t>
            </a:r>
            <a:r>
              <a:rPr sz="1600" b="1" spc="-80" dirty="0">
                <a:solidFill>
                  <a:srgbClr val="0033CC"/>
                </a:solidFill>
                <a:latin typeface="Times New Roman"/>
                <a:cs typeface="Times New Roman"/>
              </a:rPr>
              <a:t> </a:t>
            </a:r>
            <a:r>
              <a:rPr sz="1600" b="1" dirty="0">
                <a:solidFill>
                  <a:srgbClr val="0033CC"/>
                </a:solidFill>
                <a:latin typeface="Times New Roman"/>
                <a:cs typeface="Times New Roman"/>
              </a:rPr>
              <a:t>3</a:t>
            </a:r>
            <a:endParaRPr sz="1600">
              <a:latin typeface="Times New Roman"/>
              <a:cs typeface="Times New Roman"/>
            </a:endParaRPr>
          </a:p>
          <a:p>
            <a:pPr>
              <a:lnSpc>
                <a:spcPct val="100000"/>
              </a:lnSpc>
              <a:spcBef>
                <a:spcPts val="55"/>
              </a:spcBef>
            </a:pPr>
            <a:endParaRPr sz="1700">
              <a:latin typeface="Times New Roman"/>
              <a:cs typeface="Times New Roman"/>
            </a:endParaRPr>
          </a:p>
          <a:p>
            <a:pPr marL="12700">
              <a:lnSpc>
                <a:spcPct val="100000"/>
              </a:lnSpc>
            </a:pPr>
            <a:r>
              <a:rPr sz="1600" b="1" spc="-5" dirty="0">
                <a:solidFill>
                  <a:srgbClr val="0033CC"/>
                </a:solidFill>
                <a:latin typeface="Times New Roman"/>
                <a:cs typeface="Times New Roman"/>
              </a:rPr>
              <a:t>Frame</a:t>
            </a:r>
            <a:r>
              <a:rPr sz="1600" b="1" spc="-35" dirty="0">
                <a:solidFill>
                  <a:srgbClr val="0033CC"/>
                </a:solidFill>
                <a:latin typeface="Times New Roman"/>
                <a:cs typeface="Times New Roman"/>
              </a:rPr>
              <a:t> </a:t>
            </a:r>
            <a:r>
              <a:rPr sz="1600" b="1" dirty="0">
                <a:solidFill>
                  <a:srgbClr val="0033CC"/>
                </a:solidFill>
                <a:latin typeface="Times New Roman"/>
                <a:cs typeface="Times New Roman"/>
              </a:rPr>
              <a:t>4</a:t>
            </a:r>
            <a:endParaRPr sz="1600">
              <a:latin typeface="Times New Roman"/>
              <a:cs typeface="Times New Roman"/>
            </a:endParaRPr>
          </a:p>
          <a:p>
            <a:pPr>
              <a:lnSpc>
                <a:spcPct val="100000"/>
              </a:lnSpc>
              <a:spcBef>
                <a:spcPts val="45"/>
              </a:spcBef>
            </a:pPr>
            <a:endParaRPr sz="2650">
              <a:latin typeface="Times New Roman"/>
              <a:cs typeface="Times New Roman"/>
            </a:endParaRPr>
          </a:p>
          <a:p>
            <a:pPr marL="95250">
              <a:lnSpc>
                <a:spcPct val="100000"/>
              </a:lnSpc>
            </a:pPr>
            <a:r>
              <a:rPr sz="1600" b="1" spc="-5" dirty="0">
                <a:solidFill>
                  <a:srgbClr val="0033CC"/>
                </a:solidFill>
                <a:latin typeface="Times New Roman"/>
                <a:cs typeface="Times New Roman"/>
              </a:rPr>
              <a:t>Frame</a:t>
            </a:r>
            <a:r>
              <a:rPr sz="1600" b="1" spc="-100" dirty="0">
                <a:solidFill>
                  <a:srgbClr val="0033CC"/>
                </a:solidFill>
                <a:latin typeface="Times New Roman"/>
                <a:cs typeface="Times New Roman"/>
              </a:rPr>
              <a:t> </a:t>
            </a:r>
            <a:r>
              <a:rPr sz="1600" b="1" dirty="0">
                <a:solidFill>
                  <a:srgbClr val="0033CC"/>
                </a:solidFill>
                <a:latin typeface="Times New Roman"/>
                <a:cs typeface="Times New Roman"/>
              </a:rPr>
              <a:t>5</a:t>
            </a:r>
            <a:endParaRPr sz="1600">
              <a:latin typeface="Times New Roman"/>
              <a:cs typeface="Times New Roman"/>
            </a:endParaRPr>
          </a:p>
          <a:p>
            <a:pPr>
              <a:lnSpc>
                <a:spcPct val="100000"/>
              </a:lnSpc>
            </a:pPr>
            <a:endParaRPr sz="1800">
              <a:latin typeface="Times New Roman"/>
              <a:cs typeface="Times New Roman"/>
            </a:endParaRPr>
          </a:p>
          <a:p>
            <a:pPr marL="80645">
              <a:lnSpc>
                <a:spcPct val="100000"/>
              </a:lnSpc>
              <a:spcBef>
                <a:spcPts val="1475"/>
              </a:spcBef>
            </a:pPr>
            <a:r>
              <a:rPr sz="1600" b="1" spc="-5" dirty="0">
                <a:solidFill>
                  <a:srgbClr val="0033CC"/>
                </a:solidFill>
                <a:latin typeface="Times New Roman"/>
                <a:cs typeface="Times New Roman"/>
              </a:rPr>
              <a:t>Frame</a:t>
            </a:r>
            <a:r>
              <a:rPr sz="1600" b="1" spc="-110" dirty="0">
                <a:solidFill>
                  <a:srgbClr val="0033CC"/>
                </a:solidFill>
                <a:latin typeface="Times New Roman"/>
                <a:cs typeface="Times New Roman"/>
              </a:rPr>
              <a:t> </a:t>
            </a:r>
            <a:r>
              <a:rPr sz="1600" b="1" spc="5" dirty="0">
                <a:solidFill>
                  <a:srgbClr val="0033CC"/>
                </a:solidFill>
                <a:latin typeface="Times New Roman"/>
                <a:cs typeface="Times New Roman"/>
              </a:rPr>
              <a:t>6</a:t>
            </a:r>
            <a:endParaRPr sz="1600">
              <a:latin typeface="Times New Roman"/>
              <a:cs typeface="Times New Roman"/>
            </a:endParaRPr>
          </a:p>
          <a:p>
            <a:pPr>
              <a:lnSpc>
                <a:spcPct val="100000"/>
              </a:lnSpc>
              <a:spcBef>
                <a:spcPts val="30"/>
              </a:spcBef>
            </a:pPr>
            <a:endParaRPr sz="2100">
              <a:latin typeface="Times New Roman"/>
              <a:cs typeface="Times New Roman"/>
            </a:endParaRPr>
          </a:p>
          <a:p>
            <a:pPr marL="95250">
              <a:lnSpc>
                <a:spcPct val="100000"/>
              </a:lnSpc>
            </a:pPr>
            <a:r>
              <a:rPr sz="1600" b="1" spc="-5" dirty="0">
                <a:solidFill>
                  <a:srgbClr val="0033CC"/>
                </a:solidFill>
                <a:latin typeface="Times New Roman"/>
                <a:cs typeface="Times New Roman"/>
              </a:rPr>
              <a:t>Frame</a:t>
            </a:r>
            <a:r>
              <a:rPr sz="1600" b="1" spc="-100" dirty="0">
                <a:solidFill>
                  <a:srgbClr val="0033CC"/>
                </a:solidFill>
                <a:latin typeface="Times New Roman"/>
                <a:cs typeface="Times New Roman"/>
              </a:rPr>
              <a:t> </a:t>
            </a:r>
            <a:r>
              <a:rPr sz="1600" b="1" dirty="0">
                <a:solidFill>
                  <a:srgbClr val="0033CC"/>
                </a:solidFill>
                <a:latin typeface="Times New Roman"/>
                <a:cs typeface="Times New Roman"/>
              </a:rPr>
              <a:t>7</a:t>
            </a:r>
            <a:endParaRPr sz="1600">
              <a:latin typeface="Times New Roman"/>
              <a:cs typeface="Times New Roman"/>
            </a:endParaRPr>
          </a:p>
        </p:txBody>
      </p:sp>
      <p:sp>
        <p:nvSpPr>
          <p:cNvPr id="11" name="object 11"/>
          <p:cNvSpPr txBox="1"/>
          <p:nvPr/>
        </p:nvSpPr>
        <p:spPr>
          <a:xfrm>
            <a:off x="6426200" y="2990849"/>
            <a:ext cx="751840" cy="270510"/>
          </a:xfrm>
          <a:prstGeom prst="rect">
            <a:avLst/>
          </a:prstGeom>
        </p:spPr>
        <p:txBody>
          <a:bodyPr vert="horz" wrap="square" lIns="0" tIns="13335" rIns="0" bIns="0" rtlCol="0">
            <a:spAutoFit/>
          </a:bodyPr>
          <a:lstStyle/>
          <a:p>
            <a:pPr marL="12700">
              <a:lnSpc>
                <a:spcPct val="100000"/>
              </a:lnSpc>
              <a:spcBef>
                <a:spcPts val="105"/>
              </a:spcBef>
            </a:pPr>
            <a:r>
              <a:rPr sz="1600" b="1" spc="-5" dirty="0">
                <a:solidFill>
                  <a:srgbClr val="0033CC"/>
                </a:solidFill>
                <a:latin typeface="Times New Roman"/>
                <a:cs typeface="Times New Roman"/>
              </a:rPr>
              <a:t>Frame</a:t>
            </a:r>
            <a:r>
              <a:rPr sz="1600" b="1" spc="-80" dirty="0">
                <a:solidFill>
                  <a:srgbClr val="0033CC"/>
                </a:solidFill>
                <a:latin typeface="Times New Roman"/>
                <a:cs typeface="Times New Roman"/>
              </a:rPr>
              <a:t> </a:t>
            </a:r>
            <a:r>
              <a:rPr sz="1600" b="1" dirty="0">
                <a:solidFill>
                  <a:srgbClr val="0033CC"/>
                </a:solidFill>
                <a:latin typeface="Times New Roman"/>
                <a:cs typeface="Times New Roman"/>
              </a:rPr>
              <a:t>2</a:t>
            </a:r>
            <a:endParaRPr sz="1600">
              <a:latin typeface="Times New Roman"/>
              <a:cs typeface="Times New Roman"/>
            </a:endParaRPr>
          </a:p>
        </p:txBody>
      </p:sp>
      <p:sp>
        <p:nvSpPr>
          <p:cNvPr id="12" name="object 12"/>
          <p:cNvSpPr txBox="1"/>
          <p:nvPr/>
        </p:nvSpPr>
        <p:spPr>
          <a:xfrm>
            <a:off x="6411848" y="2311145"/>
            <a:ext cx="751840" cy="270510"/>
          </a:xfrm>
          <a:prstGeom prst="rect">
            <a:avLst/>
          </a:prstGeom>
        </p:spPr>
        <p:txBody>
          <a:bodyPr vert="horz" wrap="square" lIns="0" tIns="13335" rIns="0" bIns="0" rtlCol="0">
            <a:spAutoFit/>
          </a:bodyPr>
          <a:lstStyle/>
          <a:p>
            <a:pPr marL="12700">
              <a:lnSpc>
                <a:spcPct val="100000"/>
              </a:lnSpc>
              <a:spcBef>
                <a:spcPts val="105"/>
              </a:spcBef>
            </a:pPr>
            <a:r>
              <a:rPr sz="1600" b="1" spc="-5" dirty="0">
                <a:solidFill>
                  <a:srgbClr val="0033CC"/>
                </a:solidFill>
                <a:latin typeface="Times New Roman"/>
                <a:cs typeface="Times New Roman"/>
              </a:rPr>
              <a:t>Frame</a:t>
            </a:r>
            <a:r>
              <a:rPr sz="1600" b="1" spc="-80" dirty="0">
                <a:solidFill>
                  <a:srgbClr val="0033CC"/>
                </a:solidFill>
                <a:latin typeface="Times New Roman"/>
                <a:cs typeface="Times New Roman"/>
              </a:rPr>
              <a:t> </a:t>
            </a:r>
            <a:r>
              <a:rPr sz="1600" b="1" dirty="0">
                <a:solidFill>
                  <a:srgbClr val="0033CC"/>
                </a:solidFill>
                <a:latin typeface="Times New Roman"/>
                <a:cs typeface="Times New Roman"/>
              </a:rPr>
              <a:t>1</a:t>
            </a:r>
            <a:endParaRPr sz="1600">
              <a:latin typeface="Times New Roman"/>
              <a:cs typeface="Times New Roman"/>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342391" y="287477"/>
            <a:ext cx="8435340" cy="5151755"/>
          </a:xfrm>
          <a:prstGeom prst="rect">
            <a:avLst/>
          </a:prstGeom>
        </p:spPr>
        <p:txBody>
          <a:bodyPr vert="horz" wrap="square" lIns="0" tIns="12700" rIns="0" bIns="0" rtlCol="0">
            <a:spAutoFit/>
          </a:bodyPr>
          <a:lstStyle/>
          <a:p>
            <a:pPr marL="12700">
              <a:lnSpc>
                <a:spcPct val="100000"/>
              </a:lnSpc>
              <a:spcBef>
                <a:spcPts val="100"/>
              </a:spcBef>
              <a:tabLst>
                <a:tab pos="615950" algn="l"/>
                <a:tab pos="2466975" algn="l"/>
                <a:tab pos="3195955" algn="l"/>
                <a:tab pos="3579495" algn="l"/>
                <a:tab pos="4728845" algn="l"/>
                <a:tab pos="5281295" algn="l"/>
                <a:tab pos="5701665" algn="l"/>
                <a:tab pos="6799580" algn="l"/>
                <a:tab pos="7406005" algn="l"/>
              </a:tabLst>
            </a:pPr>
            <a:r>
              <a:rPr sz="2400" dirty="0">
                <a:latin typeface="Times New Roman"/>
                <a:cs typeface="Times New Roman"/>
              </a:rPr>
              <a:t>The	</a:t>
            </a:r>
            <a:r>
              <a:rPr sz="2400" spc="-10" dirty="0">
                <a:latin typeface="Times New Roman"/>
                <a:cs typeface="Times New Roman"/>
              </a:rPr>
              <a:t>programmer‘s	</a:t>
            </a:r>
            <a:r>
              <a:rPr sz="2400" dirty="0">
                <a:latin typeface="Times New Roman"/>
                <a:cs typeface="Times New Roman"/>
              </a:rPr>
              <a:t>view	</a:t>
            </a:r>
            <a:r>
              <a:rPr sz="2400" spc="-5" dirty="0">
                <a:latin typeface="Times New Roman"/>
                <a:cs typeface="Times New Roman"/>
              </a:rPr>
              <a:t>of	</a:t>
            </a:r>
            <a:r>
              <a:rPr sz="2400" spc="5" dirty="0">
                <a:latin typeface="Times New Roman"/>
                <a:cs typeface="Times New Roman"/>
              </a:rPr>
              <a:t>memory	</a:t>
            </a:r>
            <a:r>
              <a:rPr sz="2400" spc="-10" dirty="0">
                <a:latin typeface="Times New Roman"/>
                <a:cs typeface="Times New Roman"/>
              </a:rPr>
              <a:t>can	</a:t>
            </a:r>
            <a:r>
              <a:rPr sz="2400" spc="10" dirty="0">
                <a:latin typeface="Times New Roman"/>
                <a:cs typeface="Times New Roman"/>
              </a:rPr>
              <a:t>be	</a:t>
            </a:r>
            <a:r>
              <a:rPr sz="2400" dirty="0">
                <a:latin typeface="Times New Roman"/>
                <a:cs typeface="Times New Roman"/>
              </a:rPr>
              <a:t>mapped	into	</a:t>
            </a:r>
            <a:r>
              <a:rPr sz="2400" spc="-5" dirty="0">
                <a:latin typeface="Times New Roman"/>
                <a:cs typeface="Times New Roman"/>
              </a:rPr>
              <a:t>physical</a:t>
            </a:r>
            <a:endParaRPr sz="2400">
              <a:latin typeface="Times New Roman"/>
              <a:cs typeface="Times New Roman"/>
            </a:endParaRPr>
          </a:p>
          <a:p>
            <a:pPr marL="12700">
              <a:lnSpc>
                <a:spcPct val="100000"/>
              </a:lnSpc>
            </a:pPr>
            <a:r>
              <a:rPr sz="2400" spc="-5" dirty="0">
                <a:latin typeface="Times New Roman"/>
                <a:cs typeface="Times New Roman"/>
              </a:rPr>
              <a:t>memory as, </a:t>
            </a:r>
            <a:r>
              <a:rPr sz="2400" spc="-15" dirty="0">
                <a:latin typeface="Times New Roman"/>
                <a:cs typeface="Times New Roman"/>
              </a:rPr>
              <a:t>Logical </a:t>
            </a:r>
            <a:r>
              <a:rPr sz="2400" spc="-5" dirty="0">
                <a:latin typeface="Times New Roman"/>
                <a:cs typeface="Times New Roman"/>
              </a:rPr>
              <a:t>address </a:t>
            </a:r>
            <a:r>
              <a:rPr sz="2400" dirty="0">
                <a:latin typeface="Times New Roman"/>
                <a:cs typeface="Times New Roman"/>
              </a:rPr>
              <a:t>0 is </a:t>
            </a:r>
            <a:r>
              <a:rPr sz="2400" spc="-10" dirty="0">
                <a:latin typeface="Times New Roman"/>
                <a:cs typeface="Times New Roman"/>
              </a:rPr>
              <a:t>page </a:t>
            </a:r>
            <a:r>
              <a:rPr sz="2400" dirty="0">
                <a:latin typeface="Times New Roman"/>
                <a:cs typeface="Times New Roman"/>
              </a:rPr>
              <a:t>0, </a:t>
            </a:r>
            <a:r>
              <a:rPr sz="2400" spc="-15" dirty="0">
                <a:latin typeface="Times New Roman"/>
                <a:cs typeface="Times New Roman"/>
              </a:rPr>
              <a:t>offset</a:t>
            </a:r>
            <a:r>
              <a:rPr sz="2400" spc="155" dirty="0">
                <a:latin typeface="Times New Roman"/>
                <a:cs typeface="Times New Roman"/>
              </a:rPr>
              <a:t> </a:t>
            </a:r>
            <a:r>
              <a:rPr sz="2400" dirty="0">
                <a:latin typeface="Times New Roman"/>
                <a:cs typeface="Times New Roman"/>
              </a:rPr>
              <a:t>0.</a:t>
            </a:r>
            <a:endParaRPr sz="2400">
              <a:latin typeface="Times New Roman"/>
              <a:cs typeface="Times New Roman"/>
            </a:endParaRPr>
          </a:p>
          <a:p>
            <a:pPr marL="12700">
              <a:lnSpc>
                <a:spcPct val="100000"/>
              </a:lnSpc>
              <a:spcBef>
                <a:spcPts val="5"/>
              </a:spcBef>
            </a:pPr>
            <a:r>
              <a:rPr sz="2400" b="1" spc="-5" dirty="0">
                <a:solidFill>
                  <a:srgbClr val="0033CC"/>
                </a:solidFill>
                <a:latin typeface="Times New Roman"/>
                <a:cs typeface="Times New Roman"/>
              </a:rPr>
              <a:t>Logical </a:t>
            </a:r>
            <a:r>
              <a:rPr sz="2400" b="1" spc="-10" dirty="0">
                <a:solidFill>
                  <a:srgbClr val="0033CC"/>
                </a:solidFill>
                <a:latin typeface="Times New Roman"/>
                <a:cs typeface="Times New Roman"/>
              </a:rPr>
              <a:t>address </a:t>
            </a:r>
            <a:r>
              <a:rPr sz="2400" b="1" spc="-5" dirty="0">
                <a:solidFill>
                  <a:srgbClr val="0033CC"/>
                </a:solidFill>
                <a:latin typeface="Times New Roman"/>
                <a:cs typeface="Times New Roman"/>
              </a:rPr>
              <a:t>into Physical </a:t>
            </a:r>
            <a:r>
              <a:rPr sz="2400" b="1" spc="-10" dirty="0">
                <a:solidFill>
                  <a:srgbClr val="0033CC"/>
                </a:solidFill>
                <a:latin typeface="Times New Roman"/>
                <a:cs typeface="Times New Roman"/>
              </a:rPr>
              <a:t>address </a:t>
            </a:r>
            <a:r>
              <a:rPr sz="2400" b="1" dirty="0">
                <a:solidFill>
                  <a:srgbClr val="0033CC"/>
                </a:solidFill>
                <a:latin typeface="Times New Roman"/>
                <a:cs typeface="Times New Roman"/>
              </a:rPr>
              <a:t>is </a:t>
            </a:r>
            <a:r>
              <a:rPr sz="2400" b="1" spc="-5" dirty="0">
                <a:solidFill>
                  <a:srgbClr val="0033CC"/>
                </a:solidFill>
                <a:latin typeface="Times New Roman"/>
                <a:cs typeface="Times New Roman"/>
              </a:rPr>
              <a:t>calculated as</a:t>
            </a:r>
            <a:r>
              <a:rPr sz="2400" b="1" spc="35" dirty="0">
                <a:solidFill>
                  <a:srgbClr val="0033CC"/>
                </a:solidFill>
                <a:latin typeface="Times New Roman"/>
                <a:cs typeface="Times New Roman"/>
              </a:rPr>
              <a:t> </a:t>
            </a:r>
            <a:r>
              <a:rPr sz="2400" b="1" dirty="0">
                <a:solidFill>
                  <a:srgbClr val="0033CC"/>
                </a:solidFill>
                <a:latin typeface="Times New Roman"/>
                <a:cs typeface="Times New Roman"/>
              </a:rPr>
              <a:t>,</a:t>
            </a:r>
            <a:endParaRPr sz="2400">
              <a:latin typeface="Times New Roman"/>
              <a:cs typeface="Times New Roman"/>
            </a:endParaRPr>
          </a:p>
          <a:p>
            <a:pPr marL="12700">
              <a:lnSpc>
                <a:spcPct val="100000"/>
              </a:lnSpc>
              <a:spcBef>
                <a:spcPts val="25"/>
              </a:spcBef>
            </a:pPr>
            <a:r>
              <a:rPr sz="2400" b="1" spc="-5" dirty="0">
                <a:solidFill>
                  <a:srgbClr val="0033CC"/>
                </a:solidFill>
                <a:latin typeface="Times New Roman"/>
                <a:cs typeface="Times New Roman"/>
              </a:rPr>
              <a:t>Physical </a:t>
            </a:r>
            <a:r>
              <a:rPr sz="2400" b="1" spc="-10" dirty="0">
                <a:solidFill>
                  <a:srgbClr val="0033CC"/>
                </a:solidFill>
                <a:latin typeface="Times New Roman"/>
                <a:cs typeface="Times New Roman"/>
              </a:rPr>
              <a:t>address= </a:t>
            </a:r>
            <a:r>
              <a:rPr sz="2400" b="1" dirty="0">
                <a:solidFill>
                  <a:srgbClr val="0033CC"/>
                </a:solidFill>
                <a:latin typeface="Times New Roman"/>
                <a:cs typeface="Times New Roman"/>
              </a:rPr>
              <a:t>[ ( </a:t>
            </a:r>
            <a:r>
              <a:rPr sz="2400" b="1" spc="-10" dirty="0">
                <a:solidFill>
                  <a:srgbClr val="0033CC"/>
                </a:solidFill>
                <a:latin typeface="Times New Roman"/>
                <a:cs typeface="Times New Roman"/>
              </a:rPr>
              <a:t>frame </a:t>
            </a:r>
            <a:r>
              <a:rPr sz="2400" b="1" dirty="0">
                <a:solidFill>
                  <a:srgbClr val="0033CC"/>
                </a:solidFill>
                <a:latin typeface="Noto Sans CJK HK"/>
                <a:cs typeface="Noto Sans CJK HK"/>
              </a:rPr>
              <a:t>× </a:t>
            </a:r>
            <a:r>
              <a:rPr sz="2400" b="1" dirty="0">
                <a:solidFill>
                  <a:srgbClr val="0033CC"/>
                </a:solidFill>
                <a:latin typeface="Times New Roman"/>
                <a:cs typeface="Times New Roman"/>
              </a:rPr>
              <a:t>page </a:t>
            </a:r>
            <a:r>
              <a:rPr sz="2400" b="1" spc="-5" dirty="0">
                <a:solidFill>
                  <a:srgbClr val="0033CC"/>
                </a:solidFill>
                <a:latin typeface="Times New Roman"/>
                <a:cs typeface="Times New Roman"/>
              </a:rPr>
              <a:t>size)+</a:t>
            </a:r>
            <a:r>
              <a:rPr sz="2400" b="1" spc="105" dirty="0">
                <a:solidFill>
                  <a:srgbClr val="0033CC"/>
                </a:solidFill>
                <a:latin typeface="Times New Roman"/>
                <a:cs typeface="Times New Roman"/>
              </a:rPr>
              <a:t> </a:t>
            </a:r>
            <a:r>
              <a:rPr sz="2400" b="1" dirty="0">
                <a:solidFill>
                  <a:srgbClr val="0033CC"/>
                </a:solidFill>
                <a:latin typeface="Times New Roman"/>
                <a:cs typeface="Times New Roman"/>
              </a:rPr>
              <a:t>Offset]</a:t>
            </a:r>
            <a:endParaRPr sz="2400">
              <a:latin typeface="Times New Roman"/>
              <a:cs typeface="Times New Roman"/>
            </a:endParaRPr>
          </a:p>
          <a:p>
            <a:pPr>
              <a:lnSpc>
                <a:spcPct val="100000"/>
              </a:lnSpc>
              <a:spcBef>
                <a:spcPts val="10"/>
              </a:spcBef>
            </a:pPr>
            <a:endParaRPr sz="2450">
              <a:latin typeface="Times New Roman"/>
              <a:cs typeface="Times New Roman"/>
            </a:endParaRPr>
          </a:p>
          <a:p>
            <a:pPr marL="12700" marR="8255" algn="just">
              <a:lnSpc>
                <a:spcPct val="100899"/>
              </a:lnSpc>
              <a:spcBef>
                <a:spcPts val="5"/>
              </a:spcBef>
            </a:pPr>
            <a:r>
              <a:rPr sz="2400" spc="-5" dirty="0">
                <a:solidFill>
                  <a:srgbClr val="FF0000"/>
                </a:solidFill>
                <a:latin typeface="Times New Roman"/>
                <a:cs typeface="Times New Roman"/>
              </a:rPr>
              <a:t>Indexing </a:t>
            </a:r>
            <a:r>
              <a:rPr sz="2400" dirty="0">
                <a:solidFill>
                  <a:srgbClr val="FF0000"/>
                </a:solidFill>
                <a:latin typeface="Times New Roman"/>
                <a:cs typeface="Times New Roman"/>
              </a:rPr>
              <a:t>into the </a:t>
            </a:r>
            <a:r>
              <a:rPr sz="2400" spc="-10" dirty="0">
                <a:solidFill>
                  <a:srgbClr val="FF0000"/>
                </a:solidFill>
                <a:latin typeface="Times New Roman"/>
                <a:cs typeface="Times New Roman"/>
              </a:rPr>
              <a:t>page </a:t>
            </a:r>
            <a:r>
              <a:rPr sz="2400" spc="-5" dirty="0">
                <a:solidFill>
                  <a:srgbClr val="FF0000"/>
                </a:solidFill>
                <a:latin typeface="Times New Roman"/>
                <a:cs typeface="Times New Roman"/>
              </a:rPr>
              <a:t>table, </a:t>
            </a:r>
            <a:r>
              <a:rPr sz="2400" dirty="0">
                <a:latin typeface="Times New Roman"/>
                <a:cs typeface="Times New Roman"/>
              </a:rPr>
              <a:t>find that </a:t>
            </a:r>
            <a:r>
              <a:rPr sz="2400" spc="-10" dirty="0">
                <a:latin typeface="Times New Roman"/>
                <a:cs typeface="Times New Roman"/>
              </a:rPr>
              <a:t>page </a:t>
            </a:r>
            <a:r>
              <a:rPr sz="2400" dirty="0">
                <a:latin typeface="Times New Roman"/>
                <a:cs typeface="Times New Roman"/>
              </a:rPr>
              <a:t>0 </a:t>
            </a:r>
            <a:r>
              <a:rPr sz="2400" spc="10" dirty="0">
                <a:latin typeface="Times New Roman"/>
                <a:cs typeface="Times New Roman"/>
              </a:rPr>
              <a:t>is </a:t>
            </a:r>
            <a:r>
              <a:rPr sz="2400" dirty="0">
                <a:latin typeface="Times New Roman"/>
                <a:cs typeface="Times New Roman"/>
              </a:rPr>
              <a:t>in </a:t>
            </a:r>
            <a:r>
              <a:rPr sz="2400" spc="-5" dirty="0">
                <a:latin typeface="Times New Roman"/>
                <a:cs typeface="Times New Roman"/>
              </a:rPr>
              <a:t>frame </a:t>
            </a:r>
            <a:r>
              <a:rPr sz="2400" dirty="0">
                <a:latin typeface="Times New Roman"/>
                <a:cs typeface="Times New Roman"/>
              </a:rPr>
              <a:t>5. So,  </a:t>
            </a:r>
            <a:r>
              <a:rPr sz="2400" spc="-10" dirty="0">
                <a:latin typeface="Times New Roman"/>
                <a:cs typeface="Times New Roman"/>
              </a:rPr>
              <a:t>logical </a:t>
            </a:r>
            <a:r>
              <a:rPr sz="2400" spc="-5" dirty="0">
                <a:latin typeface="Times New Roman"/>
                <a:cs typeface="Times New Roman"/>
              </a:rPr>
              <a:t>address </a:t>
            </a:r>
            <a:r>
              <a:rPr sz="2400" dirty="0">
                <a:latin typeface="Times New Roman"/>
                <a:cs typeface="Times New Roman"/>
              </a:rPr>
              <a:t>0 </a:t>
            </a:r>
            <a:r>
              <a:rPr sz="2400" spc="-5" dirty="0">
                <a:latin typeface="Times New Roman"/>
                <a:cs typeface="Times New Roman"/>
              </a:rPr>
              <a:t>maps </a:t>
            </a:r>
            <a:r>
              <a:rPr sz="2400" dirty="0">
                <a:latin typeface="Times New Roman"/>
                <a:cs typeface="Times New Roman"/>
              </a:rPr>
              <a:t>to </a:t>
            </a:r>
            <a:r>
              <a:rPr sz="2400" spc="-15" dirty="0">
                <a:latin typeface="Times New Roman"/>
                <a:cs typeface="Times New Roman"/>
              </a:rPr>
              <a:t>physical </a:t>
            </a:r>
            <a:r>
              <a:rPr sz="2400" spc="-5" dirty="0">
                <a:latin typeface="Times New Roman"/>
                <a:cs typeface="Times New Roman"/>
              </a:rPr>
              <a:t>address 20 </a:t>
            </a:r>
            <a:r>
              <a:rPr sz="2400" spc="5" dirty="0">
                <a:latin typeface="Times New Roman"/>
                <a:cs typeface="Times New Roman"/>
              </a:rPr>
              <a:t>[= </a:t>
            </a:r>
            <a:r>
              <a:rPr sz="2400" spc="-5" dirty="0">
                <a:latin typeface="Times New Roman"/>
                <a:cs typeface="Times New Roman"/>
              </a:rPr>
              <a:t>(5 </a:t>
            </a:r>
            <a:r>
              <a:rPr sz="2400" dirty="0">
                <a:latin typeface="AoyagiKouzanFontT"/>
                <a:cs typeface="AoyagiKouzanFontT"/>
              </a:rPr>
              <a:t>×</a:t>
            </a:r>
            <a:r>
              <a:rPr sz="2400" spc="-459" dirty="0">
                <a:latin typeface="AoyagiKouzanFontT"/>
                <a:cs typeface="AoyagiKouzanFontT"/>
              </a:rPr>
              <a:t> </a:t>
            </a:r>
            <a:r>
              <a:rPr sz="2400" spc="-5" dirty="0">
                <a:latin typeface="Times New Roman"/>
                <a:cs typeface="Times New Roman"/>
              </a:rPr>
              <a:t>4) +0].</a:t>
            </a:r>
            <a:endParaRPr sz="2400">
              <a:latin typeface="Times New Roman"/>
              <a:cs typeface="Times New Roman"/>
            </a:endParaRPr>
          </a:p>
          <a:p>
            <a:pPr>
              <a:lnSpc>
                <a:spcPct val="100000"/>
              </a:lnSpc>
              <a:spcBef>
                <a:spcPts val="40"/>
              </a:spcBef>
            </a:pPr>
            <a:endParaRPr sz="2450">
              <a:latin typeface="Times New Roman"/>
              <a:cs typeface="Times New Roman"/>
            </a:endParaRPr>
          </a:p>
          <a:p>
            <a:pPr marL="12700">
              <a:lnSpc>
                <a:spcPct val="100000"/>
              </a:lnSpc>
            </a:pPr>
            <a:r>
              <a:rPr sz="2400" spc="-10" dirty="0">
                <a:latin typeface="Times New Roman"/>
                <a:cs typeface="Times New Roman"/>
              </a:rPr>
              <a:t>Logical</a:t>
            </a:r>
            <a:r>
              <a:rPr sz="2400" spc="175" dirty="0">
                <a:latin typeface="Times New Roman"/>
                <a:cs typeface="Times New Roman"/>
              </a:rPr>
              <a:t> </a:t>
            </a:r>
            <a:r>
              <a:rPr sz="2400" spc="-5" dirty="0">
                <a:latin typeface="Times New Roman"/>
                <a:cs typeface="Times New Roman"/>
              </a:rPr>
              <a:t>address</a:t>
            </a:r>
            <a:r>
              <a:rPr sz="2400" spc="175" dirty="0">
                <a:latin typeface="Times New Roman"/>
                <a:cs typeface="Times New Roman"/>
              </a:rPr>
              <a:t> </a:t>
            </a:r>
            <a:r>
              <a:rPr sz="2400" dirty="0">
                <a:latin typeface="Times New Roman"/>
                <a:cs typeface="Times New Roman"/>
              </a:rPr>
              <a:t>3</a:t>
            </a:r>
            <a:r>
              <a:rPr sz="2400" spc="195" dirty="0">
                <a:latin typeface="Times New Roman"/>
                <a:cs typeface="Times New Roman"/>
              </a:rPr>
              <a:t> </a:t>
            </a:r>
            <a:r>
              <a:rPr sz="2400" spc="-5" dirty="0">
                <a:latin typeface="Times New Roman"/>
                <a:cs typeface="Times New Roman"/>
              </a:rPr>
              <a:t>(page</a:t>
            </a:r>
            <a:r>
              <a:rPr sz="2400" spc="180" dirty="0">
                <a:latin typeface="Times New Roman"/>
                <a:cs typeface="Times New Roman"/>
              </a:rPr>
              <a:t> </a:t>
            </a:r>
            <a:r>
              <a:rPr sz="2400" dirty="0">
                <a:latin typeface="Times New Roman"/>
                <a:cs typeface="Times New Roman"/>
              </a:rPr>
              <a:t>0,</a:t>
            </a:r>
            <a:r>
              <a:rPr sz="2400" spc="170" dirty="0">
                <a:latin typeface="Times New Roman"/>
                <a:cs typeface="Times New Roman"/>
              </a:rPr>
              <a:t> </a:t>
            </a:r>
            <a:r>
              <a:rPr sz="2400" spc="-15" dirty="0">
                <a:latin typeface="Times New Roman"/>
                <a:cs typeface="Times New Roman"/>
              </a:rPr>
              <a:t>offset</a:t>
            </a:r>
            <a:r>
              <a:rPr sz="2400" spc="180" dirty="0">
                <a:latin typeface="Times New Roman"/>
                <a:cs typeface="Times New Roman"/>
              </a:rPr>
              <a:t> </a:t>
            </a:r>
            <a:r>
              <a:rPr sz="2400" spc="10" dirty="0">
                <a:latin typeface="Times New Roman"/>
                <a:cs typeface="Times New Roman"/>
              </a:rPr>
              <a:t>3)</a:t>
            </a:r>
            <a:r>
              <a:rPr sz="2400" spc="165" dirty="0">
                <a:latin typeface="Times New Roman"/>
                <a:cs typeface="Times New Roman"/>
              </a:rPr>
              <a:t> </a:t>
            </a:r>
            <a:r>
              <a:rPr sz="2400" spc="-5" dirty="0">
                <a:latin typeface="Times New Roman"/>
                <a:cs typeface="Times New Roman"/>
              </a:rPr>
              <a:t>maps</a:t>
            </a:r>
            <a:r>
              <a:rPr sz="2400" spc="170" dirty="0">
                <a:latin typeface="Times New Roman"/>
                <a:cs typeface="Times New Roman"/>
              </a:rPr>
              <a:t> </a:t>
            </a:r>
            <a:r>
              <a:rPr sz="2400" dirty="0">
                <a:latin typeface="Times New Roman"/>
                <a:cs typeface="Times New Roman"/>
              </a:rPr>
              <a:t>to</a:t>
            </a:r>
            <a:r>
              <a:rPr sz="2400" spc="170" dirty="0">
                <a:latin typeface="Times New Roman"/>
                <a:cs typeface="Times New Roman"/>
              </a:rPr>
              <a:t> </a:t>
            </a:r>
            <a:r>
              <a:rPr sz="2400" spc="-5" dirty="0">
                <a:latin typeface="Times New Roman"/>
                <a:cs typeface="Times New Roman"/>
              </a:rPr>
              <a:t>physical</a:t>
            </a:r>
            <a:r>
              <a:rPr sz="2400" spc="185" dirty="0">
                <a:latin typeface="Times New Roman"/>
                <a:cs typeface="Times New Roman"/>
              </a:rPr>
              <a:t> </a:t>
            </a:r>
            <a:r>
              <a:rPr sz="2400" spc="-5" dirty="0">
                <a:latin typeface="Times New Roman"/>
                <a:cs typeface="Times New Roman"/>
              </a:rPr>
              <a:t>address</a:t>
            </a:r>
            <a:r>
              <a:rPr sz="2400" spc="170" dirty="0">
                <a:latin typeface="Times New Roman"/>
                <a:cs typeface="Times New Roman"/>
              </a:rPr>
              <a:t> </a:t>
            </a:r>
            <a:r>
              <a:rPr sz="2400" spc="-5" dirty="0">
                <a:latin typeface="Times New Roman"/>
                <a:cs typeface="Times New Roman"/>
              </a:rPr>
              <a:t>23</a:t>
            </a:r>
            <a:r>
              <a:rPr sz="2400" spc="170" dirty="0">
                <a:latin typeface="Times New Roman"/>
                <a:cs typeface="Times New Roman"/>
              </a:rPr>
              <a:t> </a:t>
            </a:r>
            <a:r>
              <a:rPr sz="2400" spc="15" dirty="0">
                <a:latin typeface="Times New Roman"/>
                <a:cs typeface="Times New Roman"/>
              </a:rPr>
              <a:t>[=</a:t>
            </a:r>
            <a:endParaRPr sz="2400">
              <a:latin typeface="Times New Roman"/>
              <a:cs typeface="Times New Roman"/>
            </a:endParaRPr>
          </a:p>
          <a:p>
            <a:pPr marL="12700">
              <a:lnSpc>
                <a:spcPct val="100000"/>
              </a:lnSpc>
              <a:spcBef>
                <a:spcPts val="20"/>
              </a:spcBef>
            </a:pPr>
            <a:r>
              <a:rPr sz="2400" spc="-5" dirty="0">
                <a:latin typeface="Times New Roman"/>
                <a:cs typeface="Times New Roman"/>
              </a:rPr>
              <a:t>(5 </a:t>
            </a:r>
            <a:r>
              <a:rPr sz="2400" dirty="0">
                <a:latin typeface="AoyagiKouzanFontT"/>
                <a:cs typeface="AoyagiKouzanFontT"/>
              </a:rPr>
              <a:t>×</a:t>
            </a:r>
            <a:r>
              <a:rPr sz="2400" spc="-620" dirty="0">
                <a:latin typeface="AoyagiKouzanFontT"/>
                <a:cs typeface="AoyagiKouzanFontT"/>
              </a:rPr>
              <a:t> </a:t>
            </a:r>
            <a:r>
              <a:rPr sz="2400" dirty="0">
                <a:latin typeface="Times New Roman"/>
                <a:cs typeface="Times New Roman"/>
              </a:rPr>
              <a:t>4) + </a:t>
            </a:r>
            <a:r>
              <a:rPr sz="2400" spc="5" dirty="0">
                <a:latin typeface="Times New Roman"/>
                <a:cs typeface="Times New Roman"/>
              </a:rPr>
              <a:t>3].</a:t>
            </a:r>
            <a:endParaRPr sz="2400">
              <a:latin typeface="Times New Roman"/>
              <a:cs typeface="Times New Roman"/>
            </a:endParaRPr>
          </a:p>
          <a:p>
            <a:pPr>
              <a:lnSpc>
                <a:spcPct val="100000"/>
              </a:lnSpc>
              <a:spcBef>
                <a:spcPts val="30"/>
              </a:spcBef>
            </a:pPr>
            <a:endParaRPr sz="2450">
              <a:latin typeface="Times New Roman"/>
              <a:cs typeface="Times New Roman"/>
            </a:endParaRPr>
          </a:p>
          <a:p>
            <a:pPr marL="12700" marR="6985" algn="just">
              <a:lnSpc>
                <a:spcPct val="100499"/>
              </a:lnSpc>
            </a:pPr>
            <a:r>
              <a:rPr sz="2400" spc="-10" dirty="0">
                <a:latin typeface="Times New Roman"/>
                <a:cs typeface="Times New Roman"/>
              </a:rPr>
              <a:t>Logical </a:t>
            </a:r>
            <a:r>
              <a:rPr sz="2400" spc="-5" dirty="0">
                <a:latin typeface="Times New Roman"/>
                <a:cs typeface="Times New Roman"/>
              </a:rPr>
              <a:t>address </a:t>
            </a:r>
            <a:r>
              <a:rPr sz="2400" dirty="0">
                <a:latin typeface="Times New Roman"/>
                <a:cs typeface="Times New Roman"/>
              </a:rPr>
              <a:t>4 is page </a:t>
            </a:r>
            <a:r>
              <a:rPr sz="2400" spc="-5" dirty="0">
                <a:latin typeface="Times New Roman"/>
                <a:cs typeface="Times New Roman"/>
              </a:rPr>
              <a:t>1, </a:t>
            </a:r>
            <a:r>
              <a:rPr sz="2400" spc="-10" dirty="0">
                <a:latin typeface="Times New Roman"/>
                <a:cs typeface="Times New Roman"/>
              </a:rPr>
              <a:t>offset </a:t>
            </a:r>
            <a:r>
              <a:rPr sz="2400" spc="-5" dirty="0">
                <a:latin typeface="Times New Roman"/>
                <a:cs typeface="Times New Roman"/>
              </a:rPr>
              <a:t>0; according </a:t>
            </a:r>
            <a:r>
              <a:rPr sz="2400" dirty="0">
                <a:latin typeface="Times New Roman"/>
                <a:cs typeface="Times New Roman"/>
              </a:rPr>
              <a:t>to the </a:t>
            </a:r>
            <a:r>
              <a:rPr sz="2400" spc="-10" dirty="0">
                <a:latin typeface="Times New Roman"/>
                <a:cs typeface="Times New Roman"/>
              </a:rPr>
              <a:t>page </a:t>
            </a:r>
            <a:r>
              <a:rPr sz="2400" spc="-5" dirty="0">
                <a:latin typeface="Times New Roman"/>
                <a:cs typeface="Times New Roman"/>
              </a:rPr>
              <a:t>table, </a:t>
            </a:r>
            <a:r>
              <a:rPr sz="2400" spc="590" dirty="0">
                <a:latin typeface="Times New Roman"/>
                <a:cs typeface="Times New Roman"/>
              </a:rPr>
              <a:t> </a:t>
            </a:r>
            <a:r>
              <a:rPr sz="2400" spc="-5" dirty="0">
                <a:latin typeface="Times New Roman"/>
                <a:cs typeface="Times New Roman"/>
              </a:rPr>
              <a:t>page </a:t>
            </a:r>
            <a:r>
              <a:rPr sz="2400" dirty="0">
                <a:latin typeface="Times New Roman"/>
                <a:cs typeface="Times New Roman"/>
              </a:rPr>
              <a:t>1 is </a:t>
            </a:r>
            <a:r>
              <a:rPr sz="2400" spc="-5" dirty="0">
                <a:latin typeface="Times New Roman"/>
                <a:cs typeface="Times New Roman"/>
              </a:rPr>
              <a:t>mapped </a:t>
            </a:r>
            <a:r>
              <a:rPr sz="2400" dirty="0">
                <a:latin typeface="Times New Roman"/>
                <a:cs typeface="Times New Roman"/>
              </a:rPr>
              <a:t>to </a:t>
            </a:r>
            <a:r>
              <a:rPr sz="2400" spc="-5" dirty="0">
                <a:latin typeface="Times New Roman"/>
                <a:cs typeface="Times New Roman"/>
              </a:rPr>
              <a:t>frame </a:t>
            </a:r>
            <a:r>
              <a:rPr sz="2400" dirty="0">
                <a:latin typeface="Times New Roman"/>
                <a:cs typeface="Times New Roman"/>
              </a:rPr>
              <a:t>6. Thus, </a:t>
            </a:r>
            <a:r>
              <a:rPr sz="2400" spc="-5" dirty="0">
                <a:latin typeface="Times New Roman"/>
                <a:cs typeface="Times New Roman"/>
              </a:rPr>
              <a:t>logical address </a:t>
            </a:r>
            <a:r>
              <a:rPr sz="2400" dirty="0">
                <a:latin typeface="Times New Roman"/>
                <a:cs typeface="Times New Roman"/>
              </a:rPr>
              <a:t>4 maps </a:t>
            </a:r>
            <a:r>
              <a:rPr sz="2400" spc="5" dirty="0">
                <a:latin typeface="Times New Roman"/>
                <a:cs typeface="Times New Roman"/>
              </a:rPr>
              <a:t>to  </a:t>
            </a:r>
            <a:r>
              <a:rPr sz="2400" spc="-15" dirty="0">
                <a:latin typeface="Times New Roman"/>
                <a:cs typeface="Times New Roman"/>
              </a:rPr>
              <a:t>physical </a:t>
            </a:r>
            <a:r>
              <a:rPr sz="2400" spc="-5" dirty="0">
                <a:latin typeface="Times New Roman"/>
                <a:cs typeface="Times New Roman"/>
              </a:rPr>
              <a:t>address 24 </a:t>
            </a:r>
            <a:r>
              <a:rPr sz="2400" spc="5" dirty="0">
                <a:latin typeface="Times New Roman"/>
                <a:cs typeface="Times New Roman"/>
              </a:rPr>
              <a:t>[= </a:t>
            </a:r>
            <a:r>
              <a:rPr sz="2400" spc="-5" dirty="0">
                <a:latin typeface="Times New Roman"/>
                <a:cs typeface="Times New Roman"/>
              </a:rPr>
              <a:t>(6</a:t>
            </a:r>
            <a:r>
              <a:rPr sz="2400" spc="-5" dirty="0">
                <a:latin typeface="AoyagiKouzanFontT"/>
                <a:cs typeface="AoyagiKouzanFontT"/>
              </a:rPr>
              <a:t>×</a:t>
            </a:r>
            <a:r>
              <a:rPr sz="2400" spc="-535" dirty="0">
                <a:latin typeface="AoyagiKouzanFontT"/>
                <a:cs typeface="AoyagiKouzanFontT"/>
              </a:rPr>
              <a:t> </a:t>
            </a:r>
            <a:r>
              <a:rPr sz="2400" spc="-5" dirty="0">
                <a:latin typeface="Times New Roman"/>
                <a:cs typeface="Times New Roman"/>
              </a:rPr>
              <a:t>4) </a:t>
            </a:r>
            <a:r>
              <a:rPr sz="2400" dirty="0">
                <a:latin typeface="Times New Roman"/>
                <a:cs typeface="Times New Roman"/>
              </a:rPr>
              <a:t>+ 0].</a:t>
            </a:r>
            <a:endParaRPr sz="2400">
              <a:latin typeface="Times New Roman"/>
              <a:cs typeface="Times New Roman"/>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421127" y="20777"/>
            <a:ext cx="4589780" cy="454025"/>
          </a:xfrm>
          <a:prstGeom prst="rect">
            <a:avLst/>
          </a:prstGeom>
        </p:spPr>
        <p:txBody>
          <a:bodyPr vert="horz" wrap="square" lIns="0" tIns="13970" rIns="0" bIns="0" rtlCol="0">
            <a:spAutoFit/>
          </a:bodyPr>
          <a:lstStyle/>
          <a:p>
            <a:pPr marL="12700">
              <a:lnSpc>
                <a:spcPct val="100000"/>
              </a:lnSpc>
              <a:spcBef>
                <a:spcPts val="110"/>
              </a:spcBef>
            </a:pPr>
            <a:r>
              <a:rPr sz="2800" b="1" spc="5" dirty="0">
                <a:solidFill>
                  <a:srgbClr val="0033CC"/>
                </a:solidFill>
                <a:latin typeface="Times New Roman"/>
                <a:cs typeface="Times New Roman"/>
              </a:rPr>
              <a:t>Hardware </a:t>
            </a:r>
            <a:r>
              <a:rPr sz="2800" b="1" dirty="0">
                <a:solidFill>
                  <a:srgbClr val="0033CC"/>
                </a:solidFill>
                <a:latin typeface="Times New Roman"/>
                <a:cs typeface="Times New Roman"/>
              </a:rPr>
              <a:t>Address</a:t>
            </a:r>
            <a:r>
              <a:rPr sz="2800" b="1" spc="-155" dirty="0">
                <a:solidFill>
                  <a:srgbClr val="0033CC"/>
                </a:solidFill>
                <a:latin typeface="Times New Roman"/>
                <a:cs typeface="Times New Roman"/>
              </a:rPr>
              <a:t> </a:t>
            </a:r>
            <a:r>
              <a:rPr sz="2800" b="1" dirty="0">
                <a:solidFill>
                  <a:srgbClr val="0033CC"/>
                </a:solidFill>
                <a:latin typeface="Times New Roman"/>
                <a:cs typeface="Times New Roman"/>
              </a:rPr>
              <a:t>Protection</a:t>
            </a:r>
            <a:endParaRPr sz="2800">
              <a:latin typeface="Times New Roman"/>
              <a:cs typeface="Times New Roman"/>
            </a:endParaRPr>
          </a:p>
        </p:txBody>
      </p:sp>
      <p:sp>
        <p:nvSpPr>
          <p:cNvPr id="3" name="object 3"/>
          <p:cNvSpPr txBox="1"/>
          <p:nvPr/>
        </p:nvSpPr>
        <p:spPr>
          <a:xfrm>
            <a:off x="424992" y="633729"/>
            <a:ext cx="8331834" cy="757555"/>
          </a:xfrm>
          <a:prstGeom prst="rect">
            <a:avLst/>
          </a:prstGeom>
        </p:spPr>
        <p:txBody>
          <a:bodyPr vert="horz" wrap="square" lIns="0" tIns="12700" rIns="0" bIns="0" rtlCol="0">
            <a:spAutoFit/>
          </a:bodyPr>
          <a:lstStyle/>
          <a:p>
            <a:pPr marL="356870" marR="5080" indent="-344805">
              <a:lnSpc>
                <a:spcPct val="100000"/>
              </a:lnSpc>
              <a:spcBef>
                <a:spcPts val="100"/>
              </a:spcBef>
              <a:buClr>
                <a:srgbClr val="993300"/>
              </a:buClr>
              <a:buSzPct val="110416"/>
              <a:buFont typeface="Wingdings"/>
              <a:buChar char=""/>
              <a:tabLst>
                <a:tab pos="356870" algn="l"/>
                <a:tab pos="357505" algn="l"/>
              </a:tabLst>
            </a:pPr>
            <a:r>
              <a:rPr sz="2400" dirty="0">
                <a:latin typeface="Times New Roman"/>
                <a:cs typeface="Times New Roman"/>
              </a:rPr>
              <a:t>CPU must </a:t>
            </a:r>
            <a:r>
              <a:rPr sz="2400" spc="-10" dirty="0">
                <a:latin typeface="Times New Roman"/>
                <a:cs typeface="Times New Roman"/>
              </a:rPr>
              <a:t>check </a:t>
            </a:r>
            <a:r>
              <a:rPr sz="2400" spc="-5" dirty="0">
                <a:latin typeface="Times New Roman"/>
                <a:cs typeface="Times New Roman"/>
              </a:rPr>
              <a:t>every memory </a:t>
            </a:r>
            <a:r>
              <a:rPr sz="2400" spc="-10" dirty="0">
                <a:latin typeface="Times New Roman"/>
                <a:cs typeface="Times New Roman"/>
              </a:rPr>
              <a:t>access generated </a:t>
            </a:r>
            <a:r>
              <a:rPr sz="2400" dirty="0">
                <a:latin typeface="Times New Roman"/>
                <a:cs typeface="Times New Roman"/>
              </a:rPr>
              <a:t>in </a:t>
            </a:r>
            <a:r>
              <a:rPr sz="2400" spc="-5" dirty="0">
                <a:latin typeface="Times New Roman"/>
                <a:cs typeface="Times New Roman"/>
              </a:rPr>
              <a:t>user </a:t>
            </a:r>
            <a:r>
              <a:rPr sz="2400" dirty="0">
                <a:latin typeface="Times New Roman"/>
                <a:cs typeface="Times New Roman"/>
              </a:rPr>
              <a:t>mode to  be </a:t>
            </a:r>
            <a:r>
              <a:rPr sz="2400" spc="-5" dirty="0">
                <a:latin typeface="Times New Roman"/>
                <a:cs typeface="Times New Roman"/>
              </a:rPr>
              <a:t>sure </a:t>
            </a:r>
            <a:r>
              <a:rPr sz="2400" dirty="0">
                <a:latin typeface="Times New Roman"/>
                <a:cs typeface="Times New Roman"/>
              </a:rPr>
              <a:t>it </a:t>
            </a:r>
            <a:r>
              <a:rPr sz="2400" spc="-5" dirty="0">
                <a:latin typeface="Times New Roman"/>
                <a:cs typeface="Times New Roman"/>
              </a:rPr>
              <a:t>is between base and </a:t>
            </a:r>
            <a:r>
              <a:rPr sz="2400" dirty="0">
                <a:latin typeface="Times New Roman"/>
                <a:cs typeface="Times New Roman"/>
              </a:rPr>
              <a:t>limit for that</a:t>
            </a:r>
            <a:r>
              <a:rPr sz="2400" spc="-65" dirty="0">
                <a:latin typeface="Times New Roman"/>
                <a:cs typeface="Times New Roman"/>
              </a:rPr>
              <a:t> </a:t>
            </a:r>
            <a:r>
              <a:rPr sz="2400" spc="-5" dirty="0">
                <a:latin typeface="Times New Roman"/>
                <a:cs typeface="Times New Roman"/>
              </a:rPr>
              <a:t>user</a:t>
            </a:r>
            <a:endParaRPr sz="2400">
              <a:latin typeface="Times New Roman"/>
              <a:cs typeface="Times New Roman"/>
            </a:endParaRPr>
          </a:p>
        </p:txBody>
      </p:sp>
      <p:sp>
        <p:nvSpPr>
          <p:cNvPr id="4" name="object 4"/>
          <p:cNvSpPr txBox="1"/>
          <p:nvPr/>
        </p:nvSpPr>
        <p:spPr>
          <a:xfrm>
            <a:off x="424992" y="5445658"/>
            <a:ext cx="8149590" cy="757555"/>
          </a:xfrm>
          <a:prstGeom prst="rect">
            <a:avLst/>
          </a:prstGeom>
        </p:spPr>
        <p:txBody>
          <a:bodyPr vert="horz" wrap="square" lIns="0" tIns="12700" rIns="0" bIns="0" rtlCol="0">
            <a:spAutoFit/>
          </a:bodyPr>
          <a:lstStyle/>
          <a:p>
            <a:pPr marL="356870" indent="-344805">
              <a:lnSpc>
                <a:spcPct val="100000"/>
              </a:lnSpc>
              <a:spcBef>
                <a:spcPts val="100"/>
              </a:spcBef>
              <a:buClr>
                <a:srgbClr val="993300"/>
              </a:buClr>
              <a:buSzPct val="110416"/>
              <a:buFont typeface="Wingdings"/>
              <a:buChar char=""/>
              <a:tabLst>
                <a:tab pos="356870" algn="l"/>
                <a:tab pos="357505" algn="l"/>
              </a:tabLst>
            </a:pPr>
            <a:r>
              <a:rPr sz="2400" dirty="0">
                <a:latin typeface="Times New Roman"/>
                <a:cs typeface="Times New Roman"/>
              </a:rPr>
              <a:t>The </a:t>
            </a:r>
            <a:r>
              <a:rPr sz="2400" spc="-5" dirty="0">
                <a:latin typeface="Times New Roman"/>
                <a:cs typeface="Times New Roman"/>
              </a:rPr>
              <a:t>base and </a:t>
            </a:r>
            <a:r>
              <a:rPr sz="2400" dirty="0">
                <a:latin typeface="Times New Roman"/>
                <a:cs typeface="Times New Roman"/>
              </a:rPr>
              <a:t>limit </a:t>
            </a:r>
            <a:r>
              <a:rPr sz="2400" spc="-10" dirty="0">
                <a:latin typeface="Times New Roman"/>
                <a:cs typeface="Times New Roman"/>
              </a:rPr>
              <a:t>registers can </a:t>
            </a:r>
            <a:r>
              <a:rPr sz="2400" dirty="0">
                <a:latin typeface="Times New Roman"/>
                <a:cs typeface="Times New Roman"/>
              </a:rPr>
              <a:t>be </a:t>
            </a:r>
            <a:r>
              <a:rPr sz="2400" spc="-5" dirty="0">
                <a:latin typeface="Times New Roman"/>
                <a:cs typeface="Times New Roman"/>
              </a:rPr>
              <a:t>loaded </a:t>
            </a:r>
            <a:r>
              <a:rPr sz="2400" dirty="0">
                <a:latin typeface="Times New Roman"/>
                <a:cs typeface="Times New Roman"/>
              </a:rPr>
              <a:t>only by the</a:t>
            </a:r>
            <a:r>
              <a:rPr sz="2400" spc="-15" dirty="0">
                <a:latin typeface="Times New Roman"/>
                <a:cs typeface="Times New Roman"/>
              </a:rPr>
              <a:t> </a:t>
            </a:r>
            <a:r>
              <a:rPr sz="2400" spc="-5" dirty="0">
                <a:latin typeface="Times New Roman"/>
                <a:cs typeface="Times New Roman"/>
              </a:rPr>
              <a:t>operating</a:t>
            </a:r>
            <a:endParaRPr sz="2400">
              <a:latin typeface="Times New Roman"/>
              <a:cs typeface="Times New Roman"/>
            </a:endParaRPr>
          </a:p>
          <a:p>
            <a:pPr marL="356870">
              <a:lnSpc>
                <a:spcPct val="100000"/>
              </a:lnSpc>
            </a:pPr>
            <a:r>
              <a:rPr sz="2400" spc="-15" dirty="0">
                <a:latin typeface="Times New Roman"/>
                <a:cs typeface="Times New Roman"/>
              </a:rPr>
              <a:t>system, </a:t>
            </a:r>
            <a:r>
              <a:rPr sz="2400" spc="-5" dirty="0">
                <a:latin typeface="Times New Roman"/>
                <a:cs typeface="Times New Roman"/>
              </a:rPr>
              <a:t>which uses </a:t>
            </a:r>
            <a:r>
              <a:rPr sz="2400" dirty="0">
                <a:latin typeface="Times New Roman"/>
                <a:cs typeface="Times New Roman"/>
              </a:rPr>
              <a:t>a </a:t>
            </a:r>
            <a:r>
              <a:rPr sz="2400" spc="-5" dirty="0">
                <a:latin typeface="Times New Roman"/>
                <a:cs typeface="Times New Roman"/>
              </a:rPr>
              <a:t>special privileged</a:t>
            </a:r>
            <a:r>
              <a:rPr sz="2400" spc="90" dirty="0">
                <a:latin typeface="Times New Roman"/>
                <a:cs typeface="Times New Roman"/>
              </a:rPr>
              <a:t> </a:t>
            </a:r>
            <a:r>
              <a:rPr sz="2400" spc="-5" dirty="0">
                <a:latin typeface="Times New Roman"/>
                <a:cs typeface="Times New Roman"/>
              </a:rPr>
              <a:t>instruction.</a:t>
            </a:r>
            <a:endParaRPr sz="2400">
              <a:latin typeface="Times New Roman"/>
              <a:cs typeface="Times New Roman"/>
            </a:endParaRPr>
          </a:p>
        </p:txBody>
      </p:sp>
      <p:sp>
        <p:nvSpPr>
          <p:cNvPr id="5" name="object 5"/>
          <p:cNvSpPr/>
          <p:nvPr/>
        </p:nvSpPr>
        <p:spPr>
          <a:xfrm>
            <a:off x="873125" y="1509775"/>
            <a:ext cx="7646924" cy="3875236"/>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83030" y="20777"/>
            <a:ext cx="6807834" cy="454025"/>
          </a:xfrm>
          <a:prstGeom prst="rect">
            <a:avLst/>
          </a:prstGeom>
        </p:spPr>
        <p:txBody>
          <a:bodyPr vert="horz" wrap="square" lIns="0" tIns="13970" rIns="0" bIns="0" rtlCol="0">
            <a:spAutoFit/>
          </a:bodyPr>
          <a:lstStyle/>
          <a:p>
            <a:pPr marL="12700">
              <a:lnSpc>
                <a:spcPct val="100000"/>
              </a:lnSpc>
              <a:spcBef>
                <a:spcPts val="110"/>
              </a:spcBef>
            </a:pPr>
            <a:r>
              <a:rPr sz="2800" b="1" spc="5" dirty="0">
                <a:solidFill>
                  <a:srgbClr val="0033CC"/>
                </a:solidFill>
                <a:latin typeface="Times New Roman"/>
                <a:cs typeface="Times New Roman"/>
              </a:rPr>
              <a:t>Paging </a:t>
            </a:r>
            <a:r>
              <a:rPr sz="2800" b="1" dirty="0">
                <a:solidFill>
                  <a:srgbClr val="0033CC"/>
                </a:solidFill>
                <a:latin typeface="Times New Roman"/>
                <a:cs typeface="Times New Roman"/>
              </a:rPr>
              <a:t>-- </a:t>
            </a:r>
            <a:r>
              <a:rPr sz="2800" b="1" spc="5" dirty="0">
                <a:solidFill>
                  <a:srgbClr val="0033CC"/>
                </a:solidFill>
                <a:latin typeface="Times New Roman"/>
                <a:cs typeface="Times New Roman"/>
              </a:rPr>
              <a:t>Calculating internal</a:t>
            </a:r>
            <a:r>
              <a:rPr sz="2800" b="1" spc="-240" dirty="0">
                <a:solidFill>
                  <a:srgbClr val="0033CC"/>
                </a:solidFill>
                <a:latin typeface="Times New Roman"/>
                <a:cs typeface="Times New Roman"/>
              </a:rPr>
              <a:t> </a:t>
            </a:r>
            <a:r>
              <a:rPr sz="2800" b="1" dirty="0">
                <a:solidFill>
                  <a:srgbClr val="0033CC"/>
                </a:solidFill>
                <a:latin typeface="Times New Roman"/>
                <a:cs typeface="Times New Roman"/>
              </a:rPr>
              <a:t>fragmentation</a:t>
            </a:r>
            <a:endParaRPr sz="2800">
              <a:latin typeface="Times New Roman"/>
              <a:cs typeface="Times New Roman"/>
            </a:endParaRPr>
          </a:p>
        </p:txBody>
      </p:sp>
      <p:sp>
        <p:nvSpPr>
          <p:cNvPr id="3" name="object 3"/>
          <p:cNvSpPr txBox="1"/>
          <p:nvPr/>
        </p:nvSpPr>
        <p:spPr>
          <a:xfrm>
            <a:off x="78739" y="508527"/>
            <a:ext cx="8990330" cy="6134100"/>
          </a:xfrm>
          <a:prstGeom prst="rect">
            <a:avLst/>
          </a:prstGeom>
        </p:spPr>
        <p:txBody>
          <a:bodyPr vert="horz" wrap="square" lIns="0" tIns="101600" rIns="0" bIns="0" rtlCol="0">
            <a:spAutoFit/>
          </a:bodyPr>
          <a:lstStyle/>
          <a:p>
            <a:pPr marL="356870" indent="-344805">
              <a:lnSpc>
                <a:spcPct val="100000"/>
              </a:lnSpc>
              <a:spcBef>
                <a:spcPts val="800"/>
              </a:spcBef>
              <a:buClr>
                <a:srgbClr val="993300"/>
              </a:buClr>
              <a:buSzPct val="110416"/>
              <a:buFont typeface="Wingdings"/>
              <a:buChar char=""/>
              <a:tabLst>
                <a:tab pos="356870" algn="l"/>
                <a:tab pos="357505" algn="l"/>
                <a:tab pos="4596130" algn="l"/>
              </a:tabLst>
            </a:pPr>
            <a:r>
              <a:rPr sz="2400" spc="-10" dirty="0">
                <a:latin typeface="Times New Roman"/>
                <a:cs typeface="Times New Roman"/>
              </a:rPr>
              <a:t>Page </a:t>
            </a:r>
            <a:r>
              <a:rPr sz="2400" dirty="0">
                <a:latin typeface="Times New Roman"/>
                <a:cs typeface="Times New Roman"/>
              </a:rPr>
              <a:t>size = 2,048 </a:t>
            </a:r>
            <a:r>
              <a:rPr sz="2400" spc="-20" dirty="0">
                <a:latin typeface="Times New Roman"/>
                <a:cs typeface="Times New Roman"/>
              </a:rPr>
              <a:t>bytes</a:t>
            </a:r>
            <a:r>
              <a:rPr sz="2400" spc="85" dirty="0">
                <a:latin typeface="Times New Roman"/>
                <a:cs typeface="Times New Roman"/>
              </a:rPr>
              <a:t> </a:t>
            </a:r>
            <a:r>
              <a:rPr sz="2400" dirty="0">
                <a:latin typeface="Times New Roman"/>
                <a:cs typeface="Times New Roman"/>
              </a:rPr>
              <a:t>;</a:t>
            </a:r>
            <a:r>
              <a:rPr sz="2400" spc="-15" dirty="0">
                <a:latin typeface="Times New Roman"/>
                <a:cs typeface="Times New Roman"/>
              </a:rPr>
              <a:t> </a:t>
            </a:r>
            <a:r>
              <a:rPr sz="2400" dirty="0">
                <a:latin typeface="Times New Roman"/>
                <a:cs typeface="Times New Roman"/>
              </a:rPr>
              <a:t>suppose	</a:t>
            </a:r>
            <a:r>
              <a:rPr sz="2400" spc="-5" dirty="0">
                <a:latin typeface="Times New Roman"/>
                <a:cs typeface="Times New Roman"/>
              </a:rPr>
              <a:t>Process </a:t>
            </a:r>
            <a:r>
              <a:rPr sz="2400" dirty="0">
                <a:latin typeface="Times New Roman"/>
                <a:cs typeface="Times New Roman"/>
              </a:rPr>
              <a:t>size = 72,766</a:t>
            </a:r>
            <a:r>
              <a:rPr sz="2400" spc="-45" dirty="0">
                <a:latin typeface="Times New Roman"/>
                <a:cs typeface="Times New Roman"/>
              </a:rPr>
              <a:t> </a:t>
            </a:r>
            <a:r>
              <a:rPr sz="2400" spc="-15" dirty="0">
                <a:latin typeface="Times New Roman"/>
                <a:cs typeface="Times New Roman"/>
              </a:rPr>
              <a:t>bytes</a:t>
            </a:r>
            <a:endParaRPr sz="2400">
              <a:latin typeface="Times New Roman"/>
              <a:cs typeface="Times New Roman"/>
            </a:endParaRPr>
          </a:p>
          <a:p>
            <a:pPr marL="356870" indent="-344805">
              <a:lnSpc>
                <a:spcPct val="100000"/>
              </a:lnSpc>
              <a:spcBef>
                <a:spcPts val="1005"/>
              </a:spcBef>
              <a:buClr>
                <a:srgbClr val="993300"/>
              </a:buClr>
              <a:buSzPct val="110416"/>
              <a:buFont typeface="Wingdings"/>
              <a:buChar char=""/>
              <a:tabLst>
                <a:tab pos="356870" algn="l"/>
                <a:tab pos="357505" algn="l"/>
              </a:tabLst>
            </a:pPr>
            <a:r>
              <a:rPr sz="2400" dirty="0">
                <a:latin typeface="Times New Roman"/>
                <a:cs typeface="Times New Roman"/>
              </a:rPr>
              <a:t>35 </a:t>
            </a:r>
            <a:r>
              <a:rPr sz="2400" spc="-10" dirty="0">
                <a:latin typeface="Times New Roman"/>
                <a:cs typeface="Times New Roman"/>
              </a:rPr>
              <a:t>pages </a:t>
            </a:r>
            <a:r>
              <a:rPr sz="2400" dirty="0">
                <a:latin typeface="Times New Roman"/>
                <a:cs typeface="Times New Roman"/>
              </a:rPr>
              <a:t>+ 1,086</a:t>
            </a:r>
            <a:r>
              <a:rPr sz="2400" spc="15" dirty="0">
                <a:latin typeface="Times New Roman"/>
                <a:cs typeface="Times New Roman"/>
              </a:rPr>
              <a:t> </a:t>
            </a:r>
            <a:r>
              <a:rPr sz="2400" spc="-20" dirty="0">
                <a:latin typeface="Times New Roman"/>
                <a:cs typeface="Times New Roman"/>
              </a:rPr>
              <a:t>bytes</a:t>
            </a:r>
            <a:endParaRPr sz="2400">
              <a:latin typeface="Times New Roman"/>
              <a:cs typeface="Times New Roman"/>
            </a:endParaRPr>
          </a:p>
          <a:p>
            <a:pPr marL="356870" indent="-344805">
              <a:lnSpc>
                <a:spcPct val="100000"/>
              </a:lnSpc>
              <a:spcBef>
                <a:spcPts val="1010"/>
              </a:spcBef>
              <a:buClr>
                <a:srgbClr val="993300"/>
              </a:buClr>
              <a:buSzPct val="110416"/>
              <a:buFont typeface="Wingdings"/>
              <a:buChar char=""/>
              <a:tabLst>
                <a:tab pos="356870" algn="l"/>
                <a:tab pos="357505" algn="l"/>
              </a:tabLst>
            </a:pPr>
            <a:r>
              <a:rPr sz="2400" spc="-15" dirty="0">
                <a:latin typeface="Times New Roman"/>
                <a:cs typeface="Times New Roman"/>
              </a:rPr>
              <a:t>Internal </a:t>
            </a:r>
            <a:r>
              <a:rPr sz="2400" spc="-5" dirty="0">
                <a:latin typeface="Times New Roman"/>
                <a:cs typeface="Times New Roman"/>
              </a:rPr>
              <a:t>fragmentation </a:t>
            </a:r>
            <a:r>
              <a:rPr sz="2400" dirty="0">
                <a:latin typeface="Times New Roman"/>
                <a:cs typeface="Times New Roman"/>
              </a:rPr>
              <a:t>of 2,048 - 1,086 = 962</a:t>
            </a:r>
            <a:r>
              <a:rPr sz="2400" spc="45" dirty="0">
                <a:latin typeface="Times New Roman"/>
                <a:cs typeface="Times New Roman"/>
              </a:rPr>
              <a:t> </a:t>
            </a:r>
            <a:r>
              <a:rPr sz="2400" spc="-20" dirty="0">
                <a:latin typeface="Times New Roman"/>
                <a:cs typeface="Times New Roman"/>
              </a:rPr>
              <a:t>bytes</a:t>
            </a:r>
            <a:endParaRPr sz="2400">
              <a:latin typeface="Times New Roman"/>
              <a:cs typeface="Times New Roman"/>
            </a:endParaRPr>
          </a:p>
          <a:p>
            <a:pPr marL="356870" indent="-344805">
              <a:lnSpc>
                <a:spcPct val="100000"/>
              </a:lnSpc>
              <a:spcBef>
                <a:spcPts val="1015"/>
              </a:spcBef>
              <a:buClr>
                <a:srgbClr val="993300"/>
              </a:buClr>
              <a:buSzPct val="110416"/>
              <a:buFont typeface="Wingdings"/>
              <a:buChar char=""/>
              <a:tabLst>
                <a:tab pos="356870" algn="l"/>
                <a:tab pos="357505" algn="l"/>
              </a:tabLst>
            </a:pPr>
            <a:r>
              <a:rPr sz="2400" spc="-30" dirty="0">
                <a:latin typeface="Times New Roman"/>
                <a:cs typeface="Times New Roman"/>
              </a:rPr>
              <a:t>In </a:t>
            </a:r>
            <a:r>
              <a:rPr sz="2400" b="1" spc="-5" dirty="0">
                <a:solidFill>
                  <a:srgbClr val="0033CC"/>
                </a:solidFill>
                <a:latin typeface="Times New Roman"/>
                <a:cs typeface="Times New Roman"/>
              </a:rPr>
              <a:t>the </a:t>
            </a:r>
            <a:r>
              <a:rPr sz="2400" b="1" dirty="0">
                <a:solidFill>
                  <a:srgbClr val="0033CC"/>
                </a:solidFill>
                <a:latin typeface="Times New Roman"/>
                <a:cs typeface="Times New Roman"/>
              </a:rPr>
              <a:t>worst </a:t>
            </a:r>
            <a:r>
              <a:rPr sz="2400" b="1" spc="-5" dirty="0">
                <a:solidFill>
                  <a:srgbClr val="0033CC"/>
                </a:solidFill>
                <a:latin typeface="Times New Roman"/>
                <a:cs typeface="Times New Roman"/>
              </a:rPr>
              <a:t>case, </a:t>
            </a:r>
            <a:r>
              <a:rPr sz="2400" b="1" dirty="0">
                <a:solidFill>
                  <a:srgbClr val="0033CC"/>
                </a:solidFill>
                <a:latin typeface="Times New Roman"/>
                <a:cs typeface="Times New Roman"/>
              </a:rPr>
              <a:t>a </a:t>
            </a:r>
            <a:r>
              <a:rPr sz="2400" b="1" spc="-5" dirty="0">
                <a:solidFill>
                  <a:srgbClr val="0033CC"/>
                </a:solidFill>
                <a:latin typeface="Times New Roman"/>
                <a:cs typeface="Times New Roman"/>
              </a:rPr>
              <a:t>process </a:t>
            </a:r>
            <a:r>
              <a:rPr sz="2400" b="1" dirty="0">
                <a:solidFill>
                  <a:srgbClr val="0033CC"/>
                </a:solidFill>
                <a:latin typeface="Times New Roman"/>
                <a:cs typeface="Times New Roman"/>
              </a:rPr>
              <a:t>would </a:t>
            </a:r>
            <a:r>
              <a:rPr sz="2400" b="1" spc="-5" dirty="0">
                <a:solidFill>
                  <a:srgbClr val="0033CC"/>
                </a:solidFill>
                <a:latin typeface="Times New Roman"/>
                <a:cs typeface="Times New Roman"/>
              </a:rPr>
              <a:t>need </a:t>
            </a:r>
            <a:r>
              <a:rPr sz="2400" b="1" i="1" dirty="0">
                <a:solidFill>
                  <a:srgbClr val="0033CC"/>
                </a:solidFill>
                <a:latin typeface="Times New Roman"/>
                <a:cs typeface="Times New Roman"/>
              </a:rPr>
              <a:t>n </a:t>
            </a:r>
            <a:r>
              <a:rPr sz="2400" b="1" i="1" spc="-5" dirty="0">
                <a:solidFill>
                  <a:srgbClr val="0033CC"/>
                </a:solidFill>
                <a:latin typeface="Times New Roman"/>
                <a:cs typeface="Times New Roman"/>
              </a:rPr>
              <a:t>pages </a:t>
            </a:r>
            <a:r>
              <a:rPr sz="2400" b="1" i="1" dirty="0">
                <a:solidFill>
                  <a:srgbClr val="0033CC"/>
                </a:solidFill>
                <a:latin typeface="Times New Roman"/>
                <a:cs typeface="Times New Roman"/>
              </a:rPr>
              <a:t>plus 1</a:t>
            </a:r>
            <a:r>
              <a:rPr sz="2400" b="1" i="1" spc="80" dirty="0">
                <a:solidFill>
                  <a:srgbClr val="0033CC"/>
                </a:solidFill>
                <a:latin typeface="Times New Roman"/>
                <a:cs typeface="Times New Roman"/>
              </a:rPr>
              <a:t> </a:t>
            </a:r>
            <a:r>
              <a:rPr sz="2400" b="1" i="1" spc="-5" dirty="0">
                <a:solidFill>
                  <a:srgbClr val="0033CC"/>
                </a:solidFill>
                <a:latin typeface="Times New Roman"/>
                <a:cs typeface="Times New Roman"/>
              </a:rPr>
              <a:t>byte.</a:t>
            </a:r>
            <a:endParaRPr sz="2400">
              <a:latin typeface="Times New Roman"/>
              <a:cs typeface="Times New Roman"/>
            </a:endParaRPr>
          </a:p>
          <a:p>
            <a:pPr marL="356870" marR="6350" indent="-344805">
              <a:lnSpc>
                <a:spcPct val="100000"/>
              </a:lnSpc>
              <a:spcBef>
                <a:spcPts val="1010"/>
              </a:spcBef>
              <a:buClr>
                <a:srgbClr val="993300"/>
              </a:buClr>
              <a:buSzPct val="110416"/>
              <a:buFont typeface="Wingdings"/>
              <a:buChar char=""/>
              <a:tabLst>
                <a:tab pos="356870" algn="l"/>
                <a:tab pos="357505" algn="l"/>
              </a:tabLst>
            </a:pPr>
            <a:r>
              <a:rPr sz="2400" spc="-20" dirty="0">
                <a:latin typeface="Times New Roman"/>
                <a:cs typeface="Times New Roman"/>
              </a:rPr>
              <a:t>It </a:t>
            </a:r>
            <a:r>
              <a:rPr sz="2400" dirty="0">
                <a:latin typeface="Times New Roman"/>
                <a:cs typeface="Times New Roman"/>
              </a:rPr>
              <a:t>would be </a:t>
            </a:r>
            <a:r>
              <a:rPr sz="2400" spc="-5" dirty="0">
                <a:latin typeface="Times New Roman"/>
                <a:cs typeface="Times New Roman"/>
              </a:rPr>
              <a:t>allocated </a:t>
            </a:r>
            <a:r>
              <a:rPr sz="2400" dirty="0">
                <a:latin typeface="Times New Roman"/>
                <a:cs typeface="Times New Roman"/>
              </a:rPr>
              <a:t>n + 1 </a:t>
            </a:r>
            <a:r>
              <a:rPr sz="2400" spc="-5" dirty="0">
                <a:latin typeface="Times New Roman"/>
                <a:cs typeface="Times New Roman"/>
              </a:rPr>
              <a:t>frames, resulting </a:t>
            </a:r>
            <a:r>
              <a:rPr sz="2400" dirty="0">
                <a:latin typeface="Times New Roman"/>
                <a:cs typeface="Times New Roman"/>
              </a:rPr>
              <a:t>in </a:t>
            </a:r>
            <a:r>
              <a:rPr sz="2400" spc="-10" dirty="0">
                <a:latin typeface="Times New Roman"/>
                <a:cs typeface="Times New Roman"/>
              </a:rPr>
              <a:t>internal </a:t>
            </a:r>
            <a:r>
              <a:rPr sz="2400" spc="-5" dirty="0">
                <a:latin typeface="Times New Roman"/>
                <a:cs typeface="Times New Roman"/>
              </a:rPr>
              <a:t>fragmentation  </a:t>
            </a:r>
            <a:r>
              <a:rPr sz="2400" dirty="0">
                <a:latin typeface="Times New Roman"/>
                <a:cs typeface="Times New Roman"/>
              </a:rPr>
              <a:t>of </a:t>
            </a:r>
            <a:r>
              <a:rPr sz="2400" spc="-5" dirty="0">
                <a:latin typeface="Times New Roman"/>
                <a:cs typeface="Times New Roman"/>
              </a:rPr>
              <a:t>almost an entire</a:t>
            </a:r>
            <a:r>
              <a:rPr sz="2400" spc="-40" dirty="0">
                <a:latin typeface="Times New Roman"/>
                <a:cs typeface="Times New Roman"/>
              </a:rPr>
              <a:t> </a:t>
            </a:r>
            <a:r>
              <a:rPr sz="2400" spc="-5" dirty="0">
                <a:latin typeface="Times New Roman"/>
                <a:cs typeface="Times New Roman"/>
              </a:rPr>
              <a:t>frame.</a:t>
            </a:r>
            <a:endParaRPr sz="2400">
              <a:latin typeface="Times New Roman"/>
              <a:cs typeface="Times New Roman"/>
            </a:endParaRPr>
          </a:p>
          <a:p>
            <a:pPr marL="356870" indent="-344805">
              <a:lnSpc>
                <a:spcPct val="100000"/>
              </a:lnSpc>
              <a:spcBef>
                <a:spcPts val="1010"/>
              </a:spcBef>
              <a:buClr>
                <a:srgbClr val="993300"/>
              </a:buClr>
              <a:buSzPct val="110416"/>
              <a:buFont typeface="Wingdings"/>
              <a:buChar char=""/>
              <a:tabLst>
                <a:tab pos="356870" algn="l"/>
                <a:tab pos="357505" algn="l"/>
              </a:tabLst>
            </a:pPr>
            <a:r>
              <a:rPr sz="2400" spc="-10" dirty="0">
                <a:latin typeface="Times New Roman"/>
                <a:cs typeface="Times New Roman"/>
              </a:rPr>
              <a:t>But </a:t>
            </a:r>
            <a:r>
              <a:rPr sz="2400" spc="-15" dirty="0">
                <a:latin typeface="Times New Roman"/>
                <a:cs typeface="Times New Roman"/>
              </a:rPr>
              <a:t>each </a:t>
            </a:r>
            <a:r>
              <a:rPr sz="2400" spc="-10" dirty="0">
                <a:latin typeface="Times New Roman"/>
                <a:cs typeface="Times New Roman"/>
              </a:rPr>
              <a:t>page </a:t>
            </a:r>
            <a:r>
              <a:rPr sz="2400" spc="-5" dirty="0">
                <a:latin typeface="Times New Roman"/>
                <a:cs typeface="Times New Roman"/>
              </a:rPr>
              <a:t>table entry takes memory </a:t>
            </a:r>
            <a:r>
              <a:rPr sz="2400" dirty="0">
                <a:latin typeface="Times New Roman"/>
                <a:cs typeface="Times New Roman"/>
              </a:rPr>
              <a:t>to</a:t>
            </a:r>
            <a:r>
              <a:rPr sz="2400" spc="45" dirty="0">
                <a:latin typeface="Times New Roman"/>
                <a:cs typeface="Times New Roman"/>
              </a:rPr>
              <a:t> </a:t>
            </a:r>
            <a:r>
              <a:rPr sz="2400" spc="-5" dirty="0">
                <a:latin typeface="Times New Roman"/>
                <a:cs typeface="Times New Roman"/>
              </a:rPr>
              <a:t>track</a:t>
            </a:r>
            <a:endParaRPr sz="2400">
              <a:latin typeface="Times New Roman"/>
              <a:cs typeface="Times New Roman"/>
            </a:endParaRPr>
          </a:p>
          <a:p>
            <a:pPr marL="356870" marR="5080" indent="-344805" algn="just">
              <a:lnSpc>
                <a:spcPct val="100000"/>
              </a:lnSpc>
              <a:spcBef>
                <a:spcPts val="1010"/>
              </a:spcBef>
              <a:buClr>
                <a:srgbClr val="993300"/>
              </a:buClr>
              <a:buSzPct val="110416"/>
              <a:buFont typeface="Wingdings"/>
              <a:buChar char=""/>
              <a:tabLst>
                <a:tab pos="357505" algn="l"/>
              </a:tabLst>
            </a:pPr>
            <a:r>
              <a:rPr sz="2400" spc="-20" dirty="0">
                <a:latin typeface="Times New Roman"/>
                <a:cs typeface="Times New Roman"/>
              </a:rPr>
              <a:t>If </a:t>
            </a:r>
            <a:r>
              <a:rPr sz="2400" spc="-5" dirty="0">
                <a:latin typeface="Times New Roman"/>
                <a:cs typeface="Times New Roman"/>
              </a:rPr>
              <a:t>process </a:t>
            </a:r>
            <a:r>
              <a:rPr sz="2400" dirty="0">
                <a:latin typeface="Times New Roman"/>
                <a:cs typeface="Times New Roman"/>
              </a:rPr>
              <a:t>size is </a:t>
            </a:r>
            <a:r>
              <a:rPr sz="2400" spc="-5" dirty="0">
                <a:latin typeface="Times New Roman"/>
                <a:cs typeface="Times New Roman"/>
              </a:rPr>
              <a:t>independent </a:t>
            </a:r>
            <a:r>
              <a:rPr sz="2400" dirty="0">
                <a:latin typeface="Times New Roman"/>
                <a:cs typeface="Times New Roman"/>
              </a:rPr>
              <a:t>of </a:t>
            </a:r>
            <a:r>
              <a:rPr sz="2400" spc="-5" dirty="0">
                <a:latin typeface="Times New Roman"/>
                <a:cs typeface="Times New Roman"/>
              </a:rPr>
              <a:t>page </a:t>
            </a:r>
            <a:r>
              <a:rPr sz="2400" dirty="0">
                <a:latin typeface="Times New Roman"/>
                <a:cs typeface="Times New Roman"/>
              </a:rPr>
              <a:t>size, </a:t>
            </a:r>
            <a:r>
              <a:rPr sz="2400" spc="-5" dirty="0">
                <a:latin typeface="Times New Roman"/>
                <a:cs typeface="Times New Roman"/>
              </a:rPr>
              <a:t>expect internal  fragmentation </a:t>
            </a:r>
            <a:r>
              <a:rPr sz="2400" dirty="0">
                <a:latin typeface="Times New Roman"/>
                <a:cs typeface="Times New Roman"/>
              </a:rPr>
              <a:t>to </a:t>
            </a:r>
            <a:r>
              <a:rPr sz="2400" spc="-10" dirty="0">
                <a:latin typeface="Times New Roman"/>
                <a:cs typeface="Times New Roman"/>
              </a:rPr>
              <a:t>average </a:t>
            </a:r>
            <a:r>
              <a:rPr sz="2400" spc="-5" dirty="0">
                <a:latin typeface="Times New Roman"/>
                <a:cs typeface="Times New Roman"/>
              </a:rPr>
              <a:t>one-half </a:t>
            </a:r>
            <a:r>
              <a:rPr sz="2400" dirty="0">
                <a:latin typeface="Times New Roman"/>
                <a:cs typeface="Times New Roman"/>
              </a:rPr>
              <a:t>page per </a:t>
            </a:r>
            <a:r>
              <a:rPr sz="2400" spc="-5" dirty="0">
                <a:latin typeface="Times New Roman"/>
                <a:cs typeface="Times New Roman"/>
              </a:rPr>
              <a:t>process. </a:t>
            </a:r>
            <a:r>
              <a:rPr sz="2400" dirty="0">
                <a:latin typeface="Times New Roman"/>
                <a:cs typeface="Times New Roman"/>
              </a:rPr>
              <a:t>This  </a:t>
            </a:r>
            <a:r>
              <a:rPr sz="2400" spc="-5" dirty="0">
                <a:latin typeface="Times New Roman"/>
                <a:cs typeface="Times New Roman"/>
              </a:rPr>
              <a:t>consideration suggests that </a:t>
            </a:r>
            <a:r>
              <a:rPr sz="2400" dirty="0">
                <a:latin typeface="Times New Roman"/>
                <a:cs typeface="Times New Roman"/>
              </a:rPr>
              <a:t>small </a:t>
            </a:r>
            <a:r>
              <a:rPr sz="2400" spc="-10" dirty="0">
                <a:latin typeface="Times New Roman"/>
                <a:cs typeface="Times New Roman"/>
              </a:rPr>
              <a:t>page </a:t>
            </a:r>
            <a:r>
              <a:rPr sz="2400" dirty="0">
                <a:latin typeface="Times New Roman"/>
                <a:cs typeface="Times New Roman"/>
              </a:rPr>
              <a:t>sizes </a:t>
            </a:r>
            <a:r>
              <a:rPr sz="2400" spc="-10" dirty="0">
                <a:latin typeface="Times New Roman"/>
                <a:cs typeface="Times New Roman"/>
              </a:rPr>
              <a:t>are </a:t>
            </a:r>
            <a:r>
              <a:rPr sz="2400" spc="-5" dirty="0">
                <a:latin typeface="Times New Roman"/>
                <a:cs typeface="Times New Roman"/>
              </a:rPr>
              <a:t>desirable. However,  overhead </a:t>
            </a:r>
            <a:r>
              <a:rPr sz="2400" dirty="0">
                <a:latin typeface="Times New Roman"/>
                <a:cs typeface="Times New Roman"/>
              </a:rPr>
              <a:t>is </a:t>
            </a:r>
            <a:r>
              <a:rPr sz="2400" spc="-5" dirty="0">
                <a:latin typeface="Times New Roman"/>
                <a:cs typeface="Times New Roman"/>
              </a:rPr>
              <a:t>involved </a:t>
            </a:r>
            <a:r>
              <a:rPr sz="2400" dirty="0">
                <a:latin typeface="Times New Roman"/>
                <a:cs typeface="Times New Roman"/>
              </a:rPr>
              <a:t>in </a:t>
            </a:r>
            <a:r>
              <a:rPr sz="2400" spc="-10" dirty="0">
                <a:latin typeface="Times New Roman"/>
                <a:cs typeface="Times New Roman"/>
              </a:rPr>
              <a:t>each </a:t>
            </a:r>
            <a:r>
              <a:rPr sz="2400" spc="-5" dirty="0">
                <a:latin typeface="Times New Roman"/>
                <a:cs typeface="Times New Roman"/>
              </a:rPr>
              <a:t>page </a:t>
            </a:r>
            <a:r>
              <a:rPr sz="2400" dirty="0">
                <a:latin typeface="Times New Roman"/>
                <a:cs typeface="Times New Roman"/>
              </a:rPr>
              <a:t>table </a:t>
            </a:r>
            <a:r>
              <a:rPr sz="2400" spc="-5" dirty="0">
                <a:latin typeface="Times New Roman"/>
                <a:cs typeface="Times New Roman"/>
              </a:rPr>
              <a:t>entry, and </a:t>
            </a:r>
            <a:r>
              <a:rPr sz="2400" dirty="0">
                <a:latin typeface="Times New Roman"/>
                <a:cs typeface="Times New Roman"/>
              </a:rPr>
              <a:t>this </a:t>
            </a:r>
            <a:r>
              <a:rPr sz="2400" spc="-5" dirty="0">
                <a:latin typeface="Times New Roman"/>
                <a:cs typeface="Times New Roman"/>
              </a:rPr>
              <a:t>overhead </a:t>
            </a:r>
            <a:r>
              <a:rPr sz="2400" dirty="0">
                <a:latin typeface="Times New Roman"/>
                <a:cs typeface="Times New Roman"/>
              </a:rPr>
              <a:t>is  </a:t>
            </a:r>
            <a:r>
              <a:rPr sz="2400" spc="-10" dirty="0">
                <a:latin typeface="Times New Roman"/>
                <a:cs typeface="Times New Roman"/>
              </a:rPr>
              <a:t>reduced as </a:t>
            </a:r>
            <a:r>
              <a:rPr sz="2400" dirty="0">
                <a:latin typeface="Times New Roman"/>
                <a:cs typeface="Times New Roman"/>
              </a:rPr>
              <a:t>the size </a:t>
            </a:r>
            <a:r>
              <a:rPr sz="2400" spc="-5" dirty="0">
                <a:latin typeface="Times New Roman"/>
                <a:cs typeface="Times New Roman"/>
              </a:rPr>
              <a:t>of </a:t>
            </a:r>
            <a:r>
              <a:rPr sz="2400" dirty="0">
                <a:latin typeface="Times New Roman"/>
                <a:cs typeface="Times New Roman"/>
              </a:rPr>
              <a:t>the </a:t>
            </a:r>
            <a:r>
              <a:rPr sz="2400" spc="-10" dirty="0">
                <a:latin typeface="Times New Roman"/>
                <a:cs typeface="Times New Roman"/>
              </a:rPr>
              <a:t>pages</a:t>
            </a:r>
            <a:r>
              <a:rPr sz="2400" spc="5" dirty="0">
                <a:latin typeface="Times New Roman"/>
                <a:cs typeface="Times New Roman"/>
              </a:rPr>
              <a:t> </a:t>
            </a:r>
            <a:r>
              <a:rPr sz="2400" spc="-5" dirty="0">
                <a:latin typeface="Times New Roman"/>
                <a:cs typeface="Times New Roman"/>
              </a:rPr>
              <a:t>increases.</a:t>
            </a:r>
            <a:endParaRPr sz="2400">
              <a:latin typeface="Times New Roman"/>
              <a:cs typeface="Times New Roman"/>
            </a:endParaRPr>
          </a:p>
          <a:p>
            <a:pPr marL="356870" marR="112395" indent="-344805" algn="just">
              <a:lnSpc>
                <a:spcPct val="100000"/>
              </a:lnSpc>
              <a:spcBef>
                <a:spcPts val="1015"/>
              </a:spcBef>
              <a:buClr>
                <a:srgbClr val="993300"/>
              </a:buClr>
              <a:buSzPct val="110416"/>
              <a:buFont typeface="Wingdings"/>
              <a:buChar char=""/>
              <a:tabLst>
                <a:tab pos="357505" algn="l"/>
              </a:tabLst>
            </a:pPr>
            <a:r>
              <a:rPr sz="2400" spc="-10" dirty="0">
                <a:latin typeface="Times New Roman"/>
                <a:cs typeface="Times New Roman"/>
              </a:rPr>
              <a:t>Page </a:t>
            </a:r>
            <a:r>
              <a:rPr sz="2400" dirty="0">
                <a:latin typeface="Times New Roman"/>
                <a:cs typeface="Times New Roman"/>
              </a:rPr>
              <a:t>sizes </a:t>
            </a:r>
            <a:r>
              <a:rPr sz="2400" spc="-10" dirty="0">
                <a:latin typeface="Times New Roman"/>
                <a:cs typeface="Times New Roman"/>
              </a:rPr>
              <a:t>growing </a:t>
            </a:r>
            <a:r>
              <a:rPr sz="2400" spc="-5" dirty="0">
                <a:latin typeface="Times New Roman"/>
                <a:cs typeface="Times New Roman"/>
              </a:rPr>
              <a:t>over time; Solaris supports </a:t>
            </a:r>
            <a:r>
              <a:rPr sz="2400" dirty="0">
                <a:latin typeface="Times New Roman"/>
                <a:cs typeface="Times New Roman"/>
              </a:rPr>
              <a:t>two </a:t>
            </a:r>
            <a:r>
              <a:rPr sz="2400" spc="-10" dirty="0">
                <a:latin typeface="Times New Roman"/>
                <a:cs typeface="Times New Roman"/>
              </a:rPr>
              <a:t>page </a:t>
            </a:r>
            <a:r>
              <a:rPr sz="2400" dirty="0">
                <a:latin typeface="Times New Roman"/>
                <a:cs typeface="Times New Roman"/>
              </a:rPr>
              <a:t>sizes – 8 </a:t>
            </a:r>
            <a:r>
              <a:rPr sz="2400" spc="-5" dirty="0">
                <a:latin typeface="Times New Roman"/>
                <a:cs typeface="Times New Roman"/>
              </a:rPr>
              <a:t>KB  and </a:t>
            </a:r>
            <a:r>
              <a:rPr sz="2400" dirty="0">
                <a:latin typeface="Times New Roman"/>
                <a:cs typeface="Times New Roman"/>
              </a:rPr>
              <a:t>4 </a:t>
            </a:r>
            <a:r>
              <a:rPr sz="2400" spc="-10" dirty="0">
                <a:latin typeface="Times New Roman"/>
                <a:cs typeface="Times New Roman"/>
              </a:rPr>
              <a:t>MB- </a:t>
            </a:r>
            <a:r>
              <a:rPr sz="2400" b="1" spc="-5" dirty="0">
                <a:solidFill>
                  <a:srgbClr val="FF0000"/>
                </a:solidFill>
                <a:latin typeface="Times New Roman"/>
                <a:cs typeface="Times New Roman"/>
              </a:rPr>
              <a:t>larger </a:t>
            </a:r>
            <a:r>
              <a:rPr sz="2400" b="1" dirty="0">
                <a:solidFill>
                  <a:srgbClr val="FF0000"/>
                </a:solidFill>
                <a:latin typeface="Times New Roman"/>
                <a:cs typeface="Times New Roman"/>
              </a:rPr>
              <a:t>page </a:t>
            </a:r>
            <a:r>
              <a:rPr sz="2400" b="1" spc="-5" dirty="0">
                <a:solidFill>
                  <a:srgbClr val="FF0000"/>
                </a:solidFill>
                <a:latin typeface="Times New Roman"/>
                <a:cs typeface="Times New Roman"/>
              </a:rPr>
              <a:t>size called </a:t>
            </a:r>
            <a:r>
              <a:rPr sz="2400" b="1" dirty="0">
                <a:solidFill>
                  <a:srgbClr val="FF0000"/>
                </a:solidFill>
                <a:latin typeface="Times New Roman"/>
                <a:cs typeface="Times New Roman"/>
              </a:rPr>
              <a:t>huge</a:t>
            </a:r>
            <a:r>
              <a:rPr sz="2400" b="1" spc="-25" dirty="0">
                <a:solidFill>
                  <a:srgbClr val="FF0000"/>
                </a:solidFill>
                <a:latin typeface="Times New Roman"/>
                <a:cs typeface="Times New Roman"/>
              </a:rPr>
              <a:t> </a:t>
            </a:r>
            <a:r>
              <a:rPr sz="2400" b="1" dirty="0">
                <a:solidFill>
                  <a:srgbClr val="FF0000"/>
                </a:solidFill>
                <a:latin typeface="Times New Roman"/>
                <a:cs typeface="Times New Roman"/>
              </a:rPr>
              <a:t>pages</a:t>
            </a:r>
            <a:r>
              <a:rPr sz="2400" b="1" dirty="0">
                <a:latin typeface="Arial"/>
                <a:cs typeface="Arial"/>
              </a:rPr>
              <a:t>.</a:t>
            </a:r>
            <a:endParaRPr sz="2400">
              <a:latin typeface="Arial"/>
              <a:cs typeface="Arial"/>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86734" y="20777"/>
            <a:ext cx="1944370" cy="454025"/>
          </a:xfrm>
          <a:prstGeom prst="rect">
            <a:avLst/>
          </a:prstGeom>
        </p:spPr>
        <p:txBody>
          <a:bodyPr vert="horz" wrap="square" lIns="0" tIns="13970" rIns="0" bIns="0" rtlCol="0">
            <a:spAutoFit/>
          </a:bodyPr>
          <a:lstStyle/>
          <a:p>
            <a:pPr marL="12700">
              <a:lnSpc>
                <a:spcPct val="100000"/>
              </a:lnSpc>
              <a:spcBef>
                <a:spcPts val="110"/>
              </a:spcBef>
            </a:pPr>
            <a:r>
              <a:rPr sz="2800" b="1" dirty="0">
                <a:solidFill>
                  <a:srgbClr val="0033CC"/>
                </a:solidFill>
                <a:latin typeface="Times New Roman"/>
                <a:cs typeface="Times New Roman"/>
              </a:rPr>
              <a:t>Free</a:t>
            </a:r>
            <a:r>
              <a:rPr sz="2800" b="1" spc="-125" dirty="0">
                <a:solidFill>
                  <a:srgbClr val="0033CC"/>
                </a:solidFill>
                <a:latin typeface="Times New Roman"/>
                <a:cs typeface="Times New Roman"/>
              </a:rPr>
              <a:t> </a:t>
            </a:r>
            <a:r>
              <a:rPr sz="2800" b="1" spc="-5" dirty="0">
                <a:solidFill>
                  <a:srgbClr val="0033CC"/>
                </a:solidFill>
                <a:latin typeface="Times New Roman"/>
                <a:cs typeface="Times New Roman"/>
              </a:rPr>
              <a:t>Frames</a:t>
            </a:r>
            <a:endParaRPr sz="2800">
              <a:latin typeface="Times New Roman"/>
              <a:cs typeface="Times New Roman"/>
            </a:endParaRPr>
          </a:p>
        </p:txBody>
      </p:sp>
      <p:sp>
        <p:nvSpPr>
          <p:cNvPr id="3" name="object 3"/>
          <p:cNvSpPr txBox="1"/>
          <p:nvPr/>
        </p:nvSpPr>
        <p:spPr>
          <a:xfrm>
            <a:off x="1103172" y="6332321"/>
            <a:ext cx="2224405" cy="391795"/>
          </a:xfrm>
          <a:prstGeom prst="rect">
            <a:avLst/>
          </a:prstGeom>
        </p:spPr>
        <p:txBody>
          <a:bodyPr vert="horz" wrap="square" lIns="0" tIns="12700" rIns="0" bIns="0" rtlCol="0">
            <a:spAutoFit/>
          </a:bodyPr>
          <a:lstStyle/>
          <a:p>
            <a:pPr marL="12700">
              <a:lnSpc>
                <a:spcPct val="100000"/>
              </a:lnSpc>
              <a:spcBef>
                <a:spcPts val="100"/>
              </a:spcBef>
            </a:pPr>
            <a:r>
              <a:rPr sz="2400" b="1" spc="-10" dirty="0">
                <a:solidFill>
                  <a:srgbClr val="0033CC"/>
                </a:solidFill>
                <a:latin typeface="Times New Roman"/>
                <a:cs typeface="Times New Roman"/>
              </a:rPr>
              <a:t>Before</a:t>
            </a:r>
            <a:r>
              <a:rPr sz="2400" b="1" spc="-80" dirty="0">
                <a:solidFill>
                  <a:srgbClr val="0033CC"/>
                </a:solidFill>
                <a:latin typeface="Times New Roman"/>
                <a:cs typeface="Times New Roman"/>
              </a:rPr>
              <a:t> </a:t>
            </a:r>
            <a:r>
              <a:rPr sz="2400" b="1" spc="-5" dirty="0">
                <a:solidFill>
                  <a:srgbClr val="0033CC"/>
                </a:solidFill>
                <a:latin typeface="Times New Roman"/>
                <a:cs typeface="Times New Roman"/>
              </a:rPr>
              <a:t>allocation</a:t>
            </a:r>
            <a:endParaRPr sz="2400">
              <a:latin typeface="Times New Roman"/>
              <a:cs typeface="Times New Roman"/>
            </a:endParaRPr>
          </a:p>
        </p:txBody>
      </p:sp>
      <p:sp>
        <p:nvSpPr>
          <p:cNvPr id="4" name="object 4"/>
          <p:cNvSpPr txBox="1"/>
          <p:nvPr/>
        </p:nvSpPr>
        <p:spPr>
          <a:xfrm>
            <a:off x="5572125" y="6323482"/>
            <a:ext cx="2057400" cy="391795"/>
          </a:xfrm>
          <a:prstGeom prst="rect">
            <a:avLst/>
          </a:prstGeom>
        </p:spPr>
        <p:txBody>
          <a:bodyPr vert="horz" wrap="square" lIns="0" tIns="12700" rIns="0" bIns="0" rtlCol="0">
            <a:spAutoFit/>
          </a:bodyPr>
          <a:lstStyle/>
          <a:p>
            <a:pPr marL="12700">
              <a:lnSpc>
                <a:spcPct val="100000"/>
              </a:lnSpc>
              <a:spcBef>
                <a:spcPts val="100"/>
              </a:spcBef>
            </a:pPr>
            <a:r>
              <a:rPr sz="2400" b="1" spc="-5" dirty="0">
                <a:solidFill>
                  <a:srgbClr val="0033CC"/>
                </a:solidFill>
                <a:latin typeface="Times New Roman"/>
                <a:cs typeface="Times New Roman"/>
              </a:rPr>
              <a:t>After</a:t>
            </a:r>
            <a:r>
              <a:rPr sz="2400" b="1" spc="-95" dirty="0">
                <a:solidFill>
                  <a:srgbClr val="0033CC"/>
                </a:solidFill>
                <a:latin typeface="Times New Roman"/>
                <a:cs typeface="Times New Roman"/>
              </a:rPr>
              <a:t> </a:t>
            </a:r>
            <a:r>
              <a:rPr sz="2400" b="1" spc="-5" dirty="0">
                <a:solidFill>
                  <a:srgbClr val="0033CC"/>
                </a:solidFill>
                <a:latin typeface="Times New Roman"/>
                <a:cs typeface="Times New Roman"/>
              </a:rPr>
              <a:t>allocation</a:t>
            </a:r>
            <a:endParaRPr sz="2400">
              <a:latin typeface="Times New Roman"/>
              <a:cs typeface="Times New Roman"/>
            </a:endParaRPr>
          </a:p>
        </p:txBody>
      </p:sp>
      <p:sp>
        <p:nvSpPr>
          <p:cNvPr id="5" name="object 5"/>
          <p:cNvSpPr/>
          <p:nvPr/>
        </p:nvSpPr>
        <p:spPr>
          <a:xfrm>
            <a:off x="319087" y="665162"/>
            <a:ext cx="8505825" cy="5568950"/>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78739" y="23825"/>
            <a:ext cx="8989695" cy="6703695"/>
          </a:xfrm>
          <a:prstGeom prst="rect">
            <a:avLst/>
          </a:prstGeom>
        </p:spPr>
        <p:txBody>
          <a:bodyPr vert="horz" wrap="square" lIns="0" tIns="12700" rIns="0" bIns="0" rtlCol="0">
            <a:spAutoFit/>
          </a:bodyPr>
          <a:lstStyle/>
          <a:p>
            <a:pPr marL="256540" indent="-243840" algn="just">
              <a:lnSpc>
                <a:spcPct val="100000"/>
              </a:lnSpc>
              <a:spcBef>
                <a:spcPts val="100"/>
              </a:spcBef>
              <a:buSzPct val="95833"/>
              <a:buFont typeface="Wingdings"/>
              <a:buChar char=""/>
              <a:tabLst>
                <a:tab pos="256540" algn="l"/>
              </a:tabLst>
            </a:pPr>
            <a:r>
              <a:rPr sz="2400" spc="-5" dirty="0">
                <a:latin typeface="Times New Roman"/>
                <a:cs typeface="Times New Roman"/>
              </a:rPr>
              <a:t>When </a:t>
            </a:r>
            <a:r>
              <a:rPr sz="2400" dirty="0">
                <a:latin typeface="Times New Roman"/>
                <a:cs typeface="Times New Roman"/>
              </a:rPr>
              <a:t>a </a:t>
            </a:r>
            <a:r>
              <a:rPr sz="2400" spc="-5" dirty="0">
                <a:latin typeface="Times New Roman"/>
                <a:cs typeface="Times New Roman"/>
              </a:rPr>
              <a:t>process arrives </a:t>
            </a:r>
            <a:r>
              <a:rPr sz="2400" dirty="0">
                <a:latin typeface="Times New Roman"/>
                <a:cs typeface="Times New Roman"/>
              </a:rPr>
              <a:t>in the </a:t>
            </a:r>
            <a:r>
              <a:rPr sz="2400" spc="-10" dirty="0">
                <a:latin typeface="Times New Roman"/>
                <a:cs typeface="Times New Roman"/>
              </a:rPr>
              <a:t>system </a:t>
            </a:r>
            <a:r>
              <a:rPr sz="2400" dirty="0">
                <a:latin typeface="Times New Roman"/>
                <a:cs typeface="Times New Roman"/>
              </a:rPr>
              <a:t>to </a:t>
            </a:r>
            <a:r>
              <a:rPr sz="2400" spc="-5" dirty="0">
                <a:latin typeface="Times New Roman"/>
                <a:cs typeface="Times New Roman"/>
              </a:rPr>
              <a:t>be executed, </a:t>
            </a:r>
            <a:r>
              <a:rPr sz="2400" dirty="0">
                <a:latin typeface="Times New Roman"/>
                <a:cs typeface="Times New Roman"/>
              </a:rPr>
              <a:t>its </a:t>
            </a:r>
            <a:r>
              <a:rPr sz="2400" spc="-5" dirty="0">
                <a:latin typeface="Times New Roman"/>
                <a:cs typeface="Times New Roman"/>
              </a:rPr>
              <a:t>size,</a:t>
            </a:r>
            <a:r>
              <a:rPr sz="2400" spc="254" dirty="0">
                <a:latin typeface="Times New Roman"/>
                <a:cs typeface="Times New Roman"/>
              </a:rPr>
              <a:t> </a:t>
            </a:r>
            <a:r>
              <a:rPr sz="2400" spc="-5" dirty="0">
                <a:latin typeface="Times New Roman"/>
                <a:cs typeface="Times New Roman"/>
              </a:rPr>
              <a:t>expressed</a:t>
            </a:r>
            <a:endParaRPr sz="2400">
              <a:latin typeface="Times New Roman"/>
              <a:cs typeface="Times New Roman"/>
            </a:endParaRPr>
          </a:p>
          <a:p>
            <a:pPr marL="12700" algn="just">
              <a:lnSpc>
                <a:spcPct val="100000"/>
              </a:lnSpc>
            </a:pPr>
            <a:r>
              <a:rPr sz="2400" dirty="0">
                <a:latin typeface="Times New Roman"/>
                <a:cs typeface="Times New Roman"/>
              </a:rPr>
              <a:t>in </a:t>
            </a:r>
            <a:r>
              <a:rPr sz="2400" spc="-10" dirty="0">
                <a:latin typeface="Times New Roman"/>
                <a:cs typeface="Times New Roman"/>
              </a:rPr>
              <a:t>pages, </a:t>
            </a:r>
            <a:r>
              <a:rPr sz="2400" dirty="0">
                <a:latin typeface="Times New Roman"/>
                <a:cs typeface="Times New Roman"/>
              </a:rPr>
              <a:t>is</a:t>
            </a:r>
            <a:r>
              <a:rPr sz="2400" spc="10" dirty="0">
                <a:latin typeface="Times New Roman"/>
                <a:cs typeface="Times New Roman"/>
              </a:rPr>
              <a:t> </a:t>
            </a:r>
            <a:r>
              <a:rPr sz="2400" dirty="0">
                <a:latin typeface="Times New Roman"/>
                <a:cs typeface="Times New Roman"/>
              </a:rPr>
              <a:t>examined.</a:t>
            </a:r>
            <a:endParaRPr sz="2400">
              <a:latin typeface="Times New Roman"/>
              <a:cs typeface="Times New Roman"/>
            </a:endParaRPr>
          </a:p>
          <a:p>
            <a:pPr marL="256540" indent="-243840" algn="just">
              <a:lnSpc>
                <a:spcPct val="100000"/>
              </a:lnSpc>
              <a:spcBef>
                <a:spcPts val="605"/>
              </a:spcBef>
              <a:buSzPct val="95833"/>
              <a:buFont typeface="Wingdings"/>
              <a:buChar char=""/>
              <a:tabLst>
                <a:tab pos="256540" algn="l"/>
              </a:tabLst>
            </a:pPr>
            <a:r>
              <a:rPr sz="2400" spc="-10" dirty="0">
                <a:latin typeface="Times New Roman"/>
                <a:cs typeface="Times New Roman"/>
              </a:rPr>
              <a:t>Each </a:t>
            </a:r>
            <a:r>
              <a:rPr sz="2400" spc="-5" dirty="0">
                <a:latin typeface="Times New Roman"/>
                <a:cs typeface="Times New Roman"/>
              </a:rPr>
              <a:t>page of </a:t>
            </a:r>
            <a:r>
              <a:rPr sz="2400" dirty="0">
                <a:latin typeface="Times New Roman"/>
                <a:cs typeface="Times New Roman"/>
              </a:rPr>
              <a:t>the </a:t>
            </a:r>
            <a:r>
              <a:rPr sz="2400" spc="-5" dirty="0">
                <a:latin typeface="Times New Roman"/>
                <a:cs typeface="Times New Roman"/>
              </a:rPr>
              <a:t>process needs one </a:t>
            </a:r>
            <a:r>
              <a:rPr sz="2400" spc="-10" dirty="0">
                <a:latin typeface="Times New Roman"/>
                <a:cs typeface="Times New Roman"/>
              </a:rPr>
              <a:t>frame. </a:t>
            </a:r>
            <a:r>
              <a:rPr sz="2400" dirty="0">
                <a:latin typeface="Times New Roman"/>
                <a:cs typeface="Times New Roman"/>
              </a:rPr>
              <a:t>Thus, if the </a:t>
            </a:r>
            <a:r>
              <a:rPr sz="2400" spc="-5" dirty="0">
                <a:latin typeface="Times New Roman"/>
                <a:cs typeface="Times New Roman"/>
              </a:rPr>
              <a:t>process</a:t>
            </a:r>
            <a:r>
              <a:rPr sz="2400" spc="280" dirty="0">
                <a:latin typeface="Times New Roman"/>
                <a:cs typeface="Times New Roman"/>
              </a:rPr>
              <a:t> </a:t>
            </a:r>
            <a:r>
              <a:rPr sz="2400" spc="-5" dirty="0">
                <a:latin typeface="Times New Roman"/>
                <a:cs typeface="Times New Roman"/>
              </a:rPr>
              <a:t>requires</a:t>
            </a:r>
            <a:endParaRPr sz="2400">
              <a:latin typeface="Times New Roman"/>
              <a:cs typeface="Times New Roman"/>
            </a:endParaRPr>
          </a:p>
          <a:p>
            <a:pPr marL="12700" algn="just">
              <a:lnSpc>
                <a:spcPct val="100000"/>
              </a:lnSpc>
            </a:pPr>
            <a:r>
              <a:rPr sz="2400" i="1" dirty="0">
                <a:latin typeface="Times New Roman"/>
                <a:cs typeface="Times New Roman"/>
              </a:rPr>
              <a:t>n </a:t>
            </a:r>
            <a:r>
              <a:rPr sz="2400" i="1" spc="-5" dirty="0">
                <a:latin typeface="Times New Roman"/>
                <a:cs typeface="Times New Roman"/>
              </a:rPr>
              <a:t>pages, </a:t>
            </a:r>
            <a:r>
              <a:rPr sz="2400" i="1" dirty="0">
                <a:latin typeface="Times New Roman"/>
                <a:cs typeface="Times New Roman"/>
              </a:rPr>
              <a:t>at least n </a:t>
            </a:r>
            <a:r>
              <a:rPr sz="2400" i="1" spc="-5" dirty="0">
                <a:latin typeface="Times New Roman"/>
                <a:cs typeface="Times New Roman"/>
              </a:rPr>
              <a:t>frames must </a:t>
            </a:r>
            <a:r>
              <a:rPr sz="2400" i="1" dirty="0">
                <a:latin typeface="Times New Roman"/>
                <a:cs typeface="Times New Roman"/>
              </a:rPr>
              <a:t>be </a:t>
            </a:r>
            <a:r>
              <a:rPr sz="2400" i="1" spc="-5" dirty="0">
                <a:latin typeface="Times New Roman"/>
                <a:cs typeface="Times New Roman"/>
              </a:rPr>
              <a:t>available </a:t>
            </a:r>
            <a:r>
              <a:rPr sz="2400" i="1" dirty="0">
                <a:latin typeface="Times New Roman"/>
                <a:cs typeface="Times New Roman"/>
              </a:rPr>
              <a:t>in</a:t>
            </a:r>
            <a:r>
              <a:rPr sz="2400" i="1" spc="-30" dirty="0">
                <a:latin typeface="Times New Roman"/>
                <a:cs typeface="Times New Roman"/>
              </a:rPr>
              <a:t> </a:t>
            </a:r>
            <a:r>
              <a:rPr sz="2400" i="1" spc="-25" dirty="0">
                <a:latin typeface="Times New Roman"/>
                <a:cs typeface="Times New Roman"/>
              </a:rPr>
              <a:t>memory.</a:t>
            </a:r>
            <a:endParaRPr sz="2400">
              <a:latin typeface="Times New Roman"/>
              <a:cs typeface="Times New Roman"/>
            </a:endParaRPr>
          </a:p>
          <a:p>
            <a:pPr marL="256540" indent="-243840" algn="just">
              <a:lnSpc>
                <a:spcPct val="100000"/>
              </a:lnSpc>
              <a:spcBef>
                <a:spcPts val="600"/>
              </a:spcBef>
              <a:buSzPct val="95833"/>
              <a:buFont typeface="Wingdings"/>
              <a:buChar char=""/>
              <a:tabLst>
                <a:tab pos="256540" algn="l"/>
              </a:tabLst>
            </a:pPr>
            <a:r>
              <a:rPr sz="2400" i="1" spc="-5" dirty="0">
                <a:latin typeface="Times New Roman"/>
                <a:cs typeface="Times New Roman"/>
              </a:rPr>
              <a:t>If </a:t>
            </a:r>
            <a:r>
              <a:rPr sz="2400" i="1" dirty="0">
                <a:latin typeface="Times New Roman"/>
                <a:cs typeface="Times New Roman"/>
              </a:rPr>
              <a:t>n </a:t>
            </a:r>
            <a:r>
              <a:rPr sz="2400" spc="-10" dirty="0">
                <a:latin typeface="Times New Roman"/>
                <a:cs typeface="Times New Roman"/>
              </a:rPr>
              <a:t>frames are </a:t>
            </a:r>
            <a:r>
              <a:rPr sz="2400" spc="-5" dirty="0">
                <a:latin typeface="Times New Roman"/>
                <a:cs typeface="Times New Roman"/>
              </a:rPr>
              <a:t>available, they </a:t>
            </a:r>
            <a:r>
              <a:rPr sz="2400" spc="-10" dirty="0">
                <a:latin typeface="Times New Roman"/>
                <a:cs typeface="Times New Roman"/>
              </a:rPr>
              <a:t>are </a:t>
            </a:r>
            <a:r>
              <a:rPr sz="2400" spc="-5" dirty="0">
                <a:latin typeface="Times New Roman"/>
                <a:cs typeface="Times New Roman"/>
              </a:rPr>
              <a:t>allocated </a:t>
            </a:r>
            <a:r>
              <a:rPr sz="2400" dirty="0">
                <a:latin typeface="Times New Roman"/>
                <a:cs typeface="Times New Roman"/>
              </a:rPr>
              <a:t>to this </a:t>
            </a:r>
            <a:r>
              <a:rPr sz="2400" spc="-5" dirty="0">
                <a:latin typeface="Times New Roman"/>
                <a:cs typeface="Times New Roman"/>
              </a:rPr>
              <a:t>arriving</a:t>
            </a:r>
            <a:r>
              <a:rPr sz="2400" spc="60" dirty="0">
                <a:latin typeface="Times New Roman"/>
                <a:cs typeface="Times New Roman"/>
              </a:rPr>
              <a:t> </a:t>
            </a:r>
            <a:r>
              <a:rPr sz="2400" spc="-5" dirty="0">
                <a:latin typeface="Times New Roman"/>
                <a:cs typeface="Times New Roman"/>
              </a:rPr>
              <a:t>process.</a:t>
            </a:r>
            <a:endParaRPr sz="2400">
              <a:latin typeface="Times New Roman"/>
              <a:cs typeface="Times New Roman"/>
            </a:endParaRPr>
          </a:p>
          <a:p>
            <a:pPr marL="256540" indent="-243840" algn="just">
              <a:lnSpc>
                <a:spcPct val="100000"/>
              </a:lnSpc>
              <a:spcBef>
                <a:spcPts val="605"/>
              </a:spcBef>
              <a:buSzPct val="95833"/>
              <a:buFont typeface="Wingdings"/>
              <a:buChar char=""/>
              <a:tabLst>
                <a:tab pos="256540" algn="l"/>
              </a:tabLst>
            </a:pPr>
            <a:r>
              <a:rPr sz="2400" dirty="0">
                <a:latin typeface="Times New Roman"/>
                <a:cs typeface="Times New Roman"/>
              </a:rPr>
              <a:t>The </a:t>
            </a:r>
            <a:r>
              <a:rPr sz="2400" spc="-5" dirty="0">
                <a:latin typeface="Times New Roman"/>
                <a:cs typeface="Times New Roman"/>
              </a:rPr>
              <a:t>first page of </a:t>
            </a:r>
            <a:r>
              <a:rPr sz="2400" dirty="0">
                <a:latin typeface="Times New Roman"/>
                <a:cs typeface="Times New Roman"/>
              </a:rPr>
              <a:t>the </a:t>
            </a:r>
            <a:r>
              <a:rPr sz="2400" spc="-5" dirty="0">
                <a:latin typeface="Times New Roman"/>
                <a:cs typeface="Times New Roman"/>
              </a:rPr>
              <a:t>process </a:t>
            </a:r>
            <a:r>
              <a:rPr sz="2400" dirty="0">
                <a:latin typeface="Times New Roman"/>
                <a:cs typeface="Times New Roman"/>
              </a:rPr>
              <a:t>is </a:t>
            </a:r>
            <a:r>
              <a:rPr sz="2400" spc="-5" dirty="0">
                <a:latin typeface="Times New Roman"/>
                <a:cs typeface="Times New Roman"/>
              </a:rPr>
              <a:t>loaded</a:t>
            </a:r>
            <a:r>
              <a:rPr sz="2400" spc="135" dirty="0">
                <a:latin typeface="Times New Roman"/>
                <a:cs typeface="Times New Roman"/>
              </a:rPr>
              <a:t> </a:t>
            </a:r>
            <a:r>
              <a:rPr sz="2400" dirty="0">
                <a:latin typeface="Times New Roman"/>
                <a:cs typeface="Times New Roman"/>
              </a:rPr>
              <a:t>into </a:t>
            </a:r>
            <a:r>
              <a:rPr sz="2400" spc="-5" dirty="0">
                <a:latin typeface="Times New Roman"/>
                <a:cs typeface="Times New Roman"/>
              </a:rPr>
              <a:t>one of </a:t>
            </a:r>
            <a:r>
              <a:rPr sz="2400" dirty="0">
                <a:latin typeface="Times New Roman"/>
                <a:cs typeface="Times New Roman"/>
              </a:rPr>
              <a:t>the </a:t>
            </a:r>
            <a:r>
              <a:rPr sz="2400" spc="-5" dirty="0">
                <a:latin typeface="Times New Roman"/>
                <a:cs typeface="Times New Roman"/>
              </a:rPr>
              <a:t>allocated frames,</a:t>
            </a:r>
            <a:endParaRPr sz="2400">
              <a:latin typeface="Times New Roman"/>
              <a:cs typeface="Times New Roman"/>
            </a:endParaRPr>
          </a:p>
          <a:p>
            <a:pPr marL="12700" algn="just">
              <a:lnSpc>
                <a:spcPct val="100000"/>
              </a:lnSpc>
            </a:pPr>
            <a:r>
              <a:rPr sz="2400" spc="-5" dirty="0">
                <a:latin typeface="Times New Roman"/>
                <a:cs typeface="Times New Roman"/>
              </a:rPr>
              <a:t>and </a:t>
            </a:r>
            <a:r>
              <a:rPr sz="2400" dirty="0">
                <a:latin typeface="Times New Roman"/>
                <a:cs typeface="Times New Roman"/>
              </a:rPr>
              <a:t>the </a:t>
            </a:r>
            <a:r>
              <a:rPr sz="2400" spc="-5" dirty="0">
                <a:latin typeface="Times New Roman"/>
                <a:cs typeface="Times New Roman"/>
              </a:rPr>
              <a:t>frame </a:t>
            </a:r>
            <a:r>
              <a:rPr sz="2400" dirty="0">
                <a:latin typeface="Times New Roman"/>
                <a:cs typeface="Times New Roman"/>
              </a:rPr>
              <a:t>number is put in the </a:t>
            </a:r>
            <a:r>
              <a:rPr sz="2400" spc="-10" dirty="0">
                <a:latin typeface="Times New Roman"/>
                <a:cs typeface="Times New Roman"/>
              </a:rPr>
              <a:t>page </a:t>
            </a:r>
            <a:r>
              <a:rPr sz="2400" dirty="0">
                <a:latin typeface="Times New Roman"/>
                <a:cs typeface="Times New Roman"/>
              </a:rPr>
              <a:t>table for this</a:t>
            </a:r>
            <a:r>
              <a:rPr sz="2400" spc="-50" dirty="0">
                <a:latin typeface="Times New Roman"/>
                <a:cs typeface="Times New Roman"/>
              </a:rPr>
              <a:t> </a:t>
            </a:r>
            <a:r>
              <a:rPr sz="2400" spc="-5" dirty="0">
                <a:latin typeface="Times New Roman"/>
                <a:cs typeface="Times New Roman"/>
              </a:rPr>
              <a:t>process.</a:t>
            </a:r>
            <a:endParaRPr sz="2400">
              <a:latin typeface="Times New Roman"/>
              <a:cs typeface="Times New Roman"/>
            </a:endParaRPr>
          </a:p>
          <a:p>
            <a:pPr marL="256540" indent="-243840" algn="just">
              <a:lnSpc>
                <a:spcPct val="100000"/>
              </a:lnSpc>
              <a:spcBef>
                <a:spcPts val="600"/>
              </a:spcBef>
              <a:buSzPct val="95833"/>
              <a:buFont typeface="Wingdings"/>
              <a:buChar char=""/>
              <a:tabLst>
                <a:tab pos="256540" algn="l"/>
              </a:tabLst>
            </a:pPr>
            <a:r>
              <a:rPr sz="2400" dirty="0">
                <a:latin typeface="Times New Roman"/>
                <a:cs typeface="Times New Roman"/>
              </a:rPr>
              <a:t>The</a:t>
            </a:r>
            <a:r>
              <a:rPr sz="2400" spc="315" dirty="0">
                <a:latin typeface="Times New Roman"/>
                <a:cs typeface="Times New Roman"/>
              </a:rPr>
              <a:t> </a:t>
            </a:r>
            <a:r>
              <a:rPr sz="2400" dirty="0">
                <a:latin typeface="Times New Roman"/>
                <a:cs typeface="Times New Roman"/>
              </a:rPr>
              <a:t>next</a:t>
            </a:r>
            <a:r>
              <a:rPr sz="2400" spc="345" dirty="0">
                <a:latin typeface="Times New Roman"/>
                <a:cs typeface="Times New Roman"/>
              </a:rPr>
              <a:t> </a:t>
            </a:r>
            <a:r>
              <a:rPr sz="2400" spc="-10" dirty="0">
                <a:latin typeface="Times New Roman"/>
                <a:cs typeface="Times New Roman"/>
              </a:rPr>
              <a:t>page</a:t>
            </a:r>
            <a:r>
              <a:rPr sz="2400" spc="350" dirty="0">
                <a:latin typeface="Times New Roman"/>
                <a:cs typeface="Times New Roman"/>
              </a:rPr>
              <a:t> </a:t>
            </a:r>
            <a:r>
              <a:rPr sz="2400" dirty="0">
                <a:latin typeface="Times New Roman"/>
                <a:cs typeface="Times New Roman"/>
              </a:rPr>
              <a:t>is</a:t>
            </a:r>
            <a:r>
              <a:rPr sz="2400" spc="335" dirty="0">
                <a:latin typeface="Times New Roman"/>
                <a:cs typeface="Times New Roman"/>
              </a:rPr>
              <a:t> </a:t>
            </a:r>
            <a:r>
              <a:rPr sz="2400" spc="-5" dirty="0">
                <a:latin typeface="Times New Roman"/>
                <a:cs typeface="Times New Roman"/>
              </a:rPr>
              <a:t>loaded</a:t>
            </a:r>
            <a:r>
              <a:rPr sz="2400" spc="360" dirty="0">
                <a:latin typeface="Times New Roman"/>
                <a:cs typeface="Times New Roman"/>
              </a:rPr>
              <a:t> </a:t>
            </a:r>
            <a:r>
              <a:rPr sz="2400" dirty="0">
                <a:latin typeface="Times New Roman"/>
                <a:cs typeface="Times New Roman"/>
              </a:rPr>
              <a:t>into</a:t>
            </a:r>
            <a:r>
              <a:rPr sz="2400" spc="340" dirty="0">
                <a:latin typeface="Times New Roman"/>
                <a:cs typeface="Times New Roman"/>
              </a:rPr>
              <a:t> </a:t>
            </a:r>
            <a:r>
              <a:rPr sz="2400" spc="-5" dirty="0">
                <a:latin typeface="Times New Roman"/>
                <a:cs typeface="Times New Roman"/>
              </a:rPr>
              <a:t>another</a:t>
            </a:r>
            <a:r>
              <a:rPr sz="2400" spc="325" dirty="0">
                <a:latin typeface="Times New Roman"/>
                <a:cs typeface="Times New Roman"/>
              </a:rPr>
              <a:t> </a:t>
            </a:r>
            <a:r>
              <a:rPr sz="2400" spc="-5" dirty="0">
                <a:latin typeface="Times New Roman"/>
                <a:cs typeface="Times New Roman"/>
              </a:rPr>
              <a:t>frame,</a:t>
            </a:r>
            <a:r>
              <a:rPr sz="2400" spc="335" dirty="0">
                <a:latin typeface="Times New Roman"/>
                <a:cs typeface="Times New Roman"/>
              </a:rPr>
              <a:t> </a:t>
            </a:r>
            <a:r>
              <a:rPr sz="2400" dirty="0">
                <a:latin typeface="Times New Roman"/>
                <a:cs typeface="Times New Roman"/>
              </a:rPr>
              <a:t>its</a:t>
            </a:r>
            <a:r>
              <a:rPr sz="2400" spc="360" dirty="0">
                <a:latin typeface="Times New Roman"/>
                <a:cs typeface="Times New Roman"/>
              </a:rPr>
              <a:t> </a:t>
            </a:r>
            <a:r>
              <a:rPr sz="2400" spc="-5" dirty="0">
                <a:latin typeface="Times New Roman"/>
                <a:cs typeface="Times New Roman"/>
              </a:rPr>
              <a:t>frame</a:t>
            </a:r>
            <a:r>
              <a:rPr sz="2400" spc="325" dirty="0">
                <a:latin typeface="Times New Roman"/>
                <a:cs typeface="Times New Roman"/>
              </a:rPr>
              <a:t> </a:t>
            </a:r>
            <a:r>
              <a:rPr sz="2400" spc="-5" dirty="0">
                <a:latin typeface="Times New Roman"/>
                <a:cs typeface="Times New Roman"/>
              </a:rPr>
              <a:t>number</a:t>
            </a:r>
            <a:r>
              <a:rPr sz="2400" spc="355" dirty="0">
                <a:latin typeface="Times New Roman"/>
                <a:cs typeface="Times New Roman"/>
              </a:rPr>
              <a:t> </a:t>
            </a:r>
            <a:r>
              <a:rPr sz="2400" dirty="0">
                <a:latin typeface="Times New Roman"/>
                <a:cs typeface="Times New Roman"/>
              </a:rPr>
              <a:t>is</a:t>
            </a:r>
            <a:r>
              <a:rPr sz="2400" spc="335" dirty="0">
                <a:latin typeface="Times New Roman"/>
                <a:cs typeface="Times New Roman"/>
              </a:rPr>
              <a:t> </a:t>
            </a:r>
            <a:r>
              <a:rPr sz="2400" spc="-5" dirty="0">
                <a:latin typeface="Times New Roman"/>
                <a:cs typeface="Times New Roman"/>
              </a:rPr>
              <a:t>put</a:t>
            </a:r>
            <a:endParaRPr sz="2400">
              <a:latin typeface="Times New Roman"/>
              <a:cs typeface="Times New Roman"/>
            </a:endParaRPr>
          </a:p>
          <a:p>
            <a:pPr marL="12700" algn="just">
              <a:lnSpc>
                <a:spcPct val="100000"/>
              </a:lnSpc>
            </a:pPr>
            <a:r>
              <a:rPr sz="2400" dirty="0">
                <a:latin typeface="Times New Roman"/>
                <a:cs typeface="Times New Roman"/>
              </a:rPr>
              <a:t>into the </a:t>
            </a:r>
            <a:r>
              <a:rPr sz="2400" spc="-10" dirty="0">
                <a:latin typeface="Times New Roman"/>
                <a:cs typeface="Times New Roman"/>
              </a:rPr>
              <a:t>page </a:t>
            </a:r>
            <a:r>
              <a:rPr sz="2400" spc="-5" dirty="0">
                <a:latin typeface="Times New Roman"/>
                <a:cs typeface="Times New Roman"/>
              </a:rPr>
              <a:t>table, and so</a:t>
            </a:r>
            <a:r>
              <a:rPr sz="2400" dirty="0">
                <a:latin typeface="Times New Roman"/>
                <a:cs typeface="Times New Roman"/>
              </a:rPr>
              <a:t> on.</a:t>
            </a:r>
            <a:endParaRPr sz="2400">
              <a:latin typeface="Times New Roman"/>
              <a:cs typeface="Times New Roman"/>
            </a:endParaRPr>
          </a:p>
          <a:p>
            <a:pPr marL="12700" marR="6350" algn="just">
              <a:lnSpc>
                <a:spcPct val="100000"/>
              </a:lnSpc>
              <a:spcBef>
                <a:spcPts val="605"/>
              </a:spcBef>
              <a:buSzPct val="95833"/>
              <a:buFont typeface="Wingdings"/>
              <a:buChar char=""/>
              <a:tabLst>
                <a:tab pos="256540" algn="l"/>
              </a:tabLst>
            </a:pPr>
            <a:r>
              <a:rPr sz="2400" dirty="0">
                <a:latin typeface="Times New Roman"/>
                <a:cs typeface="Times New Roman"/>
              </a:rPr>
              <a:t>The </a:t>
            </a:r>
            <a:r>
              <a:rPr sz="2400" spc="-5" dirty="0">
                <a:latin typeface="Times New Roman"/>
                <a:cs typeface="Times New Roman"/>
              </a:rPr>
              <a:t>operating system </a:t>
            </a:r>
            <a:r>
              <a:rPr sz="2400" dirty="0">
                <a:latin typeface="Times New Roman"/>
                <a:cs typeface="Times New Roman"/>
              </a:rPr>
              <a:t>is </a:t>
            </a:r>
            <a:r>
              <a:rPr sz="2400" spc="-5" dirty="0">
                <a:latin typeface="Times New Roman"/>
                <a:cs typeface="Times New Roman"/>
              </a:rPr>
              <a:t>managing physical </a:t>
            </a:r>
            <a:r>
              <a:rPr sz="2400" spc="-25" dirty="0">
                <a:latin typeface="Times New Roman"/>
                <a:cs typeface="Times New Roman"/>
              </a:rPr>
              <a:t>memory, </a:t>
            </a:r>
            <a:r>
              <a:rPr sz="2400" dirty="0">
                <a:latin typeface="Times New Roman"/>
                <a:cs typeface="Times New Roman"/>
              </a:rPr>
              <a:t>it must be </a:t>
            </a:r>
            <a:r>
              <a:rPr sz="2400" spc="-5" dirty="0">
                <a:latin typeface="Times New Roman"/>
                <a:cs typeface="Times New Roman"/>
              </a:rPr>
              <a:t>aware  of </a:t>
            </a:r>
            <a:r>
              <a:rPr sz="2400" dirty="0">
                <a:latin typeface="Times New Roman"/>
                <a:cs typeface="Times New Roman"/>
              </a:rPr>
              <a:t>the </a:t>
            </a:r>
            <a:r>
              <a:rPr sz="2400" spc="-5" dirty="0">
                <a:latin typeface="Times New Roman"/>
                <a:cs typeface="Times New Roman"/>
              </a:rPr>
              <a:t>allocation details of physical memory—which </a:t>
            </a:r>
            <a:r>
              <a:rPr sz="2400" spc="-10" dirty="0">
                <a:latin typeface="Times New Roman"/>
                <a:cs typeface="Times New Roman"/>
              </a:rPr>
              <a:t>frames </a:t>
            </a:r>
            <a:r>
              <a:rPr sz="2400" dirty="0">
                <a:latin typeface="Times New Roman"/>
                <a:cs typeface="Times New Roman"/>
              </a:rPr>
              <a:t>are  </a:t>
            </a:r>
            <a:r>
              <a:rPr sz="2400" spc="-5" dirty="0">
                <a:latin typeface="Times New Roman"/>
                <a:cs typeface="Times New Roman"/>
              </a:rPr>
              <a:t>allocated, which frames are available, </a:t>
            </a:r>
            <a:r>
              <a:rPr sz="2400" dirty="0">
                <a:latin typeface="Times New Roman"/>
                <a:cs typeface="Times New Roman"/>
              </a:rPr>
              <a:t>how </a:t>
            </a:r>
            <a:r>
              <a:rPr sz="2400" spc="10" dirty="0">
                <a:latin typeface="Times New Roman"/>
                <a:cs typeface="Times New Roman"/>
              </a:rPr>
              <a:t>many </a:t>
            </a:r>
            <a:r>
              <a:rPr sz="2400" spc="-5" dirty="0">
                <a:latin typeface="Times New Roman"/>
                <a:cs typeface="Times New Roman"/>
              </a:rPr>
              <a:t>total frames there </a:t>
            </a:r>
            <a:r>
              <a:rPr sz="2400" spc="-10" dirty="0">
                <a:latin typeface="Times New Roman"/>
                <a:cs typeface="Times New Roman"/>
              </a:rPr>
              <a:t>are,  </a:t>
            </a:r>
            <a:r>
              <a:rPr sz="2400" spc="-5" dirty="0">
                <a:latin typeface="Times New Roman"/>
                <a:cs typeface="Times New Roman"/>
              </a:rPr>
              <a:t>and </a:t>
            </a:r>
            <a:r>
              <a:rPr sz="2400" dirty="0">
                <a:latin typeface="Times New Roman"/>
                <a:cs typeface="Times New Roman"/>
              </a:rPr>
              <a:t>so</a:t>
            </a:r>
            <a:r>
              <a:rPr sz="2400" spc="-30" dirty="0">
                <a:latin typeface="Times New Roman"/>
                <a:cs typeface="Times New Roman"/>
              </a:rPr>
              <a:t> </a:t>
            </a:r>
            <a:r>
              <a:rPr sz="2400" spc="-5" dirty="0">
                <a:latin typeface="Times New Roman"/>
                <a:cs typeface="Times New Roman"/>
              </a:rPr>
              <a:t>on.</a:t>
            </a:r>
            <a:endParaRPr sz="2400">
              <a:latin typeface="Times New Roman"/>
              <a:cs typeface="Times New Roman"/>
            </a:endParaRPr>
          </a:p>
          <a:p>
            <a:pPr marL="12700" marR="5080" algn="just">
              <a:lnSpc>
                <a:spcPct val="100000"/>
              </a:lnSpc>
              <a:spcBef>
                <a:spcPts val="605"/>
              </a:spcBef>
              <a:buSzPct val="95833"/>
              <a:buFont typeface="Wingdings"/>
              <a:buChar char=""/>
              <a:tabLst>
                <a:tab pos="256540" algn="l"/>
              </a:tabLst>
            </a:pPr>
            <a:r>
              <a:rPr sz="2400" dirty="0">
                <a:latin typeface="Times New Roman"/>
                <a:cs typeface="Times New Roman"/>
              </a:rPr>
              <a:t>This </a:t>
            </a:r>
            <a:r>
              <a:rPr sz="2400" spc="-5" dirty="0">
                <a:latin typeface="Times New Roman"/>
                <a:cs typeface="Times New Roman"/>
              </a:rPr>
              <a:t>information </a:t>
            </a:r>
            <a:r>
              <a:rPr sz="2400" dirty="0">
                <a:latin typeface="Times New Roman"/>
                <a:cs typeface="Times New Roman"/>
              </a:rPr>
              <a:t>is </a:t>
            </a:r>
            <a:r>
              <a:rPr sz="2400" spc="-5" dirty="0">
                <a:latin typeface="Times New Roman"/>
                <a:cs typeface="Times New Roman"/>
              </a:rPr>
              <a:t>generally kept </a:t>
            </a:r>
            <a:r>
              <a:rPr sz="2400" dirty="0">
                <a:latin typeface="Times New Roman"/>
                <a:cs typeface="Times New Roman"/>
              </a:rPr>
              <a:t>in a </a:t>
            </a:r>
            <a:r>
              <a:rPr sz="2400" spc="-5" dirty="0">
                <a:latin typeface="Times New Roman"/>
                <a:cs typeface="Times New Roman"/>
              </a:rPr>
              <a:t>single, system-wide </a:t>
            </a:r>
            <a:r>
              <a:rPr sz="2400" dirty="0">
                <a:latin typeface="Times New Roman"/>
                <a:cs typeface="Times New Roman"/>
              </a:rPr>
              <a:t>data  </a:t>
            </a:r>
            <a:r>
              <a:rPr sz="2400" spc="-5" dirty="0">
                <a:latin typeface="Times New Roman"/>
                <a:cs typeface="Times New Roman"/>
              </a:rPr>
              <a:t>structure called </a:t>
            </a:r>
            <a:r>
              <a:rPr sz="2400" dirty="0">
                <a:latin typeface="Times New Roman"/>
                <a:cs typeface="Times New Roman"/>
              </a:rPr>
              <a:t>a </a:t>
            </a:r>
            <a:r>
              <a:rPr sz="2400" b="1" spc="-5" dirty="0">
                <a:latin typeface="Times New Roman"/>
                <a:cs typeface="Times New Roman"/>
              </a:rPr>
              <a:t>frame table. </a:t>
            </a:r>
            <a:r>
              <a:rPr sz="2400" b="1" dirty="0">
                <a:latin typeface="Times New Roman"/>
                <a:cs typeface="Times New Roman"/>
              </a:rPr>
              <a:t>The frame table has one </a:t>
            </a:r>
            <a:r>
              <a:rPr sz="2400" b="1" spc="-10" dirty="0">
                <a:latin typeface="Times New Roman"/>
                <a:cs typeface="Times New Roman"/>
              </a:rPr>
              <a:t>entry </a:t>
            </a:r>
            <a:r>
              <a:rPr sz="2400" b="1" dirty="0">
                <a:latin typeface="Times New Roman"/>
                <a:cs typeface="Times New Roman"/>
              </a:rPr>
              <a:t>for </a:t>
            </a:r>
            <a:r>
              <a:rPr sz="2400" b="1" spc="-5" dirty="0">
                <a:latin typeface="Times New Roman"/>
                <a:cs typeface="Times New Roman"/>
              </a:rPr>
              <a:t>each  </a:t>
            </a:r>
            <a:r>
              <a:rPr sz="2400" b="1" dirty="0">
                <a:latin typeface="Times New Roman"/>
                <a:cs typeface="Times New Roman"/>
              </a:rPr>
              <a:t>physical page </a:t>
            </a:r>
            <a:r>
              <a:rPr sz="2400" b="1" spc="-10" dirty="0">
                <a:latin typeface="Times New Roman"/>
                <a:cs typeface="Times New Roman"/>
              </a:rPr>
              <a:t>frame, </a:t>
            </a:r>
            <a:r>
              <a:rPr sz="2400" spc="-5" dirty="0">
                <a:latin typeface="Times New Roman"/>
                <a:cs typeface="Times New Roman"/>
              </a:rPr>
              <a:t>indicating whether </a:t>
            </a:r>
            <a:r>
              <a:rPr sz="2400" dirty="0">
                <a:latin typeface="Times New Roman"/>
                <a:cs typeface="Times New Roman"/>
              </a:rPr>
              <a:t>the latter is </a:t>
            </a:r>
            <a:r>
              <a:rPr sz="2400" spc="-10" dirty="0">
                <a:latin typeface="Times New Roman"/>
                <a:cs typeface="Times New Roman"/>
              </a:rPr>
              <a:t>free </a:t>
            </a:r>
            <a:r>
              <a:rPr sz="2400" dirty="0">
                <a:latin typeface="Times New Roman"/>
                <a:cs typeface="Times New Roman"/>
              </a:rPr>
              <a:t>or </a:t>
            </a:r>
            <a:r>
              <a:rPr sz="2400" spc="-5" dirty="0">
                <a:latin typeface="Times New Roman"/>
                <a:cs typeface="Times New Roman"/>
              </a:rPr>
              <a:t>allocated  and, </a:t>
            </a:r>
            <a:r>
              <a:rPr sz="2400" dirty="0">
                <a:latin typeface="Times New Roman"/>
                <a:cs typeface="Times New Roman"/>
              </a:rPr>
              <a:t>if it is </a:t>
            </a:r>
            <a:r>
              <a:rPr sz="2400" spc="-5" dirty="0">
                <a:latin typeface="Times New Roman"/>
                <a:cs typeface="Times New Roman"/>
              </a:rPr>
              <a:t>allocated, </a:t>
            </a:r>
            <a:r>
              <a:rPr sz="2400" dirty="0">
                <a:latin typeface="Times New Roman"/>
                <a:cs typeface="Times New Roman"/>
              </a:rPr>
              <a:t>to </a:t>
            </a:r>
            <a:r>
              <a:rPr sz="2400" spc="-5" dirty="0">
                <a:latin typeface="Times New Roman"/>
                <a:cs typeface="Times New Roman"/>
              </a:rPr>
              <a:t>which </a:t>
            </a:r>
            <a:r>
              <a:rPr sz="2400" spc="-10" dirty="0">
                <a:latin typeface="Times New Roman"/>
                <a:cs typeface="Times New Roman"/>
              </a:rPr>
              <a:t>page </a:t>
            </a:r>
            <a:r>
              <a:rPr sz="2400" dirty="0">
                <a:latin typeface="Times New Roman"/>
                <a:cs typeface="Times New Roman"/>
              </a:rPr>
              <a:t>of </a:t>
            </a:r>
            <a:r>
              <a:rPr sz="2400" spc="-5" dirty="0">
                <a:latin typeface="Times New Roman"/>
                <a:cs typeface="Times New Roman"/>
              </a:rPr>
              <a:t>which process </a:t>
            </a:r>
            <a:r>
              <a:rPr sz="2400" dirty="0">
                <a:latin typeface="Times New Roman"/>
                <a:cs typeface="Times New Roman"/>
              </a:rPr>
              <a:t>(or</a:t>
            </a:r>
            <a:r>
              <a:rPr sz="2400" spc="50" dirty="0">
                <a:latin typeface="Times New Roman"/>
                <a:cs typeface="Times New Roman"/>
              </a:rPr>
              <a:t> </a:t>
            </a:r>
            <a:r>
              <a:rPr sz="2400" spc="-5" dirty="0">
                <a:latin typeface="Times New Roman"/>
                <a:cs typeface="Times New Roman"/>
              </a:rPr>
              <a:t>processes).</a:t>
            </a:r>
            <a:endParaRPr sz="2400">
              <a:latin typeface="Times New Roman"/>
              <a:cs typeface="Times New Roman"/>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78739" y="23825"/>
            <a:ext cx="8797925" cy="2587625"/>
          </a:xfrm>
          <a:prstGeom prst="rect">
            <a:avLst/>
          </a:prstGeom>
        </p:spPr>
        <p:txBody>
          <a:bodyPr vert="horz" wrap="square" lIns="0" tIns="12700" rIns="0" bIns="0" rtlCol="0">
            <a:spAutoFit/>
          </a:bodyPr>
          <a:lstStyle/>
          <a:p>
            <a:pPr marL="3159125" algn="just">
              <a:lnSpc>
                <a:spcPct val="100000"/>
              </a:lnSpc>
              <a:spcBef>
                <a:spcPts val="100"/>
              </a:spcBef>
            </a:pPr>
            <a:r>
              <a:rPr sz="2400" b="1" spc="-10" dirty="0">
                <a:solidFill>
                  <a:srgbClr val="0033CC"/>
                </a:solidFill>
                <a:latin typeface="Times New Roman"/>
                <a:cs typeface="Times New Roman"/>
              </a:rPr>
              <a:t>Hardware</a:t>
            </a:r>
            <a:r>
              <a:rPr sz="2400" b="1" spc="-40" dirty="0">
                <a:solidFill>
                  <a:srgbClr val="0033CC"/>
                </a:solidFill>
                <a:latin typeface="Times New Roman"/>
                <a:cs typeface="Times New Roman"/>
              </a:rPr>
              <a:t> </a:t>
            </a:r>
            <a:r>
              <a:rPr sz="2400" b="1" spc="-5" dirty="0">
                <a:solidFill>
                  <a:srgbClr val="0033CC"/>
                </a:solidFill>
                <a:latin typeface="Times New Roman"/>
                <a:cs typeface="Times New Roman"/>
              </a:rPr>
              <a:t>Support</a:t>
            </a:r>
            <a:endParaRPr sz="2400">
              <a:latin typeface="Times New Roman"/>
              <a:cs typeface="Times New Roman"/>
            </a:endParaRPr>
          </a:p>
          <a:p>
            <a:pPr marL="12700" marR="10795" algn="just">
              <a:lnSpc>
                <a:spcPct val="100000"/>
              </a:lnSpc>
            </a:pPr>
            <a:r>
              <a:rPr sz="2400" b="1" spc="-10" dirty="0">
                <a:solidFill>
                  <a:srgbClr val="0033CC"/>
                </a:solidFill>
                <a:latin typeface="Times New Roman"/>
                <a:cs typeface="Times New Roman"/>
              </a:rPr>
              <a:t>Page </a:t>
            </a:r>
            <a:r>
              <a:rPr sz="2400" b="1" spc="-5" dirty="0">
                <a:solidFill>
                  <a:srgbClr val="0033CC"/>
                </a:solidFill>
                <a:latin typeface="Times New Roman"/>
                <a:cs typeface="Times New Roman"/>
              </a:rPr>
              <a:t>tables </a:t>
            </a:r>
            <a:r>
              <a:rPr sz="2400" b="1" spc="-15" dirty="0">
                <a:solidFill>
                  <a:srgbClr val="0033CC"/>
                </a:solidFill>
                <a:latin typeface="Times New Roman"/>
                <a:cs typeface="Times New Roman"/>
              </a:rPr>
              <a:t>are per-process </a:t>
            </a:r>
            <a:r>
              <a:rPr sz="2400" b="1" spc="-5" dirty="0">
                <a:solidFill>
                  <a:srgbClr val="0033CC"/>
                </a:solidFill>
                <a:latin typeface="Times New Roman"/>
                <a:cs typeface="Times New Roman"/>
              </a:rPr>
              <a:t>data </a:t>
            </a:r>
            <a:r>
              <a:rPr sz="2400" b="1" spc="-10" dirty="0">
                <a:solidFill>
                  <a:srgbClr val="0033CC"/>
                </a:solidFill>
                <a:latin typeface="Times New Roman"/>
                <a:cs typeface="Times New Roman"/>
              </a:rPr>
              <a:t>structures</a:t>
            </a:r>
            <a:r>
              <a:rPr sz="2400" spc="-10" dirty="0">
                <a:latin typeface="Times New Roman"/>
                <a:cs typeface="Times New Roman"/>
              </a:rPr>
              <a:t>, </a:t>
            </a:r>
            <a:r>
              <a:rPr sz="2400" dirty="0">
                <a:latin typeface="Times New Roman"/>
                <a:cs typeface="Times New Roman"/>
              </a:rPr>
              <a:t>a </a:t>
            </a:r>
            <a:r>
              <a:rPr sz="2400" spc="-5" dirty="0">
                <a:latin typeface="Times New Roman"/>
                <a:cs typeface="Times New Roman"/>
              </a:rPr>
              <a:t>pointer </a:t>
            </a:r>
            <a:r>
              <a:rPr sz="2400" dirty="0">
                <a:latin typeface="Times New Roman"/>
                <a:cs typeface="Times New Roman"/>
              </a:rPr>
              <a:t>to the page  </a:t>
            </a:r>
            <a:r>
              <a:rPr sz="2400" spc="-5" dirty="0">
                <a:latin typeface="Times New Roman"/>
                <a:cs typeface="Times New Roman"/>
              </a:rPr>
              <a:t>table </a:t>
            </a:r>
            <a:r>
              <a:rPr sz="2400" dirty="0">
                <a:latin typeface="Times New Roman"/>
                <a:cs typeface="Times New Roman"/>
              </a:rPr>
              <a:t>is </a:t>
            </a:r>
            <a:r>
              <a:rPr sz="2400" spc="-5" dirty="0">
                <a:latin typeface="Times New Roman"/>
                <a:cs typeface="Times New Roman"/>
              </a:rPr>
              <a:t>stored </a:t>
            </a:r>
            <a:r>
              <a:rPr sz="2400" dirty="0">
                <a:latin typeface="Times New Roman"/>
                <a:cs typeface="Times New Roman"/>
              </a:rPr>
              <a:t>in the </a:t>
            </a:r>
            <a:r>
              <a:rPr sz="2400" spc="-5" dirty="0">
                <a:latin typeface="Times New Roman"/>
                <a:cs typeface="Times New Roman"/>
              </a:rPr>
              <a:t>register (like </a:t>
            </a:r>
            <a:r>
              <a:rPr sz="2400" dirty="0">
                <a:latin typeface="Times New Roman"/>
                <a:cs typeface="Times New Roman"/>
              </a:rPr>
              <a:t>the </a:t>
            </a:r>
            <a:r>
              <a:rPr sz="2400" spc="-5" dirty="0">
                <a:latin typeface="Times New Roman"/>
                <a:cs typeface="Times New Roman"/>
              </a:rPr>
              <a:t>instruction pointer) </a:t>
            </a:r>
            <a:r>
              <a:rPr sz="2400" dirty="0">
                <a:latin typeface="Times New Roman"/>
                <a:cs typeface="Times New Roman"/>
              </a:rPr>
              <a:t>in the </a:t>
            </a:r>
            <a:r>
              <a:rPr sz="2400" spc="-5" dirty="0">
                <a:latin typeface="Times New Roman"/>
                <a:cs typeface="Times New Roman"/>
              </a:rPr>
              <a:t>process  control </a:t>
            </a:r>
            <a:r>
              <a:rPr sz="2400" dirty="0">
                <a:latin typeface="Times New Roman"/>
                <a:cs typeface="Times New Roman"/>
              </a:rPr>
              <a:t>block of </a:t>
            </a:r>
            <a:r>
              <a:rPr sz="2400" spc="-10" dirty="0">
                <a:latin typeface="Times New Roman"/>
                <a:cs typeface="Times New Roman"/>
              </a:rPr>
              <a:t>each </a:t>
            </a:r>
            <a:r>
              <a:rPr sz="2400" spc="-5" dirty="0">
                <a:latin typeface="Times New Roman"/>
                <a:cs typeface="Times New Roman"/>
              </a:rPr>
              <a:t>process.</a:t>
            </a:r>
            <a:endParaRPr sz="2400">
              <a:latin typeface="Times New Roman"/>
              <a:cs typeface="Times New Roman"/>
            </a:endParaRPr>
          </a:p>
          <a:p>
            <a:pPr marL="12700" marR="5080" algn="just">
              <a:lnSpc>
                <a:spcPct val="100000"/>
              </a:lnSpc>
              <a:spcBef>
                <a:spcPts val="5"/>
              </a:spcBef>
            </a:pPr>
            <a:r>
              <a:rPr sz="2400" spc="-5" dirty="0">
                <a:latin typeface="Times New Roman"/>
                <a:cs typeface="Times New Roman"/>
              </a:rPr>
              <a:t>When </a:t>
            </a:r>
            <a:r>
              <a:rPr sz="2400" dirty="0">
                <a:latin typeface="Times New Roman"/>
                <a:cs typeface="Times New Roman"/>
              </a:rPr>
              <a:t>the CPU </a:t>
            </a:r>
            <a:r>
              <a:rPr sz="2400" spc="-5" dirty="0">
                <a:latin typeface="Times New Roman"/>
                <a:cs typeface="Times New Roman"/>
              </a:rPr>
              <a:t>scheduler selects </a:t>
            </a:r>
            <a:r>
              <a:rPr sz="2400" dirty="0">
                <a:latin typeface="Times New Roman"/>
                <a:cs typeface="Times New Roman"/>
              </a:rPr>
              <a:t>a </a:t>
            </a:r>
            <a:r>
              <a:rPr sz="2400" spc="-5" dirty="0">
                <a:latin typeface="Times New Roman"/>
                <a:cs typeface="Times New Roman"/>
              </a:rPr>
              <a:t>process </a:t>
            </a:r>
            <a:r>
              <a:rPr sz="2400" dirty="0">
                <a:latin typeface="Times New Roman"/>
                <a:cs typeface="Times New Roman"/>
              </a:rPr>
              <a:t>for execution, it </a:t>
            </a:r>
            <a:r>
              <a:rPr sz="2400" spc="-10" dirty="0">
                <a:latin typeface="Times New Roman"/>
                <a:cs typeface="Times New Roman"/>
              </a:rPr>
              <a:t>must </a:t>
            </a:r>
            <a:r>
              <a:rPr sz="2400" spc="-5" dirty="0">
                <a:latin typeface="Times New Roman"/>
                <a:cs typeface="Times New Roman"/>
              </a:rPr>
              <a:t>reload  </a:t>
            </a:r>
            <a:r>
              <a:rPr sz="2400" dirty="0">
                <a:latin typeface="Times New Roman"/>
                <a:cs typeface="Times New Roman"/>
              </a:rPr>
              <a:t>the </a:t>
            </a:r>
            <a:r>
              <a:rPr sz="2400" spc="-5" dirty="0">
                <a:latin typeface="Times New Roman"/>
                <a:cs typeface="Times New Roman"/>
              </a:rPr>
              <a:t>user registers and </a:t>
            </a:r>
            <a:r>
              <a:rPr sz="2400" dirty="0">
                <a:latin typeface="Times New Roman"/>
                <a:cs typeface="Times New Roman"/>
              </a:rPr>
              <a:t>the </a:t>
            </a:r>
            <a:r>
              <a:rPr sz="2400" spc="-5" dirty="0">
                <a:latin typeface="Times New Roman"/>
                <a:cs typeface="Times New Roman"/>
              </a:rPr>
              <a:t>appropriate </a:t>
            </a:r>
            <a:r>
              <a:rPr sz="2400" dirty="0">
                <a:latin typeface="Times New Roman"/>
                <a:cs typeface="Times New Roman"/>
              </a:rPr>
              <a:t>hardware </a:t>
            </a:r>
            <a:r>
              <a:rPr sz="2400" spc="-5" dirty="0">
                <a:latin typeface="Times New Roman"/>
                <a:cs typeface="Times New Roman"/>
              </a:rPr>
              <a:t>page-table values from  </a:t>
            </a:r>
            <a:r>
              <a:rPr sz="2400" dirty="0">
                <a:latin typeface="Times New Roman"/>
                <a:cs typeface="Times New Roman"/>
              </a:rPr>
              <a:t>the </a:t>
            </a:r>
            <a:r>
              <a:rPr sz="2400" spc="-5" dirty="0">
                <a:latin typeface="Times New Roman"/>
                <a:cs typeface="Times New Roman"/>
              </a:rPr>
              <a:t>stored user </a:t>
            </a:r>
            <a:r>
              <a:rPr sz="2400" spc="-10" dirty="0">
                <a:latin typeface="Times New Roman"/>
                <a:cs typeface="Times New Roman"/>
              </a:rPr>
              <a:t>page</a:t>
            </a:r>
            <a:r>
              <a:rPr sz="2400" spc="5" dirty="0">
                <a:latin typeface="Times New Roman"/>
                <a:cs typeface="Times New Roman"/>
              </a:rPr>
              <a:t> </a:t>
            </a:r>
            <a:r>
              <a:rPr sz="2400" spc="-5" dirty="0">
                <a:latin typeface="Times New Roman"/>
                <a:cs typeface="Times New Roman"/>
              </a:rPr>
              <a:t>table.</a:t>
            </a:r>
            <a:endParaRPr sz="2400">
              <a:latin typeface="Times New Roman"/>
              <a:cs typeface="Times New Roman"/>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333370" y="20777"/>
            <a:ext cx="4664710" cy="454025"/>
          </a:xfrm>
          <a:prstGeom prst="rect">
            <a:avLst/>
          </a:prstGeom>
        </p:spPr>
        <p:txBody>
          <a:bodyPr vert="horz" wrap="square" lIns="0" tIns="13970" rIns="0" bIns="0" rtlCol="0">
            <a:spAutoFit/>
          </a:bodyPr>
          <a:lstStyle/>
          <a:p>
            <a:pPr marL="12700">
              <a:lnSpc>
                <a:spcPct val="100000"/>
              </a:lnSpc>
              <a:spcBef>
                <a:spcPts val="110"/>
              </a:spcBef>
            </a:pPr>
            <a:r>
              <a:rPr sz="2800" b="1" dirty="0">
                <a:solidFill>
                  <a:srgbClr val="0033CC"/>
                </a:solidFill>
                <a:latin typeface="Times New Roman"/>
                <a:cs typeface="Times New Roman"/>
              </a:rPr>
              <a:t>Implementation </a:t>
            </a:r>
            <a:r>
              <a:rPr sz="2800" b="1" spc="5" dirty="0">
                <a:solidFill>
                  <a:srgbClr val="0033CC"/>
                </a:solidFill>
                <a:latin typeface="Times New Roman"/>
                <a:cs typeface="Times New Roman"/>
              </a:rPr>
              <a:t>of </a:t>
            </a:r>
            <a:r>
              <a:rPr sz="2800" b="1" dirty="0">
                <a:solidFill>
                  <a:srgbClr val="0033CC"/>
                </a:solidFill>
                <a:latin typeface="Times New Roman"/>
                <a:cs typeface="Times New Roman"/>
              </a:rPr>
              <a:t>Page</a:t>
            </a:r>
            <a:r>
              <a:rPr sz="2800" b="1" spc="-175" dirty="0">
                <a:solidFill>
                  <a:srgbClr val="0033CC"/>
                </a:solidFill>
                <a:latin typeface="Times New Roman"/>
                <a:cs typeface="Times New Roman"/>
              </a:rPr>
              <a:t> </a:t>
            </a:r>
            <a:r>
              <a:rPr sz="2800" b="1" spc="15" dirty="0">
                <a:solidFill>
                  <a:srgbClr val="0033CC"/>
                </a:solidFill>
                <a:latin typeface="Times New Roman"/>
                <a:cs typeface="Times New Roman"/>
              </a:rPr>
              <a:t>Tab</a:t>
            </a:r>
            <a:r>
              <a:rPr sz="2800" b="1" spc="15" dirty="0">
                <a:solidFill>
                  <a:srgbClr val="006699"/>
                </a:solidFill>
                <a:latin typeface="Arial"/>
                <a:cs typeface="Arial"/>
              </a:rPr>
              <a:t>le</a:t>
            </a:r>
            <a:endParaRPr sz="2800">
              <a:latin typeface="Arial"/>
              <a:cs typeface="Arial"/>
            </a:endParaRPr>
          </a:p>
        </p:txBody>
      </p:sp>
      <p:sp>
        <p:nvSpPr>
          <p:cNvPr id="3" name="object 3"/>
          <p:cNvSpPr txBox="1"/>
          <p:nvPr/>
        </p:nvSpPr>
        <p:spPr>
          <a:xfrm>
            <a:off x="15240" y="311353"/>
            <a:ext cx="9121140" cy="6422390"/>
          </a:xfrm>
          <a:prstGeom prst="rect">
            <a:avLst/>
          </a:prstGeom>
        </p:spPr>
        <p:txBody>
          <a:bodyPr vert="horz" wrap="square" lIns="0" tIns="13335" rIns="0" bIns="0" rtlCol="0">
            <a:spAutoFit/>
          </a:bodyPr>
          <a:lstStyle/>
          <a:p>
            <a:pPr marL="420370" marR="67310" indent="-344805" algn="just">
              <a:lnSpc>
                <a:spcPct val="100000"/>
              </a:lnSpc>
              <a:spcBef>
                <a:spcPts val="105"/>
              </a:spcBef>
            </a:pPr>
            <a:r>
              <a:rPr sz="2350" b="1" spc="-5" dirty="0">
                <a:solidFill>
                  <a:srgbClr val="0033CC"/>
                </a:solidFill>
                <a:latin typeface="Times New Roman"/>
                <a:cs typeface="Times New Roman"/>
              </a:rPr>
              <a:t>Method </a:t>
            </a:r>
            <a:r>
              <a:rPr sz="2350" b="1" spc="-15" dirty="0">
                <a:solidFill>
                  <a:srgbClr val="0033CC"/>
                </a:solidFill>
                <a:latin typeface="Times New Roman"/>
                <a:cs typeface="Times New Roman"/>
              </a:rPr>
              <a:t>1: </a:t>
            </a:r>
            <a:r>
              <a:rPr sz="2350" dirty="0">
                <a:latin typeface="Times New Roman"/>
                <a:cs typeface="Times New Roman"/>
              </a:rPr>
              <a:t>The </a:t>
            </a:r>
            <a:r>
              <a:rPr sz="2350" spc="-10" dirty="0">
                <a:latin typeface="Times New Roman"/>
                <a:cs typeface="Times New Roman"/>
              </a:rPr>
              <a:t>page table </a:t>
            </a:r>
            <a:r>
              <a:rPr sz="2350" spc="-5" dirty="0">
                <a:latin typeface="Times New Roman"/>
                <a:cs typeface="Times New Roman"/>
              </a:rPr>
              <a:t>is </a:t>
            </a:r>
            <a:r>
              <a:rPr sz="2350" spc="-10" dirty="0">
                <a:latin typeface="Times New Roman"/>
                <a:cs typeface="Times New Roman"/>
              </a:rPr>
              <a:t>implemented as </a:t>
            </a:r>
            <a:r>
              <a:rPr sz="2350" dirty="0">
                <a:latin typeface="Times New Roman"/>
                <a:cs typeface="Times New Roman"/>
              </a:rPr>
              <a:t>a </a:t>
            </a:r>
            <a:r>
              <a:rPr sz="2350" spc="-10" dirty="0">
                <a:latin typeface="Times New Roman"/>
                <a:cs typeface="Times New Roman"/>
              </a:rPr>
              <a:t>set </a:t>
            </a:r>
            <a:r>
              <a:rPr sz="2350" spc="-5" dirty="0">
                <a:latin typeface="Times New Roman"/>
                <a:cs typeface="Times New Roman"/>
              </a:rPr>
              <a:t>of </a:t>
            </a:r>
            <a:r>
              <a:rPr sz="2350" spc="-10" dirty="0">
                <a:latin typeface="Times New Roman"/>
                <a:cs typeface="Times New Roman"/>
              </a:rPr>
              <a:t>dedicated </a:t>
            </a:r>
            <a:r>
              <a:rPr sz="2350" spc="-5" dirty="0">
                <a:latin typeface="Times New Roman"/>
                <a:cs typeface="Times New Roman"/>
              </a:rPr>
              <a:t>high-speed  hardware </a:t>
            </a:r>
            <a:r>
              <a:rPr sz="2350" spc="-10" dirty="0">
                <a:latin typeface="Times New Roman"/>
                <a:cs typeface="Times New Roman"/>
              </a:rPr>
              <a:t>registers, </a:t>
            </a:r>
            <a:r>
              <a:rPr sz="2350" spc="-5" dirty="0">
                <a:latin typeface="Times New Roman"/>
                <a:cs typeface="Times New Roman"/>
              </a:rPr>
              <a:t>which </a:t>
            </a:r>
            <a:r>
              <a:rPr sz="2350" spc="-10" dirty="0">
                <a:latin typeface="Times New Roman"/>
                <a:cs typeface="Times New Roman"/>
              </a:rPr>
              <a:t>makes </a:t>
            </a:r>
            <a:r>
              <a:rPr sz="2350" dirty="0">
                <a:latin typeface="Times New Roman"/>
                <a:cs typeface="Times New Roman"/>
              </a:rPr>
              <a:t>the </a:t>
            </a:r>
            <a:r>
              <a:rPr sz="2350" spc="-5" dirty="0">
                <a:latin typeface="Times New Roman"/>
                <a:cs typeface="Times New Roman"/>
              </a:rPr>
              <a:t>page-address translation </a:t>
            </a:r>
            <a:r>
              <a:rPr sz="2350" dirty="0">
                <a:latin typeface="Times New Roman"/>
                <a:cs typeface="Times New Roman"/>
              </a:rPr>
              <a:t>very  </a:t>
            </a:r>
            <a:r>
              <a:rPr sz="2350" spc="-10" dirty="0">
                <a:latin typeface="Times New Roman"/>
                <a:cs typeface="Times New Roman"/>
              </a:rPr>
              <a:t>efficient.</a:t>
            </a:r>
            <a:endParaRPr sz="2350">
              <a:latin typeface="Times New Roman"/>
              <a:cs typeface="Times New Roman"/>
            </a:endParaRPr>
          </a:p>
          <a:p>
            <a:pPr marL="420370" marR="68580" indent="-344805" algn="just">
              <a:lnSpc>
                <a:spcPct val="100099"/>
              </a:lnSpc>
              <a:spcBef>
                <a:spcPts val="585"/>
              </a:spcBef>
            </a:pPr>
            <a:r>
              <a:rPr sz="2350" b="1" dirty="0">
                <a:solidFill>
                  <a:srgbClr val="0033CC"/>
                </a:solidFill>
                <a:latin typeface="Times New Roman"/>
                <a:cs typeface="Times New Roman"/>
              </a:rPr>
              <a:t>Drawback: </a:t>
            </a:r>
            <a:r>
              <a:rPr sz="2350" dirty="0">
                <a:latin typeface="Times New Roman"/>
                <a:cs typeface="Times New Roman"/>
              </a:rPr>
              <a:t>The use of </a:t>
            </a:r>
            <a:r>
              <a:rPr sz="2350" spc="-10" dirty="0">
                <a:latin typeface="Times New Roman"/>
                <a:cs typeface="Times New Roman"/>
              </a:rPr>
              <a:t>registers </a:t>
            </a:r>
            <a:r>
              <a:rPr sz="2350" spc="-5" dirty="0">
                <a:latin typeface="Times New Roman"/>
                <a:cs typeface="Times New Roman"/>
              </a:rPr>
              <a:t>for </a:t>
            </a:r>
            <a:r>
              <a:rPr sz="2350" dirty="0">
                <a:latin typeface="Times New Roman"/>
                <a:cs typeface="Times New Roman"/>
              </a:rPr>
              <a:t>the </a:t>
            </a:r>
            <a:r>
              <a:rPr sz="2350" spc="-10" dirty="0">
                <a:latin typeface="Times New Roman"/>
                <a:cs typeface="Times New Roman"/>
              </a:rPr>
              <a:t>page </a:t>
            </a:r>
            <a:r>
              <a:rPr sz="2350" spc="-5" dirty="0">
                <a:latin typeface="Times New Roman"/>
                <a:cs typeface="Times New Roman"/>
              </a:rPr>
              <a:t>table is satisfactory </a:t>
            </a:r>
            <a:r>
              <a:rPr sz="2350" spc="5" dirty="0">
                <a:latin typeface="Times New Roman"/>
                <a:cs typeface="Times New Roman"/>
              </a:rPr>
              <a:t>if </a:t>
            </a:r>
            <a:r>
              <a:rPr sz="2350" dirty="0">
                <a:latin typeface="Times New Roman"/>
                <a:cs typeface="Times New Roman"/>
              </a:rPr>
              <a:t>the  </a:t>
            </a:r>
            <a:r>
              <a:rPr sz="2350" spc="-10" dirty="0">
                <a:latin typeface="Times New Roman"/>
                <a:cs typeface="Times New Roman"/>
              </a:rPr>
              <a:t>page </a:t>
            </a:r>
            <a:r>
              <a:rPr sz="2350" spc="-5" dirty="0">
                <a:latin typeface="Times New Roman"/>
                <a:cs typeface="Times New Roman"/>
              </a:rPr>
              <a:t>table is reasonably small (for example, </a:t>
            </a:r>
            <a:r>
              <a:rPr sz="2350" dirty="0">
                <a:latin typeface="Times New Roman"/>
                <a:cs typeface="Times New Roman"/>
              </a:rPr>
              <a:t>256 </a:t>
            </a:r>
            <a:r>
              <a:rPr sz="2350" spc="-5" dirty="0">
                <a:latin typeface="Times New Roman"/>
                <a:cs typeface="Times New Roman"/>
              </a:rPr>
              <a:t>entries). </a:t>
            </a:r>
            <a:r>
              <a:rPr sz="2350" spc="-10" dirty="0">
                <a:latin typeface="Times New Roman"/>
                <a:cs typeface="Times New Roman"/>
              </a:rPr>
              <a:t>Most  </a:t>
            </a:r>
            <a:r>
              <a:rPr sz="2350" spc="-5" dirty="0">
                <a:latin typeface="Times New Roman"/>
                <a:cs typeface="Times New Roman"/>
              </a:rPr>
              <a:t>contemporary CPUs, support much </a:t>
            </a:r>
            <a:r>
              <a:rPr sz="2350" spc="-10" dirty="0">
                <a:latin typeface="Times New Roman"/>
                <a:cs typeface="Times New Roman"/>
              </a:rPr>
              <a:t>larger page tables </a:t>
            </a:r>
            <a:r>
              <a:rPr sz="2350" spc="-5" dirty="0">
                <a:latin typeface="Times New Roman"/>
                <a:cs typeface="Times New Roman"/>
              </a:rPr>
              <a:t>(for </a:t>
            </a:r>
            <a:r>
              <a:rPr sz="2350" spc="-10" dirty="0">
                <a:latin typeface="Times New Roman"/>
                <a:cs typeface="Times New Roman"/>
              </a:rPr>
              <a:t>example, </a:t>
            </a:r>
            <a:r>
              <a:rPr sz="2350" spc="10" dirty="0">
                <a:latin typeface="Times New Roman"/>
                <a:cs typeface="Times New Roman"/>
              </a:rPr>
              <a:t>2</a:t>
            </a:r>
            <a:r>
              <a:rPr sz="2325" spc="15" baseline="25089" dirty="0">
                <a:latin typeface="Times New Roman"/>
                <a:cs typeface="Times New Roman"/>
              </a:rPr>
              <a:t>20  </a:t>
            </a:r>
            <a:r>
              <a:rPr sz="2350" spc="-5" dirty="0">
                <a:latin typeface="Times New Roman"/>
                <a:cs typeface="Times New Roman"/>
              </a:rPr>
              <a:t>entries). </a:t>
            </a:r>
            <a:r>
              <a:rPr sz="2350" dirty="0">
                <a:latin typeface="Times New Roman"/>
                <a:cs typeface="Times New Roman"/>
              </a:rPr>
              <a:t>For </a:t>
            </a:r>
            <a:r>
              <a:rPr sz="2350" spc="-5" dirty="0">
                <a:latin typeface="Times New Roman"/>
                <a:cs typeface="Times New Roman"/>
              </a:rPr>
              <a:t>these </a:t>
            </a:r>
            <a:r>
              <a:rPr sz="2350" spc="-10" dirty="0">
                <a:latin typeface="Times New Roman"/>
                <a:cs typeface="Times New Roman"/>
              </a:rPr>
              <a:t>machines, </a:t>
            </a:r>
            <a:r>
              <a:rPr sz="2350" dirty="0">
                <a:latin typeface="Times New Roman"/>
                <a:cs typeface="Times New Roman"/>
              </a:rPr>
              <a:t>the use of </a:t>
            </a:r>
            <a:r>
              <a:rPr sz="2350" spc="-10" dirty="0">
                <a:latin typeface="Times New Roman"/>
                <a:cs typeface="Times New Roman"/>
              </a:rPr>
              <a:t>fast </a:t>
            </a:r>
            <a:r>
              <a:rPr sz="2350" spc="-5" dirty="0">
                <a:latin typeface="Times New Roman"/>
                <a:cs typeface="Times New Roman"/>
              </a:rPr>
              <a:t>registers to </a:t>
            </a:r>
            <a:r>
              <a:rPr sz="2350" spc="-10" dirty="0">
                <a:latin typeface="Times New Roman"/>
                <a:cs typeface="Times New Roman"/>
              </a:rPr>
              <a:t>implement </a:t>
            </a:r>
            <a:r>
              <a:rPr sz="2350" dirty="0">
                <a:latin typeface="Times New Roman"/>
                <a:cs typeface="Times New Roman"/>
              </a:rPr>
              <a:t>the  </a:t>
            </a:r>
            <a:r>
              <a:rPr sz="2350" spc="-10" dirty="0">
                <a:latin typeface="Times New Roman"/>
                <a:cs typeface="Times New Roman"/>
              </a:rPr>
              <a:t>page </a:t>
            </a:r>
            <a:r>
              <a:rPr sz="2350" spc="-5" dirty="0">
                <a:latin typeface="Times New Roman"/>
                <a:cs typeface="Times New Roman"/>
              </a:rPr>
              <a:t>table is not</a:t>
            </a:r>
            <a:r>
              <a:rPr sz="2350" dirty="0">
                <a:latin typeface="Times New Roman"/>
                <a:cs typeface="Times New Roman"/>
              </a:rPr>
              <a:t> </a:t>
            </a:r>
            <a:r>
              <a:rPr sz="2350" spc="-10" dirty="0">
                <a:latin typeface="Times New Roman"/>
                <a:cs typeface="Times New Roman"/>
              </a:rPr>
              <a:t>feasible.</a:t>
            </a:r>
            <a:endParaRPr sz="2350">
              <a:latin typeface="Times New Roman"/>
              <a:cs typeface="Times New Roman"/>
            </a:endParaRPr>
          </a:p>
          <a:p>
            <a:pPr marL="420370" marR="68580" indent="-344805" algn="just">
              <a:lnSpc>
                <a:spcPct val="100099"/>
              </a:lnSpc>
              <a:spcBef>
                <a:spcPts val="605"/>
              </a:spcBef>
            </a:pPr>
            <a:r>
              <a:rPr sz="2350" b="1" spc="-5" dirty="0">
                <a:solidFill>
                  <a:srgbClr val="0033CC"/>
                </a:solidFill>
                <a:latin typeface="Times New Roman"/>
                <a:cs typeface="Times New Roman"/>
              </a:rPr>
              <a:t>Method </a:t>
            </a:r>
            <a:r>
              <a:rPr sz="2350" b="1" dirty="0">
                <a:solidFill>
                  <a:srgbClr val="0033CC"/>
                </a:solidFill>
                <a:latin typeface="Times New Roman"/>
                <a:cs typeface="Times New Roman"/>
              </a:rPr>
              <a:t>2 : </a:t>
            </a:r>
            <a:r>
              <a:rPr sz="2350" spc="-10" dirty="0">
                <a:latin typeface="Times New Roman"/>
                <a:cs typeface="Times New Roman"/>
              </a:rPr>
              <a:t>keep </a:t>
            </a:r>
            <a:r>
              <a:rPr sz="2350" dirty="0">
                <a:latin typeface="Times New Roman"/>
                <a:cs typeface="Times New Roman"/>
              </a:rPr>
              <a:t>the </a:t>
            </a:r>
            <a:r>
              <a:rPr sz="2350" spc="-10" dirty="0">
                <a:latin typeface="Times New Roman"/>
                <a:cs typeface="Times New Roman"/>
              </a:rPr>
              <a:t>Page </a:t>
            </a:r>
            <a:r>
              <a:rPr sz="2350" spc="-5" dirty="0">
                <a:latin typeface="Times New Roman"/>
                <a:cs typeface="Times New Roman"/>
              </a:rPr>
              <a:t>table in main memory, </a:t>
            </a:r>
            <a:r>
              <a:rPr sz="2350" b="1" dirty="0">
                <a:solidFill>
                  <a:srgbClr val="0033CC"/>
                </a:solidFill>
                <a:latin typeface="Times New Roman"/>
                <a:cs typeface="Times New Roman"/>
              </a:rPr>
              <a:t>Page-table base  </a:t>
            </a:r>
            <a:r>
              <a:rPr sz="2350" b="1" spc="-5" dirty="0">
                <a:solidFill>
                  <a:srgbClr val="0033CC"/>
                </a:solidFill>
                <a:latin typeface="Times New Roman"/>
                <a:cs typeface="Times New Roman"/>
              </a:rPr>
              <a:t>register </a:t>
            </a:r>
            <a:r>
              <a:rPr sz="2350" dirty="0">
                <a:solidFill>
                  <a:srgbClr val="0033CC"/>
                </a:solidFill>
                <a:latin typeface="Times New Roman"/>
                <a:cs typeface="Times New Roman"/>
              </a:rPr>
              <a:t>(</a:t>
            </a:r>
            <a:r>
              <a:rPr sz="2350" b="1" dirty="0">
                <a:solidFill>
                  <a:srgbClr val="0033CC"/>
                </a:solidFill>
                <a:latin typeface="Times New Roman"/>
                <a:cs typeface="Times New Roman"/>
              </a:rPr>
              <a:t>PTBR</a:t>
            </a:r>
            <a:r>
              <a:rPr sz="2350" dirty="0">
                <a:solidFill>
                  <a:srgbClr val="0033CC"/>
                </a:solidFill>
                <a:latin typeface="Times New Roman"/>
                <a:cs typeface="Times New Roman"/>
              </a:rPr>
              <a:t>) </a:t>
            </a:r>
            <a:r>
              <a:rPr sz="2350" spc="-5" dirty="0">
                <a:latin typeface="Times New Roman"/>
                <a:cs typeface="Times New Roman"/>
              </a:rPr>
              <a:t>points to the </a:t>
            </a:r>
            <a:r>
              <a:rPr sz="2350" spc="-10" dirty="0">
                <a:latin typeface="Times New Roman"/>
                <a:cs typeface="Times New Roman"/>
              </a:rPr>
              <a:t>page </a:t>
            </a:r>
            <a:r>
              <a:rPr sz="2350" spc="-5" dirty="0">
                <a:latin typeface="Times New Roman"/>
                <a:cs typeface="Times New Roman"/>
              </a:rPr>
              <a:t>table and </a:t>
            </a:r>
            <a:r>
              <a:rPr sz="2350" b="1" dirty="0">
                <a:solidFill>
                  <a:srgbClr val="0033CC"/>
                </a:solidFill>
                <a:latin typeface="Times New Roman"/>
                <a:cs typeface="Times New Roman"/>
              </a:rPr>
              <a:t>Page-table </a:t>
            </a:r>
            <a:r>
              <a:rPr sz="2350" b="1" spc="-5" dirty="0">
                <a:solidFill>
                  <a:srgbClr val="0033CC"/>
                </a:solidFill>
                <a:latin typeface="Times New Roman"/>
                <a:cs typeface="Times New Roman"/>
              </a:rPr>
              <a:t>length  </a:t>
            </a:r>
            <a:r>
              <a:rPr sz="2350" b="1" spc="-10" dirty="0">
                <a:solidFill>
                  <a:srgbClr val="0033CC"/>
                </a:solidFill>
                <a:latin typeface="Times New Roman"/>
                <a:cs typeface="Times New Roman"/>
              </a:rPr>
              <a:t>register </a:t>
            </a:r>
            <a:r>
              <a:rPr sz="2350" dirty="0">
                <a:solidFill>
                  <a:srgbClr val="0033CC"/>
                </a:solidFill>
                <a:latin typeface="Times New Roman"/>
                <a:cs typeface="Times New Roman"/>
              </a:rPr>
              <a:t>(</a:t>
            </a:r>
            <a:r>
              <a:rPr sz="2350" b="1" dirty="0">
                <a:solidFill>
                  <a:srgbClr val="0033CC"/>
                </a:solidFill>
                <a:latin typeface="Times New Roman"/>
                <a:cs typeface="Times New Roman"/>
              </a:rPr>
              <a:t>PTLR</a:t>
            </a:r>
            <a:r>
              <a:rPr sz="2350" dirty="0">
                <a:solidFill>
                  <a:srgbClr val="0033CC"/>
                </a:solidFill>
                <a:latin typeface="Times New Roman"/>
                <a:cs typeface="Times New Roman"/>
              </a:rPr>
              <a:t>) </a:t>
            </a:r>
            <a:r>
              <a:rPr sz="2350" spc="-10" dirty="0">
                <a:latin typeface="Times New Roman"/>
                <a:cs typeface="Times New Roman"/>
              </a:rPr>
              <a:t>indicates </a:t>
            </a:r>
            <a:r>
              <a:rPr sz="2350" spc="-5" dirty="0">
                <a:latin typeface="Times New Roman"/>
                <a:cs typeface="Times New Roman"/>
              </a:rPr>
              <a:t>size </a:t>
            </a:r>
            <a:r>
              <a:rPr sz="2350" dirty="0">
                <a:latin typeface="Times New Roman"/>
                <a:cs typeface="Times New Roman"/>
              </a:rPr>
              <a:t>of the </a:t>
            </a:r>
            <a:r>
              <a:rPr sz="2350" spc="-10" dirty="0">
                <a:latin typeface="Times New Roman"/>
                <a:cs typeface="Times New Roman"/>
              </a:rPr>
              <a:t>page</a:t>
            </a:r>
            <a:r>
              <a:rPr sz="2350" spc="25" dirty="0">
                <a:latin typeface="Times New Roman"/>
                <a:cs typeface="Times New Roman"/>
              </a:rPr>
              <a:t> </a:t>
            </a:r>
            <a:r>
              <a:rPr sz="2350" spc="-5" dirty="0">
                <a:latin typeface="Times New Roman"/>
                <a:cs typeface="Times New Roman"/>
              </a:rPr>
              <a:t>table</a:t>
            </a:r>
            <a:endParaRPr sz="2350">
              <a:latin typeface="Times New Roman"/>
              <a:cs typeface="Times New Roman"/>
            </a:endParaRPr>
          </a:p>
          <a:p>
            <a:pPr marL="420370" marR="72390" indent="-344805" algn="just">
              <a:lnSpc>
                <a:spcPct val="100000"/>
              </a:lnSpc>
              <a:spcBef>
                <a:spcPts val="590"/>
              </a:spcBef>
            </a:pPr>
            <a:r>
              <a:rPr sz="2350" b="1" dirty="0">
                <a:solidFill>
                  <a:srgbClr val="0033CC"/>
                </a:solidFill>
                <a:latin typeface="Times New Roman"/>
                <a:cs typeface="Times New Roman"/>
              </a:rPr>
              <a:t>Drawback: </a:t>
            </a:r>
            <a:r>
              <a:rPr sz="2350" spc="-20" dirty="0">
                <a:latin typeface="Times New Roman"/>
                <a:cs typeface="Times New Roman"/>
              </a:rPr>
              <a:t>In </a:t>
            </a:r>
            <a:r>
              <a:rPr sz="2350" spc="-5" dirty="0">
                <a:latin typeface="Times New Roman"/>
                <a:cs typeface="Times New Roman"/>
              </a:rPr>
              <a:t>this </a:t>
            </a:r>
            <a:r>
              <a:rPr sz="2350" spc="-10" dirty="0">
                <a:latin typeface="Times New Roman"/>
                <a:cs typeface="Times New Roman"/>
              </a:rPr>
              <a:t>scheme </a:t>
            </a:r>
            <a:r>
              <a:rPr sz="2350" dirty="0">
                <a:latin typeface="Times New Roman"/>
                <a:cs typeface="Times New Roman"/>
              </a:rPr>
              <a:t>every </a:t>
            </a:r>
            <a:r>
              <a:rPr sz="2350" spc="-5" dirty="0">
                <a:latin typeface="Times New Roman"/>
                <a:cs typeface="Times New Roman"/>
              </a:rPr>
              <a:t>data/instruction </a:t>
            </a:r>
            <a:r>
              <a:rPr sz="2350" spc="-10" dirty="0">
                <a:latin typeface="Times New Roman"/>
                <a:cs typeface="Times New Roman"/>
              </a:rPr>
              <a:t>access </a:t>
            </a:r>
            <a:r>
              <a:rPr sz="2350" spc="-5" dirty="0">
                <a:latin typeface="Times New Roman"/>
                <a:cs typeface="Times New Roman"/>
              </a:rPr>
              <a:t>requires </a:t>
            </a:r>
            <a:r>
              <a:rPr sz="2350" dirty="0">
                <a:latin typeface="Times New Roman"/>
                <a:cs typeface="Times New Roman"/>
              </a:rPr>
              <a:t>two  memory </a:t>
            </a:r>
            <a:r>
              <a:rPr sz="2350" spc="-10" dirty="0">
                <a:latin typeface="Times New Roman"/>
                <a:cs typeface="Times New Roman"/>
              </a:rPr>
              <a:t>accesses </a:t>
            </a:r>
            <a:r>
              <a:rPr sz="2350" dirty="0">
                <a:latin typeface="Times New Roman"/>
                <a:cs typeface="Times New Roman"/>
              </a:rPr>
              <a:t>- One </a:t>
            </a:r>
            <a:r>
              <a:rPr sz="2350" spc="-5" dirty="0">
                <a:latin typeface="Times New Roman"/>
                <a:cs typeface="Times New Roman"/>
              </a:rPr>
              <a:t>for </a:t>
            </a:r>
            <a:r>
              <a:rPr sz="2350" dirty="0">
                <a:latin typeface="Times New Roman"/>
                <a:cs typeface="Times New Roman"/>
              </a:rPr>
              <a:t>the </a:t>
            </a:r>
            <a:r>
              <a:rPr sz="2350" spc="-5" dirty="0">
                <a:latin typeface="Times New Roman"/>
                <a:cs typeface="Times New Roman"/>
              </a:rPr>
              <a:t>page table and </a:t>
            </a:r>
            <a:r>
              <a:rPr sz="2350" dirty="0">
                <a:latin typeface="Times New Roman"/>
                <a:cs typeface="Times New Roman"/>
              </a:rPr>
              <a:t>one </a:t>
            </a:r>
            <a:r>
              <a:rPr sz="2350" spc="-5" dirty="0">
                <a:latin typeface="Times New Roman"/>
                <a:cs typeface="Times New Roman"/>
              </a:rPr>
              <a:t>for </a:t>
            </a:r>
            <a:r>
              <a:rPr sz="2350" dirty="0">
                <a:latin typeface="Times New Roman"/>
                <a:cs typeface="Times New Roman"/>
              </a:rPr>
              <a:t>the </a:t>
            </a:r>
            <a:r>
              <a:rPr sz="2350" spc="-5" dirty="0">
                <a:latin typeface="Times New Roman"/>
                <a:cs typeface="Times New Roman"/>
              </a:rPr>
              <a:t>data </a:t>
            </a:r>
            <a:r>
              <a:rPr sz="2350" dirty="0">
                <a:latin typeface="Times New Roman"/>
                <a:cs typeface="Times New Roman"/>
              </a:rPr>
              <a:t>/  </a:t>
            </a:r>
            <a:r>
              <a:rPr sz="2350" spc="-5" dirty="0">
                <a:latin typeface="Times New Roman"/>
                <a:cs typeface="Times New Roman"/>
              </a:rPr>
              <a:t>instruction</a:t>
            </a:r>
            <a:endParaRPr sz="2350">
              <a:latin typeface="Times New Roman"/>
              <a:cs typeface="Times New Roman"/>
            </a:endParaRPr>
          </a:p>
          <a:p>
            <a:pPr marL="420370" marR="71755" indent="-344805" algn="just">
              <a:lnSpc>
                <a:spcPct val="100000"/>
              </a:lnSpc>
              <a:spcBef>
                <a:spcPts val="615"/>
              </a:spcBef>
            </a:pPr>
            <a:r>
              <a:rPr sz="2350" b="1" spc="-5" dirty="0">
                <a:solidFill>
                  <a:srgbClr val="0033CC"/>
                </a:solidFill>
                <a:latin typeface="Times New Roman"/>
                <a:cs typeface="Times New Roman"/>
              </a:rPr>
              <a:t>Method </a:t>
            </a:r>
            <a:r>
              <a:rPr sz="2350" b="1" dirty="0">
                <a:solidFill>
                  <a:srgbClr val="0033CC"/>
                </a:solidFill>
                <a:latin typeface="Times New Roman"/>
                <a:cs typeface="Times New Roman"/>
              </a:rPr>
              <a:t>3 : </a:t>
            </a:r>
            <a:r>
              <a:rPr sz="2350" dirty="0">
                <a:latin typeface="Times New Roman"/>
                <a:cs typeface="Times New Roman"/>
              </a:rPr>
              <a:t>The </a:t>
            </a:r>
            <a:r>
              <a:rPr sz="2350" spc="-5" dirty="0">
                <a:latin typeface="Times New Roman"/>
                <a:cs typeface="Times New Roman"/>
              </a:rPr>
              <a:t>two-memory </a:t>
            </a:r>
            <a:r>
              <a:rPr sz="2350" spc="-10" dirty="0">
                <a:latin typeface="Times New Roman"/>
                <a:cs typeface="Times New Roman"/>
              </a:rPr>
              <a:t>access </a:t>
            </a:r>
            <a:r>
              <a:rPr sz="2350" spc="-5" dirty="0">
                <a:latin typeface="Times New Roman"/>
                <a:cs typeface="Times New Roman"/>
              </a:rPr>
              <a:t>problem </a:t>
            </a:r>
            <a:r>
              <a:rPr sz="2350" spc="-10" dirty="0">
                <a:latin typeface="Times New Roman"/>
                <a:cs typeface="Times New Roman"/>
              </a:rPr>
              <a:t>can </a:t>
            </a:r>
            <a:r>
              <a:rPr sz="2350" spc="-5" dirty="0">
                <a:latin typeface="Times New Roman"/>
                <a:cs typeface="Times New Roman"/>
              </a:rPr>
              <a:t>be solved by the </a:t>
            </a:r>
            <a:r>
              <a:rPr sz="2350" dirty="0">
                <a:latin typeface="Times New Roman"/>
                <a:cs typeface="Times New Roman"/>
              </a:rPr>
              <a:t>use </a:t>
            </a:r>
            <a:r>
              <a:rPr sz="2350" spc="-5" dirty="0">
                <a:latin typeface="Times New Roman"/>
                <a:cs typeface="Times New Roman"/>
              </a:rPr>
              <a:t>of </a:t>
            </a:r>
            <a:r>
              <a:rPr sz="2350" dirty="0">
                <a:latin typeface="Times New Roman"/>
                <a:cs typeface="Times New Roman"/>
              </a:rPr>
              <a:t>a  </a:t>
            </a:r>
            <a:r>
              <a:rPr sz="2350" spc="-10" dirty="0">
                <a:latin typeface="Times New Roman"/>
                <a:cs typeface="Times New Roman"/>
              </a:rPr>
              <a:t>special </a:t>
            </a:r>
            <a:r>
              <a:rPr sz="2350" b="1" dirty="0">
                <a:latin typeface="Times New Roman"/>
                <a:cs typeface="Times New Roman"/>
              </a:rPr>
              <a:t>fast-lookup </a:t>
            </a:r>
            <a:r>
              <a:rPr sz="2350" b="1" spc="-5" dirty="0">
                <a:latin typeface="Times New Roman"/>
                <a:cs typeface="Times New Roman"/>
              </a:rPr>
              <a:t>hardware cache </a:t>
            </a:r>
            <a:r>
              <a:rPr sz="2350" spc="-10" dirty="0">
                <a:latin typeface="Times New Roman"/>
                <a:cs typeface="Times New Roman"/>
              </a:rPr>
              <a:t>called </a:t>
            </a:r>
            <a:r>
              <a:rPr sz="2350" b="1" spc="-5" dirty="0">
                <a:solidFill>
                  <a:srgbClr val="0033CC"/>
                </a:solidFill>
                <a:latin typeface="Times New Roman"/>
                <a:cs typeface="Times New Roman"/>
              </a:rPr>
              <a:t>translation look-aside  </a:t>
            </a:r>
            <a:r>
              <a:rPr sz="2350" b="1" spc="5" dirty="0">
                <a:solidFill>
                  <a:srgbClr val="0033CC"/>
                </a:solidFill>
                <a:latin typeface="Times New Roman"/>
                <a:cs typeface="Times New Roman"/>
              </a:rPr>
              <a:t>buffers </a:t>
            </a:r>
            <a:r>
              <a:rPr sz="2350" spc="-10" dirty="0">
                <a:solidFill>
                  <a:srgbClr val="0033CC"/>
                </a:solidFill>
                <a:latin typeface="Times New Roman"/>
                <a:cs typeface="Times New Roman"/>
              </a:rPr>
              <a:t>(</a:t>
            </a:r>
            <a:r>
              <a:rPr sz="2350" b="1" spc="-10" dirty="0">
                <a:solidFill>
                  <a:srgbClr val="0033CC"/>
                </a:solidFill>
                <a:latin typeface="Times New Roman"/>
                <a:cs typeface="Times New Roman"/>
              </a:rPr>
              <a:t>TLBs</a:t>
            </a:r>
            <a:r>
              <a:rPr sz="2350" spc="-10" dirty="0">
                <a:solidFill>
                  <a:srgbClr val="0033CC"/>
                </a:solidFill>
                <a:latin typeface="Times New Roman"/>
                <a:cs typeface="Times New Roman"/>
              </a:rPr>
              <a:t>) </a:t>
            </a:r>
            <a:r>
              <a:rPr sz="2350" spc="-5" dirty="0">
                <a:solidFill>
                  <a:srgbClr val="0033CC"/>
                </a:solidFill>
                <a:latin typeface="Times New Roman"/>
                <a:cs typeface="Times New Roman"/>
              </a:rPr>
              <a:t>(also </a:t>
            </a:r>
            <a:r>
              <a:rPr sz="2350" spc="-10" dirty="0">
                <a:solidFill>
                  <a:srgbClr val="0033CC"/>
                </a:solidFill>
                <a:latin typeface="Times New Roman"/>
                <a:cs typeface="Times New Roman"/>
              </a:rPr>
              <a:t>called </a:t>
            </a:r>
            <a:r>
              <a:rPr sz="2350" b="1" spc="-5" dirty="0">
                <a:solidFill>
                  <a:srgbClr val="0033CC"/>
                </a:solidFill>
                <a:latin typeface="Times New Roman"/>
                <a:cs typeface="Times New Roman"/>
              </a:rPr>
              <a:t>associative</a:t>
            </a:r>
            <a:r>
              <a:rPr sz="2350" b="1" spc="-35" dirty="0">
                <a:solidFill>
                  <a:srgbClr val="0033CC"/>
                </a:solidFill>
                <a:latin typeface="Times New Roman"/>
                <a:cs typeface="Times New Roman"/>
              </a:rPr>
              <a:t> </a:t>
            </a:r>
            <a:r>
              <a:rPr sz="2350" b="1" dirty="0">
                <a:solidFill>
                  <a:srgbClr val="0033CC"/>
                </a:solidFill>
                <a:latin typeface="Times New Roman"/>
                <a:cs typeface="Times New Roman"/>
              </a:rPr>
              <a:t>memory</a:t>
            </a:r>
            <a:r>
              <a:rPr sz="2350" dirty="0">
                <a:solidFill>
                  <a:srgbClr val="0033CC"/>
                </a:solidFill>
                <a:latin typeface="Times New Roman"/>
                <a:cs typeface="Times New Roman"/>
              </a:rPr>
              <a:t>).</a:t>
            </a:r>
            <a:endParaRPr sz="2350">
              <a:latin typeface="Times New Roman"/>
              <a:cs typeface="Times New Roman"/>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082800" y="20777"/>
            <a:ext cx="4729480" cy="454025"/>
          </a:xfrm>
          <a:prstGeom prst="rect">
            <a:avLst/>
          </a:prstGeom>
        </p:spPr>
        <p:txBody>
          <a:bodyPr vert="horz" wrap="square" lIns="0" tIns="13970" rIns="0" bIns="0" rtlCol="0">
            <a:spAutoFit/>
          </a:bodyPr>
          <a:lstStyle/>
          <a:p>
            <a:pPr marL="12700">
              <a:lnSpc>
                <a:spcPct val="100000"/>
              </a:lnSpc>
              <a:spcBef>
                <a:spcPts val="110"/>
              </a:spcBef>
            </a:pPr>
            <a:r>
              <a:rPr sz="2800" b="1" dirty="0">
                <a:solidFill>
                  <a:srgbClr val="0033CC"/>
                </a:solidFill>
                <a:latin typeface="Times New Roman"/>
                <a:cs typeface="Times New Roman"/>
              </a:rPr>
              <a:t>Translation Look-Aside</a:t>
            </a:r>
            <a:r>
              <a:rPr sz="2800" b="1" spc="-120" dirty="0">
                <a:solidFill>
                  <a:srgbClr val="0033CC"/>
                </a:solidFill>
                <a:latin typeface="Times New Roman"/>
                <a:cs typeface="Times New Roman"/>
              </a:rPr>
              <a:t> </a:t>
            </a:r>
            <a:r>
              <a:rPr sz="2800" b="1" dirty="0">
                <a:solidFill>
                  <a:srgbClr val="0033CC"/>
                </a:solidFill>
                <a:latin typeface="Times New Roman"/>
                <a:cs typeface="Times New Roman"/>
              </a:rPr>
              <a:t>Buffer</a:t>
            </a:r>
            <a:endParaRPr sz="2800">
              <a:latin typeface="Times New Roman"/>
              <a:cs typeface="Times New Roman"/>
            </a:endParaRPr>
          </a:p>
        </p:txBody>
      </p:sp>
      <p:sp>
        <p:nvSpPr>
          <p:cNvPr id="3" name="object 3"/>
          <p:cNvSpPr txBox="1"/>
          <p:nvPr/>
        </p:nvSpPr>
        <p:spPr>
          <a:xfrm>
            <a:off x="78739" y="477834"/>
            <a:ext cx="8994775" cy="5358130"/>
          </a:xfrm>
          <a:prstGeom prst="rect">
            <a:avLst/>
          </a:prstGeom>
        </p:spPr>
        <p:txBody>
          <a:bodyPr vert="horz" wrap="square" lIns="0" tIns="53975" rIns="0" bIns="0" rtlCol="0">
            <a:spAutoFit/>
          </a:bodyPr>
          <a:lstStyle/>
          <a:p>
            <a:pPr marL="356870" indent="-344805">
              <a:lnSpc>
                <a:spcPct val="100000"/>
              </a:lnSpc>
              <a:spcBef>
                <a:spcPts val="425"/>
              </a:spcBef>
              <a:buClr>
                <a:srgbClr val="993300"/>
              </a:buClr>
              <a:buSzPct val="110416"/>
              <a:buFont typeface="Wingdings"/>
              <a:buChar char=""/>
              <a:tabLst>
                <a:tab pos="356870" algn="l"/>
                <a:tab pos="357505" algn="l"/>
              </a:tabLst>
            </a:pPr>
            <a:r>
              <a:rPr sz="2400" spc="-20" dirty="0">
                <a:latin typeface="Times New Roman"/>
                <a:cs typeface="Times New Roman"/>
              </a:rPr>
              <a:t>TLB </a:t>
            </a:r>
            <a:r>
              <a:rPr sz="2400" dirty="0">
                <a:latin typeface="Times New Roman"/>
                <a:cs typeface="Times New Roman"/>
              </a:rPr>
              <a:t>is </a:t>
            </a:r>
            <a:r>
              <a:rPr sz="2400" spc="-5" dirty="0">
                <a:latin typeface="Times New Roman"/>
                <a:cs typeface="Times New Roman"/>
              </a:rPr>
              <a:t>associative, high speed</a:t>
            </a:r>
            <a:r>
              <a:rPr sz="2400" spc="65" dirty="0">
                <a:latin typeface="Times New Roman"/>
                <a:cs typeface="Times New Roman"/>
              </a:rPr>
              <a:t> </a:t>
            </a:r>
            <a:r>
              <a:rPr sz="2400" spc="-5" dirty="0">
                <a:latin typeface="Times New Roman"/>
                <a:cs typeface="Times New Roman"/>
              </a:rPr>
              <a:t>memory</a:t>
            </a:r>
            <a:endParaRPr sz="2400">
              <a:latin typeface="Times New Roman"/>
              <a:cs typeface="Times New Roman"/>
            </a:endParaRPr>
          </a:p>
          <a:p>
            <a:pPr marL="356870" indent="-344805">
              <a:lnSpc>
                <a:spcPct val="100000"/>
              </a:lnSpc>
              <a:spcBef>
                <a:spcPts val="605"/>
              </a:spcBef>
              <a:buClr>
                <a:srgbClr val="993300"/>
              </a:buClr>
              <a:buSzPct val="110416"/>
              <a:buFont typeface="Wingdings"/>
              <a:buChar char=""/>
              <a:tabLst>
                <a:tab pos="356870" algn="l"/>
                <a:tab pos="357505" algn="l"/>
              </a:tabLst>
            </a:pPr>
            <a:r>
              <a:rPr sz="2400" spc="-30" dirty="0">
                <a:latin typeface="Times New Roman"/>
                <a:cs typeface="Times New Roman"/>
              </a:rPr>
              <a:t>It </a:t>
            </a:r>
            <a:r>
              <a:rPr sz="2400" dirty="0">
                <a:latin typeface="Times New Roman"/>
                <a:cs typeface="Times New Roman"/>
              </a:rPr>
              <a:t>consists </a:t>
            </a:r>
            <a:r>
              <a:rPr sz="2400" spc="-5" dirty="0">
                <a:latin typeface="Times New Roman"/>
                <a:cs typeface="Times New Roman"/>
              </a:rPr>
              <a:t>of </a:t>
            </a:r>
            <a:r>
              <a:rPr sz="2400" dirty="0">
                <a:latin typeface="Times New Roman"/>
                <a:cs typeface="Times New Roman"/>
              </a:rPr>
              <a:t>two </a:t>
            </a:r>
            <a:r>
              <a:rPr sz="2400" spc="-5" dirty="0">
                <a:latin typeface="Times New Roman"/>
                <a:cs typeface="Times New Roman"/>
              </a:rPr>
              <a:t>parts- </a:t>
            </a:r>
            <a:r>
              <a:rPr sz="2400" spc="-10" dirty="0">
                <a:latin typeface="Times New Roman"/>
                <a:cs typeface="Times New Roman"/>
              </a:rPr>
              <a:t>Key </a:t>
            </a:r>
            <a:r>
              <a:rPr sz="2400" spc="-5" dirty="0">
                <a:latin typeface="Times New Roman"/>
                <a:cs typeface="Times New Roman"/>
              </a:rPr>
              <a:t>and</a:t>
            </a:r>
            <a:r>
              <a:rPr sz="2400" spc="65" dirty="0">
                <a:latin typeface="Times New Roman"/>
                <a:cs typeface="Times New Roman"/>
              </a:rPr>
              <a:t> </a:t>
            </a:r>
            <a:r>
              <a:rPr sz="2400" spc="-5" dirty="0">
                <a:latin typeface="Times New Roman"/>
                <a:cs typeface="Times New Roman"/>
              </a:rPr>
              <a:t>value</a:t>
            </a:r>
            <a:endParaRPr sz="2400">
              <a:latin typeface="Times New Roman"/>
              <a:cs typeface="Times New Roman"/>
            </a:endParaRPr>
          </a:p>
          <a:p>
            <a:pPr marL="356870" indent="-344805">
              <a:lnSpc>
                <a:spcPct val="100000"/>
              </a:lnSpc>
              <a:spcBef>
                <a:spcPts val="600"/>
              </a:spcBef>
              <a:buClr>
                <a:srgbClr val="993300"/>
              </a:buClr>
              <a:buSzPct val="110416"/>
              <a:buFont typeface="Wingdings"/>
              <a:buChar char=""/>
              <a:tabLst>
                <a:tab pos="356870" algn="l"/>
                <a:tab pos="357505" algn="l"/>
                <a:tab pos="1186180" algn="l"/>
                <a:tab pos="2012314" algn="l"/>
                <a:tab pos="2741295" algn="l"/>
                <a:tab pos="4692650" algn="l"/>
                <a:tab pos="6149975" algn="l"/>
                <a:tab pos="7336155" algn="l"/>
                <a:tab pos="7708265" algn="l"/>
                <a:tab pos="8400415" algn="l"/>
              </a:tabLst>
            </a:pPr>
            <a:r>
              <a:rPr sz="2400" dirty="0">
                <a:latin typeface="Times New Roman"/>
                <a:cs typeface="Times New Roman"/>
              </a:rPr>
              <a:t>Some	</a:t>
            </a:r>
            <a:r>
              <a:rPr sz="2400" spc="-10" dirty="0">
                <a:latin typeface="Times New Roman"/>
                <a:cs typeface="Times New Roman"/>
              </a:rPr>
              <a:t>TLBs	</a:t>
            </a:r>
            <a:r>
              <a:rPr sz="2400" dirty="0">
                <a:latin typeface="Times New Roman"/>
                <a:cs typeface="Times New Roman"/>
              </a:rPr>
              <a:t>store	</a:t>
            </a:r>
            <a:r>
              <a:rPr sz="2400" b="1" dirty="0">
                <a:solidFill>
                  <a:srgbClr val="0033CC"/>
                </a:solidFill>
                <a:latin typeface="Times New Roman"/>
                <a:cs typeface="Times New Roman"/>
              </a:rPr>
              <a:t>address-space	</a:t>
            </a:r>
            <a:r>
              <a:rPr sz="2400" b="1" spc="-5" dirty="0">
                <a:solidFill>
                  <a:srgbClr val="0033CC"/>
                </a:solidFill>
                <a:latin typeface="Times New Roman"/>
                <a:cs typeface="Times New Roman"/>
              </a:rPr>
              <a:t>identifiers	</a:t>
            </a:r>
            <a:r>
              <a:rPr sz="2400" dirty="0">
                <a:solidFill>
                  <a:srgbClr val="0033CC"/>
                </a:solidFill>
                <a:latin typeface="Times New Roman"/>
                <a:cs typeface="Times New Roman"/>
              </a:rPr>
              <a:t>(</a:t>
            </a:r>
            <a:r>
              <a:rPr sz="2400" b="1" dirty="0">
                <a:solidFill>
                  <a:srgbClr val="0033CC"/>
                </a:solidFill>
                <a:latin typeface="Times New Roman"/>
                <a:cs typeface="Times New Roman"/>
              </a:rPr>
              <a:t>ASIDs</a:t>
            </a:r>
            <a:r>
              <a:rPr sz="2400" dirty="0">
                <a:solidFill>
                  <a:srgbClr val="0033CC"/>
                </a:solidFill>
                <a:latin typeface="Times New Roman"/>
                <a:cs typeface="Times New Roman"/>
              </a:rPr>
              <a:t>)	</a:t>
            </a:r>
            <a:r>
              <a:rPr sz="2400" dirty="0">
                <a:latin typeface="Times New Roman"/>
                <a:cs typeface="Times New Roman"/>
              </a:rPr>
              <a:t>in	</a:t>
            </a:r>
            <a:r>
              <a:rPr sz="2400" spc="-5" dirty="0">
                <a:latin typeface="Times New Roman"/>
                <a:cs typeface="Times New Roman"/>
              </a:rPr>
              <a:t>each	TLB</a:t>
            </a:r>
            <a:endParaRPr sz="2400">
              <a:latin typeface="Times New Roman"/>
              <a:cs typeface="Times New Roman"/>
            </a:endParaRPr>
          </a:p>
          <a:p>
            <a:pPr marL="356870">
              <a:lnSpc>
                <a:spcPct val="100000"/>
              </a:lnSpc>
            </a:pPr>
            <a:r>
              <a:rPr sz="2400" spc="-5" dirty="0">
                <a:latin typeface="Times New Roman"/>
                <a:cs typeface="Times New Roman"/>
              </a:rPr>
              <a:t>entry </a:t>
            </a:r>
            <a:r>
              <a:rPr sz="2400" dirty="0">
                <a:latin typeface="Times New Roman"/>
                <a:cs typeface="Times New Roman"/>
              </a:rPr>
              <a:t>– uniquely </a:t>
            </a:r>
            <a:r>
              <a:rPr sz="2400" spc="-5" dirty="0">
                <a:latin typeface="Times New Roman"/>
                <a:cs typeface="Times New Roman"/>
              </a:rPr>
              <a:t>identifies </a:t>
            </a:r>
            <a:r>
              <a:rPr sz="2400" spc="-10" dirty="0">
                <a:latin typeface="Times New Roman"/>
                <a:cs typeface="Times New Roman"/>
              </a:rPr>
              <a:t>each</a:t>
            </a:r>
            <a:r>
              <a:rPr sz="2400" spc="-20" dirty="0">
                <a:latin typeface="Times New Roman"/>
                <a:cs typeface="Times New Roman"/>
              </a:rPr>
              <a:t> </a:t>
            </a:r>
            <a:r>
              <a:rPr sz="2400" spc="-5" dirty="0">
                <a:latin typeface="Times New Roman"/>
                <a:cs typeface="Times New Roman"/>
              </a:rPr>
              <a:t>process</a:t>
            </a:r>
            <a:endParaRPr sz="2400">
              <a:latin typeface="Times New Roman"/>
              <a:cs typeface="Times New Roman"/>
            </a:endParaRPr>
          </a:p>
          <a:p>
            <a:pPr marL="356870" indent="-344805">
              <a:lnSpc>
                <a:spcPct val="100000"/>
              </a:lnSpc>
              <a:spcBef>
                <a:spcPts val="605"/>
              </a:spcBef>
              <a:buClr>
                <a:srgbClr val="993300"/>
              </a:buClr>
              <a:buSzPct val="110416"/>
              <a:buFont typeface="Wingdings"/>
              <a:buChar char=""/>
              <a:tabLst>
                <a:tab pos="356870" algn="l"/>
                <a:tab pos="357505" algn="l"/>
              </a:tabLst>
            </a:pPr>
            <a:r>
              <a:rPr sz="2400" spc="-5" dirty="0">
                <a:latin typeface="Times New Roman"/>
                <a:cs typeface="Times New Roman"/>
              </a:rPr>
              <a:t>When </a:t>
            </a:r>
            <a:r>
              <a:rPr sz="2400" dirty="0">
                <a:latin typeface="Times New Roman"/>
                <a:cs typeface="Times New Roman"/>
              </a:rPr>
              <a:t>the </a:t>
            </a:r>
            <a:r>
              <a:rPr sz="2400" spc="-5" dirty="0">
                <a:latin typeface="Times New Roman"/>
                <a:cs typeface="Times New Roman"/>
              </a:rPr>
              <a:t>associative memory </a:t>
            </a:r>
            <a:r>
              <a:rPr sz="2400" dirty="0">
                <a:latin typeface="Times New Roman"/>
                <a:cs typeface="Times New Roman"/>
              </a:rPr>
              <a:t>is </a:t>
            </a:r>
            <a:r>
              <a:rPr sz="2400" spc="-5" dirty="0">
                <a:latin typeface="Times New Roman"/>
                <a:cs typeface="Times New Roman"/>
              </a:rPr>
              <a:t>presented </a:t>
            </a:r>
            <a:r>
              <a:rPr sz="2400" dirty="0">
                <a:latin typeface="Times New Roman"/>
                <a:cs typeface="Times New Roman"/>
              </a:rPr>
              <a:t>with </a:t>
            </a:r>
            <a:r>
              <a:rPr sz="2400" spc="-10" dirty="0">
                <a:latin typeface="Times New Roman"/>
                <a:cs typeface="Times New Roman"/>
              </a:rPr>
              <a:t>an </a:t>
            </a:r>
            <a:r>
              <a:rPr sz="2400" dirty="0">
                <a:latin typeface="Times New Roman"/>
                <a:cs typeface="Times New Roman"/>
              </a:rPr>
              <a:t>item, the </a:t>
            </a:r>
            <a:r>
              <a:rPr sz="2400" spc="-5" dirty="0">
                <a:latin typeface="Times New Roman"/>
                <a:cs typeface="Times New Roman"/>
              </a:rPr>
              <a:t>item</a:t>
            </a:r>
            <a:r>
              <a:rPr sz="2400" spc="175" dirty="0">
                <a:latin typeface="Times New Roman"/>
                <a:cs typeface="Times New Roman"/>
              </a:rPr>
              <a:t> </a:t>
            </a:r>
            <a:r>
              <a:rPr sz="2400" dirty="0">
                <a:latin typeface="Times New Roman"/>
                <a:cs typeface="Times New Roman"/>
              </a:rPr>
              <a:t>is</a:t>
            </a:r>
            <a:endParaRPr sz="2400">
              <a:latin typeface="Times New Roman"/>
              <a:cs typeface="Times New Roman"/>
            </a:endParaRPr>
          </a:p>
          <a:p>
            <a:pPr marL="356870">
              <a:lnSpc>
                <a:spcPct val="100000"/>
              </a:lnSpc>
            </a:pPr>
            <a:r>
              <a:rPr sz="2400" spc="-5" dirty="0">
                <a:latin typeface="Times New Roman"/>
                <a:cs typeface="Times New Roman"/>
              </a:rPr>
              <a:t>compared </a:t>
            </a:r>
            <a:r>
              <a:rPr sz="2400" dirty="0">
                <a:latin typeface="Times New Roman"/>
                <a:cs typeface="Times New Roman"/>
              </a:rPr>
              <a:t>with </a:t>
            </a:r>
            <a:r>
              <a:rPr sz="2400" spc="-5" dirty="0">
                <a:latin typeface="Times New Roman"/>
                <a:cs typeface="Times New Roman"/>
              </a:rPr>
              <a:t>all </a:t>
            </a:r>
            <a:r>
              <a:rPr sz="2400" spc="-25" dirty="0">
                <a:latin typeface="Times New Roman"/>
                <a:cs typeface="Times New Roman"/>
              </a:rPr>
              <a:t>keys</a:t>
            </a:r>
            <a:r>
              <a:rPr sz="2400" spc="70" dirty="0">
                <a:latin typeface="Times New Roman"/>
                <a:cs typeface="Times New Roman"/>
              </a:rPr>
              <a:t> </a:t>
            </a:r>
            <a:r>
              <a:rPr sz="2400" spc="-5" dirty="0">
                <a:latin typeface="Times New Roman"/>
                <a:cs typeface="Times New Roman"/>
              </a:rPr>
              <a:t>simultaneously</a:t>
            </a:r>
            <a:endParaRPr sz="2400">
              <a:latin typeface="Times New Roman"/>
              <a:cs typeface="Times New Roman"/>
            </a:endParaRPr>
          </a:p>
          <a:p>
            <a:pPr marL="356870" marR="5715" indent="-344805">
              <a:lnSpc>
                <a:spcPct val="100000"/>
              </a:lnSpc>
              <a:spcBef>
                <a:spcPts val="600"/>
              </a:spcBef>
              <a:buClr>
                <a:srgbClr val="993300"/>
              </a:buClr>
              <a:buSzPct val="110416"/>
              <a:buFont typeface="Wingdings"/>
              <a:buChar char=""/>
              <a:tabLst>
                <a:tab pos="356870" algn="l"/>
                <a:tab pos="357505" algn="l"/>
              </a:tabLst>
            </a:pPr>
            <a:r>
              <a:rPr sz="2400" spc="-20" dirty="0">
                <a:latin typeface="Times New Roman"/>
                <a:cs typeface="Times New Roman"/>
              </a:rPr>
              <a:t>If </a:t>
            </a:r>
            <a:r>
              <a:rPr sz="2400" dirty="0">
                <a:latin typeface="Times New Roman"/>
                <a:cs typeface="Times New Roman"/>
              </a:rPr>
              <a:t>the </a:t>
            </a:r>
            <a:r>
              <a:rPr sz="2400" spc="-5" dirty="0">
                <a:latin typeface="Times New Roman"/>
                <a:cs typeface="Times New Roman"/>
              </a:rPr>
              <a:t>item </a:t>
            </a:r>
            <a:r>
              <a:rPr sz="2400" dirty="0">
                <a:latin typeface="Times New Roman"/>
                <a:cs typeface="Times New Roman"/>
              </a:rPr>
              <a:t>is </a:t>
            </a:r>
            <a:r>
              <a:rPr sz="2400" spc="-5" dirty="0">
                <a:latin typeface="Times New Roman"/>
                <a:cs typeface="Times New Roman"/>
              </a:rPr>
              <a:t>found, </a:t>
            </a:r>
            <a:r>
              <a:rPr sz="2400" dirty="0">
                <a:latin typeface="Times New Roman"/>
                <a:cs typeface="Times New Roman"/>
              </a:rPr>
              <a:t>the </a:t>
            </a:r>
            <a:r>
              <a:rPr sz="2400" spc="-5" dirty="0">
                <a:latin typeface="Times New Roman"/>
                <a:cs typeface="Times New Roman"/>
              </a:rPr>
              <a:t>corresponding value field </a:t>
            </a:r>
            <a:r>
              <a:rPr sz="2400" dirty="0">
                <a:latin typeface="Times New Roman"/>
                <a:cs typeface="Times New Roman"/>
              </a:rPr>
              <a:t>is </a:t>
            </a:r>
            <a:r>
              <a:rPr sz="2400" spc="-5" dirty="0">
                <a:latin typeface="Times New Roman"/>
                <a:cs typeface="Times New Roman"/>
              </a:rPr>
              <a:t>returned and </a:t>
            </a:r>
            <a:r>
              <a:rPr sz="2400" dirty="0">
                <a:latin typeface="Times New Roman"/>
                <a:cs typeface="Times New Roman"/>
              </a:rPr>
              <a:t>the  </a:t>
            </a:r>
            <a:r>
              <a:rPr sz="2400" spc="-10" dirty="0">
                <a:latin typeface="Times New Roman"/>
                <a:cs typeface="Times New Roman"/>
              </a:rPr>
              <a:t>search </a:t>
            </a:r>
            <a:r>
              <a:rPr sz="2400" dirty="0">
                <a:latin typeface="Times New Roman"/>
                <a:cs typeface="Times New Roman"/>
              </a:rPr>
              <a:t>is </a:t>
            </a:r>
            <a:r>
              <a:rPr sz="2400" spc="-5" dirty="0">
                <a:latin typeface="Times New Roman"/>
                <a:cs typeface="Times New Roman"/>
              </a:rPr>
              <a:t>fast</a:t>
            </a:r>
            <a:endParaRPr sz="2400">
              <a:latin typeface="Times New Roman"/>
              <a:cs typeface="Times New Roman"/>
            </a:endParaRPr>
          </a:p>
          <a:p>
            <a:pPr marL="356870" indent="-344805">
              <a:lnSpc>
                <a:spcPct val="100000"/>
              </a:lnSpc>
              <a:spcBef>
                <a:spcPts val="605"/>
              </a:spcBef>
              <a:buClr>
                <a:srgbClr val="993300"/>
              </a:buClr>
              <a:buSzPct val="110416"/>
              <a:buFont typeface="Wingdings"/>
              <a:buChar char=""/>
              <a:tabLst>
                <a:tab pos="356870" algn="l"/>
                <a:tab pos="357505" algn="l"/>
              </a:tabLst>
            </a:pPr>
            <a:r>
              <a:rPr sz="2400" spc="-20" dirty="0">
                <a:latin typeface="Times New Roman"/>
                <a:cs typeface="Times New Roman"/>
              </a:rPr>
              <a:t>TLBs </a:t>
            </a:r>
            <a:r>
              <a:rPr sz="2400" spc="-10" dirty="0">
                <a:latin typeface="Times New Roman"/>
                <a:cs typeface="Times New Roman"/>
              </a:rPr>
              <a:t>typically </a:t>
            </a:r>
            <a:r>
              <a:rPr sz="2400" dirty="0">
                <a:latin typeface="Times New Roman"/>
                <a:cs typeface="Times New Roman"/>
              </a:rPr>
              <a:t>small </a:t>
            </a:r>
            <a:r>
              <a:rPr sz="2400" spc="-5" dirty="0">
                <a:latin typeface="Times New Roman"/>
                <a:cs typeface="Times New Roman"/>
              </a:rPr>
              <a:t>(64 </a:t>
            </a:r>
            <a:r>
              <a:rPr sz="2400" dirty="0">
                <a:latin typeface="Times New Roman"/>
                <a:cs typeface="Times New Roman"/>
              </a:rPr>
              <a:t>to 1,024</a:t>
            </a:r>
            <a:r>
              <a:rPr sz="2400" spc="95" dirty="0">
                <a:latin typeface="Times New Roman"/>
                <a:cs typeface="Times New Roman"/>
              </a:rPr>
              <a:t> </a:t>
            </a:r>
            <a:r>
              <a:rPr sz="2400" spc="-5" dirty="0">
                <a:latin typeface="Times New Roman"/>
                <a:cs typeface="Times New Roman"/>
              </a:rPr>
              <a:t>entries)</a:t>
            </a:r>
            <a:endParaRPr sz="2400">
              <a:latin typeface="Times New Roman"/>
              <a:cs typeface="Times New Roman"/>
            </a:endParaRPr>
          </a:p>
          <a:p>
            <a:pPr marL="356870" indent="-344805">
              <a:lnSpc>
                <a:spcPct val="100000"/>
              </a:lnSpc>
              <a:spcBef>
                <a:spcPts val="600"/>
              </a:spcBef>
              <a:buClr>
                <a:srgbClr val="993300"/>
              </a:buClr>
              <a:buSzPct val="110416"/>
              <a:buFont typeface="Wingdings"/>
              <a:buChar char=""/>
              <a:tabLst>
                <a:tab pos="356870" algn="l"/>
                <a:tab pos="357505" algn="l"/>
              </a:tabLst>
            </a:pPr>
            <a:r>
              <a:rPr sz="2400" spc="-5" dirty="0">
                <a:latin typeface="Times New Roman"/>
                <a:cs typeface="Times New Roman"/>
              </a:rPr>
              <a:t>When </a:t>
            </a:r>
            <a:r>
              <a:rPr sz="2400" dirty="0">
                <a:latin typeface="Times New Roman"/>
                <a:cs typeface="Times New Roman"/>
              </a:rPr>
              <a:t>a </a:t>
            </a:r>
            <a:r>
              <a:rPr sz="2400" spc="-10" dirty="0">
                <a:latin typeface="Times New Roman"/>
                <a:cs typeface="Times New Roman"/>
              </a:rPr>
              <a:t>logical </a:t>
            </a:r>
            <a:r>
              <a:rPr sz="2400" spc="-5" dirty="0">
                <a:latin typeface="Times New Roman"/>
                <a:cs typeface="Times New Roman"/>
              </a:rPr>
              <a:t>address </a:t>
            </a:r>
            <a:r>
              <a:rPr sz="2400" dirty="0">
                <a:latin typeface="Times New Roman"/>
                <a:cs typeface="Times New Roman"/>
              </a:rPr>
              <a:t>is </a:t>
            </a:r>
            <a:r>
              <a:rPr sz="2400" spc="-5" dirty="0">
                <a:latin typeface="Times New Roman"/>
                <a:cs typeface="Times New Roman"/>
              </a:rPr>
              <a:t>generated </a:t>
            </a:r>
            <a:r>
              <a:rPr sz="2400" spc="20" dirty="0">
                <a:latin typeface="Times New Roman"/>
                <a:cs typeface="Times New Roman"/>
              </a:rPr>
              <a:t>by </a:t>
            </a:r>
            <a:r>
              <a:rPr sz="2400" dirty="0">
                <a:latin typeface="Times New Roman"/>
                <a:cs typeface="Times New Roman"/>
              </a:rPr>
              <a:t>the CPU, its </a:t>
            </a:r>
            <a:r>
              <a:rPr sz="2400" spc="-10" dirty="0">
                <a:latin typeface="Times New Roman"/>
                <a:cs typeface="Times New Roman"/>
              </a:rPr>
              <a:t>page </a:t>
            </a:r>
            <a:r>
              <a:rPr sz="2400" dirty="0">
                <a:latin typeface="Times New Roman"/>
                <a:cs typeface="Times New Roman"/>
              </a:rPr>
              <a:t>number</a:t>
            </a:r>
            <a:r>
              <a:rPr sz="2400" spc="480" dirty="0">
                <a:latin typeface="Times New Roman"/>
                <a:cs typeface="Times New Roman"/>
              </a:rPr>
              <a:t> </a:t>
            </a:r>
            <a:r>
              <a:rPr sz="2400" dirty="0">
                <a:latin typeface="Times New Roman"/>
                <a:cs typeface="Times New Roman"/>
              </a:rPr>
              <a:t>is</a:t>
            </a:r>
            <a:endParaRPr sz="2400">
              <a:latin typeface="Times New Roman"/>
              <a:cs typeface="Times New Roman"/>
            </a:endParaRPr>
          </a:p>
          <a:p>
            <a:pPr marL="356870">
              <a:lnSpc>
                <a:spcPct val="100000"/>
              </a:lnSpc>
            </a:pPr>
            <a:r>
              <a:rPr sz="2400" spc="-5" dirty="0">
                <a:latin typeface="Times New Roman"/>
                <a:cs typeface="Times New Roman"/>
              </a:rPr>
              <a:t>presented </a:t>
            </a:r>
            <a:r>
              <a:rPr sz="2400" dirty="0">
                <a:latin typeface="Times New Roman"/>
                <a:cs typeface="Times New Roman"/>
              </a:rPr>
              <a:t>to the</a:t>
            </a:r>
            <a:r>
              <a:rPr sz="2400" spc="-35" dirty="0">
                <a:latin typeface="Times New Roman"/>
                <a:cs typeface="Times New Roman"/>
              </a:rPr>
              <a:t> </a:t>
            </a:r>
            <a:r>
              <a:rPr sz="2400" spc="-20" dirty="0">
                <a:latin typeface="Times New Roman"/>
                <a:cs typeface="Times New Roman"/>
              </a:rPr>
              <a:t>TLB</a:t>
            </a:r>
            <a:endParaRPr sz="2400">
              <a:latin typeface="Times New Roman"/>
              <a:cs typeface="Times New Roman"/>
            </a:endParaRPr>
          </a:p>
          <a:p>
            <a:pPr marL="356870" marR="5080" indent="-344805">
              <a:lnSpc>
                <a:spcPct val="100000"/>
              </a:lnSpc>
              <a:spcBef>
                <a:spcPts val="605"/>
              </a:spcBef>
              <a:buClr>
                <a:srgbClr val="993300"/>
              </a:buClr>
              <a:buSzPct val="110416"/>
              <a:buFont typeface="Wingdings"/>
              <a:buChar char=""/>
              <a:tabLst>
                <a:tab pos="356870" algn="l"/>
                <a:tab pos="357505" algn="l"/>
                <a:tab pos="747395" algn="l"/>
                <a:tab pos="1308100" algn="l"/>
                <a:tab pos="2073275" algn="l"/>
                <a:tab pos="3192780" algn="l"/>
                <a:tab pos="3589020" algn="l"/>
                <a:tab pos="4564380" algn="l"/>
                <a:tab pos="5043170" algn="l"/>
                <a:tab pos="5939790" algn="l"/>
                <a:tab pos="7061834" algn="l"/>
                <a:tab pos="7455534" algn="l"/>
              </a:tabLst>
            </a:pPr>
            <a:r>
              <a:rPr sz="2400" spc="-35" dirty="0">
                <a:latin typeface="Times New Roman"/>
                <a:cs typeface="Times New Roman"/>
              </a:rPr>
              <a:t>I</a:t>
            </a:r>
            <a:r>
              <a:rPr sz="2400" dirty="0">
                <a:latin typeface="Times New Roman"/>
                <a:cs typeface="Times New Roman"/>
              </a:rPr>
              <a:t>f	the	p</a:t>
            </a:r>
            <a:r>
              <a:rPr sz="2400" spc="10" dirty="0">
                <a:latin typeface="Times New Roman"/>
                <a:cs typeface="Times New Roman"/>
              </a:rPr>
              <a:t>a</a:t>
            </a:r>
            <a:r>
              <a:rPr sz="2400" dirty="0">
                <a:latin typeface="Times New Roman"/>
                <a:cs typeface="Times New Roman"/>
              </a:rPr>
              <a:t>ge	number	i</a:t>
            </a:r>
            <a:r>
              <a:rPr sz="2400" spc="-5" dirty="0">
                <a:latin typeface="Times New Roman"/>
                <a:cs typeface="Times New Roman"/>
              </a:rPr>
              <a:t>s</a:t>
            </a:r>
            <a:r>
              <a:rPr sz="2400" dirty="0">
                <a:latin typeface="Times New Roman"/>
                <a:cs typeface="Times New Roman"/>
              </a:rPr>
              <a:t>	foun</a:t>
            </a:r>
            <a:r>
              <a:rPr sz="2400" spc="-10" dirty="0">
                <a:latin typeface="Times New Roman"/>
                <a:cs typeface="Times New Roman"/>
              </a:rPr>
              <a:t>d</a:t>
            </a:r>
            <a:r>
              <a:rPr sz="2400" dirty="0">
                <a:latin typeface="Times New Roman"/>
                <a:cs typeface="Times New Roman"/>
              </a:rPr>
              <a:t>,	it</a:t>
            </a:r>
            <a:r>
              <a:rPr sz="2400" spc="-5" dirty="0">
                <a:latin typeface="Times New Roman"/>
                <a:cs typeface="Times New Roman"/>
              </a:rPr>
              <a:t>s</a:t>
            </a:r>
            <a:r>
              <a:rPr sz="2400" dirty="0">
                <a:latin typeface="Times New Roman"/>
                <a:cs typeface="Times New Roman"/>
              </a:rPr>
              <a:t>	f</a:t>
            </a:r>
            <a:r>
              <a:rPr sz="2400" spc="-15" dirty="0">
                <a:latin typeface="Times New Roman"/>
                <a:cs typeface="Times New Roman"/>
              </a:rPr>
              <a:t>r</a:t>
            </a:r>
            <a:r>
              <a:rPr sz="2400" spc="-10" dirty="0">
                <a:latin typeface="Times New Roman"/>
                <a:cs typeface="Times New Roman"/>
              </a:rPr>
              <a:t>a</a:t>
            </a:r>
            <a:r>
              <a:rPr sz="2400" dirty="0">
                <a:latin typeface="Times New Roman"/>
                <a:cs typeface="Times New Roman"/>
              </a:rPr>
              <a:t>me	nu</a:t>
            </a:r>
            <a:r>
              <a:rPr sz="2400" spc="25" dirty="0">
                <a:latin typeface="Times New Roman"/>
                <a:cs typeface="Times New Roman"/>
              </a:rPr>
              <a:t>m</a:t>
            </a:r>
            <a:r>
              <a:rPr sz="2400" dirty="0">
                <a:latin typeface="Times New Roman"/>
                <a:cs typeface="Times New Roman"/>
              </a:rPr>
              <a:t>b</a:t>
            </a:r>
            <a:r>
              <a:rPr sz="2400" spc="-10" dirty="0">
                <a:latin typeface="Times New Roman"/>
                <a:cs typeface="Times New Roman"/>
              </a:rPr>
              <a:t>e</a:t>
            </a:r>
            <a:r>
              <a:rPr sz="2400" dirty="0">
                <a:latin typeface="Times New Roman"/>
                <a:cs typeface="Times New Roman"/>
              </a:rPr>
              <a:t>r	i</a:t>
            </a:r>
            <a:r>
              <a:rPr sz="2400" spc="-5" dirty="0">
                <a:latin typeface="Times New Roman"/>
                <a:cs typeface="Times New Roman"/>
              </a:rPr>
              <a:t>s</a:t>
            </a:r>
            <a:r>
              <a:rPr sz="2400" dirty="0">
                <a:latin typeface="Times New Roman"/>
                <a:cs typeface="Times New Roman"/>
              </a:rPr>
              <a:t>	i</a:t>
            </a:r>
            <a:r>
              <a:rPr sz="2400" spc="5" dirty="0">
                <a:latin typeface="Times New Roman"/>
                <a:cs typeface="Times New Roman"/>
              </a:rPr>
              <a:t>m</a:t>
            </a:r>
            <a:r>
              <a:rPr sz="2400" dirty="0">
                <a:latin typeface="Times New Roman"/>
                <a:cs typeface="Times New Roman"/>
              </a:rPr>
              <a:t>medi</a:t>
            </a:r>
            <a:r>
              <a:rPr sz="2400" spc="-10" dirty="0">
                <a:latin typeface="Times New Roman"/>
                <a:cs typeface="Times New Roman"/>
              </a:rPr>
              <a:t>a</a:t>
            </a:r>
            <a:r>
              <a:rPr sz="2400" dirty="0">
                <a:latin typeface="Times New Roman"/>
                <a:cs typeface="Times New Roman"/>
              </a:rPr>
              <a:t>te</a:t>
            </a:r>
            <a:r>
              <a:rPr sz="2400" spc="20" dirty="0">
                <a:latin typeface="Times New Roman"/>
                <a:cs typeface="Times New Roman"/>
              </a:rPr>
              <a:t>l</a:t>
            </a:r>
            <a:r>
              <a:rPr sz="2400" dirty="0">
                <a:latin typeface="Times New Roman"/>
                <a:cs typeface="Times New Roman"/>
              </a:rPr>
              <a:t>y  </a:t>
            </a:r>
            <a:r>
              <a:rPr sz="2400" spc="-5" dirty="0">
                <a:latin typeface="Times New Roman"/>
                <a:cs typeface="Times New Roman"/>
              </a:rPr>
              <a:t>available and </a:t>
            </a:r>
            <a:r>
              <a:rPr sz="2400" dirty="0">
                <a:latin typeface="Times New Roman"/>
                <a:cs typeface="Times New Roman"/>
              </a:rPr>
              <a:t>is </a:t>
            </a:r>
            <a:r>
              <a:rPr sz="2400" spc="-5" dirty="0">
                <a:latin typeface="Times New Roman"/>
                <a:cs typeface="Times New Roman"/>
              </a:rPr>
              <a:t>used </a:t>
            </a:r>
            <a:r>
              <a:rPr sz="2400" dirty="0">
                <a:latin typeface="Times New Roman"/>
                <a:cs typeface="Times New Roman"/>
              </a:rPr>
              <a:t>to </a:t>
            </a:r>
            <a:r>
              <a:rPr sz="2400" spc="-10" dirty="0">
                <a:latin typeface="Times New Roman"/>
                <a:cs typeface="Times New Roman"/>
              </a:rPr>
              <a:t>access </a:t>
            </a:r>
            <a:r>
              <a:rPr sz="2400" spc="-5" dirty="0">
                <a:latin typeface="Times New Roman"/>
                <a:cs typeface="Times New Roman"/>
              </a:rPr>
              <a:t>memory </a:t>
            </a:r>
            <a:r>
              <a:rPr sz="2400" dirty="0">
                <a:latin typeface="Wingdings"/>
                <a:cs typeface="Wingdings"/>
              </a:rPr>
              <a:t></a:t>
            </a:r>
            <a:r>
              <a:rPr sz="2400" dirty="0">
                <a:latin typeface="Times New Roman"/>
                <a:cs typeface="Times New Roman"/>
              </a:rPr>
              <a:t> </a:t>
            </a:r>
            <a:r>
              <a:rPr sz="2400" b="1" dirty="0">
                <a:solidFill>
                  <a:srgbClr val="0033CC"/>
                </a:solidFill>
                <a:latin typeface="Times New Roman"/>
                <a:cs typeface="Times New Roman"/>
              </a:rPr>
              <a:t>TLB</a:t>
            </a:r>
            <a:r>
              <a:rPr sz="2400" b="1" spc="-15" dirty="0">
                <a:solidFill>
                  <a:srgbClr val="0033CC"/>
                </a:solidFill>
                <a:latin typeface="Times New Roman"/>
                <a:cs typeface="Times New Roman"/>
              </a:rPr>
              <a:t> </a:t>
            </a:r>
            <a:r>
              <a:rPr sz="2400" b="1" dirty="0">
                <a:solidFill>
                  <a:srgbClr val="0033CC"/>
                </a:solidFill>
                <a:latin typeface="Times New Roman"/>
                <a:cs typeface="Times New Roman"/>
              </a:rPr>
              <a:t>Hit</a:t>
            </a:r>
            <a:endParaRPr sz="2400">
              <a:latin typeface="Times New Roman"/>
              <a:cs typeface="Times New Roman"/>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78739" y="640207"/>
            <a:ext cx="8748395" cy="4331335"/>
          </a:xfrm>
          <a:prstGeom prst="rect">
            <a:avLst/>
          </a:prstGeom>
        </p:spPr>
        <p:txBody>
          <a:bodyPr vert="horz" wrap="square" lIns="0" tIns="12700" rIns="0" bIns="0" rtlCol="0">
            <a:spAutoFit/>
          </a:bodyPr>
          <a:lstStyle/>
          <a:p>
            <a:pPr marL="356870" marR="5080" indent="-344805" algn="just">
              <a:lnSpc>
                <a:spcPct val="100000"/>
              </a:lnSpc>
              <a:spcBef>
                <a:spcPts val="100"/>
              </a:spcBef>
              <a:buClr>
                <a:srgbClr val="993300"/>
              </a:buClr>
              <a:buSzPct val="110416"/>
              <a:buFont typeface="Wingdings"/>
              <a:buChar char=""/>
              <a:tabLst>
                <a:tab pos="357505" algn="l"/>
              </a:tabLst>
            </a:pPr>
            <a:r>
              <a:rPr sz="2400" spc="-20" dirty="0">
                <a:latin typeface="Times New Roman"/>
                <a:cs typeface="Times New Roman"/>
              </a:rPr>
              <a:t>If </a:t>
            </a:r>
            <a:r>
              <a:rPr sz="2400" dirty="0">
                <a:latin typeface="Times New Roman"/>
                <a:cs typeface="Times New Roman"/>
              </a:rPr>
              <a:t>the </a:t>
            </a:r>
            <a:r>
              <a:rPr sz="2400" spc="-5" dirty="0">
                <a:latin typeface="Times New Roman"/>
                <a:cs typeface="Times New Roman"/>
              </a:rPr>
              <a:t>page </a:t>
            </a:r>
            <a:r>
              <a:rPr sz="2400" dirty="0">
                <a:latin typeface="Times New Roman"/>
                <a:cs typeface="Times New Roman"/>
              </a:rPr>
              <a:t>number is not in the </a:t>
            </a:r>
            <a:r>
              <a:rPr sz="2400" spc="-10" dirty="0">
                <a:latin typeface="Times New Roman"/>
                <a:cs typeface="Times New Roman"/>
              </a:rPr>
              <a:t>TLB </a:t>
            </a:r>
            <a:r>
              <a:rPr sz="2400" dirty="0">
                <a:latin typeface="Wingdings"/>
                <a:cs typeface="Wingdings"/>
              </a:rPr>
              <a:t></a:t>
            </a:r>
            <a:r>
              <a:rPr sz="2400" dirty="0">
                <a:latin typeface="Times New Roman"/>
                <a:cs typeface="Times New Roman"/>
              </a:rPr>
              <a:t> </a:t>
            </a:r>
            <a:r>
              <a:rPr sz="2400" b="1" dirty="0">
                <a:solidFill>
                  <a:srgbClr val="FF0000"/>
                </a:solidFill>
                <a:latin typeface="Times New Roman"/>
                <a:cs typeface="Times New Roman"/>
              </a:rPr>
              <a:t>TLB </a:t>
            </a:r>
            <a:r>
              <a:rPr sz="2400" b="1" spc="-5" dirty="0">
                <a:solidFill>
                  <a:srgbClr val="FF0000"/>
                </a:solidFill>
                <a:latin typeface="Times New Roman"/>
                <a:cs typeface="Times New Roman"/>
              </a:rPr>
              <a:t>Miss </a:t>
            </a:r>
            <a:r>
              <a:rPr sz="2400" dirty="0">
                <a:latin typeface="Times New Roman"/>
                <a:cs typeface="Times New Roman"/>
              </a:rPr>
              <a:t>; </a:t>
            </a:r>
            <a:r>
              <a:rPr sz="2400" spc="-5" dirty="0">
                <a:latin typeface="Times New Roman"/>
                <a:cs typeface="Times New Roman"/>
              </a:rPr>
              <a:t>A </a:t>
            </a:r>
            <a:r>
              <a:rPr sz="2400" dirty="0">
                <a:latin typeface="Times New Roman"/>
                <a:cs typeface="Times New Roman"/>
              </a:rPr>
              <a:t>memory  </a:t>
            </a:r>
            <a:r>
              <a:rPr sz="2400" spc="-10" dirty="0">
                <a:latin typeface="Times New Roman"/>
                <a:cs typeface="Times New Roman"/>
              </a:rPr>
              <a:t>reference </a:t>
            </a:r>
            <a:r>
              <a:rPr sz="2400" dirty="0">
                <a:latin typeface="Times New Roman"/>
                <a:cs typeface="Times New Roman"/>
              </a:rPr>
              <a:t>to the page table must </a:t>
            </a:r>
            <a:r>
              <a:rPr sz="2400" spc="-5" dirty="0">
                <a:latin typeface="Times New Roman"/>
                <a:cs typeface="Times New Roman"/>
              </a:rPr>
              <a:t>be made. When </a:t>
            </a:r>
            <a:r>
              <a:rPr sz="2400" dirty="0">
                <a:latin typeface="Times New Roman"/>
                <a:cs typeface="Times New Roman"/>
              </a:rPr>
              <a:t>the </a:t>
            </a:r>
            <a:r>
              <a:rPr sz="2400" spc="-5" dirty="0">
                <a:latin typeface="Times New Roman"/>
                <a:cs typeface="Times New Roman"/>
              </a:rPr>
              <a:t>frame number  </a:t>
            </a:r>
            <a:r>
              <a:rPr sz="2400" dirty="0">
                <a:latin typeface="Times New Roman"/>
                <a:cs typeface="Times New Roman"/>
              </a:rPr>
              <a:t>is </a:t>
            </a:r>
            <a:r>
              <a:rPr sz="2400" spc="-5" dirty="0">
                <a:latin typeface="Times New Roman"/>
                <a:cs typeface="Times New Roman"/>
              </a:rPr>
              <a:t>obtained, use </a:t>
            </a:r>
            <a:r>
              <a:rPr sz="2400" dirty="0">
                <a:latin typeface="Times New Roman"/>
                <a:cs typeface="Times New Roman"/>
              </a:rPr>
              <a:t>it to </a:t>
            </a:r>
            <a:r>
              <a:rPr sz="2400" spc="-15" dirty="0">
                <a:latin typeface="Times New Roman"/>
                <a:cs typeface="Times New Roman"/>
              </a:rPr>
              <a:t>access </a:t>
            </a:r>
            <a:r>
              <a:rPr sz="2400" spc="-5" dirty="0">
                <a:latin typeface="Times New Roman"/>
                <a:cs typeface="Times New Roman"/>
              </a:rPr>
              <a:t>memory. </a:t>
            </a:r>
            <a:r>
              <a:rPr sz="2400" dirty="0">
                <a:latin typeface="Times New Roman"/>
                <a:cs typeface="Times New Roman"/>
              </a:rPr>
              <a:t>Add the </a:t>
            </a:r>
            <a:r>
              <a:rPr sz="2400" spc="-10" dirty="0">
                <a:latin typeface="Times New Roman"/>
                <a:cs typeface="Times New Roman"/>
              </a:rPr>
              <a:t>page </a:t>
            </a:r>
            <a:r>
              <a:rPr sz="2400" spc="-5" dirty="0">
                <a:latin typeface="Times New Roman"/>
                <a:cs typeface="Times New Roman"/>
              </a:rPr>
              <a:t>and frame  </a:t>
            </a:r>
            <a:r>
              <a:rPr sz="2400" dirty="0">
                <a:latin typeface="Times New Roman"/>
                <a:cs typeface="Times New Roman"/>
              </a:rPr>
              <a:t>number to </a:t>
            </a:r>
            <a:r>
              <a:rPr sz="2400" spc="-15" dirty="0">
                <a:latin typeface="Times New Roman"/>
                <a:cs typeface="Times New Roman"/>
              </a:rPr>
              <a:t>TLB, </a:t>
            </a:r>
            <a:r>
              <a:rPr sz="2400" spc="-5" dirty="0">
                <a:latin typeface="Times New Roman"/>
                <a:cs typeface="Times New Roman"/>
              </a:rPr>
              <a:t>so </a:t>
            </a:r>
            <a:r>
              <a:rPr sz="2400" spc="-10" dirty="0">
                <a:latin typeface="Times New Roman"/>
                <a:cs typeface="Times New Roman"/>
              </a:rPr>
              <a:t>that </a:t>
            </a:r>
            <a:r>
              <a:rPr sz="2400" dirty="0">
                <a:latin typeface="Times New Roman"/>
                <a:cs typeface="Times New Roman"/>
              </a:rPr>
              <a:t>it </a:t>
            </a:r>
            <a:r>
              <a:rPr sz="2400" spc="-5" dirty="0">
                <a:latin typeface="Times New Roman"/>
                <a:cs typeface="Times New Roman"/>
              </a:rPr>
              <a:t>will </a:t>
            </a:r>
            <a:r>
              <a:rPr sz="2400" dirty="0">
                <a:latin typeface="Times New Roman"/>
                <a:cs typeface="Times New Roman"/>
              </a:rPr>
              <a:t>be found </a:t>
            </a:r>
            <a:r>
              <a:rPr sz="2400" spc="-5" dirty="0">
                <a:latin typeface="Times New Roman"/>
                <a:cs typeface="Times New Roman"/>
              </a:rPr>
              <a:t>quickly </a:t>
            </a:r>
            <a:r>
              <a:rPr sz="2400" dirty="0">
                <a:latin typeface="Times New Roman"/>
                <a:cs typeface="Times New Roman"/>
              </a:rPr>
              <a:t>on the next  </a:t>
            </a:r>
            <a:r>
              <a:rPr sz="2400" spc="-10" dirty="0">
                <a:latin typeface="Times New Roman"/>
                <a:cs typeface="Times New Roman"/>
              </a:rPr>
              <a:t>reference.</a:t>
            </a:r>
            <a:endParaRPr sz="2400">
              <a:latin typeface="Times New Roman"/>
              <a:cs typeface="Times New Roman"/>
            </a:endParaRPr>
          </a:p>
          <a:p>
            <a:pPr marL="356870" indent="-344805" algn="just">
              <a:lnSpc>
                <a:spcPct val="100000"/>
              </a:lnSpc>
              <a:spcBef>
                <a:spcPts val="1015"/>
              </a:spcBef>
              <a:buClr>
                <a:srgbClr val="993300"/>
              </a:buClr>
              <a:buSzPct val="110416"/>
              <a:buFont typeface="Wingdings"/>
              <a:buChar char=""/>
              <a:tabLst>
                <a:tab pos="357505" algn="l"/>
              </a:tabLst>
            </a:pPr>
            <a:r>
              <a:rPr sz="2400" spc="-5" dirty="0">
                <a:latin typeface="Times New Roman"/>
                <a:cs typeface="Times New Roman"/>
              </a:rPr>
              <a:t>Replacement policies </a:t>
            </a:r>
            <a:r>
              <a:rPr sz="2400" dirty="0">
                <a:latin typeface="Times New Roman"/>
                <a:cs typeface="Times New Roman"/>
              </a:rPr>
              <a:t>must be</a:t>
            </a:r>
            <a:r>
              <a:rPr sz="2400" spc="-35" dirty="0">
                <a:latin typeface="Times New Roman"/>
                <a:cs typeface="Times New Roman"/>
              </a:rPr>
              <a:t> </a:t>
            </a:r>
            <a:r>
              <a:rPr sz="2400" spc="-5" dirty="0">
                <a:latin typeface="Times New Roman"/>
                <a:cs typeface="Times New Roman"/>
              </a:rPr>
              <a:t>considered</a:t>
            </a:r>
            <a:endParaRPr sz="2400">
              <a:latin typeface="Times New Roman"/>
              <a:cs typeface="Times New Roman"/>
            </a:endParaRPr>
          </a:p>
          <a:p>
            <a:pPr marL="356870" indent="-344805" algn="just">
              <a:lnSpc>
                <a:spcPct val="100000"/>
              </a:lnSpc>
              <a:spcBef>
                <a:spcPts val="1010"/>
              </a:spcBef>
              <a:buClr>
                <a:srgbClr val="993300"/>
              </a:buClr>
              <a:buSzPct val="110416"/>
              <a:buFont typeface="Wingdings"/>
              <a:buChar char=""/>
              <a:tabLst>
                <a:tab pos="357505" algn="l"/>
              </a:tabLst>
            </a:pPr>
            <a:r>
              <a:rPr sz="2400" dirty="0">
                <a:latin typeface="Times New Roman"/>
                <a:cs typeface="Times New Roman"/>
              </a:rPr>
              <a:t>Some </a:t>
            </a:r>
            <a:r>
              <a:rPr sz="2400" spc="-5" dirty="0">
                <a:latin typeface="Times New Roman"/>
                <a:cs typeface="Times New Roman"/>
              </a:rPr>
              <a:t>entries </a:t>
            </a:r>
            <a:r>
              <a:rPr sz="2400" spc="-10" dirty="0">
                <a:latin typeface="Times New Roman"/>
                <a:cs typeface="Times New Roman"/>
              </a:rPr>
              <a:t>can </a:t>
            </a:r>
            <a:r>
              <a:rPr sz="2400" spc="-5" dirty="0">
                <a:latin typeface="Times New Roman"/>
                <a:cs typeface="Times New Roman"/>
              </a:rPr>
              <a:t>be </a:t>
            </a:r>
            <a:r>
              <a:rPr sz="2400" b="1" spc="-5" dirty="0">
                <a:solidFill>
                  <a:srgbClr val="0033CC"/>
                </a:solidFill>
                <a:latin typeface="Times New Roman"/>
                <a:cs typeface="Times New Roman"/>
              </a:rPr>
              <a:t>wired </a:t>
            </a:r>
            <a:r>
              <a:rPr sz="2400" b="1" dirty="0">
                <a:solidFill>
                  <a:srgbClr val="0033CC"/>
                </a:solidFill>
                <a:latin typeface="Times New Roman"/>
                <a:cs typeface="Times New Roman"/>
              </a:rPr>
              <a:t>down </a:t>
            </a:r>
            <a:r>
              <a:rPr sz="2400" spc="-5" dirty="0">
                <a:latin typeface="Times New Roman"/>
                <a:cs typeface="Times New Roman"/>
              </a:rPr>
              <a:t>for permanent fast</a:t>
            </a:r>
            <a:r>
              <a:rPr sz="2400" spc="20" dirty="0">
                <a:latin typeface="Times New Roman"/>
                <a:cs typeface="Times New Roman"/>
              </a:rPr>
              <a:t> </a:t>
            </a:r>
            <a:r>
              <a:rPr sz="2400" spc="-10" dirty="0">
                <a:latin typeface="Times New Roman"/>
                <a:cs typeface="Times New Roman"/>
              </a:rPr>
              <a:t>access</a:t>
            </a:r>
            <a:endParaRPr sz="2400">
              <a:latin typeface="Times New Roman"/>
              <a:cs typeface="Times New Roman"/>
            </a:endParaRPr>
          </a:p>
          <a:p>
            <a:pPr marL="356870" indent="-344805" algn="just">
              <a:lnSpc>
                <a:spcPct val="100000"/>
              </a:lnSpc>
              <a:spcBef>
                <a:spcPts val="1010"/>
              </a:spcBef>
              <a:buClr>
                <a:srgbClr val="993300"/>
              </a:buClr>
              <a:buSzPct val="110416"/>
              <a:buFont typeface="Wingdings"/>
              <a:buChar char=""/>
              <a:tabLst>
                <a:tab pos="357505" algn="l"/>
              </a:tabLst>
            </a:pPr>
            <a:r>
              <a:rPr sz="2400" spc="-5" dirty="0">
                <a:latin typeface="Times New Roman"/>
                <a:cs typeface="Times New Roman"/>
              </a:rPr>
              <a:t>Address translation (p, </a:t>
            </a:r>
            <a:r>
              <a:rPr sz="2400" dirty="0">
                <a:latin typeface="Times New Roman"/>
                <a:cs typeface="Times New Roman"/>
              </a:rPr>
              <a:t>d)</a:t>
            </a:r>
            <a:endParaRPr sz="2400">
              <a:latin typeface="Times New Roman"/>
              <a:cs typeface="Times New Roman"/>
            </a:endParaRPr>
          </a:p>
          <a:p>
            <a:pPr marL="640715" lvl="1" indent="-287020" algn="just">
              <a:lnSpc>
                <a:spcPct val="100000"/>
              </a:lnSpc>
              <a:spcBef>
                <a:spcPts val="1005"/>
              </a:spcBef>
              <a:buClr>
                <a:srgbClr val="CC6600"/>
              </a:buClr>
              <a:buSzPct val="110416"/>
              <a:buFont typeface="Arial"/>
              <a:buChar char="•"/>
              <a:tabLst>
                <a:tab pos="641350" algn="l"/>
              </a:tabLst>
            </a:pPr>
            <a:r>
              <a:rPr sz="2400" spc="-30" dirty="0">
                <a:latin typeface="Times New Roman"/>
                <a:cs typeface="Times New Roman"/>
              </a:rPr>
              <a:t>If </a:t>
            </a:r>
            <a:r>
              <a:rPr sz="2400" dirty="0">
                <a:latin typeface="Times New Roman"/>
                <a:cs typeface="Times New Roman"/>
              </a:rPr>
              <a:t>p </a:t>
            </a:r>
            <a:r>
              <a:rPr sz="2400" spc="-5" dirty="0">
                <a:latin typeface="Times New Roman"/>
                <a:cs typeface="Times New Roman"/>
              </a:rPr>
              <a:t>is </a:t>
            </a:r>
            <a:r>
              <a:rPr sz="2400" dirty="0">
                <a:latin typeface="Times New Roman"/>
                <a:cs typeface="Times New Roman"/>
              </a:rPr>
              <a:t>in </a:t>
            </a:r>
            <a:r>
              <a:rPr sz="2400" spc="-5" dirty="0">
                <a:latin typeface="Times New Roman"/>
                <a:cs typeface="Times New Roman"/>
              </a:rPr>
              <a:t>associative </a:t>
            </a:r>
            <a:r>
              <a:rPr sz="2400" spc="-10" dirty="0">
                <a:latin typeface="Times New Roman"/>
                <a:cs typeface="Times New Roman"/>
              </a:rPr>
              <a:t>register, </a:t>
            </a:r>
            <a:r>
              <a:rPr sz="2400" spc="-15" dirty="0">
                <a:latin typeface="Times New Roman"/>
                <a:cs typeface="Times New Roman"/>
              </a:rPr>
              <a:t>get </a:t>
            </a:r>
            <a:r>
              <a:rPr sz="2400" spc="-5" dirty="0">
                <a:latin typeface="Times New Roman"/>
                <a:cs typeface="Times New Roman"/>
              </a:rPr>
              <a:t>frame </a:t>
            </a:r>
            <a:r>
              <a:rPr sz="2400" dirty="0">
                <a:latin typeface="Times New Roman"/>
                <a:cs typeface="Times New Roman"/>
              </a:rPr>
              <a:t>#</a:t>
            </a:r>
            <a:r>
              <a:rPr sz="2400" spc="130" dirty="0">
                <a:latin typeface="Times New Roman"/>
                <a:cs typeface="Times New Roman"/>
              </a:rPr>
              <a:t> </a:t>
            </a:r>
            <a:r>
              <a:rPr sz="2400" dirty="0">
                <a:latin typeface="Times New Roman"/>
                <a:cs typeface="Times New Roman"/>
              </a:rPr>
              <a:t>out</a:t>
            </a:r>
            <a:endParaRPr sz="2400">
              <a:latin typeface="Times New Roman"/>
              <a:cs typeface="Times New Roman"/>
            </a:endParaRPr>
          </a:p>
          <a:p>
            <a:pPr marL="640715" lvl="1" indent="-287020" algn="just">
              <a:lnSpc>
                <a:spcPct val="100000"/>
              </a:lnSpc>
              <a:spcBef>
                <a:spcPts val="1010"/>
              </a:spcBef>
              <a:buClr>
                <a:srgbClr val="CC6600"/>
              </a:buClr>
              <a:buSzPct val="110416"/>
              <a:buFont typeface="Arial"/>
              <a:buChar char="•"/>
              <a:tabLst>
                <a:tab pos="641350" algn="l"/>
              </a:tabLst>
            </a:pPr>
            <a:r>
              <a:rPr sz="2400" spc="-5" dirty="0">
                <a:latin typeface="Times New Roman"/>
                <a:cs typeface="Times New Roman"/>
              </a:rPr>
              <a:t>Otherwise </a:t>
            </a:r>
            <a:r>
              <a:rPr sz="2400" spc="-15" dirty="0">
                <a:latin typeface="Times New Roman"/>
                <a:cs typeface="Times New Roman"/>
              </a:rPr>
              <a:t>get </a:t>
            </a:r>
            <a:r>
              <a:rPr sz="2400" spc="-5" dirty="0">
                <a:latin typeface="Times New Roman"/>
                <a:cs typeface="Times New Roman"/>
              </a:rPr>
              <a:t>frame </a:t>
            </a:r>
            <a:r>
              <a:rPr sz="2400" dirty="0">
                <a:latin typeface="Times New Roman"/>
                <a:cs typeface="Times New Roman"/>
              </a:rPr>
              <a:t># </a:t>
            </a:r>
            <a:r>
              <a:rPr sz="2400" spc="-5" dirty="0">
                <a:latin typeface="Times New Roman"/>
                <a:cs typeface="Times New Roman"/>
              </a:rPr>
              <a:t>from </a:t>
            </a:r>
            <a:r>
              <a:rPr sz="2400" spc="-10" dirty="0">
                <a:latin typeface="Times New Roman"/>
                <a:cs typeface="Times New Roman"/>
              </a:rPr>
              <a:t>page </a:t>
            </a:r>
            <a:r>
              <a:rPr sz="2400" dirty="0">
                <a:latin typeface="Times New Roman"/>
                <a:cs typeface="Times New Roman"/>
              </a:rPr>
              <a:t>table in</a:t>
            </a:r>
            <a:r>
              <a:rPr sz="2400" spc="70" dirty="0">
                <a:latin typeface="Times New Roman"/>
                <a:cs typeface="Times New Roman"/>
              </a:rPr>
              <a:t> </a:t>
            </a:r>
            <a:r>
              <a:rPr sz="2400" spc="-5" dirty="0">
                <a:latin typeface="Times New Roman"/>
                <a:cs typeface="Times New Roman"/>
              </a:rPr>
              <a:t>memory</a:t>
            </a:r>
            <a:endParaRPr sz="2400">
              <a:latin typeface="Times New Roman"/>
              <a:cs typeface="Times New Roman"/>
            </a:endParaRPr>
          </a:p>
        </p:txBody>
      </p:sp>
      <p:sp>
        <p:nvSpPr>
          <p:cNvPr id="3" name="object 3"/>
          <p:cNvSpPr txBox="1">
            <a:spLocks noGrp="1"/>
          </p:cNvSpPr>
          <p:nvPr>
            <p:ph type="title"/>
          </p:nvPr>
        </p:nvSpPr>
        <p:spPr>
          <a:xfrm>
            <a:off x="1895601" y="20777"/>
            <a:ext cx="6544945" cy="454025"/>
          </a:xfrm>
          <a:prstGeom prst="rect">
            <a:avLst/>
          </a:prstGeom>
        </p:spPr>
        <p:txBody>
          <a:bodyPr vert="horz" wrap="square" lIns="0" tIns="13970" rIns="0" bIns="0" rtlCol="0">
            <a:spAutoFit/>
          </a:bodyPr>
          <a:lstStyle/>
          <a:p>
            <a:pPr marL="12700">
              <a:lnSpc>
                <a:spcPct val="100000"/>
              </a:lnSpc>
              <a:spcBef>
                <a:spcPts val="110"/>
              </a:spcBef>
            </a:pPr>
            <a:r>
              <a:rPr sz="2800" b="1" spc="-15" dirty="0">
                <a:solidFill>
                  <a:srgbClr val="0033CC"/>
                </a:solidFill>
                <a:latin typeface="Times New Roman"/>
                <a:cs typeface="Times New Roman"/>
              </a:rPr>
              <a:t>Translation </a:t>
            </a:r>
            <a:r>
              <a:rPr sz="2800" b="1" dirty="0">
                <a:solidFill>
                  <a:srgbClr val="0033CC"/>
                </a:solidFill>
                <a:latin typeface="Times New Roman"/>
                <a:cs typeface="Times New Roman"/>
              </a:rPr>
              <a:t>Look-Aside</a:t>
            </a:r>
            <a:r>
              <a:rPr sz="2800" b="1" spc="-125" dirty="0">
                <a:solidFill>
                  <a:srgbClr val="0033CC"/>
                </a:solidFill>
                <a:latin typeface="Times New Roman"/>
                <a:cs typeface="Times New Roman"/>
              </a:rPr>
              <a:t> </a:t>
            </a:r>
            <a:r>
              <a:rPr sz="2800" b="1" dirty="0">
                <a:solidFill>
                  <a:srgbClr val="0033CC"/>
                </a:solidFill>
                <a:latin typeface="Times New Roman"/>
                <a:cs typeface="Times New Roman"/>
              </a:rPr>
              <a:t>Buffer(Continued)</a:t>
            </a:r>
            <a:endParaRPr sz="2800">
              <a:latin typeface="Times New Roman"/>
              <a:cs typeface="Times New Roman"/>
            </a:endParaRPr>
          </a:p>
        </p:txBody>
      </p:sp>
      <p:graphicFrame>
        <p:nvGraphicFramePr>
          <p:cNvPr id="4" name="object 4"/>
          <p:cNvGraphicFramePr>
            <a:graphicFrameLocks noGrp="1"/>
          </p:cNvGraphicFramePr>
          <p:nvPr/>
        </p:nvGraphicFramePr>
        <p:xfrm>
          <a:off x="2784038" y="5047574"/>
          <a:ext cx="4201795" cy="1547495"/>
        </p:xfrm>
        <a:graphic>
          <a:graphicData uri="http://schemas.openxmlformats.org/drawingml/2006/table">
            <a:tbl>
              <a:tblPr firstRow="1" bandRow="1">
                <a:tableStyleId>{2D5ABB26-0587-4C30-8999-92F81FD0307C}</a:tableStyleId>
              </a:tblPr>
              <a:tblGrid>
                <a:gridCol w="2090420"/>
                <a:gridCol w="2091689"/>
              </a:tblGrid>
              <a:tr h="322895">
                <a:tc>
                  <a:txBody>
                    <a:bodyPr/>
                    <a:lstStyle/>
                    <a:p>
                      <a:pPr marL="572135">
                        <a:lnSpc>
                          <a:spcPct val="100000"/>
                        </a:lnSpc>
                        <a:spcBef>
                          <a:spcPts val="665"/>
                        </a:spcBef>
                      </a:pPr>
                      <a:r>
                        <a:rPr sz="1050" spc="315" dirty="0">
                          <a:latin typeface="Arial"/>
                          <a:cs typeface="Arial"/>
                        </a:rPr>
                        <a:t>P</a:t>
                      </a:r>
                      <a:r>
                        <a:rPr sz="1050" spc="35" dirty="0">
                          <a:latin typeface="Arial"/>
                          <a:cs typeface="Arial"/>
                        </a:rPr>
                        <a:t> </a:t>
                      </a:r>
                      <a:r>
                        <a:rPr sz="1050" spc="260" dirty="0">
                          <a:latin typeface="Arial"/>
                          <a:cs typeface="Arial"/>
                        </a:rPr>
                        <a:t>a</a:t>
                      </a:r>
                      <a:r>
                        <a:rPr sz="1050" spc="-20" dirty="0">
                          <a:latin typeface="Arial"/>
                          <a:cs typeface="Arial"/>
                        </a:rPr>
                        <a:t> </a:t>
                      </a:r>
                      <a:r>
                        <a:rPr sz="1050" spc="260" dirty="0">
                          <a:latin typeface="Arial"/>
                          <a:cs typeface="Arial"/>
                        </a:rPr>
                        <a:t>g</a:t>
                      </a:r>
                      <a:r>
                        <a:rPr sz="1050" spc="-20" dirty="0">
                          <a:latin typeface="Arial"/>
                          <a:cs typeface="Arial"/>
                        </a:rPr>
                        <a:t> </a:t>
                      </a:r>
                      <a:r>
                        <a:rPr sz="1050" spc="260" dirty="0">
                          <a:latin typeface="Arial"/>
                          <a:cs typeface="Arial"/>
                        </a:rPr>
                        <a:t>e</a:t>
                      </a:r>
                      <a:r>
                        <a:rPr sz="1050" spc="525" dirty="0">
                          <a:latin typeface="Arial"/>
                          <a:cs typeface="Arial"/>
                        </a:rPr>
                        <a:t> </a:t>
                      </a:r>
                      <a:r>
                        <a:rPr sz="1050" spc="260" dirty="0">
                          <a:latin typeface="Arial"/>
                          <a:cs typeface="Arial"/>
                        </a:rPr>
                        <a:t>#</a:t>
                      </a:r>
                      <a:endParaRPr sz="1050">
                        <a:latin typeface="Arial"/>
                        <a:cs typeface="Arial"/>
                      </a:endParaRPr>
                    </a:p>
                  </a:txBody>
                  <a:tcPr marL="0" marR="0" marT="84455" marB="0">
                    <a:lnR w="19050">
                      <a:solidFill>
                        <a:srgbClr val="000000"/>
                      </a:solidFill>
                      <a:prstDash val="solid"/>
                    </a:lnR>
                    <a:lnB w="9525">
                      <a:solidFill>
                        <a:srgbClr val="000000"/>
                      </a:solidFill>
                      <a:prstDash val="solid"/>
                    </a:lnB>
                  </a:tcPr>
                </a:tc>
                <a:tc>
                  <a:txBody>
                    <a:bodyPr/>
                    <a:lstStyle/>
                    <a:p>
                      <a:pPr marL="462915">
                        <a:lnSpc>
                          <a:spcPct val="100000"/>
                        </a:lnSpc>
                        <a:spcBef>
                          <a:spcPts val="665"/>
                        </a:spcBef>
                      </a:pPr>
                      <a:r>
                        <a:rPr sz="1050" spc="285" dirty="0">
                          <a:latin typeface="Arial"/>
                          <a:cs typeface="Arial"/>
                        </a:rPr>
                        <a:t>F</a:t>
                      </a:r>
                      <a:r>
                        <a:rPr sz="1050" spc="10" dirty="0">
                          <a:latin typeface="Arial"/>
                          <a:cs typeface="Arial"/>
                        </a:rPr>
                        <a:t> </a:t>
                      </a:r>
                      <a:r>
                        <a:rPr sz="1050" spc="155" dirty="0">
                          <a:latin typeface="Arial"/>
                          <a:cs typeface="Arial"/>
                        </a:rPr>
                        <a:t>r</a:t>
                      </a:r>
                      <a:r>
                        <a:rPr sz="1050" spc="-135" dirty="0">
                          <a:latin typeface="Arial"/>
                          <a:cs typeface="Arial"/>
                        </a:rPr>
                        <a:t> </a:t>
                      </a:r>
                      <a:r>
                        <a:rPr sz="1050" spc="260" dirty="0">
                          <a:latin typeface="Arial"/>
                          <a:cs typeface="Arial"/>
                        </a:rPr>
                        <a:t>a</a:t>
                      </a:r>
                      <a:r>
                        <a:rPr sz="1050" spc="-15" dirty="0">
                          <a:latin typeface="Arial"/>
                          <a:cs typeface="Arial"/>
                        </a:rPr>
                        <a:t> </a:t>
                      </a:r>
                      <a:r>
                        <a:rPr sz="1050" spc="390" dirty="0">
                          <a:latin typeface="Arial"/>
                          <a:cs typeface="Arial"/>
                        </a:rPr>
                        <a:t>m</a:t>
                      </a:r>
                      <a:r>
                        <a:rPr sz="1050" spc="120" dirty="0">
                          <a:latin typeface="Arial"/>
                          <a:cs typeface="Arial"/>
                        </a:rPr>
                        <a:t> </a:t>
                      </a:r>
                      <a:r>
                        <a:rPr sz="1050" spc="260" dirty="0">
                          <a:latin typeface="Arial"/>
                          <a:cs typeface="Arial"/>
                        </a:rPr>
                        <a:t>e</a:t>
                      </a:r>
                      <a:r>
                        <a:rPr sz="1050" spc="515" dirty="0">
                          <a:latin typeface="Arial"/>
                          <a:cs typeface="Arial"/>
                        </a:rPr>
                        <a:t> </a:t>
                      </a:r>
                      <a:r>
                        <a:rPr sz="1050" spc="260" dirty="0">
                          <a:latin typeface="Arial"/>
                          <a:cs typeface="Arial"/>
                        </a:rPr>
                        <a:t>#</a:t>
                      </a:r>
                      <a:endParaRPr sz="1050">
                        <a:latin typeface="Arial"/>
                        <a:cs typeface="Arial"/>
                      </a:endParaRPr>
                    </a:p>
                  </a:txBody>
                  <a:tcPr marL="0" marR="0" marT="84455" marB="0">
                    <a:lnL w="19050">
                      <a:solidFill>
                        <a:srgbClr val="000000"/>
                      </a:solidFill>
                      <a:prstDash val="solid"/>
                    </a:lnL>
                    <a:lnB w="9525">
                      <a:solidFill>
                        <a:srgbClr val="000000"/>
                      </a:solidFill>
                      <a:prstDash val="solid"/>
                    </a:lnB>
                  </a:tcPr>
                </a:tc>
              </a:tr>
              <a:tr h="313034">
                <a:tc>
                  <a:txBody>
                    <a:bodyPr/>
                    <a:lstStyle/>
                    <a:p>
                      <a:pPr>
                        <a:lnSpc>
                          <a:spcPct val="100000"/>
                        </a:lnSpc>
                      </a:pPr>
                      <a:endParaRPr sz="1900">
                        <a:latin typeface="Times New Roman"/>
                        <a:cs typeface="Times New Roman"/>
                      </a:endParaRPr>
                    </a:p>
                  </a:txBody>
                  <a:tcPr marL="0" marR="0" marT="0" marB="0">
                    <a:lnL w="19050">
                      <a:solidFill>
                        <a:srgbClr val="000000"/>
                      </a:solidFill>
                      <a:prstDash val="solid"/>
                    </a:lnL>
                    <a:lnR w="19050">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1900">
                        <a:latin typeface="Times New Roman"/>
                        <a:cs typeface="Times New Roman"/>
                      </a:endParaRPr>
                    </a:p>
                  </a:txBody>
                  <a:tcPr marL="0" marR="0" marT="0" marB="0">
                    <a:lnL w="19050">
                      <a:solidFill>
                        <a:srgbClr val="000000"/>
                      </a:solidFill>
                      <a:prstDash val="solid"/>
                    </a:lnL>
                    <a:lnR w="19050">
                      <a:solidFill>
                        <a:srgbClr val="000000"/>
                      </a:solidFill>
                      <a:prstDash val="solid"/>
                    </a:lnR>
                    <a:lnT w="9525">
                      <a:solidFill>
                        <a:srgbClr val="000000"/>
                      </a:solidFill>
                      <a:prstDash val="solid"/>
                    </a:lnT>
                    <a:lnB w="9525">
                      <a:solidFill>
                        <a:srgbClr val="000000"/>
                      </a:solidFill>
                      <a:prstDash val="solid"/>
                    </a:lnB>
                  </a:tcPr>
                </a:tc>
              </a:tr>
              <a:tr h="296961">
                <a:tc>
                  <a:txBody>
                    <a:bodyPr/>
                    <a:lstStyle/>
                    <a:p>
                      <a:pPr>
                        <a:lnSpc>
                          <a:spcPct val="100000"/>
                        </a:lnSpc>
                      </a:pPr>
                      <a:endParaRPr sz="1800">
                        <a:latin typeface="Times New Roman"/>
                        <a:cs typeface="Times New Roman"/>
                      </a:endParaRPr>
                    </a:p>
                  </a:txBody>
                  <a:tcPr marL="0" marR="0" marT="0" marB="0">
                    <a:lnL w="19050">
                      <a:solidFill>
                        <a:srgbClr val="000000"/>
                      </a:solidFill>
                      <a:prstDash val="solid"/>
                    </a:lnL>
                    <a:lnR w="19050">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1800">
                        <a:latin typeface="Times New Roman"/>
                        <a:cs typeface="Times New Roman"/>
                      </a:endParaRPr>
                    </a:p>
                  </a:txBody>
                  <a:tcPr marL="0" marR="0" marT="0" marB="0">
                    <a:lnL w="19050">
                      <a:solidFill>
                        <a:srgbClr val="000000"/>
                      </a:solidFill>
                      <a:prstDash val="solid"/>
                    </a:lnL>
                    <a:lnR w="19050">
                      <a:solidFill>
                        <a:srgbClr val="000000"/>
                      </a:solidFill>
                      <a:prstDash val="solid"/>
                    </a:lnR>
                    <a:lnT w="9525">
                      <a:solidFill>
                        <a:srgbClr val="000000"/>
                      </a:solidFill>
                      <a:prstDash val="solid"/>
                    </a:lnT>
                    <a:lnB w="9525">
                      <a:solidFill>
                        <a:srgbClr val="000000"/>
                      </a:solidFill>
                      <a:prstDash val="solid"/>
                    </a:lnB>
                  </a:tcPr>
                </a:tc>
              </a:tr>
              <a:tr h="303221">
                <a:tc>
                  <a:txBody>
                    <a:bodyPr/>
                    <a:lstStyle/>
                    <a:p>
                      <a:pPr>
                        <a:lnSpc>
                          <a:spcPct val="100000"/>
                        </a:lnSpc>
                      </a:pPr>
                      <a:endParaRPr sz="1900">
                        <a:latin typeface="Times New Roman"/>
                        <a:cs typeface="Times New Roman"/>
                      </a:endParaRPr>
                    </a:p>
                  </a:txBody>
                  <a:tcPr marL="0" marR="0" marT="0" marB="0">
                    <a:lnL w="19050">
                      <a:solidFill>
                        <a:srgbClr val="000000"/>
                      </a:solidFill>
                      <a:prstDash val="solid"/>
                    </a:lnL>
                    <a:lnR w="19050">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1900">
                        <a:latin typeface="Times New Roman"/>
                        <a:cs typeface="Times New Roman"/>
                      </a:endParaRPr>
                    </a:p>
                  </a:txBody>
                  <a:tcPr marL="0" marR="0" marT="0" marB="0">
                    <a:lnL w="19050">
                      <a:solidFill>
                        <a:srgbClr val="000000"/>
                      </a:solidFill>
                      <a:prstDash val="solid"/>
                    </a:lnL>
                    <a:lnR w="19050">
                      <a:solidFill>
                        <a:srgbClr val="000000"/>
                      </a:solidFill>
                      <a:prstDash val="solid"/>
                    </a:lnR>
                    <a:lnT w="9525">
                      <a:solidFill>
                        <a:srgbClr val="000000"/>
                      </a:solidFill>
                      <a:prstDash val="solid"/>
                    </a:lnT>
                    <a:lnB w="9525">
                      <a:solidFill>
                        <a:srgbClr val="000000"/>
                      </a:solidFill>
                      <a:prstDash val="solid"/>
                    </a:lnB>
                  </a:tcPr>
                </a:tc>
              </a:tr>
              <a:tr h="306814">
                <a:tc>
                  <a:txBody>
                    <a:bodyPr/>
                    <a:lstStyle/>
                    <a:p>
                      <a:pPr>
                        <a:lnSpc>
                          <a:spcPct val="100000"/>
                        </a:lnSpc>
                      </a:pPr>
                      <a:endParaRPr sz="1900">
                        <a:latin typeface="Times New Roman"/>
                        <a:cs typeface="Times New Roman"/>
                      </a:endParaRPr>
                    </a:p>
                  </a:txBody>
                  <a:tcPr marL="0" marR="0" marT="0" marB="0">
                    <a:lnL w="19050">
                      <a:solidFill>
                        <a:srgbClr val="000000"/>
                      </a:solidFill>
                      <a:prstDash val="solid"/>
                    </a:lnL>
                    <a:lnR w="19050">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1900">
                        <a:latin typeface="Times New Roman"/>
                        <a:cs typeface="Times New Roman"/>
                      </a:endParaRPr>
                    </a:p>
                  </a:txBody>
                  <a:tcPr marL="0" marR="0" marT="0" marB="0">
                    <a:lnL w="19050">
                      <a:solidFill>
                        <a:srgbClr val="000000"/>
                      </a:solidFill>
                      <a:prstDash val="solid"/>
                    </a:lnL>
                    <a:lnR w="19050">
                      <a:solidFill>
                        <a:srgbClr val="000000"/>
                      </a:solidFill>
                      <a:prstDash val="solid"/>
                    </a:lnR>
                    <a:lnT w="9525">
                      <a:solidFill>
                        <a:srgbClr val="000000"/>
                      </a:solidFill>
                      <a:prstDash val="solid"/>
                    </a:lnT>
                    <a:lnB w="9525">
                      <a:solidFill>
                        <a:srgbClr val="000000"/>
                      </a:solidFill>
                      <a:prstDash val="solid"/>
                    </a:lnB>
                  </a:tcPr>
                </a:tc>
              </a:tr>
            </a:tbl>
          </a:graphicData>
        </a:graphic>
      </p:graphicFrame>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398902" y="20777"/>
            <a:ext cx="4380230" cy="454025"/>
          </a:xfrm>
          <a:prstGeom prst="rect">
            <a:avLst/>
          </a:prstGeom>
        </p:spPr>
        <p:txBody>
          <a:bodyPr vert="horz" wrap="square" lIns="0" tIns="13970" rIns="0" bIns="0" rtlCol="0">
            <a:spAutoFit/>
          </a:bodyPr>
          <a:lstStyle/>
          <a:p>
            <a:pPr marL="12700">
              <a:lnSpc>
                <a:spcPct val="100000"/>
              </a:lnSpc>
              <a:spcBef>
                <a:spcPts val="110"/>
              </a:spcBef>
            </a:pPr>
            <a:r>
              <a:rPr sz="2800" b="1" spc="5" dirty="0">
                <a:solidFill>
                  <a:srgbClr val="0033CC"/>
                </a:solidFill>
                <a:latin typeface="Times New Roman"/>
                <a:cs typeface="Times New Roman"/>
              </a:rPr>
              <a:t>Paging </a:t>
            </a:r>
            <a:r>
              <a:rPr sz="2800" b="1" spc="10" dirty="0">
                <a:solidFill>
                  <a:srgbClr val="0033CC"/>
                </a:solidFill>
                <a:latin typeface="Times New Roman"/>
                <a:cs typeface="Times New Roman"/>
              </a:rPr>
              <a:t>Hardware </a:t>
            </a:r>
            <a:r>
              <a:rPr sz="2800" b="1" spc="5" dirty="0">
                <a:solidFill>
                  <a:srgbClr val="0033CC"/>
                </a:solidFill>
                <a:latin typeface="Times New Roman"/>
                <a:cs typeface="Times New Roman"/>
              </a:rPr>
              <a:t>With</a:t>
            </a:r>
            <a:r>
              <a:rPr sz="2800" b="1" spc="-295" dirty="0">
                <a:solidFill>
                  <a:srgbClr val="0033CC"/>
                </a:solidFill>
                <a:latin typeface="Times New Roman"/>
                <a:cs typeface="Times New Roman"/>
              </a:rPr>
              <a:t> </a:t>
            </a:r>
            <a:r>
              <a:rPr sz="2800" b="1" spc="5" dirty="0">
                <a:solidFill>
                  <a:srgbClr val="0033CC"/>
                </a:solidFill>
                <a:latin typeface="Times New Roman"/>
                <a:cs typeface="Times New Roman"/>
              </a:rPr>
              <a:t>TLB</a:t>
            </a:r>
            <a:endParaRPr sz="2800">
              <a:latin typeface="Times New Roman"/>
              <a:cs typeface="Times New Roman"/>
            </a:endParaRPr>
          </a:p>
        </p:txBody>
      </p:sp>
      <p:sp>
        <p:nvSpPr>
          <p:cNvPr id="3" name="object 3"/>
          <p:cNvSpPr/>
          <p:nvPr/>
        </p:nvSpPr>
        <p:spPr>
          <a:xfrm>
            <a:off x="263525" y="539813"/>
            <a:ext cx="8658225" cy="6151499"/>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891789" y="20777"/>
            <a:ext cx="3334385" cy="454025"/>
          </a:xfrm>
          <a:prstGeom prst="rect">
            <a:avLst/>
          </a:prstGeom>
        </p:spPr>
        <p:txBody>
          <a:bodyPr vert="horz" wrap="square" lIns="0" tIns="13970" rIns="0" bIns="0" rtlCol="0">
            <a:spAutoFit/>
          </a:bodyPr>
          <a:lstStyle/>
          <a:p>
            <a:pPr marL="12700">
              <a:lnSpc>
                <a:spcPct val="100000"/>
              </a:lnSpc>
              <a:spcBef>
                <a:spcPts val="110"/>
              </a:spcBef>
            </a:pPr>
            <a:r>
              <a:rPr sz="2800" b="1" spc="5" dirty="0">
                <a:solidFill>
                  <a:srgbClr val="0033CC"/>
                </a:solidFill>
                <a:latin typeface="Times New Roman"/>
                <a:cs typeface="Times New Roman"/>
              </a:rPr>
              <a:t>Effective </a:t>
            </a:r>
            <a:r>
              <a:rPr sz="2800" b="1" dirty="0">
                <a:solidFill>
                  <a:srgbClr val="0033CC"/>
                </a:solidFill>
                <a:latin typeface="Times New Roman"/>
                <a:cs typeface="Times New Roman"/>
              </a:rPr>
              <a:t>Access</a:t>
            </a:r>
            <a:r>
              <a:rPr sz="2800" b="1" spc="-210" dirty="0">
                <a:solidFill>
                  <a:srgbClr val="0033CC"/>
                </a:solidFill>
                <a:latin typeface="Times New Roman"/>
                <a:cs typeface="Times New Roman"/>
              </a:rPr>
              <a:t> </a:t>
            </a:r>
            <a:r>
              <a:rPr sz="2800" b="1" spc="-5" dirty="0">
                <a:solidFill>
                  <a:srgbClr val="0033CC"/>
                </a:solidFill>
                <a:latin typeface="Times New Roman"/>
                <a:cs typeface="Times New Roman"/>
              </a:rPr>
              <a:t>Time</a:t>
            </a:r>
            <a:endParaRPr sz="2800">
              <a:latin typeface="Times New Roman"/>
              <a:cs typeface="Times New Roman"/>
            </a:endParaRPr>
          </a:p>
        </p:txBody>
      </p:sp>
      <p:sp>
        <p:nvSpPr>
          <p:cNvPr id="3" name="object 3"/>
          <p:cNvSpPr txBox="1"/>
          <p:nvPr/>
        </p:nvSpPr>
        <p:spPr>
          <a:xfrm>
            <a:off x="78739" y="484378"/>
            <a:ext cx="8990330" cy="3322320"/>
          </a:xfrm>
          <a:prstGeom prst="rect">
            <a:avLst/>
          </a:prstGeom>
        </p:spPr>
        <p:txBody>
          <a:bodyPr vert="horz" wrap="square" lIns="0" tIns="53975" rIns="0" bIns="0" rtlCol="0">
            <a:spAutoFit/>
          </a:bodyPr>
          <a:lstStyle/>
          <a:p>
            <a:pPr marL="356870" marR="7620" indent="-344805">
              <a:lnSpc>
                <a:spcPts val="2590"/>
              </a:lnSpc>
              <a:spcBef>
                <a:spcPts val="425"/>
              </a:spcBef>
              <a:buClr>
                <a:srgbClr val="993300"/>
              </a:buClr>
              <a:buSzPct val="110416"/>
              <a:buFont typeface="Wingdings"/>
              <a:buChar char=""/>
              <a:tabLst>
                <a:tab pos="356870" algn="l"/>
                <a:tab pos="357505" algn="l"/>
                <a:tab pos="875030" algn="l"/>
                <a:tab pos="1561465" algn="l"/>
                <a:tab pos="1841500" algn="l"/>
                <a:tab pos="3284220" algn="l"/>
                <a:tab pos="3668395" algn="l"/>
                <a:tab pos="4457700" algn="l"/>
                <a:tab pos="5043170" algn="l"/>
                <a:tab pos="6007100" algn="l"/>
                <a:tab pos="7397115" algn="l"/>
                <a:tab pos="8235315" algn="l"/>
                <a:tab pos="8601710" algn="l"/>
              </a:tabLst>
            </a:pPr>
            <a:r>
              <a:rPr sz="2400" spc="-5" dirty="0">
                <a:latin typeface="Times New Roman"/>
                <a:cs typeface="Times New Roman"/>
              </a:rPr>
              <a:t>Hit	r</a:t>
            </a:r>
            <a:r>
              <a:rPr sz="2400" spc="-20" dirty="0">
                <a:latin typeface="Times New Roman"/>
                <a:cs typeface="Times New Roman"/>
              </a:rPr>
              <a:t>a</a:t>
            </a:r>
            <a:r>
              <a:rPr sz="2400" dirty="0">
                <a:latin typeface="Times New Roman"/>
                <a:cs typeface="Times New Roman"/>
              </a:rPr>
              <a:t>t</a:t>
            </a:r>
            <a:r>
              <a:rPr sz="2400" spc="5" dirty="0">
                <a:latin typeface="Times New Roman"/>
                <a:cs typeface="Times New Roman"/>
              </a:rPr>
              <a:t>i</a:t>
            </a:r>
            <a:r>
              <a:rPr sz="2400" dirty="0">
                <a:latin typeface="Times New Roman"/>
                <a:cs typeface="Times New Roman"/>
              </a:rPr>
              <a:t>o	–	p</a:t>
            </a:r>
            <a:r>
              <a:rPr sz="2400" spc="-10" dirty="0">
                <a:latin typeface="Times New Roman"/>
                <a:cs typeface="Times New Roman"/>
              </a:rPr>
              <a:t>e</a:t>
            </a:r>
            <a:r>
              <a:rPr sz="2400" dirty="0">
                <a:latin typeface="Times New Roman"/>
                <a:cs typeface="Times New Roman"/>
              </a:rPr>
              <a:t>r</a:t>
            </a:r>
            <a:r>
              <a:rPr sz="2400" spc="-20" dirty="0">
                <a:latin typeface="Times New Roman"/>
                <a:cs typeface="Times New Roman"/>
              </a:rPr>
              <a:t>c</a:t>
            </a:r>
            <a:r>
              <a:rPr sz="2400" spc="-10" dirty="0">
                <a:latin typeface="Times New Roman"/>
                <a:cs typeface="Times New Roman"/>
              </a:rPr>
              <a:t>e</a:t>
            </a:r>
            <a:r>
              <a:rPr sz="2400" dirty="0">
                <a:latin typeface="Times New Roman"/>
                <a:cs typeface="Times New Roman"/>
              </a:rPr>
              <a:t>nt</a:t>
            </a:r>
            <a:r>
              <a:rPr sz="2400" spc="15" dirty="0">
                <a:latin typeface="Times New Roman"/>
                <a:cs typeface="Times New Roman"/>
              </a:rPr>
              <a:t>a</a:t>
            </a:r>
            <a:r>
              <a:rPr sz="2400" spc="-25" dirty="0">
                <a:latin typeface="Times New Roman"/>
                <a:cs typeface="Times New Roman"/>
              </a:rPr>
              <a:t>g</a:t>
            </a:r>
            <a:r>
              <a:rPr sz="2400" dirty="0">
                <a:latin typeface="Times New Roman"/>
                <a:cs typeface="Times New Roman"/>
              </a:rPr>
              <a:t>e	</a:t>
            </a:r>
            <a:r>
              <a:rPr sz="2400" spc="20" dirty="0">
                <a:latin typeface="Times New Roman"/>
                <a:cs typeface="Times New Roman"/>
              </a:rPr>
              <a:t>o</a:t>
            </a:r>
            <a:r>
              <a:rPr sz="2400" dirty="0">
                <a:latin typeface="Times New Roman"/>
                <a:cs typeface="Times New Roman"/>
              </a:rPr>
              <a:t>f	t</a:t>
            </a:r>
            <a:r>
              <a:rPr sz="2400" spc="5" dirty="0">
                <a:latin typeface="Times New Roman"/>
                <a:cs typeface="Times New Roman"/>
              </a:rPr>
              <a:t>i</a:t>
            </a:r>
            <a:r>
              <a:rPr sz="2400" dirty="0">
                <a:latin typeface="Times New Roman"/>
                <a:cs typeface="Times New Roman"/>
              </a:rPr>
              <a:t>mes	that	a </a:t>
            </a:r>
            <a:r>
              <a:rPr sz="2400" spc="-204" dirty="0">
                <a:latin typeface="Times New Roman"/>
                <a:cs typeface="Times New Roman"/>
              </a:rPr>
              <a:t> </a:t>
            </a:r>
            <a:r>
              <a:rPr sz="2400" dirty="0">
                <a:latin typeface="Times New Roman"/>
                <a:cs typeface="Times New Roman"/>
              </a:rPr>
              <a:t>p</a:t>
            </a:r>
            <a:r>
              <a:rPr sz="2400" spc="-10" dirty="0">
                <a:latin typeface="Times New Roman"/>
                <a:cs typeface="Times New Roman"/>
              </a:rPr>
              <a:t>a</a:t>
            </a:r>
            <a:r>
              <a:rPr sz="2400" spc="-25" dirty="0">
                <a:latin typeface="Times New Roman"/>
                <a:cs typeface="Times New Roman"/>
              </a:rPr>
              <a:t>g</a:t>
            </a:r>
            <a:r>
              <a:rPr sz="2400" dirty="0">
                <a:latin typeface="Times New Roman"/>
                <a:cs typeface="Times New Roman"/>
              </a:rPr>
              <a:t>e	number </a:t>
            </a:r>
            <a:r>
              <a:rPr sz="2400" spc="-204" dirty="0">
                <a:latin typeface="Times New Roman"/>
                <a:cs typeface="Times New Roman"/>
              </a:rPr>
              <a:t> </a:t>
            </a:r>
            <a:r>
              <a:rPr sz="2400" dirty="0">
                <a:latin typeface="Times New Roman"/>
                <a:cs typeface="Times New Roman"/>
              </a:rPr>
              <a:t>i</a:t>
            </a:r>
            <a:r>
              <a:rPr sz="2400" spc="-5" dirty="0">
                <a:latin typeface="Times New Roman"/>
                <a:cs typeface="Times New Roman"/>
              </a:rPr>
              <a:t>s</a:t>
            </a:r>
            <a:r>
              <a:rPr sz="2400" dirty="0">
                <a:latin typeface="Times New Roman"/>
                <a:cs typeface="Times New Roman"/>
              </a:rPr>
              <a:t>	found	</a:t>
            </a:r>
            <a:r>
              <a:rPr sz="2400" spc="5" dirty="0">
                <a:latin typeface="Times New Roman"/>
                <a:cs typeface="Times New Roman"/>
              </a:rPr>
              <a:t>i</a:t>
            </a:r>
            <a:r>
              <a:rPr sz="2400" dirty="0">
                <a:latin typeface="Times New Roman"/>
                <a:cs typeface="Times New Roman"/>
              </a:rPr>
              <a:t>n	the  </a:t>
            </a:r>
            <a:r>
              <a:rPr sz="2400" spc="-20" dirty="0">
                <a:latin typeface="Times New Roman"/>
                <a:cs typeface="Times New Roman"/>
              </a:rPr>
              <a:t>TLB</a:t>
            </a:r>
            <a:endParaRPr sz="2400">
              <a:latin typeface="Times New Roman"/>
              <a:cs typeface="Times New Roman"/>
            </a:endParaRPr>
          </a:p>
          <a:p>
            <a:pPr marL="356870" marR="5080" indent="-344805">
              <a:lnSpc>
                <a:spcPts val="2590"/>
              </a:lnSpc>
              <a:spcBef>
                <a:spcPts val="1020"/>
              </a:spcBef>
              <a:buClr>
                <a:srgbClr val="993300"/>
              </a:buClr>
              <a:buSzPct val="110416"/>
              <a:buFont typeface="Wingdings"/>
              <a:buChar char=""/>
              <a:tabLst>
                <a:tab pos="356870" algn="l"/>
                <a:tab pos="357505" algn="l"/>
                <a:tab pos="5579745" algn="l"/>
                <a:tab pos="7339330" algn="l"/>
              </a:tabLst>
            </a:pPr>
            <a:r>
              <a:rPr sz="2400" spc="-5" dirty="0">
                <a:latin typeface="Times New Roman"/>
                <a:cs typeface="Times New Roman"/>
              </a:rPr>
              <a:t>An </a:t>
            </a:r>
            <a:r>
              <a:rPr sz="2400" dirty="0">
                <a:latin typeface="Times New Roman"/>
                <a:cs typeface="Times New Roman"/>
              </a:rPr>
              <a:t>80% hit </a:t>
            </a:r>
            <a:r>
              <a:rPr sz="2400" spc="-5" dirty="0">
                <a:latin typeface="Times New Roman"/>
                <a:cs typeface="Times New Roman"/>
              </a:rPr>
              <a:t>ratio means </a:t>
            </a:r>
            <a:r>
              <a:rPr sz="2400" spc="-10" dirty="0">
                <a:latin typeface="Times New Roman"/>
                <a:cs typeface="Times New Roman"/>
              </a:rPr>
              <a:t>that </a:t>
            </a:r>
            <a:r>
              <a:rPr sz="2400" dirty="0">
                <a:latin typeface="Times New Roman"/>
                <a:cs typeface="Times New Roman"/>
              </a:rPr>
              <a:t>,</a:t>
            </a:r>
            <a:r>
              <a:rPr sz="2400" spc="565" dirty="0">
                <a:latin typeface="Times New Roman"/>
                <a:cs typeface="Times New Roman"/>
              </a:rPr>
              <a:t> </a:t>
            </a:r>
            <a:r>
              <a:rPr sz="2400" dirty="0">
                <a:latin typeface="Times New Roman"/>
                <a:cs typeface="Times New Roman"/>
              </a:rPr>
              <a:t>the</a:t>
            </a:r>
            <a:r>
              <a:rPr sz="2400" spc="70" dirty="0">
                <a:latin typeface="Times New Roman"/>
                <a:cs typeface="Times New Roman"/>
              </a:rPr>
              <a:t> </a:t>
            </a:r>
            <a:r>
              <a:rPr sz="2400" spc="-5" dirty="0">
                <a:latin typeface="Times New Roman"/>
                <a:cs typeface="Times New Roman"/>
              </a:rPr>
              <a:t>desired	</a:t>
            </a:r>
            <a:r>
              <a:rPr sz="2400" spc="-10" dirty="0">
                <a:latin typeface="Times New Roman"/>
                <a:cs typeface="Times New Roman"/>
              </a:rPr>
              <a:t>page</a:t>
            </a:r>
            <a:r>
              <a:rPr sz="2400" spc="75" dirty="0">
                <a:latin typeface="Times New Roman"/>
                <a:cs typeface="Times New Roman"/>
              </a:rPr>
              <a:t> </a:t>
            </a:r>
            <a:r>
              <a:rPr sz="2400" dirty="0">
                <a:latin typeface="Times New Roman"/>
                <a:cs typeface="Times New Roman"/>
              </a:rPr>
              <a:t>number	in the </a:t>
            </a:r>
            <a:r>
              <a:rPr sz="2400" spc="-20" dirty="0">
                <a:latin typeface="Times New Roman"/>
                <a:cs typeface="Times New Roman"/>
              </a:rPr>
              <a:t>TLB </a:t>
            </a:r>
            <a:r>
              <a:rPr sz="2400" dirty="0">
                <a:latin typeface="Times New Roman"/>
                <a:cs typeface="Times New Roman"/>
              </a:rPr>
              <a:t>is  80% of the</a:t>
            </a:r>
            <a:r>
              <a:rPr sz="2400" spc="-30" dirty="0">
                <a:latin typeface="Times New Roman"/>
                <a:cs typeface="Times New Roman"/>
              </a:rPr>
              <a:t> </a:t>
            </a:r>
            <a:r>
              <a:rPr sz="2400" dirty="0">
                <a:latin typeface="Times New Roman"/>
                <a:cs typeface="Times New Roman"/>
              </a:rPr>
              <a:t>time.</a:t>
            </a:r>
            <a:endParaRPr sz="2400">
              <a:latin typeface="Times New Roman"/>
              <a:cs typeface="Times New Roman"/>
            </a:endParaRPr>
          </a:p>
          <a:p>
            <a:pPr marL="356870" indent="-344805">
              <a:lnSpc>
                <a:spcPct val="100000"/>
              </a:lnSpc>
              <a:spcBef>
                <a:spcPts val="685"/>
              </a:spcBef>
              <a:buClr>
                <a:srgbClr val="993300"/>
              </a:buClr>
              <a:buSzPct val="110416"/>
              <a:buFont typeface="Wingdings"/>
              <a:buChar char=""/>
              <a:tabLst>
                <a:tab pos="356870" algn="l"/>
                <a:tab pos="357505" algn="l"/>
              </a:tabLst>
            </a:pPr>
            <a:r>
              <a:rPr sz="2400" dirty="0">
                <a:latin typeface="Times New Roman"/>
                <a:cs typeface="Times New Roman"/>
              </a:rPr>
              <a:t>Suppose </a:t>
            </a:r>
            <a:r>
              <a:rPr sz="2400" spc="-5" dirty="0">
                <a:latin typeface="Times New Roman"/>
                <a:cs typeface="Times New Roman"/>
              </a:rPr>
              <a:t>that 10 nanoseconds </a:t>
            </a:r>
            <a:r>
              <a:rPr sz="2400" dirty="0">
                <a:latin typeface="Times New Roman"/>
                <a:cs typeface="Times New Roman"/>
              </a:rPr>
              <a:t>to </a:t>
            </a:r>
            <a:r>
              <a:rPr sz="2400" spc="-10" dirty="0">
                <a:latin typeface="Times New Roman"/>
                <a:cs typeface="Times New Roman"/>
              </a:rPr>
              <a:t>access</a:t>
            </a:r>
            <a:r>
              <a:rPr sz="2400" dirty="0">
                <a:latin typeface="Times New Roman"/>
                <a:cs typeface="Times New Roman"/>
              </a:rPr>
              <a:t> </a:t>
            </a:r>
            <a:r>
              <a:rPr sz="2400" spc="-15" dirty="0">
                <a:latin typeface="Times New Roman"/>
                <a:cs typeface="Times New Roman"/>
              </a:rPr>
              <a:t>memory.</a:t>
            </a:r>
            <a:endParaRPr sz="2400">
              <a:latin typeface="Times New Roman"/>
              <a:cs typeface="Times New Roman"/>
            </a:endParaRPr>
          </a:p>
          <a:p>
            <a:pPr marL="756285" lvl="1" indent="-287020">
              <a:lnSpc>
                <a:spcPct val="100000"/>
              </a:lnSpc>
              <a:spcBef>
                <a:spcPts val="675"/>
              </a:spcBef>
              <a:buClr>
                <a:srgbClr val="CC6600"/>
              </a:buClr>
              <a:buSzPct val="108695"/>
              <a:buFont typeface="Arial"/>
              <a:buChar char="•"/>
              <a:tabLst>
                <a:tab pos="756285" algn="l"/>
                <a:tab pos="756920" algn="l"/>
              </a:tabLst>
            </a:pPr>
            <a:r>
              <a:rPr sz="2300" spc="-15" dirty="0">
                <a:latin typeface="Times New Roman"/>
                <a:cs typeface="Times New Roman"/>
              </a:rPr>
              <a:t>If </a:t>
            </a:r>
            <a:r>
              <a:rPr sz="2300" dirty="0">
                <a:latin typeface="Times New Roman"/>
                <a:cs typeface="Times New Roman"/>
              </a:rPr>
              <a:t>the desired </a:t>
            </a:r>
            <a:r>
              <a:rPr sz="2300" spc="-5" dirty="0">
                <a:latin typeface="Times New Roman"/>
                <a:cs typeface="Times New Roman"/>
              </a:rPr>
              <a:t>page </a:t>
            </a:r>
            <a:r>
              <a:rPr sz="2300" dirty="0">
                <a:latin typeface="Times New Roman"/>
                <a:cs typeface="Times New Roman"/>
              </a:rPr>
              <a:t>in </a:t>
            </a:r>
            <a:r>
              <a:rPr sz="2300" spc="-10" dirty="0">
                <a:latin typeface="Times New Roman"/>
                <a:cs typeface="Times New Roman"/>
              </a:rPr>
              <a:t>TLB </a:t>
            </a:r>
            <a:r>
              <a:rPr sz="2300" dirty="0">
                <a:latin typeface="Times New Roman"/>
                <a:cs typeface="Times New Roman"/>
              </a:rPr>
              <a:t>then a mapped-memory access take 10</a:t>
            </a:r>
            <a:r>
              <a:rPr sz="2300" spc="-50" dirty="0">
                <a:latin typeface="Times New Roman"/>
                <a:cs typeface="Times New Roman"/>
              </a:rPr>
              <a:t> </a:t>
            </a:r>
            <a:r>
              <a:rPr sz="2300" dirty="0">
                <a:latin typeface="Times New Roman"/>
                <a:cs typeface="Times New Roman"/>
              </a:rPr>
              <a:t>ns</a:t>
            </a:r>
            <a:endParaRPr sz="2300">
              <a:latin typeface="Times New Roman"/>
              <a:cs typeface="Times New Roman"/>
            </a:endParaRPr>
          </a:p>
          <a:p>
            <a:pPr marL="756285" lvl="1" indent="-287020">
              <a:lnSpc>
                <a:spcPct val="100000"/>
              </a:lnSpc>
              <a:spcBef>
                <a:spcPts val="720"/>
              </a:spcBef>
              <a:buClr>
                <a:srgbClr val="CC6600"/>
              </a:buClr>
              <a:buSzPct val="110416"/>
              <a:buFont typeface="Arial"/>
              <a:buChar char="•"/>
              <a:tabLst>
                <a:tab pos="756285" algn="l"/>
                <a:tab pos="756920" algn="l"/>
              </a:tabLst>
            </a:pPr>
            <a:r>
              <a:rPr sz="2400" spc="-5" dirty="0">
                <a:latin typeface="Times New Roman"/>
                <a:cs typeface="Times New Roman"/>
              </a:rPr>
              <a:t>Otherwise </a:t>
            </a:r>
            <a:r>
              <a:rPr sz="2400" dirty="0">
                <a:latin typeface="Times New Roman"/>
                <a:cs typeface="Times New Roman"/>
              </a:rPr>
              <a:t>, </a:t>
            </a:r>
            <a:r>
              <a:rPr sz="2400" spc="-5" dirty="0">
                <a:latin typeface="Times New Roman"/>
                <a:cs typeface="Times New Roman"/>
              </a:rPr>
              <a:t>need two memory </a:t>
            </a:r>
            <a:r>
              <a:rPr sz="2400" spc="-10" dirty="0">
                <a:latin typeface="Times New Roman"/>
                <a:cs typeface="Times New Roman"/>
              </a:rPr>
              <a:t>access </a:t>
            </a:r>
            <a:r>
              <a:rPr sz="2400" spc="-5" dirty="0">
                <a:latin typeface="Times New Roman"/>
                <a:cs typeface="Times New Roman"/>
              </a:rPr>
              <a:t>so </a:t>
            </a:r>
            <a:r>
              <a:rPr sz="2400" dirty="0">
                <a:latin typeface="Times New Roman"/>
                <a:cs typeface="Times New Roman"/>
              </a:rPr>
              <a:t>it is 20</a:t>
            </a:r>
            <a:r>
              <a:rPr sz="2400" spc="45" dirty="0">
                <a:latin typeface="Times New Roman"/>
                <a:cs typeface="Times New Roman"/>
              </a:rPr>
              <a:t> </a:t>
            </a:r>
            <a:r>
              <a:rPr sz="2400" spc="-5" dirty="0">
                <a:latin typeface="Times New Roman"/>
                <a:cs typeface="Times New Roman"/>
              </a:rPr>
              <a:t>ns</a:t>
            </a:r>
            <a:endParaRPr sz="2400">
              <a:latin typeface="Times New Roman"/>
              <a:cs typeface="Times New Roman"/>
            </a:endParaRPr>
          </a:p>
          <a:p>
            <a:pPr marL="356870" indent="-344805">
              <a:lnSpc>
                <a:spcPct val="100000"/>
              </a:lnSpc>
              <a:spcBef>
                <a:spcPts val="720"/>
              </a:spcBef>
              <a:buClr>
                <a:srgbClr val="993300"/>
              </a:buClr>
              <a:buSzPct val="110416"/>
              <a:buFont typeface="Wingdings"/>
              <a:buChar char=""/>
              <a:tabLst>
                <a:tab pos="356870" algn="l"/>
                <a:tab pos="357505" algn="l"/>
              </a:tabLst>
            </a:pPr>
            <a:r>
              <a:rPr sz="2400" b="1" dirty="0">
                <a:solidFill>
                  <a:srgbClr val="0033CC"/>
                </a:solidFill>
                <a:latin typeface="Times New Roman"/>
                <a:cs typeface="Times New Roman"/>
              </a:rPr>
              <a:t>Effective </a:t>
            </a:r>
            <a:r>
              <a:rPr sz="2400" b="1" spc="-10" dirty="0">
                <a:solidFill>
                  <a:srgbClr val="0033CC"/>
                </a:solidFill>
                <a:latin typeface="Times New Roman"/>
                <a:cs typeface="Times New Roman"/>
              </a:rPr>
              <a:t>Access Time</a:t>
            </a:r>
            <a:r>
              <a:rPr sz="2400" b="1" spc="-5" dirty="0">
                <a:solidFill>
                  <a:srgbClr val="0033CC"/>
                </a:solidFill>
                <a:latin typeface="Times New Roman"/>
                <a:cs typeface="Times New Roman"/>
              </a:rPr>
              <a:t> </a:t>
            </a:r>
            <a:r>
              <a:rPr sz="2400" dirty="0">
                <a:solidFill>
                  <a:srgbClr val="0033CC"/>
                </a:solidFill>
                <a:latin typeface="Times New Roman"/>
                <a:cs typeface="Times New Roman"/>
              </a:rPr>
              <a:t>(</a:t>
            </a:r>
            <a:r>
              <a:rPr sz="2400" b="1" dirty="0">
                <a:solidFill>
                  <a:srgbClr val="0033CC"/>
                </a:solidFill>
                <a:latin typeface="Times New Roman"/>
                <a:cs typeface="Times New Roman"/>
              </a:rPr>
              <a:t>EAT</a:t>
            </a:r>
            <a:r>
              <a:rPr sz="2400" dirty="0">
                <a:solidFill>
                  <a:srgbClr val="0033CC"/>
                </a:solidFill>
                <a:latin typeface="Times New Roman"/>
                <a:cs typeface="Times New Roman"/>
              </a:rPr>
              <a:t>)</a:t>
            </a:r>
            <a:endParaRPr sz="2400">
              <a:latin typeface="Times New Roman"/>
              <a:cs typeface="Times New Roman"/>
            </a:endParaRPr>
          </a:p>
        </p:txBody>
      </p:sp>
      <p:sp>
        <p:nvSpPr>
          <p:cNvPr id="4" name="object 4"/>
          <p:cNvSpPr txBox="1"/>
          <p:nvPr/>
        </p:nvSpPr>
        <p:spPr>
          <a:xfrm>
            <a:off x="78739" y="3866515"/>
            <a:ext cx="5489575" cy="1184275"/>
          </a:xfrm>
          <a:prstGeom prst="rect">
            <a:avLst/>
          </a:prstGeom>
        </p:spPr>
        <p:txBody>
          <a:bodyPr vert="horz" wrap="square" lIns="0" tIns="12700" rIns="0" bIns="0" rtlCol="0">
            <a:spAutoFit/>
          </a:bodyPr>
          <a:lstStyle/>
          <a:p>
            <a:pPr marL="509270">
              <a:lnSpc>
                <a:spcPts val="2735"/>
              </a:lnSpc>
              <a:spcBef>
                <a:spcPts val="100"/>
              </a:spcBef>
              <a:tabLst>
                <a:tab pos="4985385" algn="l"/>
              </a:tabLst>
            </a:pPr>
            <a:r>
              <a:rPr sz="2400" spc="-5" dirty="0">
                <a:latin typeface="Times New Roman"/>
                <a:cs typeface="Times New Roman"/>
              </a:rPr>
              <a:t>EAT</a:t>
            </a:r>
            <a:r>
              <a:rPr sz="2400" spc="114" dirty="0">
                <a:latin typeface="Times New Roman"/>
                <a:cs typeface="Times New Roman"/>
              </a:rPr>
              <a:t> </a:t>
            </a:r>
            <a:r>
              <a:rPr sz="2400" spc="-5" dirty="0">
                <a:latin typeface="Times New Roman"/>
                <a:cs typeface="Times New Roman"/>
              </a:rPr>
              <a:t>=</a:t>
            </a:r>
            <a:r>
              <a:rPr sz="2400" spc="120" dirty="0">
                <a:latin typeface="Times New Roman"/>
                <a:cs typeface="Times New Roman"/>
              </a:rPr>
              <a:t> </a:t>
            </a:r>
            <a:r>
              <a:rPr sz="2400" spc="-5" dirty="0">
                <a:latin typeface="Times New Roman"/>
                <a:cs typeface="Times New Roman"/>
              </a:rPr>
              <a:t>0.80</a:t>
            </a:r>
            <a:r>
              <a:rPr sz="2400" spc="105" dirty="0">
                <a:latin typeface="Times New Roman"/>
                <a:cs typeface="Times New Roman"/>
              </a:rPr>
              <a:t> </a:t>
            </a:r>
            <a:r>
              <a:rPr sz="2400" spc="-5" dirty="0">
                <a:latin typeface="Times New Roman"/>
                <a:cs typeface="Times New Roman"/>
              </a:rPr>
              <a:t>x</a:t>
            </a:r>
            <a:r>
              <a:rPr sz="2400" spc="150" dirty="0">
                <a:latin typeface="Times New Roman"/>
                <a:cs typeface="Times New Roman"/>
              </a:rPr>
              <a:t> </a:t>
            </a:r>
            <a:r>
              <a:rPr sz="2400" spc="-5" dirty="0">
                <a:latin typeface="Times New Roman"/>
                <a:cs typeface="Times New Roman"/>
              </a:rPr>
              <a:t>10</a:t>
            </a:r>
            <a:r>
              <a:rPr sz="2400" spc="105" dirty="0">
                <a:latin typeface="Times New Roman"/>
                <a:cs typeface="Times New Roman"/>
              </a:rPr>
              <a:t> </a:t>
            </a:r>
            <a:r>
              <a:rPr sz="2400" spc="-5" dirty="0">
                <a:latin typeface="Times New Roman"/>
                <a:cs typeface="Times New Roman"/>
              </a:rPr>
              <a:t>+</a:t>
            </a:r>
            <a:r>
              <a:rPr sz="2400" spc="120" dirty="0">
                <a:latin typeface="Times New Roman"/>
                <a:cs typeface="Times New Roman"/>
              </a:rPr>
              <a:t> </a:t>
            </a:r>
            <a:r>
              <a:rPr sz="2400" spc="-10" dirty="0">
                <a:latin typeface="Times New Roman"/>
                <a:cs typeface="Times New Roman"/>
              </a:rPr>
              <a:t>0.20</a:t>
            </a:r>
            <a:r>
              <a:rPr sz="2400" spc="125" dirty="0">
                <a:latin typeface="Times New Roman"/>
                <a:cs typeface="Times New Roman"/>
              </a:rPr>
              <a:t> </a:t>
            </a:r>
            <a:r>
              <a:rPr sz="2400" spc="-5" dirty="0">
                <a:latin typeface="Times New Roman"/>
                <a:cs typeface="Times New Roman"/>
              </a:rPr>
              <a:t>x</a:t>
            </a:r>
            <a:r>
              <a:rPr sz="2400" spc="130" dirty="0">
                <a:latin typeface="Times New Roman"/>
                <a:cs typeface="Times New Roman"/>
              </a:rPr>
              <a:t> </a:t>
            </a:r>
            <a:r>
              <a:rPr sz="2400" spc="-5" dirty="0">
                <a:latin typeface="Times New Roman"/>
                <a:cs typeface="Times New Roman"/>
              </a:rPr>
              <a:t>20</a:t>
            </a:r>
            <a:r>
              <a:rPr sz="2400" spc="130" dirty="0">
                <a:latin typeface="Times New Roman"/>
                <a:cs typeface="Times New Roman"/>
              </a:rPr>
              <a:t> </a:t>
            </a:r>
            <a:r>
              <a:rPr sz="2400" spc="-5" dirty="0">
                <a:latin typeface="Times New Roman"/>
                <a:cs typeface="Times New Roman"/>
              </a:rPr>
              <a:t>=</a:t>
            </a:r>
            <a:r>
              <a:rPr sz="2400" spc="95" dirty="0">
                <a:latin typeface="Times New Roman"/>
                <a:cs typeface="Times New Roman"/>
              </a:rPr>
              <a:t> </a:t>
            </a:r>
            <a:r>
              <a:rPr sz="2400" spc="-5" dirty="0">
                <a:latin typeface="Times New Roman"/>
                <a:cs typeface="Times New Roman"/>
              </a:rPr>
              <a:t>12	ns</a:t>
            </a:r>
            <a:endParaRPr sz="2400">
              <a:latin typeface="Times New Roman"/>
              <a:cs typeface="Times New Roman"/>
            </a:endParaRPr>
          </a:p>
          <a:p>
            <a:pPr marL="356870">
              <a:lnSpc>
                <a:spcPts val="2735"/>
              </a:lnSpc>
            </a:pPr>
            <a:r>
              <a:rPr sz="2400" dirty="0">
                <a:latin typeface="Times New Roman"/>
                <a:cs typeface="Times New Roman"/>
              </a:rPr>
              <a:t>in </a:t>
            </a:r>
            <a:r>
              <a:rPr sz="2400" spc="-10" dirty="0">
                <a:latin typeface="Times New Roman"/>
                <a:cs typeface="Times New Roman"/>
              </a:rPr>
              <a:t>access</a:t>
            </a:r>
            <a:r>
              <a:rPr sz="2400" dirty="0">
                <a:latin typeface="Times New Roman"/>
                <a:cs typeface="Times New Roman"/>
              </a:rPr>
              <a:t> </a:t>
            </a:r>
            <a:r>
              <a:rPr sz="2400" spc="5" dirty="0">
                <a:latin typeface="Times New Roman"/>
                <a:cs typeface="Times New Roman"/>
              </a:rPr>
              <a:t>time</a:t>
            </a:r>
            <a:endParaRPr sz="2400">
              <a:latin typeface="Times New Roman"/>
              <a:cs typeface="Times New Roman"/>
            </a:endParaRPr>
          </a:p>
          <a:p>
            <a:pPr marL="356870" indent="-344805">
              <a:lnSpc>
                <a:spcPct val="100000"/>
              </a:lnSpc>
              <a:spcBef>
                <a:spcPts val="720"/>
              </a:spcBef>
              <a:buClr>
                <a:srgbClr val="993300"/>
              </a:buClr>
              <a:buSzPct val="110416"/>
              <a:buFont typeface="Wingdings"/>
              <a:buChar char=""/>
              <a:tabLst>
                <a:tab pos="356870" algn="l"/>
                <a:tab pos="357505" algn="l"/>
                <a:tab pos="1607185" algn="l"/>
              </a:tabLst>
            </a:pPr>
            <a:r>
              <a:rPr sz="2400" spc="-5" dirty="0">
                <a:latin typeface="Times New Roman"/>
                <a:cs typeface="Times New Roman"/>
              </a:rPr>
              <a:t>Consider	amore realistic </a:t>
            </a:r>
            <a:r>
              <a:rPr sz="2400" dirty="0">
                <a:latin typeface="Times New Roman"/>
                <a:cs typeface="Times New Roman"/>
              </a:rPr>
              <a:t>hit </a:t>
            </a:r>
            <a:r>
              <a:rPr sz="2400" spc="-5" dirty="0">
                <a:latin typeface="Times New Roman"/>
                <a:cs typeface="Times New Roman"/>
              </a:rPr>
              <a:t>ratio of</a:t>
            </a:r>
            <a:r>
              <a:rPr sz="2400" spc="-55" dirty="0">
                <a:latin typeface="Times New Roman"/>
                <a:cs typeface="Times New Roman"/>
              </a:rPr>
              <a:t> </a:t>
            </a:r>
            <a:r>
              <a:rPr sz="2400" spc="-5" dirty="0">
                <a:latin typeface="Times New Roman"/>
                <a:cs typeface="Times New Roman"/>
              </a:rPr>
              <a:t>99%,</a:t>
            </a:r>
            <a:endParaRPr sz="2400">
              <a:latin typeface="Times New Roman"/>
              <a:cs typeface="Times New Roman"/>
            </a:endParaRPr>
          </a:p>
        </p:txBody>
      </p:sp>
      <p:sp>
        <p:nvSpPr>
          <p:cNvPr id="5" name="object 5"/>
          <p:cNvSpPr txBox="1"/>
          <p:nvPr/>
        </p:nvSpPr>
        <p:spPr>
          <a:xfrm>
            <a:off x="5954395" y="3866515"/>
            <a:ext cx="3114040" cy="391160"/>
          </a:xfrm>
          <a:prstGeom prst="rect">
            <a:avLst/>
          </a:prstGeom>
        </p:spPr>
        <p:txBody>
          <a:bodyPr vert="horz" wrap="square" lIns="0" tIns="12700" rIns="0" bIns="0" rtlCol="0">
            <a:spAutoFit/>
          </a:bodyPr>
          <a:lstStyle/>
          <a:p>
            <a:pPr marL="12700">
              <a:lnSpc>
                <a:spcPct val="100000"/>
              </a:lnSpc>
              <a:spcBef>
                <a:spcPts val="100"/>
              </a:spcBef>
            </a:pPr>
            <a:r>
              <a:rPr sz="2400" spc="-5" dirty="0">
                <a:latin typeface="Times New Roman"/>
                <a:cs typeface="Times New Roman"/>
              </a:rPr>
              <a:t>implying </a:t>
            </a:r>
            <a:r>
              <a:rPr sz="2400" dirty="0">
                <a:latin typeface="Times New Roman"/>
                <a:cs typeface="Times New Roman"/>
              </a:rPr>
              <a:t>20%</a:t>
            </a:r>
            <a:r>
              <a:rPr sz="2400" spc="160" dirty="0">
                <a:latin typeface="Times New Roman"/>
                <a:cs typeface="Times New Roman"/>
              </a:rPr>
              <a:t> </a:t>
            </a:r>
            <a:r>
              <a:rPr sz="2400" spc="-5" dirty="0">
                <a:latin typeface="Times New Roman"/>
                <a:cs typeface="Times New Roman"/>
              </a:rPr>
              <a:t>slowdown</a:t>
            </a:r>
            <a:endParaRPr sz="2400">
              <a:latin typeface="Times New Roman"/>
              <a:cs typeface="Times New Roman"/>
            </a:endParaRPr>
          </a:p>
        </p:txBody>
      </p:sp>
      <p:sp>
        <p:nvSpPr>
          <p:cNvPr id="6" name="object 6"/>
          <p:cNvSpPr txBox="1"/>
          <p:nvPr/>
        </p:nvSpPr>
        <p:spPr>
          <a:xfrm>
            <a:off x="822756" y="5110353"/>
            <a:ext cx="6829425" cy="720725"/>
          </a:xfrm>
          <a:prstGeom prst="rect">
            <a:avLst/>
          </a:prstGeom>
        </p:spPr>
        <p:txBody>
          <a:bodyPr vert="horz" wrap="square" lIns="0" tIns="53975" rIns="0" bIns="0" rtlCol="0">
            <a:spAutoFit/>
          </a:bodyPr>
          <a:lstStyle/>
          <a:p>
            <a:pPr marL="12700" marR="5080" indent="93980">
              <a:lnSpc>
                <a:spcPts val="2590"/>
              </a:lnSpc>
              <a:spcBef>
                <a:spcPts val="425"/>
              </a:spcBef>
              <a:tabLst>
                <a:tab pos="854075" algn="l"/>
                <a:tab pos="1179830" algn="l"/>
                <a:tab pos="1869439" algn="l"/>
                <a:tab pos="2179955" algn="l"/>
                <a:tab pos="2640965" algn="l"/>
                <a:tab pos="2969895" algn="l"/>
                <a:tab pos="3658870" algn="l"/>
                <a:tab pos="3970020" algn="l"/>
                <a:tab pos="4430395" algn="l"/>
                <a:tab pos="4756785" algn="l"/>
                <a:tab pos="5716905" algn="l"/>
              </a:tabLst>
            </a:pPr>
            <a:r>
              <a:rPr sz="2400" spc="-5" dirty="0">
                <a:latin typeface="Times New Roman"/>
                <a:cs typeface="Times New Roman"/>
              </a:rPr>
              <a:t>EAT	=	0.99	x	10	+	0.01	x	20	=	10.1ns	i</a:t>
            </a:r>
            <a:r>
              <a:rPr sz="2400" dirty="0">
                <a:latin typeface="Times New Roman"/>
                <a:cs typeface="Times New Roman"/>
              </a:rPr>
              <a:t>m</a:t>
            </a:r>
            <a:r>
              <a:rPr sz="2400" spc="-5" dirty="0">
                <a:latin typeface="Times New Roman"/>
                <a:cs typeface="Times New Roman"/>
              </a:rPr>
              <a:t>p</a:t>
            </a:r>
            <a:r>
              <a:rPr sz="2400" spc="20" dirty="0">
                <a:latin typeface="Times New Roman"/>
                <a:cs typeface="Times New Roman"/>
              </a:rPr>
              <a:t>l</a:t>
            </a:r>
            <a:r>
              <a:rPr sz="2400" spc="-80" dirty="0">
                <a:latin typeface="Times New Roman"/>
                <a:cs typeface="Times New Roman"/>
              </a:rPr>
              <a:t>y</a:t>
            </a:r>
            <a:r>
              <a:rPr sz="2400" spc="-5" dirty="0">
                <a:latin typeface="Times New Roman"/>
                <a:cs typeface="Times New Roman"/>
              </a:rPr>
              <a:t>i</a:t>
            </a:r>
            <a:r>
              <a:rPr sz="2400" spc="20" dirty="0">
                <a:latin typeface="Times New Roman"/>
                <a:cs typeface="Times New Roman"/>
              </a:rPr>
              <a:t>n</a:t>
            </a:r>
            <a:r>
              <a:rPr sz="2400" spc="-5" dirty="0">
                <a:latin typeface="Times New Roman"/>
                <a:cs typeface="Times New Roman"/>
              </a:rPr>
              <a:t>g  slowdown </a:t>
            </a:r>
            <a:r>
              <a:rPr sz="2400" dirty="0">
                <a:latin typeface="Times New Roman"/>
                <a:cs typeface="Times New Roman"/>
              </a:rPr>
              <a:t>in </a:t>
            </a:r>
            <a:r>
              <a:rPr sz="2400" spc="-10" dirty="0">
                <a:latin typeface="Times New Roman"/>
                <a:cs typeface="Times New Roman"/>
              </a:rPr>
              <a:t>access</a:t>
            </a:r>
            <a:r>
              <a:rPr sz="2400" spc="5" dirty="0">
                <a:latin typeface="Times New Roman"/>
                <a:cs typeface="Times New Roman"/>
              </a:rPr>
              <a:t> </a:t>
            </a:r>
            <a:r>
              <a:rPr sz="2400" dirty="0">
                <a:latin typeface="Times New Roman"/>
                <a:cs typeface="Times New Roman"/>
              </a:rPr>
              <a:t>time.</a:t>
            </a:r>
            <a:endParaRPr sz="2400">
              <a:latin typeface="Times New Roman"/>
              <a:cs typeface="Times New Roman"/>
            </a:endParaRPr>
          </a:p>
        </p:txBody>
      </p:sp>
      <p:sp>
        <p:nvSpPr>
          <p:cNvPr id="7" name="object 7"/>
          <p:cNvSpPr txBox="1"/>
          <p:nvPr/>
        </p:nvSpPr>
        <p:spPr>
          <a:xfrm>
            <a:off x="7936230" y="5110353"/>
            <a:ext cx="1130300" cy="391160"/>
          </a:xfrm>
          <a:prstGeom prst="rect">
            <a:avLst/>
          </a:prstGeom>
        </p:spPr>
        <p:txBody>
          <a:bodyPr vert="horz" wrap="square" lIns="0" tIns="12700" rIns="0" bIns="0" rtlCol="0">
            <a:spAutoFit/>
          </a:bodyPr>
          <a:lstStyle/>
          <a:p>
            <a:pPr marL="12700">
              <a:lnSpc>
                <a:spcPct val="100000"/>
              </a:lnSpc>
              <a:spcBef>
                <a:spcPts val="100"/>
              </a:spcBef>
              <a:tabLst>
                <a:tab pos="710565" algn="l"/>
              </a:tabLst>
            </a:pPr>
            <a:r>
              <a:rPr sz="2400" dirty="0">
                <a:latin typeface="Times New Roman"/>
                <a:cs typeface="Times New Roman"/>
              </a:rPr>
              <a:t>on</a:t>
            </a:r>
            <a:r>
              <a:rPr sz="2400" spc="50" dirty="0">
                <a:latin typeface="Times New Roman"/>
                <a:cs typeface="Times New Roman"/>
              </a:rPr>
              <a:t>l</a:t>
            </a:r>
            <a:r>
              <a:rPr sz="2400" dirty="0">
                <a:latin typeface="Times New Roman"/>
                <a:cs typeface="Times New Roman"/>
              </a:rPr>
              <a:t>y	1%</a:t>
            </a:r>
            <a:endParaRPr sz="2400">
              <a:latin typeface="Times New Roman"/>
              <a:cs typeface="Times New Roman"/>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240404" y="20777"/>
            <a:ext cx="2691130" cy="454025"/>
          </a:xfrm>
          <a:prstGeom prst="rect">
            <a:avLst/>
          </a:prstGeom>
        </p:spPr>
        <p:txBody>
          <a:bodyPr vert="horz" wrap="square" lIns="0" tIns="13970" rIns="0" bIns="0" rtlCol="0">
            <a:spAutoFit/>
          </a:bodyPr>
          <a:lstStyle/>
          <a:p>
            <a:pPr marL="12700">
              <a:lnSpc>
                <a:spcPct val="100000"/>
              </a:lnSpc>
              <a:spcBef>
                <a:spcPts val="110"/>
              </a:spcBef>
            </a:pPr>
            <a:r>
              <a:rPr sz="2800" b="1" dirty="0">
                <a:solidFill>
                  <a:srgbClr val="0033CC"/>
                </a:solidFill>
                <a:latin typeface="Times New Roman"/>
                <a:cs typeface="Times New Roman"/>
              </a:rPr>
              <a:t>Page </a:t>
            </a:r>
            <a:r>
              <a:rPr sz="2800" b="1" spc="5" dirty="0">
                <a:solidFill>
                  <a:srgbClr val="0033CC"/>
                </a:solidFill>
                <a:latin typeface="Times New Roman"/>
                <a:cs typeface="Times New Roman"/>
              </a:rPr>
              <a:t>Table</a:t>
            </a:r>
            <a:r>
              <a:rPr sz="2800" b="1" spc="-180" dirty="0">
                <a:solidFill>
                  <a:srgbClr val="0033CC"/>
                </a:solidFill>
                <a:latin typeface="Times New Roman"/>
                <a:cs typeface="Times New Roman"/>
              </a:rPr>
              <a:t> </a:t>
            </a:r>
            <a:r>
              <a:rPr sz="2800" b="1" spc="5" dirty="0">
                <a:solidFill>
                  <a:srgbClr val="0033CC"/>
                </a:solidFill>
                <a:latin typeface="Times New Roman"/>
                <a:cs typeface="Times New Roman"/>
              </a:rPr>
              <a:t>Entry</a:t>
            </a:r>
            <a:endParaRPr sz="2800">
              <a:latin typeface="Times New Roman"/>
              <a:cs typeface="Times New Roman"/>
            </a:endParaRPr>
          </a:p>
        </p:txBody>
      </p:sp>
      <p:sp>
        <p:nvSpPr>
          <p:cNvPr id="3" name="object 3"/>
          <p:cNvSpPr txBox="1"/>
          <p:nvPr/>
        </p:nvSpPr>
        <p:spPr>
          <a:xfrm>
            <a:off x="78739" y="730758"/>
            <a:ext cx="8795385" cy="2117725"/>
          </a:xfrm>
          <a:prstGeom prst="rect">
            <a:avLst/>
          </a:prstGeom>
        </p:spPr>
        <p:txBody>
          <a:bodyPr vert="horz" wrap="square" lIns="0" tIns="12700" rIns="0" bIns="0" rtlCol="0">
            <a:spAutoFit/>
          </a:bodyPr>
          <a:lstStyle/>
          <a:p>
            <a:pPr marL="356870" marR="5715" indent="-344805">
              <a:lnSpc>
                <a:spcPct val="100000"/>
              </a:lnSpc>
              <a:spcBef>
                <a:spcPts val="100"/>
              </a:spcBef>
              <a:buClr>
                <a:srgbClr val="993300"/>
              </a:buClr>
              <a:buSzPct val="110416"/>
              <a:buFont typeface="Wingdings"/>
              <a:buChar char=""/>
              <a:tabLst>
                <a:tab pos="356870" algn="l"/>
                <a:tab pos="357505" algn="l"/>
                <a:tab pos="2726055" algn="l"/>
                <a:tab pos="8037195" algn="l"/>
              </a:tabLst>
            </a:pPr>
            <a:r>
              <a:rPr sz="2400" dirty="0">
                <a:latin typeface="Times New Roman"/>
                <a:cs typeface="Times New Roman"/>
              </a:rPr>
              <a:t>P</a:t>
            </a:r>
            <a:r>
              <a:rPr sz="2400" spc="-10" dirty="0">
                <a:latin typeface="Times New Roman"/>
                <a:cs typeface="Times New Roman"/>
              </a:rPr>
              <a:t>a</a:t>
            </a:r>
            <a:r>
              <a:rPr sz="2400" spc="-25" dirty="0">
                <a:latin typeface="Times New Roman"/>
                <a:cs typeface="Times New Roman"/>
              </a:rPr>
              <a:t>g</a:t>
            </a:r>
            <a:r>
              <a:rPr sz="2400" dirty="0">
                <a:latin typeface="Times New Roman"/>
                <a:cs typeface="Times New Roman"/>
              </a:rPr>
              <a:t>e </a:t>
            </a:r>
            <a:r>
              <a:rPr sz="2400" spc="-225" dirty="0">
                <a:latin typeface="Times New Roman"/>
                <a:cs typeface="Times New Roman"/>
              </a:rPr>
              <a:t> </a:t>
            </a:r>
            <a:r>
              <a:rPr sz="2400" dirty="0">
                <a:latin typeface="Times New Roman"/>
                <a:cs typeface="Times New Roman"/>
              </a:rPr>
              <a:t>table </a:t>
            </a:r>
            <a:r>
              <a:rPr sz="2400" spc="-225" dirty="0">
                <a:latin typeface="Times New Roman"/>
                <a:cs typeface="Times New Roman"/>
              </a:rPr>
              <a:t> </a:t>
            </a:r>
            <a:r>
              <a:rPr sz="2400" spc="-10" dirty="0">
                <a:latin typeface="Times New Roman"/>
                <a:cs typeface="Times New Roman"/>
              </a:rPr>
              <a:t>e</a:t>
            </a:r>
            <a:r>
              <a:rPr sz="2400" dirty="0">
                <a:latin typeface="Times New Roman"/>
                <a:cs typeface="Times New Roman"/>
              </a:rPr>
              <a:t>ntri</a:t>
            </a:r>
            <a:r>
              <a:rPr sz="2400" spc="-10" dirty="0">
                <a:latin typeface="Times New Roman"/>
                <a:cs typeface="Times New Roman"/>
              </a:rPr>
              <a:t>e</a:t>
            </a:r>
            <a:r>
              <a:rPr sz="2400" spc="-5" dirty="0">
                <a:latin typeface="Times New Roman"/>
                <a:cs typeface="Times New Roman"/>
              </a:rPr>
              <a:t>s</a:t>
            </a:r>
            <a:r>
              <a:rPr sz="2400" dirty="0">
                <a:latin typeface="Times New Roman"/>
                <a:cs typeface="Times New Roman"/>
              </a:rPr>
              <a:t>	</a:t>
            </a:r>
            <a:r>
              <a:rPr sz="2400" spc="-10" dirty="0">
                <a:latin typeface="Times New Roman"/>
                <a:cs typeface="Times New Roman"/>
              </a:rPr>
              <a:t>c</a:t>
            </a:r>
            <a:r>
              <a:rPr sz="2400" dirty="0">
                <a:latin typeface="Times New Roman"/>
                <a:cs typeface="Times New Roman"/>
              </a:rPr>
              <a:t>ontains </a:t>
            </a:r>
            <a:r>
              <a:rPr sz="2400" spc="-210" dirty="0">
                <a:latin typeface="Times New Roman"/>
                <a:cs typeface="Times New Roman"/>
              </a:rPr>
              <a:t> </a:t>
            </a:r>
            <a:r>
              <a:rPr sz="2400" spc="-5" dirty="0">
                <a:latin typeface="Times New Roman"/>
                <a:cs typeface="Times New Roman"/>
              </a:rPr>
              <a:t>s</a:t>
            </a:r>
            <a:r>
              <a:rPr sz="2400" spc="-15" dirty="0">
                <a:latin typeface="Times New Roman"/>
                <a:cs typeface="Times New Roman"/>
              </a:rPr>
              <a:t>e</a:t>
            </a:r>
            <a:r>
              <a:rPr sz="2400" dirty="0">
                <a:latin typeface="Times New Roman"/>
                <a:cs typeface="Times New Roman"/>
              </a:rPr>
              <a:t>v</a:t>
            </a:r>
            <a:r>
              <a:rPr sz="2400" spc="-10" dirty="0">
                <a:latin typeface="Times New Roman"/>
                <a:cs typeface="Times New Roman"/>
              </a:rPr>
              <a:t>e</a:t>
            </a:r>
            <a:r>
              <a:rPr sz="2400" dirty="0">
                <a:latin typeface="Times New Roman"/>
                <a:cs typeface="Times New Roman"/>
              </a:rPr>
              <a:t>r</a:t>
            </a:r>
            <a:r>
              <a:rPr sz="2400" spc="-20" dirty="0">
                <a:latin typeface="Times New Roman"/>
                <a:cs typeface="Times New Roman"/>
              </a:rPr>
              <a:t>a</a:t>
            </a:r>
            <a:r>
              <a:rPr sz="2400" dirty="0">
                <a:latin typeface="Times New Roman"/>
                <a:cs typeface="Times New Roman"/>
              </a:rPr>
              <a:t>l </a:t>
            </a:r>
            <a:r>
              <a:rPr sz="2400" spc="-210" dirty="0">
                <a:latin typeface="Times New Roman"/>
                <a:cs typeface="Times New Roman"/>
              </a:rPr>
              <a:t> </a:t>
            </a:r>
            <a:r>
              <a:rPr sz="2400" dirty="0">
                <a:latin typeface="Times New Roman"/>
                <a:cs typeface="Times New Roman"/>
              </a:rPr>
              <a:t>info</a:t>
            </a:r>
            <a:r>
              <a:rPr sz="2400" spc="-10" dirty="0">
                <a:latin typeface="Times New Roman"/>
                <a:cs typeface="Times New Roman"/>
              </a:rPr>
              <a:t>r</a:t>
            </a:r>
            <a:r>
              <a:rPr sz="2400" dirty="0">
                <a:latin typeface="Times New Roman"/>
                <a:cs typeface="Times New Roman"/>
              </a:rPr>
              <a:t>mation </a:t>
            </a:r>
            <a:r>
              <a:rPr sz="2400" spc="-210" dirty="0">
                <a:latin typeface="Times New Roman"/>
                <a:cs typeface="Times New Roman"/>
              </a:rPr>
              <a:t> </a:t>
            </a:r>
            <a:r>
              <a:rPr sz="2400" spc="10" dirty="0">
                <a:latin typeface="Times New Roman"/>
                <a:cs typeface="Times New Roman"/>
              </a:rPr>
              <a:t>a</a:t>
            </a:r>
            <a:r>
              <a:rPr sz="2400" dirty="0">
                <a:latin typeface="Times New Roman"/>
                <a:cs typeface="Times New Roman"/>
              </a:rPr>
              <a:t>bout </a:t>
            </a:r>
            <a:r>
              <a:rPr sz="2400" spc="-210" dirty="0">
                <a:latin typeface="Times New Roman"/>
                <a:cs typeface="Times New Roman"/>
              </a:rPr>
              <a:t> </a:t>
            </a:r>
            <a:r>
              <a:rPr sz="2400" dirty="0">
                <a:latin typeface="Times New Roman"/>
                <a:cs typeface="Times New Roman"/>
              </a:rPr>
              <a:t>p</a:t>
            </a:r>
            <a:r>
              <a:rPr sz="2400" spc="-10" dirty="0">
                <a:latin typeface="Times New Roman"/>
                <a:cs typeface="Times New Roman"/>
              </a:rPr>
              <a:t>a</a:t>
            </a:r>
            <a:r>
              <a:rPr sz="2400" spc="-25" dirty="0">
                <a:latin typeface="Times New Roman"/>
                <a:cs typeface="Times New Roman"/>
              </a:rPr>
              <a:t>g</a:t>
            </a:r>
            <a:r>
              <a:rPr sz="2400" spc="-10" dirty="0">
                <a:latin typeface="Times New Roman"/>
                <a:cs typeface="Times New Roman"/>
              </a:rPr>
              <a:t>e</a:t>
            </a:r>
            <a:r>
              <a:rPr sz="2400" spc="-5" dirty="0">
                <a:latin typeface="Times New Roman"/>
                <a:cs typeface="Times New Roman"/>
              </a:rPr>
              <a:t>s</a:t>
            </a:r>
            <a:r>
              <a:rPr sz="2400" dirty="0">
                <a:latin typeface="Times New Roman"/>
                <a:cs typeface="Times New Roman"/>
              </a:rPr>
              <a:t>	whi</a:t>
            </a:r>
            <a:r>
              <a:rPr sz="2400" spc="-10" dirty="0">
                <a:latin typeface="Times New Roman"/>
                <a:cs typeface="Times New Roman"/>
              </a:rPr>
              <a:t>c</a:t>
            </a:r>
            <a:r>
              <a:rPr sz="2400" dirty="0">
                <a:latin typeface="Times New Roman"/>
                <a:cs typeface="Times New Roman"/>
              </a:rPr>
              <a:t>h  </a:t>
            </a:r>
            <a:r>
              <a:rPr sz="2400" spc="-10" dirty="0">
                <a:latin typeface="Times New Roman"/>
                <a:cs typeface="Times New Roman"/>
              </a:rPr>
              <a:t>vary </a:t>
            </a:r>
            <a:r>
              <a:rPr sz="2400" spc="-5" dirty="0">
                <a:latin typeface="Times New Roman"/>
                <a:cs typeface="Times New Roman"/>
              </a:rPr>
              <a:t>from OS </a:t>
            </a:r>
            <a:r>
              <a:rPr sz="2400" dirty="0">
                <a:latin typeface="Times New Roman"/>
                <a:cs typeface="Times New Roman"/>
              </a:rPr>
              <a:t>to</a:t>
            </a:r>
            <a:r>
              <a:rPr sz="2400" spc="15" dirty="0">
                <a:latin typeface="Times New Roman"/>
                <a:cs typeface="Times New Roman"/>
              </a:rPr>
              <a:t> </a:t>
            </a:r>
            <a:r>
              <a:rPr sz="2400" spc="-10" dirty="0">
                <a:latin typeface="Times New Roman"/>
                <a:cs typeface="Times New Roman"/>
              </a:rPr>
              <a:t>OS</a:t>
            </a:r>
            <a:endParaRPr sz="2400">
              <a:latin typeface="Times New Roman"/>
              <a:cs typeface="Times New Roman"/>
            </a:endParaRPr>
          </a:p>
          <a:p>
            <a:pPr marL="356870" marR="5080" indent="-344805">
              <a:lnSpc>
                <a:spcPct val="100000"/>
              </a:lnSpc>
              <a:spcBef>
                <a:spcPts val="1010"/>
              </a:spcBef>
              <a:buClr>
                <a:srgbClr val="993300"/>
              </a:buClr>
              <a:buSzPct val="110416"/>
              <a:buFont typeface="Wingdings"/>
              <a:buChar char=""/>
              <a:tabLst>
                <a:tab pos="356870" algn="l"/>
                <a:tab pos="357505" algn="l"/>
              </a:tabLst>
            </a:pPr>
            <a:r>
              <a:rPr sz="2400" dirty="0">
                <a:latin typeface="Times New Roman"/>
                <a:cs typeface="Times New Roman"/>
              </a:rPr>
              <a:t>The most </a:t>
            </a:r>
            <a:r>
              <a:rPr sz="2400" spc="-5" dirty="0">
                <a:latin typeface="Times New Roman"/>
                <a:cs typeface="Times New Roman"/>
              </a:rPr>
              <a:t>important information </a:t>
            </a:r>
            <a:r>
              <a:rPr sz="2400" dirty="0">
                <a:latin typeface="Times New Roman"/>
                <a:cs typeface="Times New Roman"/>
              </a:rPr>
              <a:t>in a </a:t>
            </a:r>
            <a:r>
              <a:rPr sz="2400" spc="-10" dirty="0">
                <a:latin typeface="Times New Roman"/>
                <a:cs typeface="Times New Roman"/>
              </a:rPr>
              <a:t>page </a:t>
            </a:r>
            <a:r>
              <a:rPr sz="2400" dirty="0">
                <a:latin typeface="Times New Roman"/>
                <a:cs typeface="Times New Roman"/>
              </a:rPr>
              <a:t>table entry is the </a:t>
            </a:r>
            <a:r>
              <a:rPr sz="2400" spc="-5" dirty="0">
                <a:latin typeface="Times New Roman"/>
                <a:cs typeface="Times New Roman"/>
              </a:rPr>
              <a:t>frame  number.</a:t>
            </a:r>
            <a:endParaRPr sz="2400">
              <a:latin typeface="Times New Roman"/>
              <a:cs typeface="Times New Roman"/>
            </a:endParaRPr>
          </a:p>
          <a:p>
            <a:pPr marL="356870" indent="-344805">
              <a:lnSpc>
                <a:spcPct val="100000"/>
              </a:lnSpc>
              <a:spcBef>
                <a:spcPts val="1010"/>
              </a:spcBef>
              <a:buClr>
                <a:srgbClr val="993300"/>
              </a:buClr>
              <a:buSzPct val="110416"/>
              <a:buFont typeface="Wingdings"/>
              <a:buChar char=""/>
              <a:tabLst>
                <a:tab pos="356870" algn="l"/>
                <a:tab pos="357505" algn="l"/>
              </a:tabLst>
            </a:pPr>
            <a:r>
              <a:rPr sz="2400" dirty="0">
                <a:latin typeface="Times New Roman"/>
                <a:cs typeface="Times New Roman"/>
              </a:rPr>
              <a:t>The </a:t>
            </a:r>
            <a:r>
              <a:rPr sz="2400" spc="-5" dirty="0">
                <a:latin typeface="Times New Roman"/>
                <a:cs typeface="Times New Roman"/>
              </a:rPr>
              <a:t>remaining information </a:t>
            </a:r>
            <a:r>
              <a:rPr sz="2400" spc="-10" dirty="0">
                <a:latin typeface="Times New Roman"/>
                <a:cs typeface="Times New Roman"/>
              </a:rPr>
              <a:t>are</a:t>
            </a:r>
            <a:r>
              <a:rPr sz="2400" spc="-45" dirty="0">
                <a:latin typeface="Times New Roman"/>
                <a:cs typeface="Times New Roman"/>
              </a:rPr>
              <a:t> </a:t>
            </a:r>
            <a:r>
              <a:rPr sz="2400" dirty="0">
                <a:latin typeface="Times New Roman"/>
                <a:cs typeface="Times New Roman"/>
              </a:rPr>
              <a:t>optional</a:t>
            </a:r>
            <a:endParaRPr sz="2400">
              <a:latin typeface="Times New Roman"/>
              <a:cs typeface="Times New Roman"/>
            </a:endParaRPr>
          </a:p>
        </p:txBody>
      </p:sp>
      <p:sp>
        <p:nvSpPr>
          <p:cNvPr id="4" name="object 4"/>
          <p:cNvSpPr/>
          <p:nvPr/>
        </p:nvSpPr>
        <p:spPr>
          <a:xfrm>
            <a:off x="0" y="2881312"/>
            <a:ext cx="9144000" cy="3768725"/>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37713" y="20777"/>
            <a:ext cx="2569210" cy="454025"/>
          </a:xfrm>
          <a:prstGeom prst="rect">
            <a:avLst/>
          </a:prstGeom>
        </p:spPr>
        <p:txBody>
          <a:bodyPr vert="horz" wrap="square" lIns="0" tIns="13970" rIns="0" bIns="0" rtlCol="0">
            <a:spAutoFit/>
          </a:bodyPr>
          <a:lstStyle/>
          <a:p>
            <a:pPr marL="12700">
              <a:lnSpc>
                <a:spcPct val="100000"/>
              </a:lnSpc>
              <a:spcBef>
                <a:spcPts val="110"/>
              </a:spcBef>
            </a:pPr>
            <a:r>
              <a:rPr sz="2800" b="1" dirty="0">
                <a:solidFill>
                  <a:srgbClr val="0033CC"/>
                </a:solidFill>
                <a:latin typeface="Times New Roman"/>
                <a:cs typeface="Times New Roman"/>
              </a:rPr>
              <a:t>Address</a:t>
            </a:r>
            <a:r>
              <a:rPr sz="2800" b="1" spc="-105" dirty="0">
                <a:solidFill>
                  <a:srgbClr val="0033CC"/>
                </a:solidFill>
                <a:latin typeface="Times New Roman"/>
                <a:cs typeface="Times New Roman"/>
              </a:rPr>
              <a:t> </a:t>
            </a:r>
            <a:r>
              <a:rPr sz="2800" b="1" spc="5" dirty="0">
                <a:solidFill>
                  <a:srgbClr val="0033CC"/>
                </a:solidFill>
                <a:latin typeface="Times New Roman"/>
                <a:cs typeface="Times New Roman"/>
              </a:rPr>
              <a:t>Binding</a:t>
            </a:r>
            <a:endParaRPr sz="2800">
              <a:latin typeface="Times New Roman"/>
              <a:cs typeface="Times New Roman"/>
            </a:endParaRPr>
          </a:p>
        </p:txBody>
      </p:sp>
      <p:sp>
        <p:nvSpPr>
          <p:cNvPr id="3" name="object 3"/>
          <p:cNvSpPr txBox="1"/>
          <p:nvPr/>
        </p:nvSpPr>
        <p:spPr>
          <a:xfrm>
            <a:off x="78739" y="278689"/>
            <a:ext cx="8808085" cy="2239645"/>
          </a:xfrm>
          <a:prstGeom prst="rect">
            <a:avLst/>
          </a:prstGeom>
        </p:spPr>
        <p:txBody>
          <a:bodyPr vert="horz" wrap="square" lIns="0" tIns="140335" rIns="0" bIns="0" rtlCol="0">
            <a:spAutoFit/>
          </a:bodyPr>
          <a:lstStyle/>
          <a:p>
            <a:pPr marL="454659">
              <a:lnSpc>
                <a:spcPct val="100000"/>
              </a:lnSpc>
              <a:spcBef>
                <a:spcPts val="1105"/>
              </a:spcBef>
            </a:pPr>
            <a:r>
              <a:rPr sz="2400" spc="-5" dirty="0">
                <a:latin typeface="Times New Roman"/>
                <a:cs typeface="Times New Roman"/>
              </a:rPr>
              <a:t>Addresses </a:t>
            </a:r>
            <a:r>
              <a:rPr sz="2400" dirty="0">
                <a:latin typeface="Times New Roman"/>
                <a:cs typeface="Times New Roman"/>
              </a:rPr>
              <a:t>may be </a:t>
            </a:r>
            <a:r>
              <a:rPr sz="2400" spc="-5" dirty="0">
                <a:latin typeface="Times New Roman"/>
                <a:cs typeface="Times New Roman"/>
              </a:rPr>
              <a:t>represented </a:t>
            </a:r>
            <a:r>
              <a:rPr sz="2400" dirty="0">
                <a:latin typeface="Times New Roman"/>
                <a:cs typeface="Times New Roman"/>
              </a:rPr>
              <a:t>in </a:t>
            </a:r>
            <a:r>
              <a:rPr sz="2400" spc="-5" dirty="0">
                <a:latin typeface="Times New Roman"/>
                <a:cs typeface="Times New Roman"/>
              </a:rPr>
              <a:t>different </a:t>
            </a:r>
            <a:r>
              <a:rPr sz="2400" spc="-25" dirty="0">
                <a:latin typeface="Times New Roman"/>
                <a:cs typeface="Times New Roman"/>
              </a:rPr>
              <a:t>ways </a:t>
            </a:r>
            <a:r>
              <a:rPr sz="2400" dirty="0">
                <a:latin typeface="Times New Roman"/>
                <a:cs typeface="Times New Roman"/>
              </a:rPr>
              <a:t>during these</a:t>
            </a:r>
            <a:r>
              <a:rPr sz="2400" spc="160" dirty="0">
                <a:latin typeface="Times New Roman"/>
                <a:cs typeface="Times New Roman"/>
              </a:rPr>
              <a:t> </a:t>
            </a:r>
            <a:r>
              <a:rPr sz="2400" spc="-5" dirty="0">
                <a:latin typeface="Times New Roman"/>
                <a:cs typeface="Times New Roman"/>
              </a:rPr>
              <a:t>steps</a:t>
            </a:r>
            <a:endParaRPr sz="2400">
              <a:latin typeface="Times New Roman"/>
              <a:cs typeface="Times New Roman"/>
            </a:endParaRPr>
          </a:p>
          <a:p>
            <a:pPr marL="356870" marR="5080" indent="-344805">
              <a:lnSpc>
                <a:spcPct val="100000"/>
              </a:lnSpc>
              <a:spcBef>
                <a:spcPts val="1010"/>
              </a:spcBef>
            </a:pPr>
            <a:r>
              <a:rPr sz="2400" b="1" spc="-5" dirty="0">
                <a:solidFill>
                  <a:srgbClr val="0033CC"/>
                </a:solidFill>
                <a:latin typeface="Times New Roman"/>
                <a:cs typeface="Times New Roman"/>
              </a:rPr>
              <a:t>Source program </a:t>
            </a:r>
            <a:r>
              <a:rPr sz="2400" b="1" dirty="0">
                <a:solidFill>
                  <a:srgbClr val="0033CC"/>
                </a:solidFill>
                <a:latin typeface="Times New Roman"/>
                <a:cs typeface="Times New Roman"/>
              </a:rPr>
              <a:t>: </a:t>
            </a:r>
            <a:r>
              <a:rPr sz="2400" spc="-5" dirty="0">
                <a:latin typeface="Times New Roman"/>
                <a:cs typeface="Times New Roman"/>
              </a:rPr>
              <a:t>Addresses </a:t>
            </a:r>
            <a:r>
              <a:rPr sz="2400" dirty="0">
                <a:latin typeface="Times New Roman"/>
                <a:cs typeface="Times New Roman"/>
              </a:rPr>
              <a:t>in the </a:t>
            </a:r>
            <a:r>
              <a:rPr sz="2400" spc="-10" dirty="0">
                <a:latin typeface="Times New Roman"/>
                <a:cs typeface="Times New Roman"/>
              </a:rPr>
              <a:t>are </a:t>
            </a:r>
            <a:r>
              <a:rPr sz="2400" dirty="0">
                <a:latin typeface="Times New Roman"/>
                <a:cs typeface="Times New Roman"/>
              </a:rPr>
              <a:t>generally </a:t>
            </a:r>
            <a:r>
              <a:rPr sz="2400" spc="-10" dirty="0">
                <a:latin typeface="Times New Roman"/>
                <a:cs typeface="Times New Roman"/>
              </a:rPr>
              <a:t>symbolic </a:t>
            </a:r>
            <a:r>
              <a:rPr sz="2400" spc="-5" dirty="0">
                <a:latin typeface="Times New Roman"/>
                <a:cs typeface="Times New Roman"/>
              </a:rPr>
              <a:t>(such </a:t>
            </a:r>
            <a:r>
              <a:rPr sz="2400" spc="-10" dirty="0">
                <a:latin typeface="Times New Roman"/>
                <a:cs typeface="Times New Roman"/>
              </a:rPr>
              <a:t>as </a:t>
            </a:r>
            <a:r>
              <a:rPr sz="2400" dirty="0">
                <a:latin typeface="Times New Roman"/>
                <a:cs typeface="Times New Roman"/>
              </a:rPr>
              <a:t>the  </a:t>
            </a:r>
            <a:r>
              <a:rPr sz="2400" spc="-5" dirty="0">
                <a:latin typeface="Times New Roman"/>
                <a:cs typeface="Times New Roman"/>
              </a:rPr>
              <a:t>variable count, MAX,</a:t>
            </a:r>
            <a:r>
              <a:rPr sz="2400" dirty="0">
                <a:latin typeface="Times New Roman"/>
                <a:cs typeface="Times New Roman"/>
              </a:rPr>
              <a:t> </a:t>
            </a:r>
            <a:r>
              <a:rPr sz="2400" spc="-15" dirty="0">
                <a:latin typeface="Times New Roman"/>
                <a:cs typeface="Times New Roman"/>
              </a:rPr>
              <a:t>MIN).</a:t>
            </a:r>
            <a:endParaRPr sz="2400">
              <a:latin typeface="Times New Roman"/>
              <a:cs typeface="Times New Roman"/>
            </a:endParaRPr>
          </a:p>
          <a:p>
            <a:pPr marL="356870" marR="5080" indent="-344805">
              <a:lnSpc>
                <a:spcPct val="100000"/>
              </a:lnSpc>
              <a:spcBef>
                <a:spcPts val="1010"/>
              </a:spcBef>
              <a:tabLst>
                <a:tab pos="1384300" algn="l"/>
                <a:tab pos="1622425" algn="l"/>
                <a:tab pos="2917825" algn="l"/>
                <a:tab pos="3771900" algn="l"/>
                <a:tab pos="4533900" algn="l"/>
                <a:tab pos="5784215" algn="l"/>
                <a:tab pos="7085965" algn="l"/>
                <a:tab pos="7461250" algn="l"/>
              </a:tabLst>
            </a:pPr>
            <a:r>
              <a:rPr sz="2400" b="1" spc="-5" dirty="0">
                <a:solidFill>
                  <a:srgbClr val="0033CC"/>
                </a:solidFill>
                <a:latin typeface="Times New Roman"/>
                <a:cs typeface="Times New Roman"/>
              </a:rPr>
              <a:t>C</a:t>
            </a:r>
            <a:r>
              <a:rPr sz="2400" b="1" spc="10" dirty="0">
                <a:solidFill>
                  <a:srgbClr val="0033CC"/>
                </a:solidFill>
                <a:latin typeface="Times New Roman"/>
                <a:cs typeface="Times New Roman"/>
              </a:rPr>
              <a:t>o</a:t>
            </a:r>
            <a:r>
              <a:rPr sz="2400" b="1" spc="-35" dirty="0">
                <a:solidFill>
                  <a:srgbClr val="0033CC"/>
                </a:solidFill>
                <a:latin typeface="Times New Roman"/>
                <a:cs typeface="Times New Roman"/>
              </a:rPr>
              <a:t>m</a:t>
            </a:r>
            <a:r>
              <a:rPr sz="2400" b="1" dirty="0">
                <a:solidFill>
                  <a:srgbClr val="0033CC"/>
                </a:solidFill>
                <a:latin typeface="Times New Roman"/>
                <a:cs typeface="Times New Roman"/>
              </a:rPr>
              <a:t>pi</a:t>
            </a:r>
            <a:r>
              <a:rPr sz="2400" b="1" spc="5" dirty="0">
                <a:solidFill>
                  <a:srgbClr val="0033CC"/>
                </a:solidFill>
                <a:latin typeface="Times New Roman"/>
                <a:cs typeface="Times New Roman"/>
              </a:rPr>
              <a:t>l</a:t>
            </a:r>
            <a:r>
              <a:rPr sz="2400" b="1" spc="-10" dirty="0">
                <a:solidFill>
                  <a:srgbClr val="0033CC"/>
                </a:solidFill>
                <a:latin typeface="Times New Roman"/>
                <a:cs typeface="Times New Roman"/>
              </a:rPr>
              <a:t>e</a:t>
            </a:r>
            <a:r>
              <a:rPr sz="2400" b="1" dirty="0">
                <a:solidFill>
                  <a:srgbClr val="0033CC"/>
                </a:solidFill>
                <a:latin typeface="Times New Roman"/>
                <a:cs typeface="Times New Roman"/>
              </a:rPr>
              <a:t>r	:	</a:t>
            </a:r>
            <a:r>
              <a:rPr sz="2400" spc="15" dirty="0">
                <a:latin typeface="Times New Roman"/>
                <a:cs typeface="Times New Roman"/>
              </a:rPr>
              <a:t>T</a:t>
            </a:r>
            <a:r>
              <a:rPr sz="2400" spc="-50" dirty="0">
                <a:latin typeface="Times New Roman"/>
                <a:cs typeface="Times New Roman"/>
              </a:rPr>
              <a:t>y</a:t>
            </a:r>
            <a:r>
              <a:rPr sz="2400" dirty="0">
                <a:latin typeface="Times New Roman"/>
                <a:cs typeface="Times New Roman"/>
              </a:rPr>
              <a:t>pic</a:t>
            </a:r>
            <a:r>
              <a:rPr sz="2400" spc="-15" dirty="0">
                <a:latin typeface="Times New Roman"/>
                <a:cs typeface="Times New Roman"/>
              </a:rPr>
              <a:t>a</a:t>
            </a:r>
            <a:r>
              <a:rPr sz="2400" dirty="0">
                <a:latin typeface="Times New Roman"/>
                <a:cs typeface="Times New Roman"/>
              </a:rPr>
              <a:t>l</a:t>
            </a:r>
            <a:r>
              <a:rPr sz="2400" spc="30" dirty="0">
                <a:latin typeface="Times New Roman"/>
                <a:cs typeface="Times New Roman"/>
              </a:rPr>
              <a:t>l</a:t>
            </a:r>
            <a:r>
              <a:rPr sz="2400" dirty="0">
                <a:latin typeface="Times New Roman"/>
                <a:cs typeface="Times New Roman"/>
              </a:rPr>
              <a:t>y	</a:t>
            </a:r>
            <a:r>
              <a:rPr sz="2400" b="1" spc="25" dirty="0">
                <a:latin typeface="Times New Roman"/>
                <a:cs typeface="Times New Roman"/>
              </a:rPr>
              <a:t>b</a:t>
            </a:r>
            <a:r>
              <a:rPr sz="2400" b="1" spc="-5" dirty="0">
                <a:latin typeface="Times New Roman"/>
                <a:cs typeface="Times New Roman"/>
              </a:rPr>
              <a:t>i</a:t>
            </a:r>
            <a:r>
              <a:rPr sz="2400" b="1" spc="5" dirty="0">
                <a:latin typeface="Times New Roman"/>
                <a:cs typeface="Times New Roman"/>
              </a:rPr>
              <a:t>n</a:t>
            </a:r>
            <a:r>
              <a:rPr sz="2400" b="1" dirty="0">
                <a:latin typeface="Times New Roman"/>
                <a:cs typeface="Times New Roman"/>
              </a:rPr>
              <a:t>d</a:t>
            </a:r>
            <a:r>
              <a:rPr sz="2400" b="1" spc="-5" dirty="0">
                <a:latin typeface="Times New Roman"/>
                <a:cs typeface="Times New Roman"/>
              </a:rPr>
              <a:t>s</a:t>
            </a:r>
            <a:r>
              <a:rPr sz="2400" b="1" dirty="0">
                <a:latin typeface="Times New Roman"/>
                <a:cs typeface="Times New Roman"/>
              </a:rPr>
              <a:t>	</a:t>
            </a:r>
            <a:r>
              <a:rPr sz="2400" dirty="0">
                <a:latin typeface="Times New Roman"/>
                <a:cs typeface="Times New Roman"/>
              </a:rPr>
              <a:t>these	</a:t>
            </a:r>
            <a:r>
              <a:rPr sz="2400" spc="15" dirty="0">
                <a:latin typeface="Times New Roman"/>
                <a:cs typeface="Times New Roman"/>
              </a:rPr>
              <a:t>s</a:t>
            </a:r>
            <a:r>
              <a:rPr sz="2400" spc="-75" dirty="0">
                <a:latin typeface="Times New Roman"/>
                <a:cs typeface="Times New Roman"/>
              </a:rPr>
              <a:t>y</a:t>
            </a:r>
            <a:r>
              <a:rPr sz="2400" dirty="0">
                <a:latin typeface="Times New Roman"/>
                <a:cs typeface="Times New Roman"/>
              </a:rPr>
              <a:t>mbo</a:t>
            </a:r>
            <a:r>
              <a:rPr sz="2400" spc="5" dirty="0">
                <a:latin typeface="Times New Roman"/>
                <a:cs typeface="Times New Roman"/>
              </a:rPr>
              <a:t>l</a:t>
            </a:r>
            <a:r>
              <a:rPr sz="2400" dirty="0">
                <a:latin typeface="Times New Roman"/>
                <a:cs typeface="Times New Roman"/>
              </a:rPr>
              <a:t>ic	</a:t>
            </a:r>
            <a:r>
              <a:rPr sz="2400" spc="-10" dirty="0">
                <a:latin typeface="Times New Roman"/>
                <a:cs typeface="Times New Roman"/>
              </a:rPr>
              <a:t>a</a:t>
            </a:r>
            <a:r>
              <a:rPr sz="2400" dirty="0">
                <a:latin typeface="Times New Roman"/>
                <a:cs typeface="Times New Roman"/>
              </a:rPr>
              <a:t>ddr</a:t>
            </a:r>
            <a:r>
              <a:rPr sz="2400" spc="-20" dirty="0">
                <a:latin typeface="Times New Roman"/>
                <a:cs typeface="Times New Roman"/>
              </a:rPr>
              <a:t>e</a:t>
            </a:r>
            <a:r>
              <a:rPr sz="2400" spc="-5" dirty="0">
                <a:latin typeface="Times New Roman"/>
                <a:cs typeface="Times New Roman"/>
              </a:rPr>
              <a:t>sses</a:t>
            </a:r>
            <a:r>
              <a:rPr sz="2400" dirty="0">
                <a:latin typeface="Times New Roman"/>
                <a:cs typeface="Times New Roman"/>
              </a:rPr>
              <a:t>	</a:t>
            </a:r>
            <a:r>
              <a:rPr sz="2400" spc="5" dirty="0">
                <a:latin typeface="Times New Roman"/>
                <a:cs typeface="Times New Roman"/>
              </a:rPr>
              <a:t>t</a:t>
            </a:r>
            <a:r>
              <a:rPr sz="2400" dirty="0">
                <a:latin typeface="Times New Roman"/>
                <a:cs typeface="Times New Roman"/>
              </a:rPr>
              <a:t>o	r</a:t>
            </a:r>
            <a:r>
              <a:rPr sz="2400" spc="-20" dirty="0">
                <a:latin typeface="Times New Roman"/>
                <a:cs typeface="Times New Roman"/>
              </a:rPr>
              <a:t>e</a:t>
            </a:r>
            <a:r>
              <a:rPr sz="2400" dirty="0">
                <a:latin typeface="Times New Roman"/>
                <a:cs typeface="Times New Roman"/>
              </a:rPr>
              <a:t>loc</a:t>
            </a:r>
            <a:r>
              <a:rPr sz="2400" spc="-15" dirty="0">
                <a:latin typeface="Times New Roman"/>
                <a:cs typeface="Times New Roman"/>
              </a:rPr>
              <a:t>a</a:t>
            </a:r>
            <a:r>
              <a:rPr sz="2400" dirty="0">
                <a:latin typeface="Times New Roman"/>
                <a:cs typeface="Times New Roman"/>
              </a:rPr>
              <a:t>table  </a:t>
            </a:r>
            <a:r>
              <a:rPr sz="2400" spc="-5" dirty="0">
                <a:latin typeface="Times New Roman"/>
                <a:cs typeface="Times New Roman"/>
              </a:rPr>
              <a:t>addresses (such </a:t>
            </a:r>
            <a:r>
              <a:rPr sz="2400" spc="-10" dirty="0">
                <a:latin typeface="Times New Roman"/>
                <a:cs typeface="Times New Roman"/>
              </a:rPr>
              <a:t>as </a:t>
            </a:r>
            <a:r>
              <a:rPr sz="2400" spc="-455" dirty="0">
                <a:latin typeface="Times New Roman"/>
                <a:cs typeface="Times New Roman"/>
              </a:rPr>
              <a:t>―14 </a:t>
            </a:r>
            <a:r>
              <a:rPr sz="2400" spc="-15" dirty="0">
                <a:latin typeface="Times New Roman"/>
                <a:cs typeface="Times New Roman"/>
              </a:rPr>
              <a:t>bytes </a:t>
            </a:r>
            <a:r>
              <a:rPr sz="2400" spc="-5" dirty="0">
                <a:latin typeface="Times New Roman"/>
                <a:cs typeface="Times New Roman"/>
              </a:rPr>
              <a:t>from </a:t>
            </a:r>
            <a:r>
              <a:rPr sz="2400" dirty="0">
                <a:latin typeface="Times New Roman"/>
                <a:cs typeface="Times New Roman"/>
              </a:rPr>
              <a:t>the </a:t>
            </a:r>
            <a:r>
              <a:rPr sz="2400" spc="-5" dirty="0">
                <a:latin typeface="Times New Roman"/>
                <a:cs typeface="Times New Roman"/>
              </a:rPr>
              <a:t>beginning of </a:t>
            </a:r>
            <a:r>
              <a:rPr sz="2400" dirty="0">
                <a:latin typeface="Times New Roman"/>
                <a:cs typeface="Times New Roman"/>
              </a:rPr>
              <a:t>this</a:t>
            </a:r>
            <a:r>
              <a:rPr sz="2400" spc="175" dirty="0">
                <a:latin typeface="Times New Roman"/>
                <a:cs typeface="Times New Roman"/>
              </a:rPr>
              <a:t> </a:t>
            </a:r>
            <a:r>
              <a:rPr sz="2400" spc="-100" dirty="0">
                <a:latin typeface="Times New Roman"/>
                <a:cs typeface="Times New Roman"/>
              </a:rPr>
              <a:t>module‖).</a:t>
            </a:r>
            <a:endParaRPr sz="2400">
              <a:latin typeface="Times New Roman"/>
              <a:cs typeface="Times New Roman"/>
            </a:endParaRPr>
          </a:p>
        </p:txBody>
      </p:sp>
      <p:sp>
        <p:nvSpPr>
          <p:cNvPr id="4" name="object 4"/>
          <p:cNvSpPr txBox="1"/>
          <p:nvPr/>
        </p:nvSpPr>
        <p:spPr>
          <a:xfrm>
            <a:off x="78739" y="2620771"/>
            <a:ext cx="8809990" cy="391160"/>
          </a:xfrm>
          <a:prstGeom prst="rect">
            <a:avLst/>
          </a:prstGeom>
        </p:spPr>
        <p:txBody>
          <a:bodyPr vert="horz" wrap="square" lIns="0" tIns="12700" rIns="0" bIns="0" rtlCol="0">
            <a:spAutoFit/>
          </a:bodyPr>
          <a:lstStyle/>
          <a:p>
            <a:pPr marL="12700">
              <a:lnSpc>
                <a:spcPct val="100000"/>
              </a:lnSpc>
              <a:spcBef>
                <a:spcPts val="100"/>
              </a:spcBef>
              <a:tabLst>
                <a:tab pos="1115695" algn="l"/>
                <a:tab pos="1607185" algn="l"/>
                <a:tab pos="2637790" algn="l"/>
                <a:tab pos="2942590" algn="l"/>
                <a:tab pos="3856990" algn="l"/>
                <a:tab pos="4433570" algn="l"/>
                <a:tab pos="5970270" algn="l"/>
                <a:tab pos="7339330" algn="l"/>
                <a:tab pos="7781290" algn="l"/>
              </a:tabLst>
            </a:pPr>
            <a:r>
              <a:rPr sz="2400" b="1" dirty="0">
                <a:solidFill>
                  <a:srgbClr val="0033CC"/>
                </a:solidFill>
                <a:latin typeface="Times New Roman"/>
                <a:cs typeface="Times New Roman"/>
              </a:rPr>
              <a:t>Linker	or	</a:t>
            </a:r>
            <a:r>
              <a:rPr sz="2400" b="1" spc="-5" dirty="0">
                <a:solidFill>
                  <a:srgbClr val="0033CC"/>
                </a:solidFill>
                <a:latin typeface="Times New Roman"/>
                <a:cs typeface="Times New Roman"/>
              </a:rPr>
              <a:t>loader	</a:t>
            </a:r>
            <a:r>
              <a:rPr sz="2400" b="1" dirty="0">
                <a:solidFill>
                  <a:srgbClr val="0033CC"/>
                </a:solidFill>
                <a:latin typeface="Times New Roman"/>
                <a:cs typeface="Times New Roman"/>
              </a:rPr>
              <a:t>:	</a:t>
            </a:r>
            <a:r>
              <a:rPr sz="2400" spc="-5" dirty="0">
                <a:latin typeface="Times New Roman"/>
                <a:cs typeface="Times New Roman"/>
              </a:rPr>
              <a:t>Binds	</a:t>
            </a:r>
            <a:r>
              <a:rPr sz="2400" dirty="0">
                <a:latin typeface="Times New Roman"/>
                <a:cs typeface="Times New Roman"/>
              </a:rPr>
              <a:t>the	</a:t>
            </a:r>
            <a:r>
              <a:rPr sz="2400" spc="-5" dirty="0">
                <a:latin typeface="Times New Roman"/>
                <a:cs typeface="Times New Roman"/>
              </a:rPr>
              <a:t>relocatable	addresses	</a:t>
            </a:r>
            <a:r>
              <a:rPr sz="2400" dirty="0">
                <a:latin typeface="Times New Roman"/>
                <a:cs typeface="Times New Roman"/>
              </a:rPr>
              <a:t>to	</a:t>
            </a:r>
            <a:r>
              <a:rPr sz="2400" spc="-5" dirty="0">
                <a:latin typeface="Times New Roman"/>
                <a:cs typeface="Times New Roman"/>
              </a:rPr>
              <a:t>absolute</a:t>
            </a:r>
            <a:endParaRPr sz="2400">
              <a:latin typeface="Times New Roman"/>
              <a:cs typeface="Times New Roman"/>
            </a:endParaRPr>
          </a:p>
        </p:txBody>
      </p:sp>
      <p:sp>
        <p:nvSpPr>
          <p:cNvPr id="5" name="object 5"/>
          <p:cNvSpPr txBox="1"/>
          <p:nvPr/>
        </p:nvSpPr>
        <p:spPr>
          <a:xfrm>
            <a:off x="78739" y="2858694"/>
            <a:ext cx="8809990" cy="3465195"/>
          </a:xfrm>
          <a:prstGeom prst="rect">
            <a:avLst/>
          </a:prstGeom>
        </p:spPr>
        <p:txBody>
          <a:bodyPr vert="horz" wrap="square" lIns="0" tIns="140335" rIns="0" bIns="0" rtlCol="0">
            <a:spAutoFit/>
          </a:bodyPr>
          <a:lstStyle/>
          <a:p>
            <a:pPr marL="356870" algn="just">
              <a:lnSpc>
                <a:spcPct val="100000"/>
              </a:lnSpc>
              <a:spcBef>
                <a:spcPts val="1105"/>
              </a:spcBef>
            </a:pPr>
            <a:r>
              <a:rPr sz="2400" spc="-5" dirty="0">
                <a:latin typeface="Times New Roman"/>
                <a:cs typeface="Times New Roman"/>
              </a:rPr>
              <a:t>addresses (such </a:t>
            </a:r>
            <a:r>
              <a:rPr sz="2400" spc="-10" dirty="0">
                <a:latin typeface="Times New Roman"/>
                <a:cs typeface="Times New Roman"/>
              </a:rPr>
              <a:t>as</a:t>
            </a:r>
            <a:r>
              <a:rPr sz="2400" spc="30" dirty="0">
                <a:latin typeface="Times New Roman"/>
                <a:cs typeface="Times New Roman"/>
              </a:rPr>
              <a:t> </a:t>
            </a:r>
            <a:r>
              <a:rPr sz="2400" spc="-5" dirty="0">
                <a:latin typeface="Times New Roman"/>
                <a:cs typeface="Times New Roman"/>
              </a:rPr>
              <a:t>74014).</a:t>
            </a:r>
            <a:endParaRPr sz="2400">
              <a:latin typeface="Times New Roman"/>
              <a:cs typeface="Times New Roman"/>
            </a:endParaRPr>
          </a:p>
          <a:p>
            <a:pPr marL="1152525" algn="just">
              <a:lnSpc>
                <a:spcPct val="100000"/>
              </a:lnSpc>
              <a:spcBef>
                <a:spcPts val="1010"/>
              </a:spcBef>
            </a:pPr>
            <a:r>
              <a:rPr sz="2400" spc="-10" dirty="0">
                <a:latin typeface="Times New Roman"/>
                <a:cs typeface="Times New Roman"/>
              </a:rPr>
              <a:t>Each </a:t>
            </a:r>
            <a:r>
              <a:rPr sz="2400" dirty="0">
                <a:latin typeface="Times New Roman"/>
                <a:cs typeface="Times New Roman"/>
              </a:rPr>
              <a:t>binding is a </a:t>
            </a:r>
            <a:r>
              <a:rPr sz="2400" spc="-5" dirty="0">
                <a:latin typeface="Times New Roman"/>
                <a:cs typeface="Times New Roman"/>
              </a:rPr>
              <a:t>mapping from one address space </a:t>
            </a:r>
            <a:r>
              <a:rPr sz="2400" dirty="0">
                <a:latin typeface="Times New Roman"/>
                <a:cs typeface="Times New Roman"/>
              </a:rPr>
              <a:t>to</a:t>
            </a:r>
            <a:r>
              <a:rPr sz="2400" spc="50" dirty="0">
                <a:latin typeface="Times New Roman"/>
                <a:cs typeface="Times New Roman"/>
              </a:rPr>
              <a:t> </a:t>
            </a:r>
            <a:r>
              <a:rPr sz="2400" spc="-5" dirty="0">
                <a:latin typeface="Times New Roman"/>
                <a:cs typeface="Times New Roman"/>
              </a:rPr>
              <a:t>another.</a:t>
            </a:r>
            <a:endParaRPr sz="2400">
              <a:latin typeface="Times New Roman"/>
              <a:cs typeface="Times New Roman"/>
            </a:endParaRPr>
          </a:p>
          <a:p>
            <a:pPr marL="356870" indent="-344805" algn="just">
              <a:lnSpc>
                <a:spcPct val="100000"/>
              </a:lnSpc>
              <a:spcBef>
                <a:spcPts val="1010"/>
              </a:spcBef>
              <a:buClr>
                <a:srgbClr val="993300"/>
              </a:buClr>
              <a:buSzPct val="110416"/>
              <a:buFont typeface="Wingdings"/>
              <a:buChar char=""/>
              <a:tabLst>
                <a:tab pos="357505" algn="l"/>
              </a:tabLst>
            </a:pPr>
            <a:r>
              <a:rPr sz="2400" spc="-10" dirty="0">
                <a:latin typeface="Times New Roman"/>
                <a:cs typeface="Times New Roman"/>
              </a:rPr>
              <a:t>Programs </a:t>
            </a:r>
            <a:r>
              <a:rPr sz="2400" dirty="0">
                <a:latin typeface="Times New Roman"/>
                <a:cs typeface="Times New Roman"/>
              </a:rPr>
              <a:t>on disk, </a:t>
            </a:r>
            <a:r>
              <a:rPr sz="2400" spc="-5" dirty="0">
                <a:latin typeface="Times New Roman"/>
                <a:cs typeface="Times New Roman"/>
              </a:rPr>
              <a:t>ready </a:t>
            </a:r>
            <a:r>
              <a:rPr sz="2400" dirty="0">
                <a:latin typeface="Times New Roman"/>
                <a:cs typeface="Times New Roman"/>
              </a:rPr>
              <a:t>to be </a:t>
            </a:r>
            <a:r>
              <a:rPr sz="2400" spc="-5" dirty="0">
                <a:latin typeface="Times New Roman"/>
                <a:cs typeface="Times New Roman"/>
              </a:rPr>
              <a:t>brought </a:t>
            </a:r>
            <a:r>
              <a:rPr sz="2400" dirty="0">
                <a:latin typeface="Times New Roman"/>
                <a:cs typeface="Times New Roman"/>
              </a:rPr>
              <a:t>into </a:t>
            </a:r>
            <a:r>
              <a:rPr sz="2400" spc="-5" dirty="0">
                <a:latin typeface="Times New Roman"/>
                <a:cs typeface="Times New Roman"/>
              </a:rPr>
              <a:t>memory </a:t>
            </a:r>
            <a:r>
              <a:rPr sz="2400" dirty="0">
                <a:latin typeface="Times New Roman"/>
                <a:cs typeface="Times New Roman"/>
              </a:rPr>
              <a:t>to </a:t>
            </a:r>
            <a:r>
              <a:rPr sz="2400" spc="-5" dirty="0">
                <a:latin typeface="Times New Roman"/>
                <a:cs typeface="Times New Roman"/>
              </a:rPr>
              <a:t>execute</a:t>
            </a:r>
            <a:r>
              <a:rPr sz="2400" spc="-15" dirty="0">
                <a:latin typeface="Times New Roman"/>
                <a:cs typeface="Times New Roman"/>
              </a:rPr>
              <a:t> </a:t>
            </a:r>
            <a:r>
              <a:rPr sz="2400" spc="-5" dirty="0">
                <a:latin typeface="Times New Roman"/>
                <a:cs typeface="Times New Roman"/>
              </a:rPr>
              <a:t>from</a:t>
            </a:r>
            <a:endParaRPr sz="2400">
              <a:latin typeface="Times New Roman"/>
              <a:cs typeface="Times New Roman"/>
            </a:endParaRPr>
          </a:p>
          <a:p>
            <a:pPr marL="356870" algn="just">
              <a:lnSpc>
                <a:spcPct val="100000"/>
              </a:lnSpc>
            </a:pPr>
            <a:r>
              <a:rPr sz="2400" spc="-5" dirty="0">
                <a:latin typeface="Times New Roman"/>
                <a:cs typeface="Times New Roman"/>
              </a:rPr>
              <a:t>an </a:t>
            </a:r>
            <a:r>
              <a:rPr sz="2400" b="1" dirty="0">
                <a:solidFill>
                  <a:srgbClr val="0033CC"/>
                </a:solidFill>
                <a:latin typeface="Times New Roman"/>
                <a:cs typeface="Times New Roman"/>
              </a:rPr>
              <a:t>input</a:t>
            </a:r>
            <a:r>
              <a:rPr sz="2400" b="1" spc="-60" dirty="0">
                <a:solidFill>
                  <a:srgbClr val="0033CC"/>
                </a:solidFill>
                <a:latin typeface="Times New Roman"/>
                <a:cs typeface="Times New Roman"/>
              </a:rPr>
              <a:t> </a:t>
            </a:r>
            <a:r>
              <a:rPr sz="2400" b="1" dirty="0">
                <a:solidFill>
                  <a:srgbClr val="0033CC"/>
                </a:solidFill>
                <a:latin typeface="Times New Roman"/>
                <a:cs typeface="Times New Roman"/>
              </a:rPr>
              <a:t>queue</a:t>
            </a:r>
            <a:endParaRPr sz="2400">
              <a:latin typeface="Times New Roman"/>
              <a:cs typeface="Times New Roman"/>
            </a:endParaRPr>
          </a:p>
          <a:p>
            <a:pPr marL="356870" marR="5080" indent="-344805" algn="just">
              <a:lnSpc>
                <a:spcPct val="100000"/>
              </a:lnSpc>
              <a:spcBef>
                <a:spcPts val="1010"/>
              </a:spcBef>
              <a:buClr>
                <a:srgbClr val="993300"/>
              </a:buClr>
              <a:buSzPct val="110416"/>
              <a:buFont typeface="Wingdings"/>
              <a:buChar char=""/>
              <a:tabLst>
                <a:tab pos="357505" algn="l"/>
              </a:tabLst>
            </a:pPr>
            <a:r>
              <a:rPr sz="2400" b="1" dirty="0">
                <a:solidFill>
                  <a:srgbClr val="0033CC"/>
                </a:solidFill>
                <a:latin typeface="Times New Roman"/>
                <a:cs typeface="Times New Roman"/>
              </a:rPr>
              <a:t>Input </a:t>
            </a:r>
            <a:r>
              <a:rPr sz="2400" b="1" spc="-10" dirty="0">
                <a:solidFill>
                  <a:srgbClr val="0033CC"/>
                </a:solidFill>
                <a:latin typeface="Times New Roman"/>
                <a:cs typeface="Times New Roman"/>
              </a:rPr>
              <a:t>Queue</a:t>
            </a:r>
            <a:r>
              <a:rPr sz="2400" b="1" spc="-10" dirty="0">
                <a:solidFill>
                  <a:srgbClr val="0033CC"/>
                </a:solidFill>
                <a:latin typeface="Wingdings"/>
                <a:cs typeface="Wingdings"/>
              </a:rPr>
              <a:t></a:t>
            </a:r>
            <a:r>
              <a:rPr sz="2400" b="1" spc="-10" dirty="0">
                <a:solidFill>
                  <a:srgbClr val="0033CC"/>
                </a:solidFill>
                <a:latin typeface="Times New Roman"/>
                <a:cs typeface="Times New Roman"/>
              </a:rPr>
              <a:t> </a:t>
            </a:r>
            <a:r>
              <a:rPr sz="2400" b="1" spc="-5" dirty="0">
                <a:solidFill>
                  <a:srgbClr val="0033CC"/>
                </a:solidFill>
                <a:latin typeface="Times New Roman"/>
                <a:cs typeface="Times New Roman"/>
              </a:rPr>
              <a:t>Select </a:t>
            </a:r>
            <a:r>
              <a:rPr sz="2400" b="1" dirty="0">
                <a:solidFill>
                  <a:srgbClr val="0033CC"/>
                </a:solidFill>
                <a:latin typeface="Times New Roman"/>
                <a:cs typeface="Times New Roman"/>
              </a:rPr>
              <a:t>a </a:t>
            </a:r>
            <a:r>
              <a:rPr sz="2400" b="1" spc="-5" dirty="0">
                <a:solidFill>
                  <a:srgbClr val="0033CC"/>
                </a:solidFill>
                <a:latin typeface="Times New Roman"/>
                <a:cs typeface="Times New Roman"/>
              </a:rPr>
              <a:t>process </a:t>
            </a:r>
            <a:r>
              <a:rPr sz="2400" b="1" dirty="0">
                <a:solidFill>
                  <a:srgbClr val="0033CC"/>
                </a:solidFill>
                <a:latin typeface="Wingdings"/>
                <a:cs typeface="Wingdings"/>
              </a:rPr>
              <a:t></a:t>
            </a:r>
            <a:r>
              <a:rPr sz="2400" b="1" dirty="0">
                <a:solidFill>
                  <a:srgbClr val="0033CC"/>
                </a:solidFill>
                <a:latin typeface="Times New Roman"/>
                <a:cs typeface="Times New Roman"/>
              </a:rPr>
              <a:t> Loads it </a:t>
            </a:r>
            <a:r>
              <a:rPr sz="2400" b="1" spc="-5" dirty="0">
                <a:solidFill>
                  <a:srgbClr val="0033CC"/>
                </a:solidFill>
                <a:latin typeface="Times New Roman"/>
                <a:cs typeface="Times New Roman"/>
              </a:rPr>
              <a:t>into </a:t>
            </a:r>
            <a:r>
              <a:rPr sz="2400" b="1" spc="-15" dirty="0">
                <a:solidFill>
                  <a:srgbClr val="0033CC"/>
                </a:solidFill>
                <a:latin typeface="Times New Roman"/>
                <a:cs typeface="Times New Roman"/>
              </a:rPr>
              <a:t>memory </a:t>
            </a:r>
            <a:r>
              <a:rPr sz="2400" b="1" dirty="0">
                <a:solidFill>
                  <a:srgbClr val="0033CC"/>
                </a:solidFill>
                <a:latin typeface="Wingdings"/>
                <a:cs typeface="Wingdings"/>
              </a:rPr>
              <a:t></a:t>
            </a:r>
            <a:r>
              <a:rPr sz="2400" b="1" dirty="0">
                <a:solidFill>
                  <a:srgbClr val="0033CC"/>
                </a:solidFill>
                <a:latin typeface="Times New Roman"/>
                <a:cs typeface="Times New Roman"/>
              </a:rPr>
              <a:t> </a:t>
            </a:r>
            <a:r>
              <a:rPr sz="2400" b="1" spc="-5" dirty="0">
                <a:solidFill>
                  <a:srgbClr val="0033CC"/>
                </a:solidFill>
                <a:latin typeface="Times New Roman"/>
                <a:cs typeface="Times New Roman"/>
              </a:rPr>
              <a:t>Executes </a:t>
            </a:r>
            <a:r>
              <a:rPr sz="2400" b="1" dirty="0">
                <a:solidFill>
                  <a:srgbClr val="0033CC"/>
                </a:solidFill>
                <a:latin typeface="Times New Roman"/>
                <a:cs typeface="Times New Roman"/>
              </a:rPr>
              <a:t>and </a:t>
            </a:r>
            <a:r>
              <a:rPr sz="2400" b="1" spc="-5" dirty="0">
                <a:solidFill>
                  <a:srgbClr val="0033CC"/>
                </a:solidFill>
                <a:latin typeface="Times New Roman"/>
                <a:cs typeface="Times New Roman"/>
              </a:rPr>
              <a:t>accesses instructions </a:t>
            </a:r>
            <a:r>
              <a:rPr sz="2400" b="1" dirty="0">
                <a:solidFill>
                  <a:srgbClr val="0033CC"/>
                </a:solidFill>
                <a:latin typeface="Times New Roman"/>
                <a:cs typeface="Times New Roman"/>
              </a:rPr>
              <a:t>and </a:t>
            </a:r>
            <a:r>
              <a:rPr sz="2400" b="1" spc="-5" dirty="0">
                <a:solidFill>
                  <a:srgbClr val="0033CC"/>
                </a:solidFill>
                <a:latin typeface="Times New Roman"/>
                <a:cs typeface="Times New Roman"/>
              </a:rPr>
              <a:t>data </a:t>
            </a:r>
            <a:r>
              <a:rPr sz="2400" b="1" dirty="0">
                <a:solidFill>
                  <a:srgbClr val="0033CC"/>
                </a:solidFill>
                <a:latin typeface="Times New Roman"/>
                <a:cs typeface="Times New Roman"/>
              </a:rPr>
              <a:t>from </a:t>
            </a:r>
            <a:r>
              <a:rPr sz="2400" b="1" spc="-10" dirty="0">
                <a:solidFill>
                  <a:srgbClr val="0033CC"/>
                </a:solidFill>
                <a:latin typeface="Times New Roman"/>
                <a:cs typeface="Times New Roman"/>
              </a:rPr>
              <a:t>memory </a:t>
            </a:r>
            <a:r>
              <a:rPr sz="2400" b="1" dirty="0">
                <a:solidFill>
                  <a:srgbClr val="0033CC"/>
                </a:solidFill>
                <a:latin typeface="Wingdings"/>
                <a:cs typeface="Wingdings"/>
              </a:rPr>
              <a:t></a:t>
            </a:r>
            <a:r>
              <a:rPr sz="2400" b="1" dirty="0">
                <a:solidFill>
                  <a:srgbClr val="0033CC"/>
                </a:solidFill>
                <a:latin typeface="Times New Roman"/>
                <a:cs typeface="Times New Roman"/>
              </a:rPr>
              <a:t> </a:t>
            </a:r>
            <a:r>
              <a:rPr sz="2400" b="1" spc="-10" dirty="0">
                <a:solidFill>
                  <a:srgbClr val="0033CC"/>
                </a:solidFill>
                <a:latin typeface="Times New Roman"/>
                <a:cs typeface="Times New Roman"/>
              </a:rPr>
              <a:t>Process </a:t>
            </a:r>
            <a:r>
              <a:rPr sz="2400" b="1" spc="-5" dirty="0">
                <a:solidFill>
                  <a:srgbClr val="0033CC"/>
                </a:solidFill>
                <a:latin typeface="Times New Roman"/>
                <a:cs typeface="Times New Roman"/>
              </a:rPr>
              <a:t>terminates </a:t>
            </a:r>
            <a:r>
              <a:rPr sz="2400" b="1" spc="-5" dirty="0">
                <a:solidFill>
                  <a:srgbClr val="0033CC"/>
                </a:solidFill>
                <a:latin typeface="Wingdings"/>
                <a:cs typeface="Wingdings"/>
              </a:rPr>
              <a:t></a:t>
            </a:r>
            <a:r>
              <a:rPr sz="2400" b="1" spc="-5" dirty="0">
                <a:solidFill>
                  <a:srgbClr val="0033CC"/>
                </a:solidFill>
                <a:latin typeface="Times New Roman"/>
                <a:cs typeface="Times New Roman"/>
              </a:rPr>
              <a:t> </a:t>
            </a:r>
            <a:r>
              <a:rPr sz="2400" b="1" spc="-10" dirty="0">
                <a:solidFill>
                  <a:srgbClr val="0033CC"/>
                </a:solidFill>
                <a:latin typeface="Times New Roman"/>
                <a:cs typeface="Times New Roman"/>
              </a:rPr>
              <a:t>memory </a:t>
            </a:r>
            <a:r>
              <a:rPr sz="2400" b="1" spc="-5" dirty="0">
                <a:solidFill>
                  <a:srgbClr val="0033CC"/>
                </a:solidFill>
                <a:latin typeface="Times New Roman"/>
                <a:cs typeface="Times New Roman"/>
              </a:rPr>
              <a:t>space </a:t>
            </a:r>
            <a:r>
              <a:rPr sz="2400" b="1" dirty="0">
                <a:solidFill>
                  <a:srgbClr val="0033CC"/>
                </a:solidFill>
                <a:latin typeface="Times New Roman"/>
                <a:cs typeface="Times New Roman"/>
              </a:rPr>
              <a:t>is </a:t>
            </a:r>
            <a:r>
              <a:rPr sz="2400" b="1" spc="-5" dirty="0">
                <a:solidFill>
                  <a:srgbClr val="0033CC"/>
                </a:solidFill>
                <a:latin typeface="Times New Roman"/>
                <a:cs typeface="Times New Roman"/>
              </a:rPr>
              <a:t>declared available</a:t>
            </a:r>
            <a:r>
              <a:rPr sz="2400" b="1" spc="-5" dirty="0">
                <a:solidFill>
                  <a:srgbClr val="0033CC"/>
                </a:solidFill>
                <a:latin typeface="Wingdings"/>
                <a:cs typeface="Wingdings"/>
              </a:rPr>
              <a:t></a:t>
            </a:r>
            <a:r>
              <a:rPr sz="2400" b="1" spc="-5" dirty="0">
                <a:solidFill>
                  <a:srgbClr val="0033CC"/>
                </a:solidFill>
                <a:latin typeface="Times New Roman"/>
                <a:cs typeface="Times New Roman"/>
              </a:rPr>
              <a:t> </a:t>
            </a:r>
            <a:r>
              <a:rPr sz="2400" b="1" spc="-15" dirty="0">
                <a:solidFill>
                  <a:srgbClr val="0033CC"/>
                </a:solidFill>
                <a:latin typeface="Times New Roman"/>
                <a:cs typeface="Times New Roman"/>
              </a:rPr>
              <a:t>memory </a:t>
            </a:r>
            <a:r>
              <a:rPr sz="2400" b="1" dirty="0">
                <a:solidFill>
                  <a:srgbClr val="0033CC"/>
                </a:solidFill>
                <a:latin typeface="Times New Roman"/>
                <a:cs typeface="Times New Roman"/>
              </a:rPr>
              <a:t>is </a:t>
            </a:r>
            <a:r>
              <a:rPr sz="2400" b="1" spc="-10" dirty="0">
                <a:solidFill>
                  <a:srgbClr val="0033CC"/>
                </a:solidFill>
                <a:latin typeface="Times New Roman"/>
                <a:cs typeface="Times New Roman"/>
              </a:rPr>
              <a:t>reclaimed </a:t>
            </a:r>
            <a:r>
              <a:rPr sz="2400" b="1" dirty="0">
                <a:solidFill>
                  <a:srgbClr val="0033CC"/>
                </a:solidFill>
                <a:latin typeface="Times New Roman"/>
                <a:cs typeface="Times New Roman"/>
              </a:rPr>
              <a:t>for use by </a:t>
            </a:r>
            <a:r>
              <a:rPr sz="2400" b="1" spc="-5" dirty="0">
                <a:solidFill>
                  <a:srgbClr val="0033CC"/>
                </a:solidFill>
                <a:latin typeface="Times New Roman"/>
                <a:cs typeface="Times New Roman"/>
              </a:rPr>
              <a:t>other</a:t>
            </a:r>
            <a:r>
              <a:rPr sz="2400" b="1" spc="65" dirty="0">
                <a:solidFill>
                  <a:srgbClr val="0033CC"/>
                </a:solidFill>
                <a:latin typeface="Times New Roman"/>
                <a:cs typeface="Times New Roman"/>
              </a:rPr>
              <a:t> </a:t>
            </a:r>
            <a:r>
              <a:rPr sz="2400" b="1" spc="-5" dirty="0">
                <a:solidFill>
                  <a:srgbClr val="0033CC"/>
                </a:solidFill>
                <a:latin typeface="Times New Roman"/>
                <a:cs typeface="Times New Roman"/>
              </a:rPr>
              <a:t>processes</a:t>
            </a:r>
            <a:endParaRPr sz="2400">
              <a:latin typeface="Times New Roman"/>
              <a:cs typeface="Times New Roman"/>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78739" y="23825"/>
            <a:ext cx="8992870" cy="6581775"/>
          </a:xfrm>
          <a:prstGeom prst="rect">
            <a:avLst/>
          </a:prstGeom>
        </p:spPr>
        <p:txBody>
          <a:bodyPr vert="horz" wrap="square" lIns="0" tIns="12700" rIns="0" bIns="0" rtlCol="0">
            <a:spAutoFit/>
          </a:bodyPr>
          <a:lstStyle/>
          <a:p>
            <a:pPr marL="12700" marR="5080" algn="just">
              <a:lnSpc>
                <a:spcPct val="100000"/>
              </a:lnSpc>
              <a:spcBef>
                <a:spcPts val="100"/>
              </a:spcBef>
              <a:buSzPct val="95833"/>
              <a:buFont typeface="Wingdings"/>
              <a:buChar char=""/>
              <a:tabLst>
                <a:tab pos="256540" algn="l"/>
              </a:tabLst>
            </a:pPr>
            <a:r>
              <a:rPr sz="2400" spc="-10" dirty="0">
                <a:latin typeface="Times New Roman"/>
                <a:cs typeface="Times New Roman"/>
              </a:rPr>
              <a:t>Frame </a:t>
            </a:r>
            <a:r>
              <a:rPr sz="2400" spc="-5" dirty="0">
                <a:latin typeface="Times New Roman"/>
                <a:cs typeface="Times New Roman"/>
              </a:rPr>
              <a:t>number denotes </a:t>
            </a:r>
            <a:r>
              <a:rPr sz="2400" dirty="0">
                <a:latin typeface="Times New Roman"/>
                <a:cs typeface="Times New Roman"/>
              </a:rPr>
              <a:t>the </a:t>
            </a:r>
            <a:r>
              <a:rPr sz="2400" spc="-5" dirty="0">
                <a:latin typeface="Times New Roman"/>
                <a:cs typeface="Times New Roman"/>
              </a:rPr>
              <a:t>frame where </a:t>
            </a:r>
            <a:r>
              <a:rPr sz="2400" dirty="0">
                <a:latin typeface="Times New Roman"/>
                <a:cs typeface="Times New Roman"/>
              </a:rPr>
              <a:t>the </a:t>
            </a:r>
            <a:r>
              <a:rPr sz="2400" spc="-5" dirty="0">
                <a:latin typeface="Times New Roman"/>
                <a:cs typeface="Times New Roman"/>
              </a:rPr>
              <a:t>page </a:t>
            </a:r>
            <a:r>
              <a:rPr sz="2400" dirty="0">
                <a:latin typeface="Times New Roman"/>
                <a:cs typeface="Times New Roman"/>
              </a:rPr>
              <a:t>is </a:t>
            </a:r>
            <a:r>
              <a:rPr sz="2400" spc="-5" dirty="0">
                <a:latin typeface="Times New Roman"/>
                <a:cs typeface="Times New Roman"/>
              </a:rPr>
              <a:t>present </a:t>
            </a:r>
            <a:r>
              <a:rPr sz="2400" dirty="0">
                <a:latin typeface="Times New Roman"/>
                <a:cs typeface="Times New Roman"/>
              </a:rPr>
              <a:t>in the </a:t>
            </a:r>
            <a:r>
              <a:rPr sz="2400" spc="-10" dirty="0">
                <a:latin typeface="Times New Roman"/>
                <a:cs typeface="Times New Roman"/>
              </a:rPr>
              <a:t>main  </a:t>
            </a:r>
            <a:r>
              <a:rPr sz="2400" spc="-30" dirty="0">
                <a:latin typeface="Times New Roman"/>
                <a:cs typeface="Times New Roman"/>
              </a:rPr>
              <a:t>memory. </a:t>
            </a:r>
            <a:r>
              <a:rPr sz="2400" dirty="0">
                <a:latin typeface="Times New Roman"/>
                <a:cs typeface="Times New Roman"/>
              </a:rPr>
              <a:t>The number of bits </a:t>
            </a:r>
            <a:r>
              <a:rPr sz="2400" spc="-5" dirty="0">
                <a:latin typeface="Times New Roman"/>
                <a:cs typeface="Times New Roman"/>
              </a:rPr>
              <a:t>required </a:t>
            </a:r>
            <a:r>
              <a:rPr sz="2400" dirty="0">
                <a:latin typeface="Times New Roman"/>
                <a:cs typeface="Times New Roman"/>
              </a:rPr>
              <a:t>for this </a:t>
            </a:r>
            <a:r>
              <a:rPr sz="2400" spc="-10" dirty="0">
                <a:latin typeface="Times New Roman"/>
                <a:cs typeface="Times New Roman"/>
              </a:rPr>
              <a:t>depends </a:t>
            </a:r>
            <a:r>
              <a:rPr sz="2400" dirty="0">
                <a:latin typeface="Times New Roman"/>
                <a:cs typeface="Times New Roman"/>
              </a:rPr>
              <a:t>on the number of  </a:t>
            </a:r>
            <a:r>
              <a:rPr sz="2400" spc="-10" dirty="0">
                <a:latin typeface="Times New Roman"/>
                <a:cs typeface="Times New Roman"/>
              </a:rPr>
              <a:t>frames </a:t>
            </a:r>
            <a:r>
              <a:rPr sz="2400" dirty="0">
                <a:latin typeface="Times New Roman"/>
                <a:cs typeface="Times New Roman"/>
              </a:rPr>
              <a:t>in the </a:t>
            </a:r>
            <a:r>
              <a:rPr sz="2400" spc="-5" dirty="0">
                <a:latin typeface="Times New Roman"/>
                <a:cs typeface="Times New Roman"/>
              </a:rPr>
              <a:t>main</a:t>
            </a:r>
            <a:r>
              <a:rPr sz="2400" spc="-25" dirty="0">
                <a:latin typeface="Times New Roman"/>
                <a:cs typeface="Times New Roman"/>
              </a:rPr>
              <a:t> </a:t>
            </a:r>
            <a:r>
              <a:rPr sz="2400" spc="-5" dirty="0">
                <a:latin typeface="Times New Roman"/>
                <a:cs typeface="Times New Roman"/>
              </a:rPr>
              <a:t>memory</a:t>
            </a:r>
            <a:endParaRPr sz="2400">
              <a:latin typeface="Times New Roman"/>
              <a:cs typeface="Times New Roman"/>
            </a:endParaRPr>
          </a:p>
          <a:p>
            <a:pPr>
              <a:lnSpc>
                <a:spcPct val="100000"/>
              </a:lnSpc>
              <a:spcBef>
                <a:spcPts val="10"/>
              </a:spcBef>
            </a:pPr>
            <a:endParaRPr sz="2500">
              <a:latin typeface="Times New Roman"/>
              <a:cs typeface="Times New Roman"/>
            </a:endParaRPr>
          </a:p>
          <a:p>
            <a:pPr marL="3229610">
              <a:lnSpc>
                <a:spcPct val="100000"/>
              </a:lnSpc>
            </a:pPr>
            <a:r>
              <a:rPr sz="2400" b="1" u="heavy" spc="-15" dirty="0">
                <a:solidFill>
                  <a:srgbClr val="0033CC"/>
                </a:solidFill>
                <a:uFill>
                  <a:solidFill>
                    <a:srgbClr val="0033CC"/>
                  </a:solidFill>
                </a:uFill>
                <a:latin typeface="Times New Roman"/>
                <a:cs typeface="Times New Roman"/>
              </a:rPr>
              <a:t>Memory</a:t>
            </a:r>
            <a:r>
              <a:rPr sz="2400" b="1" u="heavy" spc="10" dirty="0">
                <a:solidFill>
                  <a:srgbClr val="0033CC"/>
                </a:solidFill>
                <a:uFill>
                  <a:solidFill>
                    <a:srgbClr val="0033CC"/>
                  </a:solidFill>
                </a:uFill>
                <a:latin typeface="Times New Roman"/>
                <a:cs typeface="Times New Roman"/>
              </a:rPr>
              <a:t> </a:t>
            </a:r>
            <a:r>
              <a:rPr sz="2400" b="1" u="heavy" spc="-15" dirty="0">
                <a:solidFill>
                  <a:srgbClr val="0033CC"/>
                </a:solidFill>
                <a:uFill>
                  <a:solidFill>
                    <a:srgbClr val="0033CC"/>
                  </a:solidFill>
                </a:uFill>
                <a:latin typeface="Times New Roman"/>
                <a:cs typeface="Times New Roman"/>
              </a:rPr>
              <a:t>Protection</a:t>
            </a:r>
            <a:endParaRPr sz="2400">
              <a:latin typeface="Times New Roman"/>
              <a:cs typeface="Times New Roman"/>
            </a:endParaRPr>
          </a:p>
          <a:p>
            <a:pPr marL="12700" marR="9525">
              <a:lnSpc>
                <a:spcPct val="100000"/>
              </a:lnSpc>
              <a:buSzPct val="95833"/>
              <a:buFont typeface="Wingdings"/>
              <a:buChar char=""/>
              <a:tabLst>
                <a:tab pos="285115" algn="l"/>
                <a:tab pos="2409190" algn="l"/>
                <a:tab pos="2917825" algn="l"/>
                <a:tab pos="4159250" algn="l"/>
                <a:tab pos="5369560" algn="l"/>
                <a:tab pos="5927725" algn="l"/>
                <a:tab pos="6692900" algn="l"/>
                <a:tab pos="7049770" algn="l"/>
                <a:tab pos="8159115" algn="l"/>
                <a:tab pos="8568055" algn="l"/>
              </a:tabLst>
            </a:pPr>
            <a:r>
              <a:rPr sz="2400" b="1" spc="-30" dirty="0">
                <a:solidFill>
                  <a:srgbClr val="FF0000"/>
                </a:solidFill>
                <a:latin typeface="Times New Roman"/>
                <a:cs typeface="Times New Roman"/>
              </a:rPr>
              <a:t>P</a:t>
            </a:r>
            <a:r>
              <a:rPr sz="2400" b="1" spc="-35" dirty="0">
                <a:solidFill>
                  <a:srgbClr val="FF0000"/>
                </a:solidFill>
                <a:latin typeface="Times New Roman"/>
                <a:cs typeface="Times New Roman"/>
              </a:rPr>
              <a:t>r</a:t>
            </a:r>
            <a:r>
              <a:rPr sz="2400" b="1" spc="-10" dirty="0">
                <a:solidFill>
                  <a:srgbClr val="FF0000"/>
                </a:solidFill>
                <a:latin typeface="Times New Roman"/>
                <a:cs typeface="Times New Roman"/>
              </a:rPr>
              <a:t>e</a:t>
            </a:r>
            <a:r>
              <a:rPr sz="2400" b="1" spc="-5" dirty="0">
                <a:solidFill>
                  <a:srgbClr val="FF0000"/>
                </a:solidFill>
                <a:latin typeface="Times New Roman"/>
                <a:cs typeface="Times New Roman"/>
              </a:rPr>
              <a:t>s</a:t>
            </a:r>
            <a:r>
              <a:rPr sz="2400" b="1" spc="-15" dirty="0">
                <a:solidFill>
                  <a:srgbClr val="FF0000"/>
                </a:solidFill>
                <a:latin typeface="Times New Roman"/>
                <a:cs typeface="Times New Roman"/>
              </a:rPr>
              <a:t>e</a:t>
            </a:r>
            <a:r>
              <a:rPr sz="2400" b="1" dirty="0">
                <a:solidFill>
                  <a:srgbClr val="FF0000"/>
                </a:solidFill>
                <a:latin typeface="Times New Roman"/>
                <a:cs typeface="Times New Roman"/>
              </a:rPr>
              <a:t>n</a:t>
            </a:r>
            <a:r>
              <a:rPr sz="2400" b="1" spc="-5" dirty="0">
                <a:solidFill>
                  <a:srgbClr val="FF0000"/>
                </a:solidFill>
                <a:latin typeface="Times New Roman"/>
                <a:cs typeface="Times New Roman"/>
              </a:rPr>
              <a:t>t/Absent</a:t>
            </a:r>
            <a:r>
              <a:rPr sz="2400" b="1" dirty="0">
                <a:solidFill>
                  <a:srgbClr val="FF0000"/>
                </a:solidFill>
                <a:latin typeface="Times New Roman"/>
                <a:cs typeface="Times New Roman"/>
              </a:rPr>
              <a:t>	bit	</a:t>
            </a:r>
            <a:r>
              <a:rPr sz="2400" b="1" spc="-5" dirty="0">
                <a:solidFill>
                  <a:srgbClr val="FF0000"/>
                </a:solidFill>
                <a:latin typeface="Times New Roman"/>
                <a:cs typeface="Times New Roman"/>
              </a:rPr>
              <a:t>s</a:t>
            </a:r>
            <a:r>
              <a:rPr sz="2400" b="1" dirty="0">
                <a:solidFill>
                  <a:srgbClr val="FF0000"/>
                </a:solidFill>
                <a:latin typeface="Times New Roman"/>
                <a:cs typeface="Times New Roman"/>
              </a:rPr>
              <a:t>p</a:t>
            </a:r>
            <a:r>
              <a:rPr sz="2400" b="1" spc="10" dirty="0">
                <a:solidFill>
                  <a:srgbClr val="FF0000"/>
                </a:solidFill>
                <a:latin typeface="Times New Roman"/>
                <a:cs typeface="Times New Roman"/>
              </a:rPr>
              <a:t>e</a:t>
            </a:r>
            <a:r>
              <a:rPr sz="2400" b="1" spc="-10" dirty="0">
                <a:solidFill>
                  <a:srgbClr val="FF0000"/>
                </a:solidFill>
                <a:latin typeface="Times New Roman"/>
                <a:cs typeface="Times New Roman"/>
              </a:rPr>
              <a:t>c</a:t>
            </a:r>
            <a:r>
              <a:rPr sz="2400" b="1" dirty="0">
                <a:solidFill>
                  <a:srgbClr val="FF0000"/>
                </a:solidFill>
                <a:latin typeface="Times New Roman"/>
                <a:cs typeface="Times New Roman"/>
              </a:rPr>
              <a:t>i</a:t>
            </a:r>
            <a:r>
              <a:rPr sz="2400" b="1" spc="15" dirty="0">
                <a:solidFill>
                  <a:srgbClr val="FF0000"/>
                </a:solidFill>
                <a:latin typeface="Times New Roman"/>
                <a:cs typeface="Times New Roman"/>
              </a:rPr>
              <a:t>f</a:t>
            </a:r>
            <a:r>
              <a:rPr sz="2400" b="1" spc="-5" dirty="0">
                <a:solidFill>
                  <a:srgbClr val="FF0000"/>
                </a:solidFill>
                <a:latin typeface="Times New Roman"/>
                <a:cs typeface="Times New Roman"/>
              </a:rPr>
              <a:t>ies</a:t>
            </a:r>
            <a:r>
              <a:rPr sz="2400" b="1" dirty="0">
                <a:solidFill>
                  <a:srgbClr val="FF0000"/>
                </a:solidFill>
                <a:latin typeface="Times New Roman"/>
                <a:cs typeface="Times New Roman"/>
              </a:rPr>
              <a:t>	</a:t>
            </a:r>
            <a:r>
              <a:rPr sz="2400" b="1" spc="-5" dirty="0">
                <a:solidFill>
                  <a:srgbClr val="FF0000"/>
                </a:solidFill>
                <a:latin typeface="Times New Roman"/>
                <a:cs typeface="Times New Roman"/>
              </a:rPr>
              <a:t>whe</a:t>
            </a:r>
            <a:r>
              <a:rPr sz="2400" b="1" spc="-20" dirty="0">
                <a:solidFill>
                  <a:srgbClr val="FF0000"/>
                </a:solidFill>
                <a:latin typeface="Times New Roman"/>
                <a:cs typeface="Times New Roman"/>
              </a:rPr>
              <a:t>t</a:t>
            </a:r>
            <a:r>
              <a:rPr sz="2400" b="1" dirty="0">
                <a:solidFill>
                  <a:srgbClr val="FF0000"/>
                </a:solidFill>
                <a:latin typeface="Times New Roman"/>
                <a:cs typeface="Times New Roman"/>
              </a:rPr>
              <a:t>h</a:t>
            </a:r>
            <a:r>
              <a:rPr sz="2400" b="1" spc="-10" dirty="0">
                <a:solidFill>
                  <a:srgbClr val="FF0000"/>
                </a:solidFill>
                <a:latin typeface="Times New Roman"/>
                <a:cs typeface="Times New Roman"/>
              </a:rPr>
              <a:t>e</a:t>
            </a:r>
            <a:r>
              <a:rPr sz="2400" b="1" dirty="0">
                <a:solidFill>
                  <a:srgbClr val="FF0000"/>
                </a:solidFill>
                <a:latin typeface="Times New Roman"/>
                <a:cs typeface="Times New Roman"/>
              </a:rPr>
              <a:t>r	</a:t>
            </a:r>
            <a:r>
              <a:rPr sz="2400" b="1" spc="-5" dirty="0">
                <a:solidFill>
                  <a:srgbClr val="FF0000"/>
                </a:solidFill>
                <a:latin typeface="Times New Roman"/>
                <a:cs typeface="Times New Roman"/>
              </a:rPr>
              <a:t>the</a:t>
            </a:r>
            <a:r>
              <a:rPr sz="2400" b="1" dirty="0">
                <a:solidFill>
                  <a:srgbClr val="FF0000"/>
                </a:solidFill>
                <a:latin typeface="Times New Roman"/>
                <a:cs typeface="Times New Roman"/>
              </a:rPr>
              <a:t>	pa</a:t>
            </a:r>
            <a:r>
              <a:rPr sz="2400" b="1" spc="20" dirty="0">
                <a:solidFill>
                  <a:srgbClr val="FF0000"/>
                </a:solidFill>
                <a:latin typeface="Times New Roman"/>
                <a:cs typeface="Times New Roman"/>
              </a:rPr>
              <a:t>g</a:t>
            </a:r>
            <a:r>
              <a:rPr sz="2400" b="1" dirty="0">
                <a:solidFill>
                  <a:srgbClr val="FF0000"/>
                </a:solidFill>
                <a:latin typeface="Times New Roman"/>
                <a:cs typeface="Times New Roman"/>
              </a:rPr>
              <a:t>e	i</a:t>
            </a:r>
            <a:r>
              <a:rPr sz="2400" b="1" spc="-5" dirty="0">
                <a:solidFill>
                  <a:srgbClr val="FF0000"/>
                </a:solidFill>
                <a:latin typeface="Times New Roman"/>
                <a:cs typeface="Times New Roman"/>
              </a:rPr>
              <a:t>s</a:t>
            </a:r>
            <a:r>
              <a:rPr sz="2400" b="1" dirty="0">
                <a:solidFill>
                  <a:srgbClr val="FF0000"/>
                </a:solidFill>
                <a:latin typeface="Times New Roman"/>
                <a:cs typeface="Times New Roman"/>
              </a:rPr>
              <a:t>	p</a:t>
            </a:r>
            <a:r>
              <a:rPr sz="2400" b="1" spc="-60" dirty="0">
                <a:solidFill>
                  <a:srgbClr val="FF0000"/>
                </a:solidFill>
                <a:latin typeface="Times New Roman"/>
                <a:cs typeface="Times New Roman"/>
              </a:rPr>
              <a:t>r</a:t>
            </a:r>
            <a:r>
              <a:rPr sz="2400" b="1" spc="-10" dirty="0">
                <a:solidFill>
                  <a:srgbClr val="FF0000"/>
                </a:solidFill>
                <a:latin typeface="Times New Roman"/>
                <a:cs typeface="Times New Roman"/>
              </a:rPr>
              <a:t>e</a:t>
            </a:r>
            <a:r>
              <a:rPr sz="2400" b="1" spc="-5" dirty="0">
                <a:solidFill>
                  <a:srgbClr val="FF0000"/>
                </a:solidFill>
                <a:latin typeface="Times New Roman"/>
                <a:cs typeface="Times New Roman"/>
              </a:rPr>
              <a:t>s</a:t>
            </a:r>
            <a:r>
              <a:rPr sz="2400" b="1" spc="-15" dirty="0">
                <a:solidFill>
                  <a:srgbClr val="FF0000"/>
                </a:solidFill>
                <a:latin typeface="Times New Roman"/>
                <a:cs typeface="Times New Roman"/>
              </a:rPr>
              <a:t>e</a:t>
            </a:r>
            <a:r>
              <a:rPr sz="2400" b="1" dirty="0">
                <a:solidFill>
                  <a:srgbClr val="FF0000"/>
                </a:solidFill>
                <a:latin typeface="Times New Roman"/>
                <a:cs typeface="Times New Roman"/>
              </a:rPr>
              <a:t>nt	i</a:t>
            </a:r>
            <a:r>
              <a:rPr sz="2400" b="1" spc="-5" dirty="0">
                <a:solidFill>
                  <a:srgbClr val="FF0000"/>
                </a:solidFill>
                <a:latin typeface="Times New Roman"/>
                <a:cs typeface="Times New Roman"/>
              </a:rPr>
              <a:t>n</a:t>
            </a:r>
            <a:r>
              <a:rPr sz="2400" b="1" dirty="0">
                <a:solidFill>
                  <a:srgbClr val="FF0000"/>
                </a:solidFill>
                <a:latin typeface="Times New Roman"/>
                <a:cs typeface="Times New Roman"/>
              </a:rPr>
              <a:t>	</a:t>
            </a:r>
            <a:r>
              <a:rPr sz="2400" b="1" spc="-5" dirty="0">
                <a:solidFill>
                  <a:srgbClr val="FF0000"/>
                </a:solidFill>
                <a:latin typeface="Times New Roman"/>
                <a:cs typeface="Times New Roman"/>
              </a:rPr>
              <a:t>the  </a:t>
            </a:r>
            <a:r>
              <a:rPr sz="2400" b="1" spc="-10" dirty="0">
                <a:solidFill>
                  <a:srgbClr val="FF0000"/>
                </a:solidFill>
                <a:latin typeface="Times New Roman"/>
                <a:cs typeface="Times New Roman"/>
              </a:rPr>
              <a:t>main </a:t>
            </a:r>
            <a:r>
              <a:rPr sz="2400" b="1" spc="-15" dirty="0">
                <a:solidFill>
                  <a:srgbClr val="FF0000"/>
                </a:solidFill>
                <a:latin typeface="Times New Roman"/>
                <a:cs typeface="Times New Roman"/>
              </a:rPr>
              <a:t>memory </a:t>
            </a:r>
            <a:r>
              <a:rPr sz="2400" b="1" spc="-5" dirty="0">
                <a:solidFill>
                  <a:srgbClr val="FF0000"/>
                </a:solidFill>
                <a:latin typeface="Times New Roman"/>
                <a:cs typeface="Times New Roman"/>
              </a:rPr>
              <a:t>or not. </a:t>
            </a:r>
            <a:r>
              <a:rPr sz="2400" b="1" dirty="0">
                <a:solidFill>
                  <a:srgbClr val="FF0000"/>
                </a:solidFill>
                <a:latin typeface="Times New Roman"/>
                <a:cs typeface="Times New Roman"/>
              </a:rPr>
              <a:t>It is also </a:t>
            </a:r>
            <a:r>
              <a:rPr sz="2400" b="1" spc="-5" dirty="0">
                <a:solidFill>
                  <a:srgbClr val="FF0000"/>
                </a:solidFill>
                <a:latin typeface="Times New Roman"/>
                <a:cs typeface="Times New Roman"/>
              </a:rPr>
              <a:t>called </a:t>
            </a:r>
            <a:r>
              <a:rPr sz="2400" b="1" spc="-15" dirty="0">
                <a:solidFill>
                  <a:srgbClr val="FF0000"/>
                </a:solidFill>
                <a:latin typeface="Times New Roman"/>
                <a:cs typeface="Times New Roman"/>
              </a:rPr>
              <a:t>Valid/Invalid</a:t>
            </a:r>
            <a:r>
              <a:rPr sz="2400" b="1" spc="-50" dirty="0">
                <a:solidFill>
                  <a:srgbClr val="FF0000"/>
                </a:solidFill>
                <a:latin typeface="Times New Roman"/>
                <a:cs typeface="Times New Roman"/>
              </a:rPr>
              <a:t> </a:t>
            </a:r>
            <a:r>
              <a:rPr sz="2400" b="1" spc="-5" dirty="0">
                <a:solidFill>
                  <a:srgbClr val="FF0000"/>
                </a:solidFill>
                <a:latin typeface="Times New Roman"/>
                <a:cs typeface="Times New Roman"/>
              </a:rPr>
              <a:t>bit.</a:t>
            </a:r>
            <a:endParaRPr sz="2400">
              <a:latin typeface="Times New Roman"/>
              <a:cs typeface="Times New Roman"/>
            </a:endParaRPr>
          </a:p>
          <a:p>
            <a:pPr marL="12700" marR="10160">
              <a:lnSpc>
                <a:spcPct val="100000"/>
              </a:lnSpc>
              <a:spcBef>
                <a:spcPts val="5"/>
              </a:spcBef>
              <a:buSzPct val="95833"/>
              <a:buFont typeface="Wingdings"/>
              <a:buChar char=""/>
              <a:tabLst>
                <a:tab pos="285115" algn="l"/>
              </a:tabLst>
            </a:pPr>
            <a:r>
              <a:rPr sz="2400" spc="-20" dirty="0">
                <a:latin typeface="Times New Roman"/>
                <a:cs typeface="Times New Roman"/>
              </a:rPr>
              <a:t>If </a:t>
            </a:r>
            <a:r>
              <a:rPr sz="2400" dirty="0">
                <a:latin typeface="Times New Roman"/>
                <a:cs typeface="Times New Roman"/>
              </a:rPr>
              <a:t>the page </a:t>
            </a:r>
            <a:r>
              <a:rPr sz="2400" spc="-5" dirty="0">
                <a:latin typeface="Times New Roman"/>
                <a:cs typeface="Times New Roman"/>
              </a:rPr>
              <a:t>we </a:t>
            </a:r>
            <a:r>
              <a:rPr sz="2400" dirty="0">
                <a:latin typeface="Times New Roman"/>
                <a:cs typeface="Times New Roman"/>
              </a:rPr>
              <a:t>are looking for is not </a:t>
            </a:r>
            <a:r>
              <a:rPr sz="2400" spc="-5" dirty="0">
                <a:latin typeface="Times New Roman"/>
                <a:cs typeface="Times New Roman"/>
              </a:rPr>
              <a:t>present </a:t>
            </a:r>
            <a:r>
              <a:rPr sz="2400" dirty="0">
                <a:latin typeface="Times New Roman"/>
                <a:cs typeface="Times New Roman"/>
              </a:rPr>
              <a:t>in main memory , it is  </a:t>
            </a:r>
            <a:r>
              <a:rPr sz="2400" spc="-5" dirty="0">
                <a:latin typeface="Times New Roman"/>
                <a:cs typeface="Times New Roman"/>
              </a:rPr>
              <a:t>called </a:t>
            </a:r>
            <a:r>
              <a:rPr sz="2400" spc="-60" dirty="0">
                <a:latin typeface="Times New Roman"/>
                <a:cs typeface="Times New Roman"/>
              </a:rPr>
              <a:t>PAGE </a:t>
            </a:r>
            <a:r>
              <a:rPr sz="2400" spc="-110" dirty="0">
                <a:latin typeface="Times New Roman"/>
                <a:cs typeface="Times New Roman"/>
              </a:rPr>
              <a:t>FAULT. </a:t>
            </a:r>
            <a:r>
              <a:rPr sz="2400" spc="-5" dirty="0">
                <a:latin typeface="Times New Roman"/>
                <a:cs typeface="Times New Roman"/>
              </a:rPr>
              <a:t>Also </a:t>
            </a:r>
            <a:r>
              <a:rPr sz="2400" dirty="0">
                <a:latin typeface="Times New Roman"/>
                <a:cs typeface="Times New Roman"/>
              </a:rPr>
              <a:t>the </a:t>
            </a:r>
            <a:r>
              <a:rPr sz="2400" spc="-5" dirty="0">
                <a:latin typeface="Times New Roman"/>
                <a:cs typeface="Times New Roman"/>
              </a:rPr>
              <a:t>present/Absent </a:t>
            </a:r>
            <a:r>
              <a:rPr sz="2400" dirty="0">
                <a:latin typeface="Times New Roman"/>
                <a:cs typeface="Times New Roman"/>
              </a:rPr>
              <a:t>bit is </a:t>
            </a:r>
            <a:r>
              <a:rPr sz="2400" spc="-5" dirty="0">
                <a:latin typeface="Times New Roman"/>
                <a:cs typeface="Times New Roman"/>
              </a:rPr>
              <a:t>set </a:t>
            </a:r>
            <a:r>
              <a:rPr sz="2400" dirty="0">
                <a:latin typeface="Times New Roman"/>
                <a:cs typeface="Times New Roman"/>
              </a:rPr>
              <a:t>to</a:t>
            </a:r>
            <a:r>
              <a:rPr sz="2400" spc="110" dirty="0">
                <a:latin typeface="Times New Roman"/>
                <a:cs typeface="Times New Roman"/>
              </a:rPr>
              <a:t> </a:t>
            </a:r>
            <a:r>
              <a:rPr sz="2400" spc="-90" dirty="0">
                <a:latin typeface="Times New Roman"/>
                <a:cs typeface="Times New Roman"/>
              </a:rPr>
              <a:t>‗0‘).</a:t>
            </a:r>
            <a:endParaRPr sz="2400">
              <a:latin typeface="Times New Roman"/>
              <a:cs typeface="Times New Roman"/>
            </a:endParaRPr>
          </a:p>
          <a:p>
            <a:pPr>
              <a:lnSpc>
                <a:spcPct val="100000"/>
              </a:lnSpc>
              <a:spcBef>
                <a:spcPts val="15"/>
              </a:spcBef>
            </a:pPr>
            <a:endParaRPr sz="2500">
              <a:latin typeface="Times New Roman"/>
              <a:cs typeface="Times New Roman"/>
            </a:endParaRPr>
          </a:p>
          <a:p>
            <a:pPr marL="262890" indent="-250825">
              <a:lnSpc>
                <a:spcPts val="2635"/>
              </a:lnSpc>
              <a:buSzPct val="95454"/>
              <a:buFont typeface="Wingdings"/>
              <a:buChar char=""/>
              <a:tabLst>
                <a:tab pos="263525" algn="l"/>
              </a:tabLst>
            </a:pPr>
            <a:r>
              <a:rPr sz="2200" b="1" dirty="0">
                <a:solidFill>
                  <a:srgbClr val="FF0000"/>
                </a:solidFill>
                <a:latin typeface="Times New Roman"/>
                <a:cs typeface="Times New Roman"/>
              </a:rPr>
              <a:t>The </a:t>
            </a:r>
            <a:r>
              <a:rPr sz="2200" b="1" spc="-5" dirty="0">
                <a:solidFill>
                  <a:srgbClr val="FF0000"/>
                </a:solidFill>
                <a:latin typeface="Times New Roman"/>
                <a:cs typeface="Times New Roman"/>
              </a:rPr>
              <a:t>protection </a:t>
            </a:r>
            <a:r>
              <a:rPr sz="2200" b="1" dirty="0">
                <a:solidFill>
                  <a:srgbClr val="FF0000"/>
                </a:solidFill>
                <a:latin typeface="Times New Roman"/>
                <a:cs typeface="Times New Roman"/>
              </a:rPr>
              <a:t>bit </a:t>
            </a:r>
            <a:r>
              <a:rPr sz="2200" b="1" spc="5" dirty="0">
                <a:solidFill>
                  <a:srgbClr val="FF0000"/>
                </a:solidFill>
                <a:latin typeface="Times New Roman"/>
                <a:cs typeface="Times New Roman"/>
              </a:rPr>
              <a:t>known </a:t>
            </a:r>
            <a:r>
              <a:rPr sz="2200" b="1" dirty="0">
                <a:solidFill>
                  <a:srgbClr val="FF0000"/>
                </a:solidFill>
                <a:latin typeface="Times New Roman"/>
                <a:cs typeface="Times New Roman"/>
              </a:rPr>
              <a:t>as </a:t>
            </a:r>
            <a:r>
              <a:rPr sz="2200" b="1" spc="-5" dirty="0">
                <a:solidFill>
                  <a:srgbClr val="FF0000"/>
                </a:solidFill>
                <a:latin typeface="Times New Roman"/>
                <a:cs typeface="Times New Roman"/>
              </a:rPr>
              <a:t>Read/Write </a:t>
            </a:r>
            <a:r>
              <a:rPr sz="2200" b="1" dirty="0">
                <a:solidFill>
                  <a:srgbClr val="FF0000"/>
                </a:solidFill>
                <a:latin typeface="Times New Roman"/>
                <a:cs typeface="Times New Roman"/>
              </a:rPr>
              <a:t>bit </a:t>
            </a:r>
            <a:r>
              <a:rPr sz="2200" b="1" spc="5" dirty="0">
                <a:solidFill>
                  <a:srgbClr val="FF0000"/>
                </a:solidFill>
                <a:latin typeface="Times New Roman"/>
                <a:cs typeface="Times New Roman"/>
              </a:rPr>
              <a:t>is </a:t>
            </a:r>
            <a:r>
              <a:rPr sz="2200" b="1" dirty="0">
                <a:solidFill>
                  <a:srgbClr val="FF0000"/>
                </a:solidFill>
                <a:latin typeface="Times New Roman"/>
                <a:cs typeface="Times New Roman"/>
              </a:rPr>
              <a:t>used </a:t>
            </a:r>
            <a:r>
              <a:rPr sz="2200" b="1" spc="10" dirty="0">
                <a:solidFill>
                  <a:srgbClr val="FF0000"/>
                </a:solidFill>
                <a:latin typeface="Times New Roman"/>
                <a:cs typeface="Times New Roman"/>
              </a:rPr>
              <a:t>for </a:t>
            </a:r>
            <a:r>
              <a:rPr sz="2200" b="1" dirty="0">
                <a:solidFill>
                  <a:srgbClr val="FF0000"/>
                </a:solidFill>
                <a:latin typeface="Times New Roman"/>
                <a:cs typeface="Times New Roman"/>
              </a:rPr>
              <a:t>page</a:t>
            </a:r>
            <a:r>
              <a:rPr sz="2200" b="1" spc="-265" dirty="0">
                <a:solidFill>
                  <a:srgbClr val="FF0000"/>
                </a:solidFill>
                <a:latin typeface="Times New Roman"/>
                <a:cs typeface="Times New Roman"/>
              </a:rPr>
              <a:t> </a:t>
            </a:r>
            <a:r>
              <a:rPr sz="2200" b="1" dirty="0">
                <a:solidFill>
                  <a:srgbClr val="FF0000"/>
                </a:solidFill>
                <a:latin typeface="Times New Roman"/>
                <a:cs typeface="Times New Roman"/>
              </a:rPr>
              <a:t>protection.</a:t>
            </a:r>
            <a:endParaRPr sz="2200">
              <a:latin typeface="Times New Roman"/>
              <a:cs typeface="Times New Roman"/>
            </a:endParaRPr>
          </a:p>
          <a:p>
            <a:pPr marL="285115" indent="-273050">
              <a:lnSpc>
                <a:spcPts val="2875"/>
              </a:lnSpc>
              <a:buSzPct val="95833"/>
              <a:buFont typeface="Wingdings"/>
              <a:buChar char=""/>
              <a:tabLst>
                <a:tab pos="285750" algn="l"/>
              </a:tabLst>
            </a:pPr>
            <a:r>
              <a:rPr sz="2400" spc="-30" dirty="0">
                <a:latin typeface="Times New Roman"/>
                <a:cs typeface="Times New Roman"/>
              </a:rPr>
              <a:t>It </a:t>
            </a:r>
            <a:r>
              <a:rPr sz="2400" spc="-5" dirty="0">
                <a:latin typeface="Times New Roman"/>
                <a:cs typeface="Times New Roman"/>
              </a:rPr>
              <a:t>specifies </a:t>
            </a:r>
            <a:r>
              <a:rPr sz="2400" dirty="0">
                <a:latin typeface="Times New Roman"/>
                <a:cs typeface="Times New Roman"/>
              </a:rPr>
              <a:t>the </a:t>
            </a:r>
            <a:r>
              <a:rPr sz="2400" spc="-5" dirty="0">
                <a:latin typeface="Times New Roman"/>
                <a:cs typeface="Times New Roman"/>
              </a:rPr>
              <a:t>permissions for </a:t>
            </a:r>
            <a:r>
              <a:rPr sz="2400" spc="-10" dirty="0">
                <a:latin typeface="Times New Roman"/>
                <a:cs typeface="Times New Roman"/>
              </a:rPr>
              <a:t>read </a:t>
            </a:r>
            <a:r>
              <a:rPr sz="2400" spc="-5" dirty="0">
                <a:latin typeface="Times New Roman"/>
                <a:cs typeface="Times New Roman"/>
              </a:rPr>
              <a:t>or write operations on </a:t>
            </a:r>
            <a:r>
              <a:rPr sz="2400" dirty="0">
                <a:latin typeface="Times New Roman"/>
                <a:cs typeface="Times New Roman"/>
              </a:rPr>
              <a:t>the</a:t>
            </a:r>
            <a:r>
              <a:rPr sz="2400" spc="150" dirty="0">
                <a:latin typeface="Times New Roman"/>
                <a:cs typeface="Times New Roman"/>
              </a:rPr>
              <a:t> </a:t>
            </a:r>
            <a:r>
              <a:rPr sz="2400" spc="-10" dirty="0">
                <a:latin typeface="Times New Roman"/>
                <a:cs typeface="Times New Roman"/>
              </a:rPr>
              <a:t>page</a:t>
            </a:r>
            <a:endParaRPr sz="2400">
              <a:latin typeface="Times New Roman"/>
              <a:cs typeface="Times New Roman"/>
            </a:endParaRPr>
          </a:p>
          <a:p>
            <a:pPr marL="12700" marR="5715">
              <a:lnSpc>
                <a:spcPct val="100000"/>
              </a:lnSpc>
              <a:buSzPct val="95833"/>
              <a:buFont typeface="Wingdings"/>
              <a:buChar char=""/>
              <a:tabLst>
                <a:tab pos="285115" algn="l"/>
              </a:tabLst>
            </a:pPr>
            <a:r>
              <a:rPr sz="2400" dirty="0">
                <a:latin typeface="Times New Roman"/>
                <a:cs typeface="Times New Roman"/>
              </a:rPr>
              <a:t>The bit is </a:t>
            </a:r>
            <a:r>
              <a:rPr sz="2400" spc="-5" dirty="0">
                <a:latin typeface="Times New Roman"/>
                <a:cs typeface="Times New Roman"/>
              </a:rPr>
              <a:t>set </a:t>
            </a:r>
            <a:r>
              <a:rPr sz="2400" dirty="0">
                <a:latin typeface="Times New Roman"/>
                <a:cs typeface="Times New Roman"/>
              </a:rPr>
              <a:t>to </a:t>
            </a:r>
            <a:r>
              <a:rPr sz="2400" spc="-140" dirty="0">
                <a:latin typeface="Times New Roman"/>
                <a:cs typeface="Times New Roman"/>
              </a:rPr>
              <a:t>‗0‘ </a:t>
            </a:r>
            <a:r>
              <a:rPr sz="2400" dirty="0">
                <a:latin typeface="Times New Roman"/>
                <a:cs typeface="Times New Roman"/>
              </a:rPr>
              <a:t>if only </a:t>
            </a:r>
            <a:r>
              <a:rPr sz="2400" spc="-5" dirty="0">
                <a:latin typeface="Times New Roman"/>
                <a:cs typeface="Times New Roman"/>
              </a:rPr>
              <a:t>read operation </a:t>
            </a:r>
            <a:r>
              <a:rPr sz="2400" dirty="0">
                <a:latin typeface="Times New Roman"/>
                <a:cs typeface="Times New Roman"/>
              </a:rPr>
              <a:t>is </a:t>
            </a:r>
            <a:r>
              <a:rPr sz="2400" spc="-10" dirty="0">
                <a:latin typeface="Times New Roman"/>
                <a:cs typeface="Times New Roman"/>
              </a:rPr>
              <a:t>allowed </a:t>
            </a:r>
            <a:r>
              <a:rPr sz="2400" spc="-5" dirty="0">
                <a:latin typeface="Times New Roman"/>
                <a:cs typeface="Times New Roman"/>
              </a:rPr>
              <a:t>and set </a:t>
            </a:r>
            <a:r>
              <a:rPr sz="2400" dirty="0">
                <a:latin typeface="Times New Roman"/>
                <a:cs typeface="Times New Roman"/>
              </a:rPr>
              <a:t>to </a:t>
            </a:r>
            <a:r>
              <a:rPr sz="2400" spc="-140" dirty="0">
                <a:latin typeface="Times New Roman"/>
                <a:cs typeface="Times New Roman"/>
              </a:rPr>
              <a:t>‗1‘ </a:t>
            </a:r>
            <a:r>
              <a:rPr sz="2400" spc="5" dirty="0">
                <a:latin typeface="Times New Roman"/>
                <a:cs typeface="Times New Roman"/>
              </a:rPr>
              <a:t>if  </a:t>
            </a:r>
            <a:r>
              <a:rPr sz="2400" dirty="0">
                <a:latin typeface="Times New Roman"/>
                <a:cs typeface="Times New Roman"/>
              </a:rPr>
              <a:t>both </a:t>
            </a:r>
            <a:r>
              <a:rPr sz="2400" spc="-10" dirty="0">
                <a:latin typeface="Times New Roman"/>
                <a:cs typeface="Times New Roman"/>
              </a:rPr>
              <a:t>read </a:t>
            </a:r>
            <a:r>
              <a:rPr sz="2400" spc="-5" dirty="0">
                <a:latin typeface="Times New Roman"/>
                <a:cs typeface="Times New Roman"/>
              </a:rPr>
              <a:t>and write operations </a:t>
            </a:r>
            <a:r>
              <a:rPr sz="2400" spc="-10" dirty="0">
                <a:latin typeface="Times New Roman"/>
                <a:cs typeface="Times New Roman"/>
              </a:rPr>
              <a:t>are</a:t>
            </a:r>
            <a:r>
              <a:rPr sz="2400" spc="20" dirty="0">
                <a:latin typeface="Times New Roman"/>
                <a:cs typeface="Times New Roman"/>
              </a:rPr>
              <a:t> </a:t>
            </a:r>
            <a:r>
              <a:rPr sz="2400" spc="-5" dirty="0">
                <a:latin typeface="Times New Roman"/>
                <a:cs typeface="Times New Roman"/>
              </a:rPr>
              <a:t>allowed</a:t>
            </a:r>
            <a:endParaRPr sz="2400">
              <a:latin typeface="Times New Roman"/>
              <a:cs typeface="Times New Roman"/>
            </a:endParaRPr>
          </a:p>
          <a:p>
            <a:pPr>
              <a:lnSpc>
                <a:spcPct val="100000"/>
              </a:lnSpc>
              <a:spcBef>
                <a:spcPts val="10"/>
              </a:spcBef>
            </a:pPr>
            <a:endParaRPr sz="2500">
              <a:latin typeface="Times New Roman"/>
              <a:cs typeface="Times New Roman"/>
            </a:endParaRPr>
          </a:p>
          <a:p>
            <a:pPr marL="253365" indent="-241300">
              <a:lnSpc>
                <a:spcPct val="100000"/>
              </a:lnSpc>
              <a:buSzPct val="95833"/>
              <a:buFont typeface="Wingdings"/>
              <a:buChar char=""/>
              <a:tabLst>
                <a:tab pos="254000" algn="l"/>
              </a:tabLst>
            </a:pPr>
            <a:r>
              <a:rPr sz="2400" b="1" dirty="0">
                <a:solidFill>
                  <a:srgbClr val="FF0000"/>
                </a:solidFill>
                <a:latin typeface="Times New Roman"/>
                <a:cs typeface="Times New Roman"/>
              </a:rPr>
              <a:t>The</a:t>
            </a:r>
            <a:r>
              <a:rPr sz="2400" b="1" spc="254" dirty="0">
                <a:solidFill>
                  <a:srgbClr val="FF0000"/>
                </a:solidFill>
                <a:latin typeface="Times New Roman"/>
                <a:cs typeface="Times New Roman"/>
              </a:rPr>
              <a:t> </a:t>
            </a:r>
            <a:r>
              <a:rPr sz="2400" b="1" spc="-15" dirty="0">
                <a:solidFill>
                  <a:srgbClr val="FF0000"/>
                </a:solidFill>
                <a:latin typeface="Times New Roman"/>
                <a:cs typeface="Times New Roman"/>
              </a:rPr>
              <a:t>Reference</a:t>
            </a:r>
            <a:r>
              <a:rPr sz="2400" b="1" spc="254" dirty="0">
                <a:solidFill>
                  <a:srgbClr val="FF0000"/>
                </a:solidFill>
                <a:latin typeface="Times New Roman"/>
                <a:cs typeface="Times New Roman"/>
              </a:rPr>
              <a:t> </a:t>
            </a:r>
            <a:r>
              <a:rPr sz="2400" b="1" dirty="0">
                <a:solidFill>
                  <a:srgbClr val="FF0000"/>
                </a:solidFill>
                <a:latin typeface="Times New Roman"/>
                <a:cs typeface="Times New Roman"/>
              </a:rPr>
              <a:t>bit</a:t>
            </a:r>
            <a:r>
              <a:rPr sz="2400" b="1" spc="260" dirty="0">
                <a:solidFill>
                  <a:srgbClr val="FF0000"/>
                </a:solidFill>
                <a:latin typeface="Times New Roman"/>
                <a:cs typeface="Times New Roman"/>
              </a:rPr>
              <a:t> </a:t>
            </a:r>
            <a:r>
              <a:rPr sz="2400" b="1" dirty="0">
                <a:solidFill>
                  <a:srgbClr val="FF0000"/>
                </a:solidFill>
                <a:latin typeface="Times New Roman"/>
                <a:cs typeface="Times New Roman"/>
              </a:rPr>
              <a:t>specifies</a:t>
            </a:r>
            <a:r>
              <a:rPr sz="2400" b="1" spc="240" dirty="0">
                <a:solidFill>
                  <a:srgbClr val="FF0000"/>
                </a:solidFill>
                <a:latin typeface="Times New Roman"/>
                <a:cs typeface="Times New Roman"/>
              </a:rPr>
              <a:t> </a:t>
            </a:r>
            <a:r>
              <a:rPr sz="2400" b="1" spc="-5" dirty="0">
                <a:solidFill>
                  <a:srgbClr val="FF0000"/>
                </a:solidFill>
                <a:latin typeface="Times New Roman"/>
                <a:cs typeface="Times New Roman"/>
              </a:rPr>
              <a:t>whether</a:t>
            </a:r>
            <a:r>
              <a:rPr sz="2400" b="1" spc="220" dirty="0">
                <a:solidFill>
                  <a:srgbClr val="FF0000"/>
                </a:solidFill>
                <a:latin typeface="Times New Roman"/>
                <a:cs typeface="Times New Roman"/>
              </a:rPr>
              <a:t> </a:t>
            </a:r>
            <a:r>
              <a:rPr sz="2400" b="1" spc="-5" dirty="0">
                <a:solidFill>
                  <a:srgbClr val="FF0000"/>
                </a:solidFill>
                <a:latin typeface="Times New Roman"/>
                <a:cs typeface="Times New Roman"/>
              </a:rPr>
              <a:t>the</a:t>
            </a:r>
            <a:r>
              <a:rPr sz="2400" b="1" spc="254" dirty="0">
                <a:solidFill>
                  <a:srgbClr val="FF0000"/>
                </a:solidFill>
                <a:latin typeface="Times New Roman"/>
                <a:cs typeface="Times New Roman"/>
              </a:rPr>
              <a:t> </a:t>
            </a:r>
            <a:r>
              <a:rPr sz="2400" b="1" dirty="0">
                <a:solidFill>
                  <a:srgbClr val="FF0000"/>
                </a:solidFill>
                <a:latin typeface="Times New Roman"/>
                <a:cs typeface="Times New Roman"/>
              </a:rPr>
              <a:t>page</a:t>
            </a:r>
            <a:r>
              <a:rPr sz="2400" b="1" spc="229" dirty="0">
                <a:solidFill>
                  <a:srgbClr val="FF0000"/>
                </a:solidFill>
                <a:latin typeface="Times New Roman"/>
                <a:cs typeface="Times New Roman"/>
              </a:rPr>
              <a:t> </a:t>
            </a:r>
            <a:r>
              <a:rPr sz="2400" b="1" dirty="0">
                <a:solidFill>
                  <a:srgbClr val="FF0000"/>
                </a:solidFill>
                <a:latin typeface="Times New Roman"/>
                <a:cs typeface="Times New Roman"/>
              </a:rPr>
              <a:t>has</a:t>
            </a:r>
            <a:r>
              <a:rPr sz="2400" b="1" spc="265" dirty="0">
                <a:solidFill>
                  <a:srgbClr val="FF0000"/>
                </a:solidFill>
                <a:latin typeface="Times New Roman"/>
                <a:cs typeface="Times New Roman"/>
              </a:rPr>
              <a:t> </a:t>
            </a:r>
            <a:r>
              <a:rPr sz="2400" b="1" spc="-5" dirty="0">
                <a:solidFill>
                  <a:srgbClr val="FF0000"/>
                </a:solidFill>
                <a:latin typeface="Times New Roman"/>
                <a:cs typeface="Times New Roman"/>
              </a:rPr>
              <a:t>been</a:t>
            </a:r>
            <a:r>
              <a:rPr sz="2400" b="1" spc="275" dirty="0">
                <a:solidFill>
                  <a:srgbClr val="FF0000"/>
                </a:solidFill>
                <a:latin typeface="Times New Roman"/>
                <a:cs typeface="Times New Roman"/>
              </a:rPr>
              <a:t> </a:t>
            </a:r>
            <a:r>
              <a:rPr sz="2400" b="1" spc="-15" dirty="0">
                <a:solidFill>
                  <a:srgbClr val="FF0000"/>
                </a:solidFill>
                <a:latin typeface="Times New Roman"/>
                <a:cs typeface="Times New Roman"/>
              </a:rPr>
              <a:t>referenced</a:t>
            </a:r>
            <a:endParaRPr sz="2400">
              <a:latin typeface="Times New Roman"/>
              <a:cs typeface="Times New Roman"/>
            </a:endParaRPr>
          </a:p>
          <a:p>
            <a:pPr marL="12700">
              <a:lnSpc>
                <a:spcPct val="100000"/>
              </a:lnSpc>
            </a:pPr>
            <a:r>
              <a:rPr sz="2400" b="1" dirty="0">
                <a:solidFill>
                  <a:srgbClr val="FF0000"/>
                </a:solidFill>
                <a:latin typeface="Times New Roman"/>
                <a:cs typeface="Times New Roman"/>
              </a:rPr>
              <a:t>in </a:t>
            </a:r>
            <a:r>
              <a:rPr sz="2400" b="1" spc="-5" dirty="0">
                <a:solidFill>
                  <a:srgbClr val="FF0000"/>
                </a:solidFill>
                <a:latin typeface="Times New Roman"/>
                <a:cs typeface="Times New Roman"/>
              </a:rPr>
              <a:t>the last clock cycle </a:t>
            </a:r>
            <a:r>
              <a:rPr sz="2400" b="1" dirty="0">
                <a:solidFill>
                  <a:srgbClr val="FF0000"/>
                </a:solidFill>
                <a:latin typeface="Times New Roman"/>
                <a:cs typeface="Times New Roman"/>
              </a:rPr>
              <a:t>or</a:t>
            </a:r>
            <a:r>
              <a:rPr sz="2400" b="1" spc="-65" dirty="0">
                <a:solidFill>
                  <a:srgbClr val="FF0000"/>
                </a:solidFill>
                <a:latin typeface="Times New Roman"/>
                <a:cs typeface="Times New Roman"/>
              </a:rPr>
              <a:t> </a:t>
            </a:r>
            <a:r>
              <a:rPr sz="2400" b="1" spc="-5" dirty="0">
                <a:solidFill>
                  <a:srgbClr val="FF0000"/>
                </a:solidFill>
                <a:latin typeface="Times New Roman"/>
                <a:cs typeface="Times New Roman"/>
              </a:rPr>
              <a:t>not</a:t>
            </a:r>
            <a:r>
              <a:rPr sz="2400" spc="-5" dirty="0">
                <a:latin typeface="Times New Roman"/>
                <a:cs typeface="Times New Roman"/>
              </a:rPr>
              <a:t>.</a:t>
            </a:r>
            <a:endParaRPr sz="2400">
              <a:latin typeface="Times New Roman"/>
              <a:cs typeface="Times New Roman"/>
            </a:endParaRPr>
          </a:p>
          <a:p>
            <a:pPr marL="253365" indent="-241300">
              <a:lnSpc>
                <a:spcPct val="100000"/>
              </a:lnSpc>
              <a:spcBef>
                <a:spcPts val="5"/>
              </a:spcBef>
              <a:buSzPct val="95833"/>
              <a:buFont typeface="Wingdings"/>
              <a:buChar char=""/>
              <a:tabLst>
                <a:tab pos="254000" algn="l"/>
              </a:tabLst>
            </a:pPr>
            <a:r>
              <a:rPr sz="2400" spc="-30" dirty="0">
                <a:latin typeface="Times New Roman"/>
                <a:cs typeface="Times New Roman"/>
              </a:rPr>
              <a:t>It </a:t>
            </a:r>
            <a:r>
              <a:rPr sz="2400" dirty="0">
                <a:latin typeface="Times New Roman"/>
                <a:cs typeface="Times New Roman"/>
              </a:rPr>
              <a:t>is </a:t>
            </a:r>
            <a:r>
              <a:rPr sz="2400" spc="-5" dirty="0">
                <a:latin typeface="Times New Roman"/>
                <a:cs typeface="Times New Roman"/>
              </a:rPr>
              <a:t>set </a:t>
            </a:r>
            <a:r>
              <a:rPr sz="2400" dirty="0">
                <a:latin typeface="Times New Roman"/>
                <a:cs typeface="Times New Roman"/>
              </a:rPr>
              <a:t>to </a:t>
            </a:r>
            <a:r>
              <a:rPr sz="2400" spc="-140" dirty="0">
                <a:latin typeface="Times New Roman"/>
                <a:cs typeface="Times New Roman"/>
              </a:rPr>
              <a:t>‗1‘ </a:t>
            </a:r>
            <a:r>
              <a:rPr sz="2400" spc="-5" dirty="0">
                <a:latin typeface="Times New Roman"/>
                <a:cs typeface="Times New Roman"/>
              </a:rPr>
              <a:t>when </a:t>
            </a:r>
            <a:r>
              <a:rPr sz="2400" dirty="0">
                <a:latin typeface="Times New Roman"/>
                <a:cs typeface="Times New Roman"/>
              </a:rPr>
              <a:t>the </a:t>
            </a:r>
            <a:r>
              <a:rPr sz="2400" spc="-10" dirty="0">
                <a:latin typeface="Times New Roman"/>
                <a:cs typeface="Times New Roman"/>
              </a:rPr>
              <a:t>page </a:t>
            </a:r>
            <a:r>
              <a:rPr sz="2400" dirty="0">
                <a:latin typeface="Times New Roman"/>
                <a:cs typeface="Times New Roman"/>
              </a:rPr>
              <a:t>is</a:t>
            </a:r>
            <a:r>
              <a:rPr sz="2400" spc="35" dirty="0">
                <a:latin typeface="Times New Roman"/>
                <a:cs typeface="Times New Roman"/>
              </a:rPr>
              <a:t> </a:t>
            </a:r>
            <a:r>
              <a:rPr sz="2400" spc="-10" dirty="0">
                <a:latin typeface="Times New Roman"/>
                <a:cs typeface="Times New Roman"/>
              </a:rPr>
              <a:t>accessed</a:t>
            </a:r>
            <a:endParaRPr sz="2400">
              <a:latin typeface="Times New Roman"/>
              <a:cs typeface="Times New Roman"/>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78739" y="23825"/>
            <a:ext cx="8992870" cy="5551170"/>
          </a:xfrm>
          <a:prstGeom prst="rect">
            <a:avLst/>
          </a:prstGeom>
        </p:spPr>
        <p:txBody>
          <a:bodyPr vert="horz" wrap="square" lIns="0" tIns="12700" rIns="0" bIns="0" rtlCol="0">
            <a:spAutoFit/>
          </a:bodyPr>
          <a:lstStyle/>
          <a:p>
            <a:pPr marL="356870" indent="-344805">
              <a:lnSpc>
                <a:spcPct val="100000"/>
              </a:lnSpc>
              <a:spcBef>
                <a:spcPts val="100"/>
              </a:spcBef>
              <a:buClr>
                <a:srgbClr val="993300"/>
              </a:buClr>
              <a:buSzPct val="110416"/>
              <a:buFont typeface="Wingdings"/>
              <a:buChar char=""/>
              <a:tabLst>
                <a:tab pos="356870" algn="l"/>
                <a:tab pos="357505" algn="l"/>
              </a:tabLst>
            </a:pPr>
            <a:r>
              <a:rPr sz="2400" dirty="0">
                <a:latin typeface="Times New Roman"/>
                <a:cs typeface="Times New Roman"/>
              </a:rPr>
              <a:t>The </a:t>
            </a:r>
            <a:r>
              <a:rPr sz="2400" b="1" spc="-5" dirty="0">
                <a:solidFill>
                  <a:srgbClr val="FF0000"/>
                </a:solidFill>
                <a:latin typeface="Times New Roman"/>
                <a:cs typeface="Times New Roman"/>
              </a:rPr>
              <a:t>caching </a:t>
            </a:r>
            <a:r>
              <a:rPr sz="2400" b="1" dirty="0">
                <a:solidFill>
                  <a:srgbClr val="FF0000"/>
                </a:solidFill>
                <a:latin typeface="Times New Roman"/>
                <a:cs typeface="Times New Roman"/>
              </a:rPr>
              <a:t>bit is </a:t>
            </a:r>
            <a:r>
              <a:rPr sz="2400" b="1" spc="-5" dirty="0">
                <a:solidFill>
                  <a:srgbClr val="FF0000"/>
                </a:solidFill>
                <a:latin typeface="Times New Roman"/>
                <a:cs typeface="Times New Roman"/>
              </a:rPr>
              <a:t>used </a:t>
            </a:r>
            <a:r>
              <a:rPr sz="2400" b="1" dirty="0">
                <a:solidFill>
                  <a:srgbClr val="FF0000"/>
                </a:solidFill>
                <a:latin typeface="Times New Roman"/>
                <a:cs typeface="Times New Roman"/>
              </a:rPr>
              <a:t>for enabling </a:t>
            </a:r>
            <a:r>
              <a:rPr sz="2400" b="1" spc="-5" dirty="0">
                <a:solidFill>
                  <a:srgbClr val="FF0000"/>
                </a:solidFill>
                <a:latin typeface="Times New Roman"/>
                <a:cs typeface="Times New Roman"/>
              </a:rPr>
              <a:t>or</a:t>
            </a:r>
            <a:r>
              <a:rPr sz="2400" b="1" spc="470" dirty="0">
                <a:solidFill>
                  <a:srgbClr val="FF0000"/>
                </a:solidFill>
                <a:latin typeface="Times New Roman"/>
                <a:cs typeface="Times New Roman"/>
              </a:rPr>
              <a:t> </a:t>
            </a:r>
            <a:r>
              <a:rPr sz="2400" b="1" spc="-5" dirty="0">
                <a:solidFill>
                  <a:srgbClr val="FF0000"/>
                </a:solidFill>
                <a:latin typeface="Times New Roman"/>
                <a:cs typeface="Times New Roman"/>
              </a:rPr>
              <a:t>disabling caching of the</a:t>
            </a:r>
            <a:endParaRPr sz="2400">
              <a:latin typeface="Times New Roman"/>
              <a:cs typeface="Times New Roman"/>
            </a:endParaRPr>
          </a:p>
          <a:p>
            <a:pPr marL="356870">
              <a:lnSpc>
                <a:spcPct val="100000"/>
              </a:lnSpc>
            </a:pPr>
            <a:r>
              <a:rPr sz="2400" b="1" spc="-5" dirty="0">
                <a:solidFill>
                  <a:srgbClr val="FF0000"/>
                </a:solidFill>
                <a:latin typeface="Times New Roman"/>
                <a:cs typeface="Times New Roman"/>
              </a:rPr>
              <a:t>page.</a:t>
            </a:r>
            <a:endParaRPr sz="2400">
              <a:latin typeface="Times New Roman"/>
              <a:cs typeface="Times New Roman"/>
            </a:endParaRPr>
          </a:p>
          <a:p>
            <a:pPr marL="356870" indent="-344805">
              <a:lnSpc>
                <a:spcPct val="100000"/>
              </a:lnSpc>
              <a:spcBef>
                <a:spcPts val="1010"/>
              </a:spcBef>
              <a:buClr>
                <a:srgbClr val="993300"/>
              </a:buClr>
              <a:buSzPct val="110416"/>
              <a:buFont typeface="Wingdings"/>
              <a:buChar char=""/>
              <a:tabLst>
                <a:tab pos="356870" algn="l"/>
                <a:tab pos="357505" algn="l"/>
                <a:tab pos="1231900" algn="l"/>
                <a:tab pos="2223135" algn="l"/>
                <a:tab pos="2978785" algn="l"/>
                <a:tab pos="3634740" algn="l"/>
                <a:tab pos="3985260" algn="l"/>
                <a:tab pos="4991735" algn="l"/>
                <a:tab pos="6003925" algn="l"/>
                <a:tab pos="7095490" algn="l"/>
                <a:tab pos="7513320" algn="l"/>
                <a:tab pos="7915275" algn="l"/>
                <a:tab pos="8300084" algn="l"/>
              </a:tabLst>
            </a:pPr>
            <a:r>
              <a:rPr sz="2400" spc="-5" dirty="0">
                <a:latin typeface="Times New Roman"/>
                <a:cs typeface="Times New Roman"/>
              </a:rPr>
              <a:t>When	</a:t>
            </a:r>
            <a:r>
              <a:rPr sz="2400" spc="-10" dirty="0">
                <a:latin typeface="Times New Roman"/>
                <a:cs typeface="Times New Roman"/>
              </a:rPr>
              <a:t>always	</a:t>
            </a:r>
            <a:r>
              <a:rPr sz="2400" spc="-5" dirty="0">
                <a:latin typeface="Times New Roman"/>
                <a:cs typeface="Times New Roman"/>
              </a:rPr>
              <a:t>fresh	</a:t>
            </a:r>
            <a:r>
              <a:rPr sz="2400" dirty="0">
                <a:latin typeface="Times New Roman"/>
                <a:cs typeface="Times New Roman"/>
              </a:rPr>
              <a:t>data	is	</a:t>
            </a:r>
            <a:r>
              <a:rPr sz="2400" spc="-10" dirty="0">
                <a:latin typeface="Times New Roman"/>
                <a:cs typeface="Times New Roman"/>
              </a:rPr>
              <a:t>needed	</a:t>
            </a:r>
            <a:r>
              <a:rPr sz="2400" spc="-5" dirty="0">
                <a:latin typeface="Times New Roman"/>
                <a:cs typeface="Times New Roman"/>
              </a:rPr>
              <a:t>disable	caching	</a:t>
            </a:r>
            <a:r>
              <a:rPr sz="2400" dirty="0">
                <a:latin typeface="Times New Roman"/>
                <a:cs typeface="Times New Roman"/>
              </a:rPr>
              <a:t>so	</a:t>
            </a:r>
            <a:r>
              <a:rPr sz="2400" spc="-10" dirty="0">
                <a:latin typeface="Times New Roman"/>
                <a:cs typeface="Times New Roman"/>
              </a:rPr>
              <a:t>as	</a:t>
            </a:r>
            <a:r>
              <a:rPr sz="2400" dirty="0">
                <a:latin typeface="Times New Roman"/>
                <a:cs typeface="Times New Roman"/>
              </a:rPr>
              <a:t>to	</a:t>
            </a:r>
            <a:r>
              <a:rPr sz="2400" spc="-5" dirty="0">
                <a:latin typeface="Times New Roman"/>
                <a:cs typeface="Times New Roman"/>
              </a:rPr>
              <a:t>avoid</a:t>
            </a:r>
            <a:endParaRPr sz="2400">
              <a:latin typeface="Times New Roman"/>
              <a:cs typeface="Times New Roman"/>
            </a:endParaRPr>
          </a:p>
          <a:p>
            <a:pPr marL="356870">
              <a:lnSpc>
                <a:spcPct val="100000"/>
              </a:lnSpc>
            </a:pPr>
            <a:r>
              <a:rPr sz="2400" spc="-5" dirty="0">
                <a:latin typeface="Times New Roman"/>
                <a:cs typeface="Times New Roman"/>
              </a:rPr>
              <a:t>fetching </a:t>
            </a:r>
            <a:r>
              <a:rPr sz="2400" dirty="0">
                <a:latin typeface="Times New Roman"/>
                <a:cs typeface="Times New Roman"/>
              </a:rPr>
              <a:t>of old </a:t>
            </a:r>
            <a:r>
              <a:rPr sz="2400" spc="-5" dirty="0">
                <a:latin typeface="Times New Roman"/>
                <a:cs typeface="Times New Roman"/>
              </a:rPr>
              <a:t>data from </a:t>
            </a:r>
            <a:r>
              <a:rPr sz="2400" dirty="0">
                <a:latin typeface="Times New Roman"/>
                <a:cs typeface="Times New Roman"/>
              </a:rPr>
              <a:t>the</a:t>
            </a:r>
            <a:r>
              <a:rPr sz="2400" spc="-25" dirty="0">
                <a:latin typeface="Times New Roman"/>
                <a:cs typeface="Times New Roman"/>
              </a:rPr>
              <a:t> </a:t>
            </a:r>
            <a:r>
              <a:rPr sz="2400" spc="-10" dirty="0">
                <a:latin typeface="Times New Roman"/>
                <a:cs typeface="Times New Roman"/>
              </a:rPr>
              <a:t>cache</a:t>
            </a:r>
            <a:endParaRPr sz="2400">
              <a:latin typeface="Times New Roman"/>
              <a:cs typeface="Times New Roman"/>
            </a:endParaRPr>
          </a:p>
          <a:p>
            <a:pPr marL="356870" marR="6985" indent="-344805">
              <a:lnSpc>
                <a:spcPct val="100000"/>
              </a:lnSpc>
              <a:spcBef>
                <a:spcPts val="1010"/>
              </a:spcBef>
              <a:buClr>
                <a:srgbClr val="993300"/>
              </a:buClr>
              <a:buSzPct val="110416"/>
              <a:buFont typeface="Wingdings"/>
              <a:buChar char=""/>
              <a:tabLst>
                <a:tab pos="356870" algn="l"/>
                <a:tab pos="357505" algn="l"/>
              </a:tabLst>
            </a:pPr>
            <a:r>
              <a:rPr sz="2400" spc="-5" dirty="0">
                <a:latin typeface="Times New Roman"/>
                <a:cs typeface="Times New Roman"/>
              </a:rPr>
              <a:t>When caching </a:t>
            </a:r>
            <a:r>
              <a:rPr sz="2400" dirty="0">
                <a:latin typeface="Times New Roman"/>
                <a:cs typeface="Times New Roman"/>
              </a:rPr>
              <a:t>has to </a:t>
            </a:r>
            <a:r>
              <a:rPr sz="2400" spc="-5" dirty="0">
                <a:latin typeface="Times New Roman"/>
                <a:cs typeface="Times New Roman"/>
              </a:rPr>
              <a:t>be disabled </a:t>
            </a:r>
            <a:r>
              <a:rPr sz="2400" dirty="0">
                <a:latin typeface="Times New Roman"/>
                <a:cs typeface="Times New Roman"/>
              </a:rPr>
              <a:t>, this bit is </a:t>
            </a:r>
            <a:r>
              <a:rPr sz="2400" spc="-5" dirty="0">
                <a:latin typeface="Times New Roman"/>
                <a:cs typeface="Times New Roman"/>
              </a:rPr>
              <a:t>set </a:t>
            </a:r>
            <a:r>
              <a:rPr sz="2400" spc="-10" dirty="0">
                <a:latin typeface="Times New Roman"/>
                <a:cs typeface="Times New Roman"/>
              </a:rPr>
              <a:t>to‘1‘. </a:t>
            </a:r>
            <a:r>
              <a:rPr sz="2400" dirty="0">
                <a:latin typeface="Times New Roman"/>
                <a:cs typeface="Times New Roman"/>
              </a:rPr>
              <a:t>Otherwise it is  </a:t>
            </a:r>
            <a:r>
              <a:rPr sz="2400" spc="-5" dirty="0">
                <a:latin typeface="Times New Roman"/>
                <a:cs typeface="Times New Roman"/>
              </a:rPr>
              <a:t>set </a:t>
            </a:r>
            <a:r>
              <a:rPr sz="2400" dirty="0">
                <a:latin typeface="Times New Roman"/>
                <a:cs typeface="Times New Roman"/>
              </a:rPr>
              <a:t>to</a:t>
            </a:r>
            <a:r>
              <a:rPr sz="2400" spc="-25" dirty="0">
                <a:latin typeface="Times New Roman"/>
                <a:cs typeface="Times New Roman"/>
              </a:rPr>
              <a:t> </a:t>
            </a:r>
            <a:r>
              <a:rPr sz="2400" spc="-105" dirty="0">
                <a:latin typeface="Times New Roman"/>
                <a:cs typeface="Times New Roman"/>
              </a:rPr>
              <a:t>‗0‘.</a:t>
            </a:r>
            <a:endParaRPr sz="2400">
              <a:latin typeface="Times New Roman"/>
              <a:cs typeface="Times New Roman"/>
            </a:endParaRPr>
          </a:p>
          <a:p>
            <a:pPr>
              <a:lnSpc>
                <a:spcPct val="100000"/>
              </a:lnSpc>
            </a:pPr>
            <a:endParaRPr sz="2600">
              <a:latin typeface="Times New Roman"/>
              <a:cs typeface="Times New Roman"/>
            </a:endParaRPr>
          </a:p>
          <a:p>
            <a:pPr marL="356870" marR="6350" indent="-344805">
              <a:lnSpc>
                <a:spcPts val="2880"/>
              </a:lnSpc>
              <a:spcBef>
                <a:spcPts val="2010"/>
              </a:spcBef>
              <a:buClr>
                <a:srgbClr val="993300"/>
              </a:buClr>
              <a:buSzPct val="110416"/>
              <a:buFont typeface="Courier New"/>
              <a:buChar char="o"/>
              <a:tabLst>
                <a:tab pos="357505" algn="l"/>
              </a:tabLst>
            </a:pPr>
            <a:r>
              <a:rPr sz="2400" b="1" spc="-5" dirty="0">
                <a:solidFill>
                  <a:srgbClr val="FF0000"/>
                </a:solidFill>
                <a:latin typeface="Times New Roman"/>
                <a:cs typeface="Times New Roman"/>
              </a:rPr>
              <a:t>Dirty </a:t>
            </a:r>
            <a:r>
              <a:rPr sz="2400" b="1" dirty="0">
                <a:solidFill>
                  <a:srgbClr val="FF0000"/>
                </a:solidFill>
                <a:latin typeface="Times New Roman"/>
                <a:cs typeface="Times New Roman"/>
              </a:rPr>
              <a:t>bit is also known </a:t>
            </a:r>
            <a:r>
              <a:rPr sz="2400" b="1" spc="-5" dirty="0">
                <a:solidFill>
                  <a:srgbClr val="FF0000"/>
                </a:solidFill>
                <a:latin typeface="Times New Roman"/>
                <a:cs typeface="Times New Roman"/>
              </a:rPr>
              <a:t>as </a:t>
            </a:r>
            <a:r>
              <a:rPr sz="2400" b="1" dirty="0">
                <a:solidFill>
                  <a:srgbClr val="FF0000"/>
                </a:solidFill>
                <a:latin typeface="Times New Roman"/>
                <a:cs typeface="Times New Roman"/>
              </a:rPr>
              <a:t>Modified </a:t>
            </a:r>
            <a:r>
              <a:rPr sz="2400" b="1" spc="-5" dirty="0">
                <a:solidFill>
                  <a:srgbClr val="FF0000"/>
                </a:solidFill>
                <a:latin typeface="Times New Roman"/>
                <a:cs typeface="Times New Roman"/>
              </a:rPr>
              <a:t>bit. It specifies </a:t>
            </a:r>
            <a:r>
              <a:rPr sz="2400" b="1" dirty="0">
                <a:solidFill>
                  <a:srgbClr val="FF0000"/>
                </a:solidFill>
                <a:latin typeface="Times New Roman"/>
                <a:cs typeface="Times New Roman"/>
              </a:rPr>
              <a:t>whether </a:t>
            </a:r>
            <a:r>
              <a:rPr sz="2400" b="1" spc="-5" dirty="0">
                <a:solidFill>
                  <a:srgbClr val="FF0000"/>
                </a:solidFill>
                <a:latin typeface="Times New Roman"/>
                <a:cs typeface="Times New Roman"/>
              </a:rPr>
              <a:t>the </a:t>
            </a:r>
            <a:r>
              <a:rPr sz="2400" b="1" spc="590" dirty="0">
                <a:solidFill>
                  <a:srgbClr val="FF0000"/>
                </a:solidFill>
                <a:latin typeface="Times New Roman"/>
                <a:cs typeface="Times New Roman"/>
              </a:rPr>
              <a:t> </a:t>
            </a:r>
            <a:r>
              <a:rPr sz="2400" b="1" dirty="0">
                <a:solidFill>
                  <a:srgbClr val="FF0000"/>
                </a:solidFill>
                <a:latin typeface="Times New Roman"/>
                <a:cs typeface="Times New Roman"/>
              </a:rPr>
              <a:t>page has </a:t>
            </a:r>
            <a:r>
              <a:rPr sz="2400" b="1" spc="-5" dirty="0">
                <a:solidFill>
                  <a:srgbClr val="FF0000"/>
                </a:solidFill>
                <a:latin typeface="Times New Roman"/>
                <a:cs typeface="Times New Roman"/>
              </a:rPr>
              <a:t>been modified or</a:t>
            </a:r>
            <a:r>
              <a:rPr sz="2400" b="1" spc="-20" dirty="0">
                <a:solidFill>
                  <a:srgbClr val="FF0000"/>
                </a:solidFill>
                <a:latin typeface="Times New Roman"/>
                <a:cs typeface="Times New Roman"/>
              </a:rPr>
              <a:t> </a:t>
            </a:r>
            <a:r>
              <a:rPr sz="2400" b="1" spc="-5" dirty="0">
                <a:solidFill>
                  <a:srgbClr val="FF0000"/>
                </a:solidFill>
                <a:latin typeface="Times New Roman"/>
                <a:cs typeface="Times New Roman"/>
              </a:rPr>
              <a:t>not.</a:t>
            </a:r>
            <a:endParaRPr sz="2400">
              <a:latin typeface="Times New Roman"/>
              <a:cs typeface="Times New Roman"/>
            </a:endParaRPr>
          </a:p>
          <a:p>
            <a:pPr marL="356870" indent="-344805">
              <a:lnSpc>
                <a:spcPts val="3155"/>
              </a:lnSpc>
              <a:spcBef>
                <a:spcPts val="665"/>
              </a:spcBef>
              <a:buClr>
                <a:srgbClr val="993300"/>
              </a:buClr>
              <a:buSzPct val="110416"/>
              <a:buFont typeface="Courier New"/>
              <a:buChar char="o"/>
              <a:tabLst>
                <a:tab pos="357505" algn="l"/>
              </a:tabLst>
            </a:pPr>
            <a:r>
              <a:rPr sz="2400" spc="-20" dirty="0">
                <a:latin typeface="Times New Roman"/>
                <a:cs typeface="Times New Roman"/>
              </a:rPr>
              <a:t>If</a:t>
            </a:r>
            <a:r>
              <a:rPr sz="2400" spc="110" dirty="0">
                <a:latin typeface="Times New Roman"/>
                <a:cs typeface="Times New Roman"/>
              </a:rPr>
              <a:t> </a:t>
            </a:r>
            <a:r>
              <a:rPr sz="2400" dirty="0">
                <a:latin typeface="Times New Roman"/>
                <a:cs typeface="Times New Roman"/>
              </a:rPr>
              <a:t>the</a:t>
            </a:r>
            <a:r>
              <a:rPr sz="2400" spc="90" dirty="0">
                <a:latin typeface="Times New Roman"/>
                <a:cs typeface="Times New Roman"/>
              </a:rPr>
              <a:t> </a:t>
            </a:r>
            <a:r>
              <a:rPr sz="2400" spc="-5" dirty="0">
                <a:latin typeface="Times New Roman"/>
                <a:cs typeface="Times New Roman"/>
              </a:rPr>
              <a:t>page</a:t>
            </a:r>
            <a:r>
              <a:rPr sz="2400" spc="90" dirty="0">
                <a:latin typeface="Times New Roman"/>
                <a:cs typeface="Times New Roman"/>
              </a:rPr>
              <a:t> </a:t>
            </a:r>
            <a:r>
              <a:rPr sz="2400" spc="-5" dirty="0">
                <a:latin typeface="Times New Roman"/>
                <a:cs typeface="Times New Roman"/>
              </a:rPr>
              <a:t>has</a:t>
            </a:r>
            <a:r>
              <a:rPr sz="2400" spc="105" dirty="0">
                <a:latin typeface="Times New Roman"/>
                <a:cs typeface="Times New Roman"/>
              </a:rPr>
              <a:t> </a:t>
            </a:r>
            <a:r>
              <a:rPr sz="2400" dirty="0">
                <a:latin typeface="Times New Roman"/>
                <a:cs typeface="Times New Roman"/>
              </a:rPr>
              <a:t>been</a:t>
            </a:r>
            <a:r>
              <a:rPr sz="2400" spc="95" dirty="0">
                <a:latin typeface="Times New Roman"/>
                <a:cs typeface="Times New Roman"/>
              </a:rPr>
              <a:t> </a:t>
            </a:r>
            <a:r>
              <a:rPr sz="2400" dirty="0">
                <a:latin typeface="Times New Roman"/>
                <a:cs typeface="Times New Roman"/>
              </a:rPr>
              <a:t>modified,</a:t>
            </a:r>
            <a:r>
              <a:rPr sz="2400" spc="95" dirty="0">
                <a:latin typeface="Times New Roman"/>
                <a:cs typeface="Times New Roman"/>
              </a:rPr>
              <a:t> </a:t>
            </a:r>
            <a:r>
              <a:rPr sz="2400" dirty="0">
                <a:latin typeface="Times New Roman"/>
                <a:cs typeface="Times New Roman"/>
              </a:rPr>
              <a:t>the</a:t>
            </a:r>
            <a:r>
              <a:rPr sz="2400" spc="90" dirty="0">
                <a:latin typeface="Times New Roman"/>
                <a:cs typeface="Times New Roman"/>
              </a:rPr>
              <a:t> </a:t>
            </a:r>
            <a:r>
              <a:rPr sz="2400" dirty="0">
                <a:latin typeface="Times New Roman"/>
                <a:cs typeface="Times New Roman"/>
              </a:rPr>
              <a:t>this</a:t>
            </a:r>
            <a:r>
              <a:rPr sz="2400" spc="105" dirty="0">
                <a:latin typeface="Times New Roman"/>
                <a:cs typeface="Times New Roman"/>
              </a:rPr>
              <a:t> </a:t>
            </a:r>
            <a:r>
              <a:rPr sz="2400" spc="-10" dirty="0">
                <a:latin typeface="Times New Roman"/>
                <a:cs typeface="Times New Roman"/>
              </a:rPr>
              <a:t>bit</a:t>
            </a:r>
            <a:r>
              <a:rPr sz="2400" spc="100" dirty="0">
                <a:latin typeface="Times New Roman"/>
                <a:cs typeface="Times New Roman"/>
              </a:rPr>
              <a:t> </a:t>
            </a:r>
            <a:r>
              <a:rPr sz="2400" dirty="0">
                <a:latin typeface="Times New Roman"/>
                <a:cs typeface="Times New Roman"/>
              </a:rPr>
              <a:t>is</a:t>
            </a:r>
            <a:r>
              <a:rPr sz="2400" spc="100" dirty="0">
                <a:latin typeface="Times New Roman"/>
                <a:cs typeface="Times New Roman"/>
              </a:rPr>
              <a:t> </a:t>
            </a:r>
            <a:r>
              <a:rPr sz="2400" spc="-5" dirty="0">
                <a:latin typeface="Times New Roman"/>
                <a:cs typeface="Times New Roman"/>
              </a:rPr>
              <a:t>set</a:t>
            </a:r>
            <a:r>
              <a:rPr sz="2400" spc="75" dirty="0">
                <a:latin typeface="Times New Roman"/>
                <a:cs typeface="Times New Roman"/>
              </a:rPr>
              <a:t> </a:t>
            </a:r>
            <a:r>
              <a:rPr sz="2400" dirty="0">
                <a:latin typeface="Times New Roman"/>
                <a:cs typeface="Times New Roman"/>
              </a:rPr>
              <a:t>to</a:t>
            </a:r>
            <a:r>
              <a:rPr sz="2400" spc="75" dirty="0">
                <a:latin typeface="Times New Roman"/>
                <a:cs typeface="Times New Roman"/>
              </a:rPr>
              <a:t> </a:t>
            </a:r>
            <a:r>
              <a:rPr sz="2400" spc="-140" dirty="0">
                <a:latin typeface="Times New Roman"/>
                <a:cs typeface="Times New Roman"/>
              </a:rPr>
              <a:t>‗1‘</a:t>
            </a:r>
            <a:r>
              <a:rPr sz="2400" spc="85" dirty="0">
                <a:latin typeface="Times New Roman"/>
                <a:cs typeface="Times New Roman"/>
              </a:rPr>
              <a:t> </a:t>
            </a:r>
            <a:r>
              <a:rPr sz="2400" dirty="0">
                <a:latin typeface="Times New Roman"/>
                <a:cs typeface="Times New Roman"/>
              </a:rPr>
              <a:t>,</a:t>
            </a:r>
            <a:r>
              <a:rPr sz="2400" spc="95" dirty="0">
                <a:latin typeface="Times New Roman"/>
                <a:cs typeface="Times New Roman"/>
              </a:rPr>
              <a:t> </a:t>
            </a:r>
            <a:r>
              <a:rPr sz="2400" spc="-5" dirty="0">
                <a:latin typeface="Times New Roman"/>
                <a:cs typeface="Times New Roman"/>
              </a:rPr>
              <a:t>otherwise</a:t>
            </a:r>
            <a:r>
              <a:rPr sz="2400" spc="95" dirty="0">
                <a:latin typeface="Times New Roman"/>
                <a:cs typeface="Times New Roman"/>
              </a:rPr>
              <a:t> </a:t>
            </a:r>
            <a:r>
              <a:rPr sz="2400" dirty="0">
                <a:latin typeface="Times New Roman"/>
                <a:cs typeface="Times New Roman"/>
              </a:rPr>
              <a:t>it</a:t>
            </a:r>
            <a:r>
              <a:rPr sz="2400" spc="105" dirty="0">
                <a:latin typeface="Times New Roman"/>
                <a:cs typeface="Times New Roman"/>
              </a:rPr>
              <a:t> </a:t>
            </a:r>
            <a:r>
              <a:rPr sz="2400" dirty="0">
                <a:latin typeface="Times New Roman"/>
                <a:cs typeface="Times New Roman"/>
              </a:rPr>
              <a:t>is</a:t>
            </a:r>
            <a:endParaRPr sz="2400">
              <a:latin typeface="Times New Roman"/>
              <a:cs typeface="Times New Roman"/>
            </a:endParaRPr>
          </a:p>
          <a:p>
            <a:pPr marL="356870">
              <a:lnSpc>
                <a:spcPts val="2855"/>
              </a:lnSpc>
            </a:pPr>
            <a:r>
              <a:rPr sz="2400" spc="-140" dirty="0">
                <a:latin typeface="Times New Roman"/>
                <a:cs typeface="Times New Roman"/>
              </a:rPr>
              <a:t>‗0‘</a:t>
            </a:r>
            <a:endParaRPr sz="2400">
              <a:latin typeface="Times New Roman"/>
              <a:cs typeface="Times New Roman"/>
            </a:endParaRPr>
          </a:p>
          <a:p>
            <a:pPr marL="356870" indent="-344805">
              <a:lnSpc>
                <a:spcPts val="3155"/>
              </a:lnSpc>
              <a:spcBef>
                <a:spcPts val="760"/>
              </a:spcBef>
              <a:buClr>
                <a:srgbClr val="993300"/>
              </a:buClr>
              <a:buSzPct val="110416"/>
              <a:buFont typeface="Courier New"/>
              <a:buChar char="o"/>
              <a:tabLst>
                <a:tab pos="357505" algn="l"/>
                <a:tab pos="1091565" algn="l"/>
                <a:tab pos="1607185" algn="l"/>
                <a:tab pos="2442210" algn="l"/>
                <a:tab pos="2872105" algn="l"/>
                <a:tab pos="4125595" algn="l"/>
                <a:tab pos="5808980" algn="l"/>
                <a:tab pos="6747509" algn="l"/>
                <a:tab pos="7177405" algn="l"/>
                <a:tab pos="7741920" algn="l"/>
              </a:tabLst>
            </a:pPr>
            <a:r>
              <a:rPr sz="2400" dirty="0">
                <a:latin typeface="Times New Roman"/>
                <a:cs typeface="Times New Roman"/>
              </a:rPr>
              <a:t>This	bit	h</a:t>
            </a:r>
            <a:r>
              <a:rPr sz="2400" spc="-15" dirty="0">
                <a:latin typeface="Times New Roman"/>
                <a:cs typeface="Times New Roman"/>
              </a:rPr>
              <a:t>e</a:t>
            </a:r>
            <a:r>
              <a:rPr sz="2400" dirty="0">
                <a:latin typeface="Times New Roman"/>
                <a:cs typeface="Times New Roman"/>
              </a:rPr>
              <a:t>lps	in	</a:t>
            </a:r>
            <a:r>
              <a:rPr sz="2400" spc="-10" dirty="0">
                <a:latin typeface="Times New Roman"/>
                <a:cs typeface="Times New Roman"/>
              </a:rPr>
              <a:t>a</a:t>
            </a:r>
            <a:r>
              <a:rPr sz="2400" dirty="0">
                <a:latin typeface="Times New Roman"/>
                <a:cs typeface="Times New Roman"/>
              </a:rPr>
              <a:t>vo</a:t>
            </a:r>
            <a:r>
              <a:rPr sz="2400" spc="-25" dirty="0">
                <a:latin typeface="Times New Roman"/>
                <a:cs typeface="Times New Roman"/>
              </a:rPr>
              <a:t>i</a:t>
            </a:r>
            <a:r>
              <a:rPr sz="2400" dirty="0">
                <a:latin typeface="Times New Roman"/>
                <a:cs typeface="Times New Roman"/>
              </a:rPr>
              <a:t>ding	unn</a:t>
            </a:r>
            <a:r>
              <a:rPr sz="2400" spc="-15" dirty="0">
                <a:latin typeface="Times New Roman"/>
                <a:cs typeface="Times New Roman"/>
              </a:rPr>
              <a:t>e</a:t>
            </a:r>
            <a:r>
              <a:rPr sz="2400" spc="10" dirty="0">
                <a:latin typeface="Times New Roman"/>
                <a:cs typeface="Times New Roman"/>
              </a:rPr>
              <a:t>c</a:t>
            </a:r>
            <a:r>
              <a:rPr sz="2400" spc="-10" dirty="0">
                <a:latin typeface="Times New Roman"/>
                <a:cs typeface="Times New Roman"/>
              </a:rPr>
              <a:t>e</a:t>
            </a:r>
            <a:r>
              <a:rPr sz="2400" dirty="0">
                <a:latin typeface="Times New Roman"/>
                <a:cs typeface="Times New Roman"/>
              </a:rPr>
              <a:t>ss</a:t>
            </a:r>
            <a:r>
              <a:rPr sz="2400" spc="-10" dirty="0">
                <a:latin typeface="Times New Roman"/>
                <a:cs typeface="Times New Roman"/>
              </a:rPr>
              <a:t>a</a:t>
            </a:r>
            <a:r>
              <a:rPr sz="2400" spc="35" dirty="0">
                <a:latin typeface="Times New Roman"/>
                <a:cs typeface="Times New Roman"/>
              </a:rPr>
              <a:t>r</a:t>
            </a:r>
            <a:r>
              <a:rPr sz="2400" dirty="0">
                <a:latin typeface="Times New Roman"/>
                <a:cs typeface="Times New Roman"/>
              </a:rPr>
              <a:t>y	w</a:t>
            </a:r>
            <a:r>
              <a:rPr sz="2400" spc="-15" dirty="0">
                <a:latin typeface="Times New Roman"/>
                <a:cs typeface="Times New Roman"/>
              </a:rPr>
              <a:t>r</a:t>
            </a:r>
            <a:r>
              <a:rPr sz="2400" dirty="0">
                <a:latin typeface="Times New Roman"/>
                <a:cs typeface="Times New Roman"/>
              </a:rPr>
              <a:t>i</a:t>
            </a:r>
            <a:r>
              <a:rPr sz="2400" spc="5" dirty="0">
                <a:latin typeface="Times New Roman"/>
                <a:cs typeface="Times New Roman"/>
              </a:rPr>
              <a:t>t</a:t>
            </a:r>
            <a:r>
              <a:rPr sz="2400" spc="10" dirty="0">
                <a:latin typeface="Times New Roman"/>
                <a:cs typeface="Times New Roman"/>
              </a:rPr>
              <a:t>e</a:t>
            </a:r>
            <a:r>
              <a:rPr sz="2400" dirty="0">
                <a:latin typeface="Times New Roman"/>
                <a:cs typeface="Times New Roman"/>
              </a:rPr>
              <a:t>s	to	the	s</a:t>
            </a:r>
            <a:r>
              <a:rPr sz="2400" spc="-10" dirty="0">
                <a:latin typeface="Times New Roman"/>
                <a:cs typeface="Times New Roman"/>
              </a:rPr>
              <a:t>ec</a:t>
            </a:r>
            <a:r>
              <a:rPr sz="2400" dirty="0">
                <a:latin typeface="Times New Roman"/>
                <a:cs typeface="Times New Roman"/>
              </a:rPr>
              <a:t>ond</a:t>
            </a:r>
            <a:r>
              <a:rPr sz="2400" spc="-15" dirty="0">
                <a:latin typeface="Times New Roman"/>
                <a:cs typeface="Times New Roman"/>
              </a:rPr>
              <a:t>a</a:t>
            </a:r>
            <a:r>
              <a:rPr sz="2400" spc="35" dirty="0">
                <a:latin typeface="Times New Roman"/>
                <a:cs typeface="Times New Roman"/>
              </a:rPr>
              <a:t>r</a:t>
            </a:r>
            <a:r>
              <a:rPr sz="2400" dirty="0">
                <a:latin typeface="Times New Roman"/>
                <a:cs typeface="Times New Roman"/>
              </a:rPr>
              <a:t>y</a:t>
            </a:r>
            <a:endParaRPr sz="2400">
              <a:latin typeface="Times New Roman"/>
              <a:cs typeface="Times New Roman"/>
            </a:endParaRPr>
          </a:p>
          <a:p>
            <a:pPr marL="356870">
              <a:lnSpc>
                <a:spcPts val="2855"/>
              </a:lnSpc>
            </a:pPr>
            <a:r>
              <a:rPr sz="2400" spc="-5" dirty="0">
                <a:latin typeface="Times New Roman"/>
                <a:cs typeface="Times New Roman"/>
              </a:rPr>
              <a:t>memory when </a:t>
            </a:r>
            <a:r>
              <a:rPr sz="2400" dirty="0">
                <a:latin typeface="Times New Roman"/>
                <a:cs typeface="Times New Roman"/>
              </a:rPr>
              <a:t>a </a:t>
            </a:r>
            <a:r>
              <a:rPr sz="2400" spc="-10" dirty="0">
                <a:latin typeface="Times New Roman"/>
                <a:cs typeface="Times New Roman"/>
              </a:rPr>
              <a:t>page </a:t>
            </a:r>
            <a:r>
              <a:rPr sz="2400" dirty="0">
                <a:latin typeface="Times New Roman"/>
                <a:cs typeface="Times New Roman"/>
              </a:rPr>
              <a:t>is </a:t>
            </a:r>
            <a:r>
              <a:rPr sz="2400" spc="-10" dirty="0">
                <a:latin typeface="Times New Roman"/>
                <a:cs typeface="Times New Roman"/>
              </a:rPr>
              <a:t>replaced </a:t>
            </a:r>
            <a:r>
              <a:rPr sz="2400" dirty="0">
                <a:latin typeface="Times New Roman"/>
                <a:cs typeface="Times New Roman"/>
              </a:rPr>
              <a:t>by </a:t>
            </a:r>
            <a:r>
              <a:rPr sz="2400" spc="-5" dirty="0">
                <a:latin typeface="Times New Roman"/>
                <a:cs typeface="Times New Roman"/>
              </a:rPr>
              <a:t>another</a:t>
            </a:r>
            <a:r>
              <a:rPr sz="2400" spc="40" dirty="0">
                <a:latin typeface="Times New Roman"/>
                <a:cs typeface="Times New Roman"/>
              </a:rPr>
              <a:t> </a:t>
            </a:r>
            <a:r>
              <a:rPr sz="2400" spc="-10" dirty="0">
                <a:latin typeface="Times New Roman"/>
                <a:cs typeface="Times New Roman"/>
              </a:rPr>
              <a:t>page.</a:t>
            </a:r>
            <a:endParaRPr sz="2400">
              <a:latin typeface="Times New Roman"/>
              <a:cs typeface="Times New Roman"/>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621027" y="20777"/>
            <a:ext cx="6475730" cy="454025"/>
          </a:xfrm>
          <a:prstGeom prst="rect">
            <a:avLst/>
          </a:prstGeom>
        </p:spPr>
        <p:txBody>
          <a:bodyPr vert="horz" wrap="square" lIns="0" tIns="13970" rIns="0" bIns="0" rtlCol="0">
            <a:spAutoFit/>
          </a:bodyPr>
          <a:lstStyle/>
          <a:p>
            <a:pPr marL="12700">
              <a:lnSpc>
                <a:spcPct val="100000"/>
              </a:lnSpc>
              <a:spcBef>
                <a:spcPts val="110"/>
              </a:spcBef>
            </a:pPr>
            <a:r>
              <a:rPr sz="2800" b="1" dirty="0">
                <a:solidFill>
                  <a:srgbClr val="0033CC"/>
                </a:solidFill>
                <a:latin typeface="Times New Roman"/>
                <a:cs typeface="Times New Roman"/>
              </a:rPr>
              <a:t>Valid </a:t>
            </a:r>
            <a:r>
              <a:rPr sz="2800" b="1" spc="5" dirty="0">
                <a:solidFill>
                  <a:srgbClr val="0033CC"/>
                </a:solidFill>
                <a:latin typeface="Times New Roman"/>
                <a:cs typeface="Times New Roman"/>
              </a:rPr>
              <a:t>(v) or Invalid </a:t>
            </a:r>
            <a:r>
              <a:rPr sz="2800" b="1" dirty="0">
                <a:solidFill>
                  <a:srgbClr val="0033CC"/>
                </a:solidFill>
                <a:latin typeface="Times New Roman"/>
                <a:cs typeface="Times New Roman"/>
              </a:rPr>
              <a:t>(i) Bit </a:t>
            </a:r>
            <a:r>
              <a:rPr sz="2800" b="1" spc="5" dirty="0">
                <a:solidFill>
                  <a:srgbClr val="0033CC"/>
                </a:solidFill>
                <a:latin typeface="Times New Roman"/>
                <a:cs typeface="Times New Roman"/>
              </a:rPr>
              <a:t>In A </a:t>
            </a:r>
            <a:r>
              <a:rPr sz="2800" b="1" dirty="0">
                <a:solidFill>
                  <a:srgbClr val="0033CC"/>
                </a:solidFill>
                <a:latin typeface="Times New Roman"/>
                <a:cs typeface="Times New Roman"/>
              </a:rPr>
              <a:t>Page</a:t>
            </a:r>
            <a:r>
              <a:rPr sz="2800" b="1" spc="-305" dirty="0">
                <a:solidFill>
                  <a:srgbClr val="0033CC"/>
                </a:solidFill>
                <a:latin typeface="Times New Roman"/>
                <a:cs typeface="Times New Roman"/>
              </a:rPr>
              <a:t> </a:t>
            </a:r>
            <a:r>
              <a:rPr sz="2800" b="1" spc="5" dirty="0">
                <a:solidFill>
                  <a:srgbClr val="0033CC"/>
                </a:solidFill>
                <a:latin typeface="Times New Roman"/>
                <a:cs typeface="Times New Roman"/>
              </a:rPr>
              <a:t>Table</a:t>
            </a:r>
            <a:endParaRPr sz="2800">
              <a:latin typeface="Times New Roman"/>
              <a:cs typeface="Times New Roman"/>
            </a:endParaRPr>
          </a:p>
        </p:txBody>
      </p:sp>
      <p:sp>
        <p:nvSpPr>
          <p:cNvPr id="3" name="object 3"/>
          <p:cNvSpPr/>
          <p:nvPr/>
        </p:nvSpPr>
        <p:spPr>
          <a:xfrm>
            <a:off x="290512" y="526986"/>
            <a:ext cx="8354949" cy="5970651"/>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22726" y="20777"/>
            <a:ext cx="2072005" cy="454025"/>
          </a:xfrm>
          <a:prstGeom prst="rect">
            <a:avLst/>
          </a:prstGeom>
        </p:spPr>
        <p:txBody>
          <a:bodyPr vert="horz" wrap="square" lIns="0" tIns="13970" rIns="0" bIns="0" rtlCol="0">
            <a:spAutoFit/>
          </a:bodyPr>
          <a:lstStyle/>
          <a:p>
            <a:pPr marL="12700">
              <a:lnSpc>
                <a:spcPct val="100000"/>
              </a:lnSpc>
              <a:spcBef>
                <a:spcPts val="110"/>
              </a:spcBef>
            </a:pPr>
            <a:r>
              <a:rPr sz="2800" b="1" spc="5" dirty="0">
                <a:solidFill>
                  <a:srgbClr val="0033CC"/>
                </a:solidFill>
                <a:latin typeface="Times New Roman"/>
                <a:cs typeface="Times New Roman"/>
              </a:rPr>
              <a:t>Shared</a:t>
            </a:r>
            <a:r>
              <a:rPr sz="2800" b="1" spc="-120" dirty="0">
                <a:solidFill>
                  <a:srgbClr val="0033CC"/>
                </a:solidFill>
                <a:latin typeface="Times New Roman"/>
                <a:cs typeface="Times New Roman"/>
              </a:rPr>
              <a:t> </a:t>
            </a:r>
            <a:r>
              <a:rPr sz="2800" b="1" dirty="0">
                <a:solidFill>
                  <a:srgbClr val="0033CC"/>
                </a:solidFill>
                <a:latin typeface="Times New Roman"/>
                <a:cs typeface="Times New Roman"/>
              </a:rPr>
              <a:t>Pages</a:t>
            </a:r>
            <a:endParaRPr sz="2800">
              <a:latin typeface="Times New Roman"/>
              <a:cs typeface="Times New Roman"/>
            </a:endParaRPr>
          </a:p>
        </p:txBody>
      </p:sp>
      <p:sp>
        <p:nvSpPr>
          <p:cNvPr id="3" name="object 3"/>
          <p:cNvSpPr txBox="1"/>
          <p:nvPr/>
        </p:nvSpPr>
        <p:spPr>
          <a:xfrm>
            <a:off x="78739" y="356096"/>
            <a:ext cx="8811260" cy="5767705"/>
          </a:xfrm>
          <a:prstGeom prst="rect">
            <a:avLst/>
          </a:prstGeom>
        </p:spPr>
        <p:txBody>
          <a:bodyPr vert="horz" wrap="square" lIns="0" tIns="100965" rIns="0" bIns="0" rtlCol="0">
            <a:spAutoFit/>
          </a:bodyPr>
          <a:lstStyle/>
          <a:p>
            <a:pPr marL="356870" indent="-344805">
              <a:lnSpc>
                <a:spcPct val="100000"/>
              </a:lnSpc>
              <a:spcBef>
                <a:spcPts val="795"/>
              </a:spcBef>
              <a:buClr>
                <a:srgbClr val="993300"/>
              </a:buClr>
              <a:buSzPct val="110416"/>
              <a:buFont typeface="Wingdings"/>
              <a:buChar char=""/>
              <a:tabLst>
                <a:tab pos="356870" algn="l"/>
                <a:tab pos="357505" algn="l"/>
              </a:tabLst>
            </a:pPr>
            <a:r>
              <a:rPr sz="2400" b="1" spc="-5" dirty="0">
                <a:solidFill>
                  <a:srgbClr val="0033CC"/>
                </a:solidFill>
                <a:latin typeface="Times New Roman"/>
                <a:cs typeface="Times New Roman"/>
              </a:rPr>
              <a:t>Shared</a:t>
            </a:r>
            <a:r>
              <a:rPr sz="2400" b="1" spc="-15" dirty="0">
                <a:solidFill>
                  <a:srgbClr val="0033CC"/>
                </a:solidFill>
                <a:latin typeface="Times New Roman"/>
                <a:cs typeface="Times New Roman"/>
              </a:rPr>
              <a:t> </a:t>
            </a:r>
            <a:r>
              <a:rPr sz="2400" b="1" spc="-5" dirty="0">
                <a:solidFill>
                  <a:srgbClr val="0033CC"/>
                </a:solidFill>
                <a:latin typeface="Times New Roman"/>
                <a:cs typeface="Times New Roman"/>
              </a:rPr>
              <a:t>code</a:t>
            </a:r>
            <a:endParaRPr sz="2400">
              <a:latin typeface="Times New Roman"/>
              <a:cs typeface="Times New Roman"/>
            </a:endParaRPr>
          </a:p>
          <a:p>
            <a:pPr marL="756285" marR="8890" lvl="1" indent="-287020">
              <a:lnSpc>
                <a:spcPts val="2880"/>
              </a:lnSpc>
              <a:spcBef>
                <a:spcPts val="1110"/>
              </a:spcBef>
              <a:buClr>
                <a:srgbClr val="CC6600"/>
              </a:buClr>
              <a:buSzPct val="110416"/>
              <a:buFont typeface="Wingdings"/>
              <a:buChar char=""/>
              <a:tabLst>
                <a:tab pos="756920" algn="l"/>
                <a:tab pos="1412240" algn="l"/>
                <a:tab pos="2152650" algn="l"/>
                <a:tab pos="2555240" algn="l"/>
                <a:tab pos="3872229" algn="l"/>
                <a:tab pos="5357495" algn="l"/>
                <a:tab pos="6080125" algn="l"/>
                <a:tab pos="6482080" algn="l"/>
                <a:tab pos="7174230" algn="l"/>
                <a:tab pos="7997825" algn="l"/>
              </a:tabLst>
            </a:pPr>
            <a:r>
              <a:rPr sz="2400" dirty="0">
                <a:latin typeface="Times New Roman"/>
                <a:cs typeface="Times New Roman"/>
              </a:rPr>
              <a:t>O</a:t>
            </a:r>
            <a:r>
              <a:rPr sz="2400" spc="-10" dirty="0">
                <a:latin typeface="Times New Roman"/>
                <a:cs typeface="Times New Roman"/>
              </a:rPr>
              <a:t>n</a:t>
            </a:r>
            <a:r>
              <a:rPr sz="2400" dirty="0">
                <a:latin typeface="Times New Roman"/>
                <a:cs typeface="Times New Roman"/>
              </a:rPr>
              <a:t>e	</a:t>
            </a:r>
            <a:r>
              <a:rPr sz="2400" spc="-10" dirty="0">
                <a:latin typeface="Times New Roman"/>
                <a:cs typeface="Times New Roman"/>
              </a:rPr>
              <a:t>c</a:t>
            </a:r>
            <a:r>
              <a:rPr sz="2400" dirty="0">
                <a:latin typeface="Times New Roman"/>
                <a:cs typeface="Times New Roman"/>
              </a:rPr>
              <a:t>o</a:t>
            </a:r>
            <a:r>
              <a:rPr sz="2400" spc="40" dirty="0">
                <a:latin typeface="Times New Roman"/>
                <a:cs typeface="Times New Roman"/>
              </a:rPr>
              <a:t>p</a:t>
            </a:r>
            <a:r>
              <a:rPr sz="2400" dirty="0">
                <a:latin typeface="Times New Roman"/>
                <a:cs typeface="Times New Roman"/>
              </a:rPr>
              <a:t>y	</a:t>
            </a:r>
            <a:r>
              <a:rPr sz="2400" spc="-5" dirty="0">
                <a:latin typeface="Times New Roman"/>
                <a:cs typeface="Times New Roman"/>
              </a:rPr>
              <a:t>o</a:t>
            </a:r>
            <a:r>
              <a:rPr sz="2400" dirty="0">
                <a:latin typeface="Times New Roman"/>
                <a:cs typeface="Times New Roman"/>
              </a:rPr>
              <a:t>f	</a:t>
            </a:r>
            <a:r>
              <a:rPr sz="2400" spc="-10" dirty="0">
                <a:latin typeface="Times New Roman"/>
                <a:cs typeface="Times New Roman"/>
              </a:rPr>
              <a:t>r</a:t>
            </a:r>
            <a:r>
              <a:rPr sz="2400" spc="10" dirty="0">
                <a:latin typeface="Times New Roman"/>
                <a:cs typeface="Times New Roman"/>
              </a:rPr>
              <a:t>e</a:t>
            </a:r>
            <a:r>
              <a:rPr sz="2400" spc="-10" dirty="0">
                <a:latin typeface="Times New Roman"/>
                <a:cs typeface="Times New Roman"/>
              </a:rPr>
              <a:t>a</a:t>
            </a:r>
            <a:r>
              <a:rPr sz="2400" dirty="0">
                <a:latin typeface="Times New Roman"/>
                <a:cs typeface="Times New Roman"/>
              </a:rPr>
              <a:t>d</a:t>
            </a:r>
            <a:r>
              <a:rPr sz="2400" spc="-10" dirty="0">
                <a:latin typeface="Times New Roman"/>
                <a:cs typeface="Times New Roman"/>
              </a:rPr>
              <a:t>-</a:t>
            </a:r>
            <a:r>
              <a:rPr sz="2400" dirty="0">
                <a:latin typeface="Times New Roman"/>
                <a:cs typeface="Times New Roman"/>
              </a:rPr>
              <a:t>on</a:t>
            </a:r>
            <a:r>
              <a:rPr sz="2400" spc="20" dirty="0">
                <a:latin typeface="Times New Roman"/>
                <a:cs typeface="Times New Roman"/>
              </a:rPr>
              <a:t>l</a:t>
            </a:r>
            <a:r>
              <a:rPr sz="2400" dirty="0">
                <a:latin typeface="Times New Roman"/>
                <a:cs typeface="Times New Roman"/>
              </a:rPr>
              <a:t>y	</a:t>
            </a:r>
            <a:r>
              <a:rPr sz="2400" spc="-10" dirty="0">
                <a:latin typeface="Times New Roman"/>
                <a:cs typeface="Times New Roman"/>
              </a:rPr>
              <a:t>(</a:t>
            </a:r>
            <a:r>
              <a:rPr sz="2400" b="1" spc="-10" dirty="0">
                <a:solidFill>
                  <a:srgbClr val="0033CC"/>
                </a:solidFill>
                <a:latin typeface="Times New Roman"/>
                <a:cs typeface="Times New Roman"/>
              </a:rPr>
              <a:t>ree</a:t>
            </a:r>
            <a:r>
              <a:rPr sz="2400" b="1" dirty="0">
                <a:solidFill>
                  <a:srgbClr val="0033CC"/>
                </a:solidFill>
                <a:latin typeface="Times New Roman"/>
                <a:cs typeface="Times New Roman"/>
              </a:rPr>
              <a:t>n</a:t>
            </a:r>
            <a:r>
              <a:rPr sz="2400" b="1" spc="-10" dirty="0">
                <a:solidFill>
                  <a:srgbClr val="0033CC"/>
                </a:solidFill>
                <a:latin typeface="Times New Roman"/>
                <a:cs typeface="Times New Roman"/>
              </a:rPr>
              <a:t>tr</a:t>
            </a:r>
            <a:r>
              <a:rPr sz="2400" b="1" dirty="0">
                <a:solidFill>
                  <a:srgbClr val="0033CC"/>
                </a:solidFill>
                <a:latin typeface="Times New Roman"/>
                <a:cs typeface="Times New Roman"/>
              </a:rPr>
              <a:t>a</a:t>
            </a:r>
            <a:r>
              <a:rPr sz="2400" b="1" spc="25" dirty="0">
                <a:solidFill>
                  <a:srgbClr val="0033CC"/>
                </a:solidFill>
                <a:latin typeface="Times New Roman"/>
                <a:cs typeface="Times New Roman"/>
              </a:rPr>
              <a:t>n</a:t>
            </a:r>
            <a:r>
              <a:rPr sz="2400" b="1" dirty="0">
                <a:solidFill>
                  <a:srgbClr val="0033CC"/>
                </a:solidFill>
                <a:latin typeface="Times New Roman"/>
                <a:cs typeface="Times New Roman"/>
              </a:rPr>
              <a:t>t	</a:t>
            </a:r>
            <a:r>
              <a:rPr sz="2400" spc="-10" dirty="0">
                <a:latin typeface="Times New Roman"/>
                <a:cs typeface="Times New Roman"/>
              </a:rPr>
              <a:t>c</a:t>
            </a:r>
            <a:r>
              <a:rPr sz="2400" dirty="0">
                <a:latin typeface="Times New Roman"/>
                <a:cs typeface="Times New Roman"/>
              </a:rPr>
              <a:t>ode	</a:t>
            </a:r>
            <a:r>
              <a:rPr sz="2400" spc="-5" dirty="0">
                <a:latin typeface="Times New Roman"/>
                <a:cs typeface="Times New Roman"/>
              </a:rPr>
              <a:t>o</a:t>
            </a:r>
            <a:r>
              <a:rPr sz="2400" dirty="0">
                <a:latin typeface="Times New Roman"/>
                <a:cs typeface="Times New Roman"/>
              </a:rPr>
              <a:t>r	pu</a:t>
            </a:r>
            <a:r>
              <a:rPr sz="2400" spc="10" dirty="0">
                <a:latin typeface="Times New Roman"/>
                <a:cs typeface="Times New Roman"/>
              </a:rPr>
              <a:t>r</a:t>
            </a:r>
            <a:r>
              <a:rPr sz="2400" dirty="0">
                <a:latin typeface="Times New Roman"/>
                <a:cs typeface="Times New Roman"/>
              </a:rPr>
              <a:t>e	</a:t>
            </a:r>
            <a:r>
              <a:rPr sz="2400" spc="-10" dirty="0">
                <a:latin typeface="Times New Roman"/>
                <a:cs typeface="Times New Roman"/>
              </a:rPr>
              <a:t>c</a:t>
            </a:r>
            <a:r>
              <a:rPr sz="2400" dirty="0">
                <a:latin typeface="Times New Roman"/>
                <a:cs typeface="Times New Roman"/>
              </a:rPr>
              <a:t>od</a:t>
            </a:r>
            <a:r>
              <a:rPr sz="2400" spc="-15" dirty="0">
                <a:latin typeface="Times New Roman"/>
                <a:cs typeface="Times New Roman"/>
              </a:rPr>
              <a:t>e</a:t>
            </a:r>
            <a:r>
              <a:rPr sz="2400" dirty="0">
                <a:latin typeface="Times New Roman"/>
                <a:cs typeface="Times New Roman"/>
              </a:rPr>
              <a:t>)	sh</a:t>
            </a:r>
            <a:r>
              <a:rPr sz="2400" spc="-10" dirty="0">
                <a:latin typeface="Times New Roman"/>
                <a:cs typeface="Times New Roman"/>
              </a:rPr>
              <a:t>a</a:t>
            </a:r>
            <a:r>
              <a:rPr sz="2400" spc="10" dirty="0">
                <a:latin typeface="Times New Roman"/>
                <a:cs typeface="Times New Roman"/>
              </a:rPr>
              <a:t>r</a:t>
            </a:r>
            <a:r>
              <a:rPr sz="2400" spc="-10" dirty="0">
                <a:latin typeface="Times New Roman"/>
                <a:cs typeface="Times New Roman"/>
              </a:rPr>
              <a:t>e</a:t>
            </a:r>
            <a:r>
              <a:rPr sz="2400" dirty="0">
                <a:latin typeface="Times New Roman"/>
                <a:cs typeface="Times New Roman"/>
              </a:rPr>
              <a:t>d  </a:t>
            </a:r>
            <a:r>
              <a:rPr sz="2400" spc="-5" dirty="0">
                <a:latin typeface="Times New Roman"/>
                <a:cs typeface="Times New Roman"/>
              </a:rPr>
              <a:t>among processes (i.e., </a:t>
            </a:r>
            <a:r>
              <a:rPr sz="2400" dirty="0">
                <a:latin typeface="Times New Roman"/>
                <a:cs typeface="Times New Roman"/>
              </a:rPr>
              <a:t>text </a:t>
            </a:r>
            <a:r>
              <a:rPr sz="2400" spc="-5" dirty="0">
                <a:latin typeface="Times New Roman"/>
                <a:cs typeface="Times New Roman"/>
              </a:rPr>
              <a:t>editors, compilers, </a:t>
            </a:r>
            <a:r>
              <a:rPr sz="2400" dirty="0">
                <a:latin typeface="Times New Roman"/>
                <a:cs typeface="Times New Roman"/>
              </a:rPr>
              <a:t>window</a:t>
            </a:r>
            <a:r>
              <a:rPr sz="2400" spc="10" dirty="0">
                <a:latin typeface="Times New Roman"/>
                <a:cs typeface="Times New Roman"/>
              </a:rPr>
              <a:t> </a:t>
            </a:r>
            <a:r>
              <a:rPr sz="2400" spc="-10" dirty="0">
                <a:latin typeface="Times New Roman"/>
                <a:cs typeface="Times New Roman"/>
              </a:rPr>
              <a:t>systems)</a:t>
            </a:r>
            <a:endParaRPr sz="2400">
              <a:latin typeface="Times New Roman"/>
              <a:cs typeface="Times New Roman"/>
            </a:endParaRPr>
          </a:p>
          <a:p>
            <a:pPr marL="756285" marR="9525" lvl="1" indent="-287020">
              <a:lnSpc>
                <a:spcPts val="2880"/>
              </a:lnSpc>
              <a:spcBef>
                <a:spcPts val="1010"/>
              </a:spcBef>
              <a:buClr>
                <a:srgbClr val="CC6600"/>
              </a:buClr>
              <a:buSzPct val="110416"/>
              <a:buFont typeface="Wingdings"/>
              <a:buChar char=""/>
              <a:tabLst>
                <a:tab pos="756920" algn="l"/>
                <a:tab pos="2098040" algn="l"/>
                <a:tab pos="2829560" algn="l"/>
                <a:tab pos="3192780" algn="l"/>
                <a:tab pos="3805554" algn="l"/>
                <a:tab pos="4403090" algn="l"/>
                <a:tab pos="5826760" algn="l"/>
                <a:tab pos="6638290" algn="l"/>
                <a:tab pos="6982459" algn="l"/>
                <a:tab pos="7814945" algn="l"/>
              </a:tabLst>
            </a:pPr>
            <a:r>
              <a:rPr sz="2400" dirty="0">
                <a:latin typeface="Times New Roman"/>
                <a:cs typeface="Times New Roman"/>
              </a:rPr>
              <a:t>R</a:t>
            </a:r>
            <a:r>
              <a:rPr sz="2400" spc="-10" dirty="0">
                <a:latin typeface="Times New Roman"/>
                <a:cs typeface="Times New Roman"/>
              </a:rPr>
              <a:t>ee</a:t>
            </a:r>
            <a:r>
              <a:rPr sz="2400" dirty="0">
                <a:latin typeface="Times New Roman"/>
                <a:cs typeface="Times New Roman"/>
              </a:rPr>
              <a:t>ntr</a:t>
            </a:r>
            <a:r>
              <a:rPr sz="2400" spc="-15" dirty="0">
                <a:latin typeface="Times New Roman"/>
                <a:cs typeface="Times New Roman"/>
              </a:rPr>
              <a:t>a</a:t>
            </a:r>
            <a:r>
              <a:rPr sz="2400" dirty="0">
                <a:latin typeface="Times New Roman"/>
                <a:cs typeface="Times New Roman"/>
              </a:rPr>
              <a:t>nt	</a:t>
            </a:r>
            <a:r>
              <a:rPr sz="2400" spc="-10" dirty="0">
                <a:latin typeface="Times New Roman"/>
                <a:cs typeface="Times New Roman"/>
              </a:rPr>
              <a:t>c</a:t>
            </a:r>
            <a:r>
              <a:rPr sz="2400" dirty="0">
                <a:latin typeface="Times New Roman"/>
                <a:cs typeface="Times New Roman"/>
              </a:rPr>
              <a:t>ode	i</a:t>
            </a:r>
            <a:r>
              <a:rPr sz="2400" spc="-5" dirty="0">
                <a:latin typeface="Times New Roman"/>
                <a:cs typeface="Times New Roman"/>
              </a:rPr>
              <a:t>s</a:t>
            </a:r>
            <a:r>
              <a:rPr sz="2400" dirty="0">
                <a:latin typeface="Times New Roman"/>
                <a:cs typeface="Times New Roman"/>
              </a:rPr>
              <a:t>	non	</a:t>
            </a:r>
            <a:r>
              <a:rPr sz="2400" spc="-5" dirty="0">
                <a:latin typeface="Times New Roman"/>
                <a:cs typeface="Times New Roman"/>
              </a:rPr>
              <a:t>s</a:t>
            </a:r>
            <a:r>
              <a:rPr sz="2400" spc="-15" dirty="0">
                <a:latin typeface="Times New Roman"/>
                <a:cs typeface="Times New Roman"/>
              </a:rPr>
              <a:t>e</a:t>
            </a:r>
            <a:r>
              <a:rPr sz="2400" dirty="0">
                <a:latin typeface="Times New Roman"/>
                <a:cs typeface="Times New Roman"/>
              </a:rPr>
              <a:t>lf	mod</a:t>
            </a:r>
            <a:r>
              <a:rPr sz="2400" spc="5" dirty="0">
                <a:latin typeface="Times New Roman"/>
                <a:cs typeface="Times New Roman"/>
              </a:rPr>
              <a:t>i</a:t>
            </a:r>
            <a:r>
              <a:rPr sz="2400" spc="10" dirty="0">
                <a:latin typeface="Times New Roman"/>
                <a:cs typeface="Times New Roman"/>
              </a:rPr>
              <a:t>f</a:t>
            </a:r>
            <a:r>
              <a:rPr sz="2400" spc="-75" dirty="0">
                <a:latin typeface="Times New Roman"/>
                <a:cs typeface="Times New Roman"/>
              </a:rPr>
              <a:t>y</a:t>
            </a:r>
            <a:r>
              <a:rPr sz="2400" dirty="0">
                <a:latin typeface="Times New Roman"/>
                <a:cs typeface="Times New Roman"/>
              </a:rPr>
              <a:t>i</a:t>
            </a:r>
            <a:r>
              <a:rPr sz="2400" spc="25" dirty="0">
                <a:latin typeface="Times New Roman"/>
                <a:cs typeface="Times New Roman"/>
              </a:rPr>
              <a:t>n</a:t>
            </a:r>
            <a:r>
              <a:rPr sz="2400" dirty="0">
                <a:latin typeface="Times New Roman"/>
                <a:cs typeface="Times New Roman"/>
              </a:rPr>
              <a:t>g	</a:t>
            </a:r>
            <a:r>
              <a:rPr sz="2400" spc="-10" dirty="0">
                <a:latin typeface="Times New Roman"/>
                <a:cs typeface="Times New Roman"/>
              </a:rPr>
              <a:t>c</a:t>
            </a:r>
            <a:r>
              <a:rPr sz="2400" dirty="0">
                <a:latin typeface="Times New Roman"/>
                <a:cs typeface="Times New Roman"/>
              </a:rPr>
              <a:t>od</a:t>
            </a:r>
            <a:r>
              <a:rPr sz="2400" spc="-10" dirty="0">
                <a:latin typeface="Times New Roman"/>
                <a:cs typeface="Times New Roman"/>
              </a:rPr>
              <a:t>e</a:t>
            </a:r>
            <a:r>
              <a:rPr sz="2400" dirty="0">
                <a:latin typeface="Times New Roman"/>
                <a:cs typeface="Times New Roman"/>
              </a:rPr>
              <a:t>.	</a:t>
            </a:r>
            <a:r>
              <a:rPr sz="2400" spc="-35" dirty="0">
                <a:latin typeface="Times New Roman"/>
                <a:cs typeface="Times New Roman"/>
              </a:rPr>
              <a:t>I</a:t>
            </a:r>
            <a:r>
              <a:rPr sz="2400" dirty="0">
                <a:latin typeface="Times New Roman"/>
                <a:cs typeface="Times New Roman"/>
              </a:rPr>
              <a:t>t	n</a:t>
            </a:r>
            <a:r>
              <a:rPr sz="2400" spc="-10" dirty="0">
                <a:latin typeface="Times New Roman"/>
                <a:cs typeface="Times New Roman"/>
              </a:rPr>
              <a:t>e</a:t>
            </a:r>
            <a:r>
              <a:rPr sz="2400" dirty="0">
                <a:latin typeface="Times New Roman"/>
                <a:cs typeface="Times New Roman"/>
              </a:rPr>
              <a:t>v</a:t>
            </a:r>
            <a:r>
              <a:rPr sz="2400" spc="-10" dirty="0">
                <a:latin typeface="Times New Roman"/>
                <a:cs typeface="Times New Roman"/>
              </a:rPr>
              <a:t>e</a:t>
            </a:r>
            <a:r>
              <a:rPr sz="2400" dirty="0">
                <a:latin typeface="Times New Roman"/>
                <a:cs typeface="Times New Roman"/>
              </a:rPr>
              <a:t>r	</a:t>
            </a:r>
            <a:r>
              <a:rPr sz="2400" spc="-10" dirty="0">
                <a:latin typeface="Times New Roman"/>
                <a:cs typeface="Times New Roman"/>
              </a:rPr>
              <a:t>c</a:t>
            </a:r>
            <a:r>
              <a:rPr sz="2400" dirty="0">
                <a:latin typeface="Times New Roman"/>
                <a:cs typeface="Times New Roman"/>
              </a:rPr>
              <a:t>h</a:t>
            </a:r>
            <a:r>
              <a:rPr sz="2400" spc="-10" dirty="0">
                <a:latin typeface="Times New Roman"/>
                <a:cs typeface="Times New Roman"/>
              </a:rPr>
              <a:t>a</a:t>
            </a:r>
            <a:r>
              <a:rPr sz="2400" spc="20" dirty="0">
                <a:latin typeface="Times New Roman"/>
                <a:cs typeface="Times New Roman"/>
              </a:rPr>
              <a:t>n</a:t>
            </a:r>
            <a:r>
              <a:rPr sz="2400" spc="-25" dirty="0">
                <a:latin typeface="Times New Roman"/>
                <a:cs typeface="Times New Roman"/>
              </a:rPr>
              <a:t>g</a:t>
            </a:r>
            <a:r>
              <a:rPr sz="2400" spc="-10" dirty="0">
                <a:latin typeface="Times New Roman"/>
                <a:cs typeface="Times New Roman"/>
              </a:rPr>
              <a:t>e</a:t>
            </a:r>
            <a:r>
              <a:rPr sz="2400" spc="-5" dirty="0">
                <a:latin typeface="Times New Roman"/>
                <a:cs typeface="Times New Roman"/>
              </a:rPr>
              <a:t>s  </a:t>
            </a:r>
            <a:r>
              <a:rPr sz="2400" dirty="0">
                <a:latin typeface="Times New Roman"/>
                <a:cs typeface="Times New Roman"/>
              </a:rPr>
              <a:t>during</a:t>
            </a:r>
            <a:r>
              <a:rPr sz="2400" spc="-30" dirty="0">
                <a:latin typeface="Times New Roman"/>
                <a:cs typeface="Times New Roman"/>
              </a:rPr>
              <a:t> </a:t>
            </a:r>
            <a:r>
              <a:rPr sz="2400" spc="-5" dirty="0">
                <a:latin typeface="Times New Roman"/>
                <a:cs typeface="Times New Roman"/>
              </a:rPr>
              <a:t>execution</a:t>
            </a:r>
            <a:endParaRPr sz="2400">
              <a:latin typeface="Times New Roman"/>
              <a:cs typeface="Times New Roman"/>
            </a:endParaRPr>
          </a:p>
          <a:p>
            <a:pPr marL="832485" lvl="1" indent="-363220">
              <a:lnSpc>
                <a:spcPct val="100000"/>
              </a:lnSpc>
              <a:spcBef>
                <a:spcPts val="915"/>
              </a:spcBef>
              <a:buClr>
                <a:srgbClr val="CC6600"/>
              </a:buClr>
              <a:buSzPct val="110416"/>
              <a:buFont typeface="Wingdings"/>
              <a:buChar char=""/>
              <a:tabLst>
                <a:tab pos="833119" algn="l"/>
              </a:tabLst>
            </a:pPr>
            <a:r>
              <a:rPr sz="2400" dirty="0">
                <a:latin typeface="Times New Roman"/>
                <a:cs typeface="Times New Roman"/>
              </a:rPr>
              <a:t>Thus,</a:t>
            </a:r>
            <a:r>
              <a:rPr sz="2400" spc="300" dirty="0">
                <a:latin typeface="Times New Roman"/>
                <a:cs typeface="Times New Roman"/>
              </a:rPr>
              <a:t> </a:t>
            </a:r>
            <a:r>
              <a:rPr sz="2400" dirty="0">
                <a:latin typeface="Times New Roman"/>
                <a:cs typeface="Times New Roman"/>
              </a:rPr>
              <a:t>two</a:t>
            </a:r>
            <a:r>
              <a:rPr sz="2400" spc="310" dirty="0">
                <a:latin typeface="Times New Roman"/>
                <a:cs typeface="Times New Roman"/>
              </a:rPr>
              <a:t> </a:t>
            </a:r>
            <a:r>
              <a:rPr sz="2400" spc="-5" dirty="0">
                <a:latin typeface="Times New Roman"/>
                <a:cs typeface="Times New Roman"/>
              </a:rPr>
              <a:t>or</a:t>
            </a:r>
            <a:r>
              <a:rPr sz="2400" spc="280" dirty="0">
                <a:latin typeface="Times New Roman"/>
                <a:cs typeface="Times New Roman"/>
              </a:rPr>
              <a:t> </a:t>
            </a:r>
            <a:r>
              <a:rPr sz="2400" dirty="0">
                <a:latin typeface="Times New Roman"/>
                <a:cs typeface="Times New Roman"/>
              </a:rPr>
              <a:t>more</a:t>
            </a:r>
            <a:r>
              <a:rPr sz="2400" spc="295" dirty="0">
                <a:latin typeface="Times New Roman"/>
                <a:cs typeface="Times New Roman"/>
              </a:rPr>
              <a:t> </a:t>
            </a:r>
            <a:r>
              <a:rPr sz="2400" spc="-5" dirty="0">
                <a:latin typeface="Times New Roman"/>
                <a:cs typeface="Times New Roman"/>
              </a:rPr>
              <a:t>processes</a:t>
            </a:r>
            <a:r>
              <a:rPr sz="2400" spc="315" dirty="0">
                <a:latin typeface="Times New Roman"/>
                <a:cs typeface="Times New Roman"/>
              </a:rPr>
              <a:t> </a:t>
            </a:r>
            <a:r>
              <a:rPr sz="2400" spc="-10" dirty="0">
                <a:latin typeface="Times New Roman"/>
                <a:cs typeface="Times New Roman"/>
              </a:rPr>
              <a:t>can</a:t>
            </a:r>
            <a:r>
              <a:rPr sz="2400" spc="310" dirty="0">
                <a:latin typeface="Times New Roman"/>
                <a:cs typeface="Times New Roman"/>
              </a:rPr>
              <a:t> </a:t>
            </a:r>
            <a:r>
              <a:rPr sz="2400" spc="-5" dirty="0">
                <a:latin typeface="Times New Roman"/>
                <a:cs typeface="Times New Roman"/>
              </a:rPr>
              <a:t>execute</a:t>
            </a:r>
            <a:r>
              <a:rPr sz="2400" spc="305" dirty="0">
                <a:latin typeface="Times New Roman"/>
                <a:cs typeface="Times New Roman"/>
              </a:rPr>
              <a:t> </a:t>
            </a:r>
            <a:r>
              <a:rPr sz="2400" dirty="0">
                <a:latin typeface="Times New Roman"/>
                <a:cs typeface="Times New Roman"/>
              </a:rPr>
              <a:t>the</a:t>
            </a:r>
            <a:r>
              <a:rPr sz="2400" spc="305" dirty="0">
                <a:latin typeface="Times New Roman"/>
                <a:cs typeface="Times New Roman"/>
              </a:rPr>
              <a:t> </a:t>
            </a:r>
            <a:r>
              <a:rPr sz="2400" spc="-10" dirty="0">
                <a:latin typeface="Times New Roman"/>
                <a:cs typeface="Times New Roman"/>
              </a:rPr>
              <a:t>same</a:t>
            </a:r>
            <a:r>
              <a:rPr sz="2400" spc="305" dirty="0">
                <a:latin typeface="Times New Roman"/>
                <a:cs typeface="Times New Roman"/>
              </a:rPr>
              <a:t> </a:t>
            </a:r>
            <a:r>
              <a:rPr sz="2400" spc="-5" dirty="0">
                <a:latin typeface="Times New Roman"/>
                <a:cs typeface="Times New Roman"/>
              </a:rPr>
              <a:t>code</a:t>
            </a:r>
            <a:r>
              <a:rPr sz="2400" spc="300" dirty="0">
                <a:latin typeface="Times New Roman"/>
                <a:cs typeface="Times New Roman"/>
              </a:rPr>
              <a:t> </a:t>
            </a:r>
            <a:r>
              <a:rPr sz="2400" spc="-10" dirty="0">
                <a:latin typeface="Times New Roman"/>
                <a:cs typeface="Times New Roman"/>
              </a:rPr>
              <a:t>at</a:t>
            </a:r>
            <a:r>
              <a:rPr sz="2400" spc="290" dirty="0">
                <a:latin typeface="Times New Roman"/>
                <a:cs typeface="Times New Roman"/>
              </a:rPr>
              <a:t> </a:t>
            </a:r>
            <a:r>
              <a:rPr sz="2400" dirty="0">
                <a:latin typeface="Times New Roman"/>
                <a:cs typeface="Times New Roman"/>
              </a:rPr>
              <a:t>the</a:t>
            </a:r>
            <a:endParaRPr sz="2400">
              <a:latin typeface="Times New Roman"/>
              <a:cs typeface="Times New Roman"/>
            </a:endParaRPr>
          </a:p>
          <a:p>
            <a:pPr marL="756285">
              <a:lnSpc>
                <a:spcPct val="100000"/>
              </a:lnSpc>
            </a:pPr>
            <a:r>
              <a:rPr sz="2400" spc="-5" dirty="0">
                <a:latin typeface="Times New Roman"/>
                <a:cs typeface="Times New Roman"/>
              </a:rPr>
              <a:t>same</a:t>
            </a:r>
            <a:r>
              <a:rPr sz="2400" spc="-35" dirty="0">
                <a:latin typeface="Times New Roman"/>
                <a:cs typeface="Times New Roman"/>
              </a:rPr>
              <a:t> </a:t>
            </a:r>
            <a:r>
              <a:rPr sz="2400" dirty="0">
                <a:latin typeface="Times New Roman"/>
                <a:cs typeface="Times New Roman"/>
              </a:rPr>
              <a:t>time.</a:t>
            </a:r>
            <a:endParaRPr sz="2400">
              <a:latin typeface="Times New Roman"/>
              <a:cs typeface="Times New Roman"/>
            </a:endParaRPr>
          </a:p>
          <a:p>
            <a:pPr marL="756285" marR="5080" lvl="1" indent="-287020">
              <a:lnSpc>
                <a:spcPts val="2880"/>
              </a:lnSpc>
              <a:spcBef>
                <a:spcPts val="1105"/>
              </a:spcBef>
              <a:buClr>
                <a:srgbClr val="CC6600"/>
              </a:buClr>
              <a:buSzPct val="110416"/>
              <a:buFont typeface="Wingdings"/>
              <a:buChar char=""/>
              <a:tabLst>
                <a:tab pos="756920" algn="l"/>
                <a:tab pos="1460500" algn="l"/>
                <a:tab pos="2335530" algn="l"/>
                <a:tab pos="4421505" algn="l"/>
                <a:tab pos="6445885" algn="l"/>
                <a:tab pos="6760209" algn="l"/>
                <a:tab pos="7787640" algn="l"/>
                <a:tab pos="8171815" algn="l"/>
              </a:tabLst>
            </a:pPr>
            <a:r>
              <a:rPr sz="2400" dirty="0">
                <a:latin typeface="Times New Roman"/>
                <a:cs typeface="Times New Roman"/>
              </a:rPr>
              <a:t>Also	us</a:t>
            </a:r>
            <a:r>
              <a:rPr sz="2400" spc="-10" dirty="0">
                <a:latin typeface="Times New Roman"/>
                <a:cs typeface="Times New Roman"/>
              </a:rPr>
              <a:t>ef</a:t>
            </a:r>
            <a:r>
              <a:rPr sz="2400" dirty="0">
                <a:latin typeface="Times New Roman"/>
                <a:cs typeface="Times New Roman"/>
              </a:rPr>
              <a:t>ul	</a:t>
            </a:r>
            <a:r>
              <a:rPr sz="2400" spc="-10" dirty="0">
                <a:latin typeface="Times New Roman"/>
                <a:cs typeface="Times New Roman"/>
              </a:rPr>
              <a:t>f</a:t>
            </a:r>
            <a:r>
              <a:rPr sz="2400" dirty="0">
                <a:latin typeface="Times New Roman"/>
                <a:cs typeface="Times New Roman"/>
              </a:rPr>
              <a:t>or </a:t>
            </a:r>
            <a:r>
              <a:rPr sz="2400" spc="-204" dirty="0">
                <a:latin typeface="Times New Roman"/>
                <a:cs typeface="Times New Roman"/>
              </a:rPr>
              <a:t> </a:t>
            </a:r>
            <a:r>
              <a:rPr sz="2400" dirty="0">
                <a:latin typeface="Times New Roman"/>
                <a:cs typeface="Times New Roman"/>
              </a:rPr>
              <a:t>inte</a:t>
            </a:r>
            <a:r>
              <a:rPr sz="2400" spc="-15" dirty="0">
                <a:latin typeface="Times New Roman"/>
                <a:cs typeface="Times New Roman"/>
              </a:rPr>
              <a:t>r</a:t>
            </a:r>
            <a:r>
              <a:rPr sz="2400" spc="15" dirty="0">
                <a:latin typeface="Times New Roman"/>
                <a:cs typeface="Times New Roman"/>
              </a:rPr>
              <a:t>p</a:t>
            </a:r>
            <a:r>
              <a:rPr sz="2400" spc="-10" dirty="0">
                <a:latin typeface="Times New Roman"/>
                <a:cs typeface="Times New Roman"/>
              </a:rPr>
              <a:t>r</a:t>
            </a:r>
            <a:r>
              <a:rPr sz="2400" spc="15" dirty="0">
                <a:latin typeface="Times New Roman"/>
                <a:cs typeface="Times New Roman"/>
              </a:rPr>
              <a:t>o</a:t>
            </a:r>
            <a:r>
              <a:rPr sz="2400" spc="-10" dirty="0">
                <a:latin typeface="Times New Roman"/>
                <a:cs typeface="Times New Roman"/>
              </a:rPr>
              <a:t>ce</a:t>
            </a:r>
            <a:r>
              <a:rPr sz="2400" dirty="0">
                <a:latin typeface="Times New Roman"/>
                <a:cs typeface="Times New Roman"/>
              </a:rPr>
              <a:t>ss	</a:t>
            </a:r>
            <a:r>
              <a:rPr sz="2400" spc="-10" dirty="0">
                <a:latin typeface="Times New Roman"/>
                <a:cs typeface="Times New Roman"/>
              </a:rPr>
              <a:t>c</a:t>
            </a:r>
            <a:r>
              <a:rPr sz="2400" dirty="0">
                <a:latin typeface="Times New Roman"/>
                <a:cs typeface="Times New Roman"/>
              </a:rPr>
              <a:t>ommunic</a:t>
            </a:r>
            <a:r>
              <a:rPr sz="2400" spc="-15" dirty="0">
                <a:latin typeface="Times New Roman"/>
                <a:cs typeface="Times New Roman"/>
              </a:rPr>
              <a:t>a</a:t>
            </a:r>
            <a:r>
              <a:rPr sz="2400" dirty="0">
                <a:latin typeface="Times New Roman"/>
                <a:cs typeface="Times New Roman"/>
              </a:rPr>
              <a:t>t</a:t>
            </a:r>
            <a:r>
              <a:rPr sz="2400" spc="5" dirty="0">
                <a:latin typeface="Times New Roman"/>
                <a:cs typeface="Times New Roman"/>
              </a:rPr>
              <a:t>i</a:t>
            </a:r>
            <a:r>
              <a:rPr sz="2400" dirty="0">
                <a:latin typeface="Times New Roman"/>
                <a:cs typeface="Times New Roman"/>
              </a:rPr>
              <a:t>on	if	</a:t>
            </a:r>
            <a:r>
              <a:rPr sz="2400" spc="20" dirty="0">
                <a:latin typeface="Times New Roman"/>
                <a:cs typeface="Times New Roman"/>
              </a:rPr>
              <a:t>s</a:t>
            </a:r>
            <a:r>
              <a:rPr sz="2400" dirty="0">
                <a:latin typeface="Times New Roman"/>
                <a:cs typeface="Times New Roman"/>
              </a:rPr>
              <a:t>h</a:t>
            </a:r>
            <a:r>
              <a:rPr sz="2400" spc="-15" dirty="0">
                <a:latin typeface="Times New Roman"/>
                <a:cs typeface="Times New Roman"/>
              </a:rPr>
              <a:t>a</a:t>
            </a:r>
            <a:r>
              <a:rPr sz="2400" spc="-10" dirty="0">
                <a:latin typeface="Times New Roman"/>
                <a:cs typeface="Times New Roman"/>
              </a:rPr>
              <a:t>r</a:t>
            </a:r>
            <a:r>
              <a:rPr sz="2400" dirty="0">
                <a:latin typeface="Times New Roman"/>
                <a:cs typeface="Times New Roman"/>
              </a:rPr>
              <a:t>ing	</a:t>
            </a:r>
            <a:r>
              <a:rPr sz="2400" spc="-5" dirty="0">
                <a:latin typeface="Times New Roman"/>
                <a:cs typeface="Times New Roman"/>
              </a:rPr>
              <a:t>o</a:t>
            </a:r>
            <a:r>
              <a:rPr sz="2400" dirty="0">
                <a:latin typeface="Times New Roman"/>
                <a:cs typeface="Times New Roman"/>
              </a:rPr>
              <a:t>f	</a:t>
            </a:r>
            <a:r>
              <a:rPr sz="2400" spc="-10" dirty="0">
                <a:latin typeface="Times New Roman"/>
                <a:cs typeface="Times New Roman"/>
              </a:rPr>
              <a:t>rea</a:t>
            </a:r>
            <a:r>
              <a:rPr sz="2400" spc="20" dirty="0">
                <a:latin typeface="Times New Roman"/>
                <a:cs typeface="Times New Roman"/>
              </a:rPr>
              <a:t>d</a:t>
            </a:r>
            <a:r>
              <a:rPr sz="2400" dirty="0">
                <a:latin typeface="Times New Roman"/>
                <a:cs typeface="Times New Roman"/>
              </a:rPr>
              <a:t>-  </a:t>
            </a:r>
            <a:r>
              <a:rPr sz="2400" spc="-5" dirty="0">
                <a:latin typeface="Times New Roman"/>
                <a:cs typeface="Times New Roman"/>
              </a:rPr>
              <a:t>write </a:t>
            </a:r>
            <a:r>
              <a:rPr sz="2400" spc="-10" dirty="0">
                <a:latin typeface="Times New Roman"/>
                <a:cs typeface="Times New Roman"/>
              </a:rPr>
              <a:t>pages </a:t>
            </a:r>
            <a:r>
              <a:rPr sz="2400" dirty="0">
                <a:latin typeface="Times New Roman"/>
                <a:cs typeface="Times New Roman"/>
              </a:rPr>
              <a:t>is </a:t>
            </a:r>
            <a:r>
              <a:rPr sz="2400" spc="-5" dirty="0">
                <a:latin typeface="Times New Roman"/>
                <a:cs typeface="Times New Roman"/>
              </a:rPr>
              <a:t>allowed</a:t>
            </a:r>
            <a:endParaRPr sz="2400">
              <a:latin typeface="Times New Roman"/>
              <a:cs typeface="Times New Roman"/>
            </a:endParaRPr>
          </a:p>
          <a:p>
            <a:pPr marL="356870" indent="-344805">
              <a:lnSpc>
                <a:spcPct val="100000"/>
              </a:lnSpc>
              <a:spcBef>
                <a:spcPts val="915"/>
              </a:spcBef>
              <a:buClr>
                <a:srgbClr val="993300"/>
              </a:buClr>
              <a:buSzPct val="110416"/>
              <a:buFont typeface="Wingdings"/>
              <a:buChar char=""/>
              <a:tabLst>
                <a:tab pos="356870" algn="l"/>
                <a:tab pos="357505" algn="l"/>
              </a:tabLst>
            </a:pPr>
            <a:r>
              <a:rPr sz="2400" b="1" spc="-10" dirty="0">
                <a:solidFill>
                  <a:srgbClr val="0033CC"/>
                </a:solidFill>
                <a:latin typeface="Times New Roman"/>
                <a:cs typeface="Times New Roman"/>
              </a:rPr>
              <a:t>Private </a:t>
            </a:r>
            <a:r>
              <a:rPr sz="2400" b="1" spc="-5" dirty="0">
                <a:solidFill>
                  <a:srgbClr val="0033CC"/>
                </a:solidFill>
                <a:latin typeface="Times New Roman"/>
                <a:cs typeface="Times New Roman"/>
              </a:rPr>
              <a:t>code </a:t>
            </a:r>
            <a:r>
              <a:rPr sz="2400" b="1" dirty="0">
                <a:solidFill>
                  <a:srgbClr val="0033CC"/>
                </a:solidFill>
                <a:latin typeface="Times New Roman"/>
                <a:cs typeface="Times New Roman"/>
              </a:rPr>
              <a:t>and</a:t>
            </a:r>
            <a:r>
              <a:rPr sz="2400" b="1" spc="5" dirty="0">
                <a:solidFill>
                  <a:srgbClr val="0033CC"/>
                </a:solidFill>
                <a:latin typeface="Times New Roman"/>
                <a:cs typeface="Times New Roman"/>
              </a:rPr>
              <a:t> </a:t>
            </a:r>
            <a:r>
              <a:rPr sz="2400" b="1" spc="-5" dirty="0">
                <a:solidFill>
                  <a:srgbClr val="0033CC"/>
                </a:solidFill>
                <a:latin typeface="Times New Roman"/>
                <a:cs typeface="Times New Roman"/>
              </a:rPr>
              <a:t>data</a:t>
            </a:r>
            <a:endParaRPr sz="2400">
              <a:latin typeface="Times New Roman"/>
              <a:cs typeface="Times New Roman"/>
            </a:endParaRPr>
          </a:p>
          <a:p>
            <a:pPr marL="756285" indent="-287020">
              <a:lnSpc>
                <a:spcPct val="100000"/>
              </a:lnSpc>
              <a:spcBef>
                <a:spcPts val="1010"/>
              </a:spcBef>
              <a:buClr>
                <a:srgbClr val="CC6600"/>
              </a:buClr>
              <a:buSzPct val="110416"/>
              <a:buFont typeface="Arial"/>
              <a:buChar char="•"/>
              <a:tabLst>
                <a:tab pos="756285" algn="l"/>
                <a:tab pos="756920" algn="l"/>
              </a:tabLst>
            </a:pPr>
            <a:r>
              <a:rPr sz="2400" spc="-10" dirty="0">
                <a:latin typeface="Times New Roman"/>
                <a:cs typeface="Times New Roman"/>
              </a:rPr>
              <a:t>Each </a:t>
            </a:r>
            <a:r>
              <a:rPr sz="2400" spc="-5" dirty="0">
                <a:latin typeface="Times New Roman"/>
                <a:cs typeface="Times New Roman"/>
              </a:rPr>
              <a:t>process keeps </a:t>
            </a:r>
            <a:r>
              <a:rPr sz="2400" dirty="0">
                <a:latin typeface="Times New Roman"/>
                <a:cs typeface="Times New Roman"/>
              </a:rPr>
              <a:t>a </a:t>
            </a:r>
            <a:r>
              <a:rPr sz="2400" spc="-5" dirty="0">
                <a:latin typeface="Times New Roman"/>
                <a:cs typeface="Times New Roman"/>
              </a:rPr>
              <a:t>separate copy of </a:t>
            </a:r>
            <a:r>
              <a:rPr sz="2400" dirty="0">
                <a:latin typeface="Times New Roman"/>
                <a:cs typeface="Times New Roman"/>
              </a:rPr>
              <a:t>the </a:t>
            </a:r>
            <a:r>
              <a:rPr sz="2400" spc="-5" dirty="0">
                <a:latin typeface="Times New Roman"/>
                <a:cs typeface="Times New Roman"/>
              </a:rPr>
              <a:t>code and</a:t>
            </a:r>
            <a:r>
              <a:rPr sz="2400" spc="70" dirty="0">
                <a:latin typeface="Times New Roman"/>
                <a:cs typeface="Times New Roman"/>
              </a:rPr>
              <a:t> </a:t>
            </a:r>
            <a:r>
              <a:rPr sz="2400" spc="-5" dirty="0">
                <a:latin typeface="Times New Roman"/>
                <a:cs typeface="Times New Roman"/>
              </a:rPr>
              <a:t>data</a:t>
            </a:r>
            <a:endParaRPr sz="2400">
              <a:latin typeface="Times New Roman"/>
              <a:cs typeface="Times New Roman"/>
            </a:endParaRPr>
          </a:p>
          <a:p>
            <a:pPr marL="756285" indent="-287020">
              <a:lnSpc>
                <a:spcPct val="100000"/>
              </a:lnSpc>
              <a:spcBef>
                <a:spcPts val="1010"/>
              </a:spcBef>
              <a:buClr>
                <a:srgbClr val="CC6600"/>
              </a:buClr>
              <a:buSzPct val="110416"/>
              <a:buFont typeface="Arial"/>
              <a:buChar char="•"/>
              <a:tabLst>
                <a:tab pos="756285" algn="l"/>
                <a:tab pos="756920" algn="l"/>
              </a:tabLst>
            </a:pPr>
            <a:r>
              <a:rPr sz="2400" dirty="0">
                <a:latin typeface="Times New Roman"/>
                <a:cs typeface="Times New Roman"/>
              </a:rPr>
              <a:t>The</a:t>
            </a:r>
            <a:r>
              <a:rPr sz="2400" spc="195" dirty="0">
                <a:latin typeface="Times New Roman"/>
                <a:cs typeface="Times New Roman"/>
              </a:rPr>
              <a:t> </a:t>
            </a:r>
            <a:r>
              <a:rPr sz="2400" spc="-10" dirty="0">
                <a:latin typeface="Times New Roman"/>
                <a:cs typeface="Times New Roman"/>
              </a:rPr>
              <a:t>pages</a:t>
            </a:r>
            <a:r>
              <a:rPr sz="2400" spc="215" dirty="0">
                <a:latin typeface="Times New Roman"/>
                <a:cs typeface="Times New Roman"/>
              </a:rPr>
              <a:t> </a:t>
            </a:r>
            <a:r>
              <a:rPr sz="2400" dirty="0">
                <a:latin typeface="Times New Roman"/>
                <a:cs typeface="Times New Roman"/>
              </a:rPr>
              <a:t>for</a:t>
            </a:r>
            <a:r>
              <a:rPr sz="2400" spc="204" dirty="0">
                <a:latin typeface="Times New Roman"/>
                <a:cs typeface="Times New Roman"/>
              </a:rPr>
              <a:t> </a:t>
            </a:r>
            <a:r>
              <a:rPr sz="2400" dirty="0">
                <a:latin typeface="Times New Roman"/>
                <a:cs typeface="Times New Roman"/>
              </a:rPr>
              <a:t>the</a:t>
            </a:r>
            <a:r>
              <a:rPr sz="2400" spc="210" dirty="0">
                <a:latin typeface="Times New Roman"/>
                <a:cs typeface="Times New Roman"/>
              </a:rPr>
              <a:t> </a:t>
            </a:r>
            <a:r>
              <a:rPr sz="2400" spc="-5" dirty="0">
                <a:latin typeface="Times New Roman"/>
                <a:cs typeface="Times New Roman"/>
              </a:rPr>
              <a:t>private</a:t>
            </a:r>
            <a:r>
              <a:rPr sz="2400" spc="204" dirty="0">
                <a:latin typeface="Times New Roman"/>
                <a:cs typeface="Times New Roman"/>
              </a:rPr>
              <a:t> </a:t>
            </a:r>
            <a:r>
              <a:rPr sz="2400" spc="-5" dirty="0">
                <a:latin typeface="Times New Roman"/>
                <a:cs typeface="Times New Roman"/>
              </a:rPr>
              <a:t>code</a:t>
            </a:r>
            <a:r>
              <a:rPr sz="2400" spc="195" dirty="0">
                <a:latin typeface="Times New Roman"/>
                <a:cs typeface="Times New Roman"/>
              </a:rPr>
              <a:t> </a:t>
            </a:r>
            <a:r>
              <a:rPr sz="2400" spc="-5" dirty="0">
                <a:latin typeface="Times New Roman"/>
                <a:cs typeface="Times New Roman"/>
              </a:rPr>
              <a:t>and</a:t>
            </a:r>
            <a:r>
              <a:rPr sz="2400" spc="210" dirty="0">
                <a:latin typeface="Times New Roman"/>
                <a:cs typeface="Times New Roman"/>
              </a:rPr>
              <a:t> </a:t>
            </a:r>
            <a:r>
              <a:rPr sz="2400" spc="-5" dirty="0">
                <a:latin typeface="Times New Roman"/>
                <a:cs typeface="Times New Roman"/>
              </a:rPr>
              <a:t>data</a:t>
            </a:r>
            <a:r>
              <a:rPr sz="2400" spc="204" dirty="0">
                <a:latin typeface="Times New Roman"/>
                <a:cs typeface="Times New Roman"/>
              </a:rPr>
              <a:t> </a:t>
            </a:r>
            <a:r>
              <a:rPr sz="2400" spc="-10" dirty="0">
                <a:latin typeface="Times New Roman"/>
                <a:cs typeface="Times New Roman"/>
              </a:rPr>
              <a:t>can</a:t>
            </a:r>
            <a:r>
              <a:rPr sz="2400" spc="215" dirty="0">
                <a:latin typeface="Times New Roman"/>
                <a:cs typeface="Times New Roman"/>
              </a:rPr>
              <a:t> </a:t>
            </a:r>
            <a:r>
              <a:rPr sz="2400" spc="-5" dirty="0">
                <a:latin typeface="Times New Roman"/>
                <a:cs typeface="Times New Roman"/>
              </a:rPr>
              <a:t>appear</a:t>
            </a:r>
            <a:r>
              <a:rPr sz="2400" spc="204" dirty="0">
                <a:latin typeface="Times New Roman"/>
                <a:cs typeface="Times New Roman"/>
              </a:rPr>
              <a:t> </a:t>
            </a:r>
            <a:r>
              <a:rPr sz="2400" spc="-5" dirty="0">
                <a:latin typeface="Times New Roman"/>
                <a:cs typeface="Times New Roman"/>
              </a:rPr>
              <a:t>anywhere</a:t>
            </a:r>
            <a:r>
              <a:rPr sz="2400" spc="204" dirty="0">
                <a:latin typeface="Times New Roman"/>
                <a:cs typeface="Times New Roman"/>
              </a:rPr>
              <a:t> </a:t>
            </a:r>
            <a:r>
              <a:rPr sz="2400" dirty="0">
                <a:latin typeface="Times New Roman"/>
                <a:cs typeface="Times New Roman"/>
              </a:rPr>
              <a:t>in</a:t>
            </a:r>
            <a:endParaRPr sz="2400">
              <a:latin typeface="Times New Roman"/>
              <a:cs typeface="Times New Roman"/>
            </a:endParaRPr>
          </a:p>
          <a:p>
            <a:pPr marL="756285">
              <a:lnSpc>
                <a:spcPct val="100000"/>
              </a:lnSpc>
            </a:pPr>
            <a:r>
              <a:rPr sz="2400" dirty="0">
                <a:latin typeface="Times New Roman"/>
                <a:cs typeface="Times New Roman"/>
              </a:rPr>
              <a:t>the </a:t>
            </a:r>
            <a:r>
              <a:rPr sz="2400" spc="-5" dirty="0">
                <a:latin typeface="Times New Roman"/>
                <a:cs typeface="Times New Roman"/>
              </a:rPr>
              <a:t>logical address</a:t>
            </a:r>
            <a:r>
              <a:rPr sz="2400" spc="5" dirty="0">
                <a:latin typeface="Times New Roman"/>
                <a:cs typeface="Times New Roman"/>
              </a:rPr>
              <a:t> </a:t>
            </a:r>
            <a:r>
              <a:rPr sz="2400" spc="-5" dirty="0">
                <a:latin typeface="Times New Roman"/>
                <a:cs typeface="Times New Roman"/>
              </a:rPr>
              <a:t>space</a:t>
            </a:r>
            <a:endParaRPr sz="2400">
              <a:latin typeface="Times New Roman"/>
              <a:cs typeface="Times New Roman"/>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69463" y="20777"/>
            <a:ext cx="3501390" cy="454025"/>
          </a:xfrm>
          <a:prstGeom prst="rect">
            <a:avLst/>
          </a:prstGeom>
        </p:spPr>
        <p:txBody>
          <a:bodyPr vert="horz" wrap="square" lIns="0" tIns="13970" rIns="0" bIns="0" rtlCol="0">
            <a:spAutoFit/>
          </a:bodyPr>
          <a:lstStyle/>
          <a:p>
            <a:pPr marL="12700">
              <a:lnSpc>
                <a:spcPct val="100000"/>
              </a:lnSpc>
              <a:spcBef>
                <a:spcPts val="110"/>
              </a:spcBef>
            </a:pPr>
            <a:r>
              <a:rPr sz="2800" b="1" spc="5" dirty="0">
                <a:solidFill>
                  <a:srgbClr val="0033CC"/>
                </a:solidFill>
                <a:latin typeface="Times New Roman"/>
                <a:cs typeface="Times New Roman"/>
              </a:rPr>
              <a:t>Shared </a:t>
            </a:r>
            <a:r>
              <a:rPr sz="2800" b="1" dirty="0">
                <a:solidFill>
                  <a:srgbClr val="0033CC"/>
                </a:solidFill>
                <a:latin typeface="Times New Roman"/>
                <a:cs typeface="Times New Roman"/>
              </a:rPr>
              <a:t>Pages</a:t>
            </a:r>
            <a:r>
              <a:rPr sz="2800" b="1" spc="-165" dirty="0">
                <a:solidFill>
                  <a:srgbClr val="0033CC"/>
                </a:solidFill>
                <a:latin typeface="Times New Roman"/>
                <a:cs typeface="Times New Roman"/>
              </a:rPr>
              <a:t> </a:t>
            </a:r>
            <a:r>
              <a:rPr sz="2800" b="1" dirty="0">
                <a:solidFill>
                  <a:srgbClr val="0033CC"/>
                </a:solidFill>
                <a:latin typeface="Times New Roman"/>
                <a:cs typeface="Times New Roman"/>
              </a:rPr>
              <a:t>Example</a:t>
            </a:r>
            <a:endParaRPr sz="2800">
              <a:latin typeface="Times New Roman"/>
              <a:cs typeface="Times New Roman"/>
            </a:endParaRPr>
          </a:p>
        </p:txBody>
      </p:sp>
      <p:sp>
        <p:nvSpPr>
          <p:cNvPr id="3" name="object 3"/>
          <p:cNvSpPr/>
          <p:nvPr/>
        </p:nvSpPr>
        <p:spPr>
          <a:xfrm>
            <a:off x="539750" y="636651"/>
            <a:ext cx="8021574" cy="5843153"/>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78739" y="117728"/>
            <a:ext cx="8994140" cy="4142740"/>
          </a:xfrm>
          <a:prstGeom prst="rect">
            <a:avLst/>
          </a:prstGeom>
        </p:spPr>
        <p:txBody>
          <a:bodyPr vert="horz" wrap="square" lIns="0" tIns="88900" rIns="0" bIns="0" rtlCol="0">
            <a:spAutoFit/>
          </a:bodyPr>
          <a:lstStyle/>
          <a:p>
            <a:pPr marL="12700" algn="just">
              <a:lnSpc>
                <a:spcPct val="100000"/>
              </a:lnSpc>
              <a:spcBef>
                <a:spcPts val="700"/>
              </a:spcBef>
            </a:pPr>
            <a:r>
              <a:rPr sz="2400" b="1" dirty="0">
                <a:solidFill>
                  <a:srgbClr val="0033CC"/>
                </a:solidFill>
                <a:latin typeface="Times New Roman"/>
                <a:cs typeface="Times New Roman"/>
              </a:rPr>
              <a:t>Advantage of using </a:t>
            </a:r>
            <a:r>
              <a:rPr sz="2400" b="1" spc="-15" dirty="0">
                <a:solidFill>
                  <a:srgbClr val="0033CC"/>
                </a:solidFill>
                <a:latin typeface="Times New Roman"/>
                <a:cs typeface="Times New Roman"/>
              </a:rPr>
              <a:t>shared</a:t>
            </a:r>
            <a:r>
              <a:rPr sz="2400" b="1" spc="-30" dirty="0">
                <a:solidFill>
                  <a:srgbClr val="0033CC"/>
                </a:solidFill>
                <a:latin typeface="Times New Roman"/>
                <a:cs typeface="Times New Roman"/>
              </a:rPr>
              <a:t> </a:t>
            </a:r>
            <a:r>
              <a:rPr sz="2400" b="1" spc="-10" dirty="0">
                <a:solidFill>
                  <a:srgbClr val="0033CC"/>
                </a:solidFill>
                <a:latin typeface="Times New Roman"/>
                <a:cs typeface="Times New Roman"/>
              </a:rPr>
              <a:t>Pages</a:t>
            </a:r>
            <a:endParaRPr sz="2400">
              <a:latin typeface="Times New Roman"/>
              <a:cs typeface="Times New Roman"/>
            </a:endParaRPr>
          </a:p>
          <a:p>
            <a:pPr marL="12700" marR="11430" algn="just">
              <a:lnSpc>
                <a:spcPct val="100000"/>
              </a:lnSpc>
              <a:spcBef>
                <a:spcPts val="600"/>
              </a:spcBef>
              <a:buSzPct val="95833"/>
              <a:buFont typeface="Wingdings"/>
              <a:buChar char=""/>
              <a:tabLst>
                <a:tab pos="256540" algn="l"/>
              </a:tabLst>
            </a:pPr>
            <a:r>
              <a:rPr sz="2400" dirty="0">
                <a:latin typeface="Times New Roman"/>
                <a:cs typeface="Times New Roman"/>
              </a:rPr>
              <a:t>Only </a:t>
            </a:r>
            <a:r>
              <a:rPr sz="2400" spc="5" dirty="0">
                <a:latin typeface="Times New Roman"/>
                <a:cs typeface="Times New Roman"/>
              </a:rPr>
              <a:t>one copy </a:t>
            </a:r>
            <a:r>
              <a:rPr sz="2400" spc="10" dirty="0">
                <a:latin typeface="Times New Roman"/>
                <a:cs typeface="Times New Roman"/>
              </a:rPr>
              <a:t>of </a:t>
            </a:r>
            <a:r>
              <a:rPr sz="2400" dirty="0">
                <a:latin typeface="Times New Roman"/>
                <a:cs typeface="Times New Roman"/>
              </a:rPr>
              <a:t>the </a:t>
            </a:r>
            <a:r>
              <a:rPr sz="2400" spc="-5" dirty="0">
                <a:latin typeface="Times New Roman"/>
                <a:cs typeface="Times New Roman"/>
              </a:rPr>
              <a:t>standard </a:t>
            </a:r>
            <a:r>
              <a:rPr sz="2400" dirty="0">
                <a:latin typeface="Times New Roman"/>
                <a:cs typeface="Times New Roman"/>
              </a:rPr>
              <a:t>C library </a:t>
            </a:r>
            <a:r>
              <a:rPr sz="2400" spc="-5" dirty="0">
                <a:latin typeface="Times New Roman"/>
                <a:cs typeface="Times New Roman"/>
              </a:rPr>
              <a:t>need be kept </a:t>
            </a:r>
            <a:r>
              <a:rPr sz="2400" dirty="0">
                <a:latin typeface="Times New Roman"/>
                <a:cs typeface="Times New Roman"/>
              </a:rPr>
              <a:t>in </a:t>
            </a:r>
            <a:r>
              <a:rPr sz="2400" spc="-5" dirty="0">
                <a:latin typeface="Times New Roman"/>
                <a:cs typeface="Times New Roman"/>
              </a:rPr>
              <a:t>physical  </a:t>
            </a:r>
            <a:r>
              <a:rPr sz="2400" spc="-30" dirty="0">
                <a:latin typeface="Times New Roman"/>
                <a:cs typeface="Times New Roman"/>
              </a:rPr>
              <a:t>memory, </a:t>
            </a:r>
            <a:r>
              <a:rPr sz="2400" spc="-5" dirty="0">
                <a:latin typeface="Times New Roman"/>
                <a:cs typeface="Times New Roman"/>
              </a:rPr>
              <a:t>and </a:t>
            </a:r>
            <a:r>
              <a:rPr sz="2400" dirty="0">
                <a:latin typeface="Times New Roman"/>
                <a:cs typeface="Times New Roman"/>
              </a:rPr>
              <a:t>the </a:t>
            </a:r>
            <a:r>
              <a:rPr sz="2400" spc="-5" dirty="0">
                <a:latin typeface="Times New Roman"/>
                <a:cs typeface="Times New Roman"/>
              </a:rPr>
              <a:t>page </a:t>
            </a:r>
            <a:r>
              <a:rPr sz="2400" dirty="0">
                <a:latin typeface="Times New Roman"/>
                <a:cs typeface="Times New Roman"/>
              </a:rPr>
              <a:t>table for </a:t>
            </a:r>
            <a:r>
              <a:rPr sz="2400" b="1" spc="-10" dirty="0">
                <a:solidFill>
                  <a:srgbClr val="FF0000"/>
                </a:solidFill>
                <a:latin typeface="Times New Roman"/>
                <a:cs typeface="Times New Roman"/>
              </a:rPr>
              <a:t>each </a:t>
            </a:r>
            <a:r>
              <a:rPr sz="2400" b="1" dirty="0">
                <a:solidFill>
                  <a:srgbClr val="FF0000"/>
                </a:solidFill>
                <a:latin typeface="Times New Roman"/>
                <a:cs typeface="Times New Roman"/>
              </a:rPr>
              <a:t>user </a:t>
            </a:r>
            <a:r>
              <a:rPr sz="2400" b="1" spc="-10" dirty="0">
                <a:solidFill>
                  <a:srgbClr val="FF0000"/>
                </a:solidFill>
                <a:latin typeface="Times New Roman"/>
                <a:cs typeface="Times New Roman"/>
              </a:rPr>
              <a:t>process maps </a:t>
            </a:r>
            <a:r>
              <a:rPr sz="2400" b="1" dirty="0">
                <a:solidFill>
                  <a:srgbClr val="FF0000"/>
                </a:solidFill>
                <a:latin typeface="Times New Roman"/>
                <a:cs typeface="Times New Roman"/>
              </a:rPr>
              <a:t>onto </a:t>
            </a:r>
            <a:r>
              <a:rPr sz="2400" b="1" spc="-5" dirty="0">
                <a:solidFill>
                  <a:srgbClr val="FF0000"/>
                </a:solidFill>
                <a:latin typeface="Times New Roman"/>
                <a:cs typeface="Times New Roman"/>
              </a:rPr>
              <a:t>the </a:t>
            </a:r>
            <a:r>
              <a:rPr sz="2400" b="1" dirty="0">
                <a:solidFill>
                  <a:srgbClr val="FF0000"/>
                </a:solidFill>
                <a:latin typeface="Times New Roman"/>
                <a:cs typeface="Times New Roman"/>
              </a:rPr>
              <a:t>same  </a:t>
            </a:r>
            <a:r>
              <a:rPr sz="2400" b="1" spc="-5" dirty="0">
                <a:solidFill>
                  <a:srgbClr val="FF0000"/>
                </a:solidFill>
                <a:latin typeface="Times New Roman"/>
                <a:cs typeface="Times New Roman"/>
              </a:rPr>
              <a:t>physical copy of</a:t>
            </a:r>
            <a:r>
              <a:rPr sz="2400" b="1" spc="-35" dirty="0">
                <a:solidFill>
                  <a:srgbClr val="FF0000"/>
                </a:solidFill>
                <a:latin typeface="Times New Roman"/>
                <a:cs typeface="Times New Roman"/>
              </a:rPr>
              <a:t> </a:t>
            </a:r>
            <a:r>
              <a:rPr sz="2400" b="1" dirty="0">
                <a:solidFill>
                  <a:srgbClr val="FF0000"/>
                </a:solidFill>
                <a:latin typeface="Times New Roman"/>
                <a:cs typeface="Times New Roman"/>
              </a:rPr>
              <a:t>libc.</a:t>
            </a:r>
            <a:endParaRPr sz="2400">
              <a:latin typeface="Times New Roman"/>
              <a:cs typeface="Times New Roman"/>
            </a:endParaRPr>
          </a:p>
          <a:p>
            <a:pPr marL="12700" marR="5080" algn="just">
              <a:lnSpc>
                <a:spcPct val="100000"/>
              </a:lnSpc>
              <a:spcBef>
                <a:spcPts val="1205"/>
              </a:spcBef>
              <a:buSzPct val="95833"/>
              <a:buFont typeface="Wingdings"/>
              <a:buChar char=""/>
              <a:tabLst>
                <a:tab pos="256540" algn="l"/>
              </a:tabLst>
            </a:pPr>
            <a:r>
              <a:rPr sz="2400" dirty="0">
                <a:latin typeface="Times New Roman"/>
                <a:cs typeface="Times New Roman"/>
              </a:rPr>
              <a:t>Thus, to </a:t>
            </a:r>
            <a:r>
              <a:rPr sz="2400" spc="-5" dirty="0">
                <a:latin typeface="Times New Roman"/>
                <a:cs typeface="Times New Roman"/>
              </a:rPr>
              <a:t>support </a:t>
            </a:r>
            <a:r>
              <a:rPr sz="2400" b="1" spc="-5" dirty="0">
                <a:solidFill>
                  <a:srgbClr val="FF0000"/>
                </a:solidFill>
                <a:latin typeface="Times New Roman"/>
                <a:cs typeface="Times New Roman"/>
              </a:rPr>
              <a:t>40 </a:t>
            </a:r>
            <a:r>
              <a:rPr sz="2400" b="1" spc="-10" dirty="0">
                <a:solidFill>
                  <a:srgbClr val="FF0000"/>
                </a:solidFill>
                <a:latin typeface="Times New Roman"/>
                <a:cs typeface="Times New Roman"/>
              </a:rPr>
              <a:t>processes, </a:t>
            </a:r>
            <a:r>
              <a:rPr sz="2400" b="1" dirty="0">
                <a:solidFill>
                  <a:srgbClr val="FF0000"/>
                </a:solidFill>
                <a:latin typeface="Times New Roman"/>
                <a:cs typeface="Times New Roman"/>
              </a:rPr>
              <a:t>it </a:t>
            </a:r>
            <a:r>
              <a:rPr sz="2400" b="1" spc="-5" dirty="0">
                <a:solidFill>
                  <a:srgbClr val="FF0000"/>
                </a:solidFill>
                <a:latin typeface="Times New Roman"/>
                <a:cs typeface="Times New Roman"/>
              </a:rPr>
              <a:t>need </a:t>
            </a:r>
            <a:r>
              <a:rPr sz="2400" b="1" dirty="0">
                <a:solidFill>
                  <a:srgbClr val="FF0000"/>
                </a:solidFill>
                <a:latin typeface="Times New Roman"/>
                <a:cs typeface="Times New Roman"/>
              </a:rPr>
              <a:t>only one </a:t>
            </a:r>
            <a:r>
              <a:rPr sz="2400" b="1" spc="-5" dirty="0">
                <a:solidFill>
                  <a:srgbClr val="FF0000"/>
                </a:solidFill>
                <a:latin typeface="Times New Roman"/>
                <a:cs typeface="Times New Roman"/>
              </a:rPr>
              <a:t>copy of the </a:t>
            </a:r>
            <a:r>
              <a:rPr sz="2400" b="1" spc="-25" dirty="0">
                <a:solidFill>
                  <a:srgbClr val="FF0000"/>
                </a:solidFill>
                <a:latin typeface="Times New Roman"/>
                <a:cs typeface="Times New Roman"/>
              </a:rPr>
              <a:t>library,  </a:t>
            </a:r>
            <a:r>
              <a:rPr sz="2400" b="1" dirty="0">
                <a:solidFill>
                  <a:srgbClr val="FF0000"/>
                </a:solidFill>
                <a:latin typeface="Times New Roman"/>
                <a:cs typeface="Times New Roman"/>
              </a:rPr>
              <a:t>and </a:t>
            </a:r>
            <a:r>
              <a:rPr sz="2400" b="1" spc="-5" dirty="0">
                <a:solidFill>
                  <a:srgbClr val="FF0000"/>
                </a:solidFill>
                <a:latin typeface="Times New Roman"/>
                <a:cs typeface="Times New Roman"/>
              </a:rPr>
              <a:t>the total space </a:t>
            </a:r>
            <a:r>
              <a:rPr sz="2400" b="1" dirty="0">
                <a:solidFill>
                  <a:srgbClr val="FF0000"/>
                </a:solidFill>
                <a:latin typeface="Times New Roman"/>
                <a:cs typeface="Times New Roman"/>
              </a:rPr>
              <a:t>now </a:t>
            </a:r>
            <a:r>
              <a:rPr sz="2400" b="1" spc="-20" dirty="0">
                <a:solidFill>
                  <a:srgbClr val="FF0000"/>
                </a:solidFill>
                <a:latin typeface="Times New Roman"/>
                <a:cs typeface="Times New Roman"/>
              </a:rPr>
              <a:t>required </a:t>
            </a:r>
            <a:r>
              <a:rPr sz="2400" b="1" dirty="0">
                <a:solidFill>
                  <a:srgbClr val="FF0000"/>
                </a:solidFill>
                <a:latin typeface="Times New Roman"/>
                <a:cs typeface="Times New Roman"/>
              </a:rPr>
              <a:t>is 2 </a:t>
            </a:r>
            <a:r>
              <a:rPr sz="2400" b="1" spc="-5" dirty="0">
                <a:solidFill>
                  <a:srgbClr val="FF0000"/>
                </a:solidFill>
                <a:latin typeface="Times New Roman"/>
                <a:cs typeface="Times New Roman"/>
              </a:rPr>
              <a:t>MB instead </a:t>
            </a:r>
            <a:r>
              <a:rPr sz="2400" b="1" dirty="0">
                <a:solidFill>
                  <a:srgbClr val="FF0000"/>
                </a:solidFill>
                <a:latin typeface="Times New Roman"/>
                <a:cs typeface="Times New Roman"/>
              </a:rPr>
              <a:t>of 80 </a:t>
            </a:r>
            <a:r>
              <a:rPr sz="2400" b="1" spc="-5" dirty="0">
                <a:solidFill>
                  <a:srgbClr val="FF0000"/>
                </a:solidFill>
                <a:latin typeface="Times New Roman"/>
                <a:cs typeface="Times New Roman"/>
              </a:rPr>
              <a:t>MB</a:t>
            </a:r>
            <a:r>
              <a:rPr sz="2400" spc="-5" dirty="0">
                <a:latin typeface="Times New Roman"/>
                <a:cs typeface="Times New Roman"/>
              </a:rPr>
              <a:t>—a </a:t>
            </a:r>
            <a:r>
              <a:rPr sz="2400" spc="-5" dirty="0">
                <a:solidFill>
                  <a:srgbClr val="0033CC"/>
                </a:solidFill>
                <a:latin typeface="Times New Roman"/>
                <a:cs typeface="Times New Roman"/>
              </a:rPr>
              <a:t> </a:t>
            </a:r>
            <a:r>
              <a:rPr sz="2400" b="1" dirty="0">
                <a:solidFill>
                  <a:srgbClr val="0033CC"/>
                </a:solidFill>
                <a:latin typeface="Times New Roman"/>
                <a:cs typeface="Times New Roman"/>
              </a:rPr>
              <a:t>significant saving in </a:t>
            </a:r>
            <a:r>
              <a:rPr sz="2400" b="1" spc="-5" dirty="0">
                <a:solidFill>
                  <a:srgbClr val="0033CC"/>
                </a:solidFill>
                <a:latin typeface="Times New Roman"/>
                <a:cs typeface="Times New Roman"/>
              </a:rPr>
              <a:t>physical</a:t>
            </a:r>
            <a:r>
              <a:rPr sz="2400" b="1" spc="-105" dirty="0">
                <a:solidFill>
                  <a:srgbClr val="0033CC"/>
                </a:solidFill>
                <a:latin typeface="Times New Roman"/>
                <a:cs typeface="Times New Roman"/>
              </a:rPr>
              <a:t> </a:t>
            </a:r>
            <a:r>
              <a:rPr sz="2400" b="1" spc="-15" dirty="0">
                <a:solidFill>
                  <a:srgbClr val="0033CC"/>
                </a:solidFill>
                <a:latin typeface="Times New Roman"/>
                <a:cs typeface="Times New Roman"/>
              </a:rPr>
              <a:t>memory</a:t>
            </a:r>
            <a:endParaRPr sz="2400">
              <a:latin typeface="Times New Roman"/>
              <a:cs typeface="Times New Roman"/>
            </a:endParaRPr>
          </a:p>
          <a:p>
            <a:pPr marL="12700" marR="11430" algn="just">
              <a:lnSpc>
                <a:spcPct val="100000"/>
              </a:lnSpc>
              <a:spcBef>
                <a:spcPts val="1205"/>
              </a:spcBef>
              <a:buSzPct val="95833"/>
              <a:buFont typeface="Wingdings"/>
              <a:buChar char=""/>
              <a:tabLst>
                <a:tab pos="256540" algn="l"/>
              </a:tabLst>
            </a:pPr>
            <a:r>
              <a:rPr sz="2400" spc="-20" dirty="0">
                <a:latin typeface="Times New Roman"/>
                <a:cs typeface="Times New Roman"/>
              </a:rPr>
              <a:t>In </a:t>
            </a:r>
            <a:r>
              <a:rPr sz="2400" spc="-5" dirty="0">
                <a:latin typeface="Times New Roman"/>
                <a:cs typeface="Times New Roman"/>
              </a:rPr>
              <a:t>addition </a:t>
            </a:r>
            <a:r>
              <a:rPr sz="2400" dirty="0">
                <a:latin typeface="Times New Roman"/>
                <a:cs typeface="Times New Roman"/>
              </a:rPr>
              <a:t>to </a:t>
            </a:r>
            <a:r>
              <a:rPr sz="2400" spc="-5" dirty="0">
                <a:latin typeface="Times New Roman"/>
                <a:cs typeface="Times New Roman"/>
              </a:rPr>
              <a:t>run-time libraries </a:t>
            </a:r>
            <a:r>
              <a:rPr sz="2400" dirty="0">
                <a:latin typeface="Times New Roman"/>
                <a:cs typeface="Times New Roman"/>
              </a:rPr>
              <a:t>such </a:t>
            </a:r>
            <a:r>
              <a:rPr sz="2400" spc="-10" dirty="0">
                <a:latin typeface="Times New Roman"/>
                <a:cs typeface="Times New Roman"/>
              </a:rPr>
              <a:t>as </a:t>
            </a:r>
            <a:r>
              <a:rPr sz="2400" spc="-5" dirty="0">
                <a:latin typeface="Times New Roman"/>
                <a:cs typeface="Times New Roman"/>
              </a:rPr>
              <a:t>libc, </a:t>
            </a:r>
            <a:r>
              <a:rPr sz="2400" dirty="0">
                <a:latin typeface="Times New Roman"/>
                <a:cs typeface="Times New Roman"/>
              </a:rPr>
              <a:t>other heavily used  </a:t>
            </a:r>
            <a:r>
              <a:rPr sz="2400" spc="-5" dirty="0">
                <a:latin typeface="Times New Roman"/>
                <a:cs typeface="Times New Roman"/>
              </a:rPr>
              <a:t>programs </a:t>
            </a:r>
            <a:r>
              <a:rPr sz="2400" dirty="0">
                <a:latin typeface="Times New Roman"/>
                <a:cs typeface="Times New Roman"/>
              </a:rPr>
              <a:t>can </a:t>
            </a:r>
            <a:r>
              <a:rPr sz="2400" spc="-5" dirty="0">
                <a:latin typeface="Times New Roman"/>
                <a:cs typeface="Times New Roman"/>
              </a:rPr>
              <a:t>also </a:t>
            </a:r>
            <a:r>
              <a:rPr sz="2400" spc="10" dirty="0">
                <a:latin typeface="Times New Roman"/>
                <a:cs typeface="Times New Roman"/>
              </a:rPr>
              <a:t>be </a:t>
            </a:r>
            <a:r>
              <a:rPr sz="2400" spc="-5" dirty="0">
                <a:latin typeface="Times New Roman"/>
                <a:cs typeface="Times New Roman"/>
              </a:rPr>
              <a:t>shared—compilers, </a:t>
            </a:r>
            <a:r>
              <a:rPr sz="2400" dirty="0">
                <a:latin typeface="Times New Roman"/>
                <a:cs typeface="Times New Roman"/>
              </a:rPr>
              <a:t>window </a:t>
            </a:r>
            <a:r>
              <a:rPr sz="2400" spc="-5" dirty="0">
                <a:latin typeface="Times New Roman"/>
                <a:cs typeface="Times New Roman"/>
              </a:rPr>
              <a:t>systems, database  </a:t>
            </a:r>
            <a:r>
              <a:rPr sz="2400" spc="-10" dirty="0">
                <a:latin typeface="Times New Roman"/>
                <a:cs typeface="Times New Roman"/>
              </a:rPr>
              <a:t>systems</a:t>
            </a:r>
            <a:endParaRPr sz="2400">
              <a:latin typeface="Times New Roman"/>
              <a:cs typeface="Times New Roman"/>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471673" y="20777"/>
            <a:ext cx="4215130" cy="454025"/>
          </a:xfrm>
          <a:prstGeom prst="rect">
            <a:avLst/>
          </a:prstGeom>
        </p:spPr>
        <p:txBody>
          <a:bodyPr vert="horz" wrap="square" lIns="0" tIns="13970" rIns="0" bIns="0" rtlCol="0">
            <a:spAutoFit/>
          </a:bodyPr>
          <a:lstStyle/>
          <a:p>
            <a:pPr marL="12700">
              <a:lnSpc>
                <a:spcPct val="100000"/>
              </a:lnSpc>
              <a:spcBef>
                <a:spcPts val="110"/>
              </a:spcBef>
            </a:pPr>
            <a:r>
              <a:rPr sz="2800" b="1" dirty="0">
                <a:solidFill>
                  <a:srgbClr val="0033CC"/>
                </a:solidFill>
                <a:latin typeface="Times New Roman"/>
                <a:cs typeface="Times New Roman"/>
              </a:rPr>
              <a:t>Structure </a:t>
            </a:r>
            <a:r>
              <a:rPr sz="2800" b="1" spc="5" dirty="0">
                <a:solidFill>
                  <a:srgbClr val="0033CC"/>
                </a:solidFill>
                <a:latin typeface="Times New Roman"/>
                <a:cs typeface="Times New Roman"/>
              </a:rPr>
              <a:t>of </a:t>
            </a:r>
            <a:r>
              <a:rPr sz="2800" b="1" dirty="0">
                <a:solidFill>
                  <a:srgbClr val="0033CC"/>
                </a:solidFill>
                <a:latin typeface="Times New Roman"/>
                <a:cs typeface="Times New Roman"/>
              </a:rPr>
              <a:t>the Page</a:t>
            </a:r>
            <a:r>
              <a:rPr sz="2800" b="1" spc="-150" dirty="0">
                <a:solidFill>
                  <a:srgbClr val="0033CC"/>
                </a:solidFill>
                <a:latin typeface="Times New Roman"/>
                <a:cs typeface="Times New Roman"/>
              </a:rPr>
              <a:t> </a:t>
            </a:r>
            <a:r>
              <a:rPr sz="2800" b="1" spc="5" dirty="0">
                <a:solidFill>
                  <a:srgbClr val="0033CC"/>
                </a:solidFill>
                <a:latin typeface="Times New Roman"/>
                <a:cs typeface="Times New Roman"/>
              </a:rPr>
              <a:t>Table</a:t>
            </a:r>
            <a:endParaRPr sz="2800">
              <a:latin typeface="Times New Roman"/>
              <a:cs typeface="Times New Roman"/>
            </a:endParaRPr>
          </a:p>
        </p:txBody>
      </p:sp>
      <p:sp>
        <p:nvSpPr>
          <p:cNvPr id="3" name="object 3"/>
          <p:cNvSpPr txBox="1"/>
          <p:nvPr/>
        </p:nvSpPr>
        <p:spPr>
          <a:xfrm>
            <a:off x="66039" y="526053"/>
            <a:ext cx="8847455" cy="5658485"/>
          </a:xfrm>
          <a:prstGeom prst="rect">
            <a:avLst/>
          </a:prstGeom>
        </p:spPr>
        <p:txBody>
          <a:bodyPr vert="horz" wrap="square" lIns="0" tIns="101600" rIns="0" bIns="0" rtlCol="0">
            <a:spAutoFit/>
          </a:bodyPr>
          <a:lstStyle/>
          <a:p>
            <a:pPr marL="369570" indent="-344805">
              <a:lnSpc>
                <a:spcPct val="100000"/>
              </a:lnSpc>
              <a:spcBef>
                <a:spcPts val="800"/>
              </a:spcBef>
              <a:buClr>
                <a:srgbClr val="993300"/>
              </a:buClr>
              <a:buSzPct val="110416"/>
              <a:buFont typeface="Wingdings"/>
              <a:buChar char=""/>
              <a:tabLst>
                <a:tab pos="369570" algn="l"/>
                <a:tab pos="370205" algn="l"/>
              </a:tabLst>
            </a:pPr>
            <a:r>
              <a:rPr sz="2400" spc="-5" dirty="0">
                <a:latin typeface="Times New Roman"/>
                <a:cs typeface="Times New Roman"/>
              </a:rPr>
              <a:t>Memory structures for </a:t>
            </a:r>
            <a:r>
              <a:rPr sz="2400" spc="-10" dirty="0">
                <a:latin typeface="Times New Roman"/>
                <a:cs typeface="Times New Roman"/>
              </a:rPr>
              <a:t>paging can </a:t>
            </a:r>
            <a:r>
              <a:rPr sz="2400" spc="-15" dirty="0">
                <a:latin typeface="Times New Roman"/>
                <a:cs typeface="Times New Roman"/>
              </a:rPr>
              <a:t>get</a:t>
            </a:r>
            <a:r>
              <a:rPr sz="2400" spc="90" dirty="0">
                <a:latin typeface="Times New Roman"/>
                <a:cs typeface="Times New Roman"/>
              </a:rPr>
              <a:t> </a:t>
            </a:r>
            <a:r>
              <a:rPr sz="2400" spc="-10" dirty="0">
                <a:latin typeface="Times New Roman"/>
                <a:cs typeface="Times New Roman"/>
              </a:rPr>
              <a:t>huge.</a:t>
            </a:r>
            <a:endParaRPr sz="2400">
              <a:latin typeface="Times New Roman"/>
              <a:cs typeface="Times New Roman"/>
            </a:endParaRPr>
          </a:p>
          <a:p>
            <a:pPr marL="768985" lvl="1" indent="-287020">
              <a:lnSpc>
                <a:spcPct val="100000"/>
              </a:lnSpc>
              <a:spcBef>
                <a:spcPts val="1010"/>
              </a:spcBef>
              <a:buClr>
                <a:srgbClr val="CC6600"/>
              </a:buClr>
              <a:buSzPct val="110416"/>
              <a:buFont typeface="Arial"/>
              <a:buChar char="•"/>
              <a:tabLst>
                <a:tab pos="768985" algn="l"/>
                <a:tab pos="769620" algn="l"/>
              </a:tabLst>
            </a:pPr>
            <a:r>
              <a:rPr sz="2400" spc="-5" dirty="0">
                <a:latin typeface="Times New Roman"/>
                <a:cs typeface="Times New Roman"/>
              </a:rPr>
              <a:t>Consider </a:t>
            </a:r>
            <a:r>
              <a:rPr sz="2400" dirty="0">
                <a:latin typeface="Times New Roman"/>
                <a:cs typeface="Times New Roman"/>
              </a:rPr>
              <a:t>a </a:t>
            </a:r>
            <a:r>
              <a:rPr sz="2400" spc="-5" dirty="0">
                <a:latin typeface="Times New Roman"/>
                <a:cs typeface="Times New Roman"/>
              </a:rPr>
              <a:t>32-bit logical address space </a:t>
            </a:r>
            <a:r>
              <a:rPr sz="2400" spc="-10" dirty="0">
                <a:latin typeface="Times New Roman"/>
                <a:cs typeface="Times New Roman"/>
              </a:rPr>
              <a:t>as </a:t>
            </a:r>
            <a:r>
              <a:rPr sz="2400" dirty="0">
                <a:latin typeface="Times New Roman"/>
                <a:cs typeface="Times New Roman"/>
              </a:rPr>
              <a:t>on </a:t>
            </a:r>
            <a:r>
              <a:rPr sz="2400" spc="-5" dirty="0">
                <a:latin typeface="Times New Roman"/>
                <a:cs typeface="Times New Roman"/>
              </a:rPr>
              <a:t>modern</a:t>
            </a:r>
            <a:r>
              <a:rPr sz="2400" spc="95" dirty="0">
                <a:latin typeface="Times New Roman"/>
                <a:cs typeface="Times New Roman"/>
              </a:rPr>
              <a:t> </a:t>
            </a:r>
            <a:r>
              <a:rPr sz="2400" spc="-5" dirty="0">
                <a:latin typeface="Times New Roman"/>
                <a:cs typeface="Times New Roman"/>
              </a:rPr>
              <a:t>computers</a:t>
            </a:r>
            <a:endParaRPr sz="2400">
              <a:latin typeface="Times New Roman"/>
              <a:cs typeface="Times New Roman"/>
            </a:endParaRPr>
          </a:p>
          <a:p>
            <a:pPr marL="768985" lvl="1" indent="-287020">
              <a:lnSpc>
                <a:spcPct val="100000"/>
              </a:lnSpc>
              <a:spcBef>
                <a:spcPts val="1005"/>
              </a:spcBef>
              <a:buClr>
                <a:srgbClr val="CC6600"/>
              </a:buClr>
              <a:buSzPct val="110416"/>
              <a:buFont typeface="Arial"/>
              <a:buChar char="•"/>
              <a:tabLst>
                <a:tab pos="768985" algn="l"/>
                <a:tab pos="769620" algn="l"/>
              </a:tabLst>
            </a:pPr>
            <a:r>
              <a:rPr sz="2400" spc="-10" dirty="0">
                <a:latin typeface="Times New Roman"/>
                <a:cs typeface="Times New Roman"/>
              </a:rPr>
              <a:t>Page </a:t>
            </a:r>
            <a:r>
              <a:rPr sz="2400" dirty="0">
                <a:latin typeface="Times New Roman"/>
                <a:cs typeface="Times New Roman"/>
              </a:rPr>
              <a:t>size of 4 </a:t>
            </a:r>
            <a:r>
              <a:rPr sz="2400" spc="-5" dirty="0">
                <a:latin typeface="Times New Roman"/>
                <a:cs typeface="Times New Roman"/>
              </a:rPr>
              <a:t>KB</a:t>
            </a:r>
            <a:r>
              <a:rPr sz="2400" spc="-10" dirty="0">
                <a:latin typeface="Times New Roman"/>
                <a:cs typeface="Times New Roman"/>
              </a:rPr>
              <a:t> </a:t>
            </a:r>
            <a:r>
              <a:rPr sz="2400" dirty="0">
                <a:latin typeface="Times New Roman"/>
                <a:cs typeface="Times New Roman"/>
              </a:rPr>
              <a:t>(2</a:t>
            </a:r>
            <a:r>
              <a:rPr sz="2400" baseline="24305" dirty="0">
                <a:latin typeface="Times New Roman"/>
                <a:cs typeface="Times New Roman"/>
              </a:rPr>
              <a:t>12</a:t>
            </a:r>
            <a:r>
              <a:rPr sz="2400" dirty="0">
                <a:latin typeface="Times New Roman"/>
                <a:cs typeface="Times New Roman"/>
              </a:rPr>
              <a:t>)</a:t>
            </a:r>
            <a:endParaRPr sz="2400">
              <a:latin typeface="Times New Roman"/>
              <a:cs typeface="Times New Roman"/>
            </a:endParaRPr>
          </a:p>
          <a:p>
            <a:pPr marL="768985" lvl="1" indent="-287020">
              <a:lnSpc>
                <a:spcPct val="100000"/>
              </a:lnSpc>
              <a:spcBef>
                <a:spcPts val="1010"/>
              </a:spcBef>
              <a:buClr>
                <a:srgbClr val="CC6600"/>
              </a:buClr>
              <a:buSzPct val="110416"/>
              <a:buFont typeface="Arial"/>
              <a:buChar char="•"/>
              <a:tabLst>
                <a:tab pos="768985" algn="l"/>
                <a:tab pos="769620" algn="l"/>
                <a:tab pos="7644765" algn="l"/>
              </a:tabLst>
            </a:pPr>
            <a:r>
              <a:rPr sz="2400" spc="-10" dirty="0">
                <a:latin typeface="Times New Roman"/>
                <a:cs typeface="Times New Roman"/>
              </a:rPr>
              <a:t>Page </a:t>
            </a:r>
            <a:r>
              <a:rPr sz="2400" dirty="0">
                <a:latin typeface="Times New Roman"/>
                <a:cs typeface="Times New Roman"/>
              </a:rPr>
              <a:t>table would </a:t>
            </a:r>
            <a:r>
              <a:rPr sz="2400" spc="-5" dirty="0">
                <a:latin typeface="Times New Roman"/>
                <a:cs typeface="Times New Roman"/>
              </a:rPr>
              <a:t>have </a:t>
            </a:r>
            <a:r>
              <a:rPr sz="2400" dirty="0">
                <a:latin typeface="Times New Roman"/>
                <a:cs typeface="Times New Roman"/>
              </a:rPr>
              <a:t>1 million </a:t>
            </a:r>
            <a:r>
              <a:rPr sz="2400" spc="-5" dirty="0">
                <a:latin typeface="Times New Roman"/>
                <a:cs typeface="Times New Roman"/>
              </a:rPr>
              <a:t>entries </a:t>
            </a:r>
            <a:r>
              <a:rPr sz="2400" dirty="0">
                <a:latin typeface="Times New Roman"/>
                <a:cs typeface="Times New Roman"/>
              </a:rPr>
              <a:t>(2</a:t>
            </a:r>
            <a:r>
              <a:rPr sz="2400" baseline="24305" dirty="0">
                <a:latin typeface="Times New Roman"/>
                <a:cs typeface="Times New Roman"/>
              </a:rPr>
              <a:t>32  </a:t>
            </a:r>
            <a:r>
              <a:rPr sz="2400" dirty="0">
                <a:latin typeface="Times New Roman"/>
                <a:cs typeface="Times New Roman"/>
              </a:rPr>
              <a:t>/ </a:t>
            </a:r>
            <a:r>
              <a:rPr sz="2400" spc="5" dirty="0">
                <a:latin typeface="Times New Roman"/>
                <a:cs typeface="Times New Roman"/>
              </a:rPr>
              <a:t>2</a:t>
            </a:r>
            <a:r>
              <a:rPr sz="2400" spc="7" baseline="24305" dirty="0">
                <a:latin typeface="Times New Roman"/>
                <a:cs typeface="Times New Roman"/>
              </a:rPr>
              <a:t>12</a:t>
            </a:r>
            <a:r>
              <a:rPr sz="2400" spc="5" dirty="0">
                <a:latin typeface="Times New Roman"/>
                <a:cs typeface="Times New Roman"/>
              </a:rPr>
              <a:t>)</a:t>
            </a:r>
            <a:r>
              <a:rPr sz="2400" spc="-235" dirty="0">
                <a:latin typeface="Times New Roman"/>
                <a:cs typeface="Times New Roman"/>
              </a:rPr>
              <a:t> </a:t>
            </a:r>
            <a:r>
              <a:rPr sz="2400" dirty="0">
                <a:latin typeface="Times New Roman"/>
                <a:cs typeface="Times New Roman"/>
              </a:rPr>
              <a:t>=</a:t>
            </a:r>
            <a:r>
              <a:rPr sz="2400" spc="20" dirty="0">
                <a:latin typeface="Times New Roman"/>
                <a:cs typeface="Times New Roman"/>
              </a:rPr>
              <a:t> </a:t>
            </a:r>
            <a:r>
              <a:rPr sz="2400" spc="5" dirty="0">
                <a:latin typeface="Times New Roman"/>
                <a:cs typeface="Times New Roman"/>
              </a:rPr>
              <a:t>2</a:t>
            </a:r>
            <a:r>
              <a:rPr sz="2400" spc="7" baseline="24305" dirty="0">
                <a:latin typeface="Times New Roman"/>
                <a:cs typeface="Times New Roman"/>
              </a:rPr>
              <a:t>20	</a:t>
            </a:r>
            <a:r>
              <a:rPr sz="2400" dirty="0">
                <a:latin typeface="Times New Roman"/>
                <a:cs typeface="Times New Roman"/>
              </a:rPr>
              <a:t>=</a:t>
            </a:r>
            <a:r>
              <a:rPr sz="2400" spc="-10" dirty="0">
                <a:latin typeface="Times New Roman"/>
                <a:cs typeface="Times New Roman"/>
              </a:rPr>
              <a:t> </a:t>
            </a:r>
            <a:r>
              <a:rPr sz="2400" spc="-5" dirty="0">
                <a:latin typeface="Times New Roman"/>
                <a:cs typeface="Times New Roman"/>
              </a:rPr>
              <a:t>1MB</a:t>
            </a:r>
            <a:endParaRPr sz="2400">
              <a:latin typeface="Times New Roman"/>
              <a:cs typeface="Times New Roman"/>
            </a:endParaRPr>
          </a:p>
          <a:p>
            <a:pPr marL="768985" lvl="1" indent="-287020">
              <a:lnSpc>
                <a:spcPct val="100000"/>
              </a:lnSpc>
              <a:spcBef>
                <a:spcPts val="1010"/>
              </a:spcBef>
              <a:buClr>
                <a:srgbClr val="CC6600"/>
              </a:buClr>
              <a:buSzPct val="110416"/>
              <a:buFont typeface="Arial"/>
              <a:buChar char="•"/>
              <a:tabLst>
                <a:tab pos="768985" algn="l"/>
                <a:tab pos="769620" algn="l"/>
              </a:tabLst>
            </a:pPr>
            <a:r>
              <a:rPr sz="2400" spc="-20" dirty="0">
                <a:latin typeface="Times New Roman"/>
                <a:cs typeface="Times New Roman"/>
              </a:rPr>
              <a:t>If </a:t>
            </a:r>
            <a:r>
              <a:rPr sz="2400" spc="-15" dirty="0">
                <a:latin typeface="Times New Roman"/>
                <a:cs typeface="Times New Roman"/>
              </a:rPr>
              <a:t>each </a:t>
            </a:r>
            <a:r>
              <a:rPr sz="2400" spc="5" dirty="0">
                <a:latin typeface="Times New Roman"/>
                <a:cs typeface="Times New Roman"/>
              </a:rPr>
              <a:t>entry </a:t>
            </a:r>
            <a:r>
              <a:rPr sz="2400" dirty="0">
                <a:latin typeface="Times New Roman"/>
                <a:cs typeface="Times New Roman"/>
              </a:rPr>
              <a:t>is 4 </a:t>
            </a:r>
            <a:r>
              <a:rPr sz="2400" spc="-10" dirty="0">
                <a:latin typeface="Times New Roman"/>
                <a:cs typeface="Times New Roman"/>
              </a:rPr>
              <a:t>bytes </a:t>
            </a:r>
            <a:r>
              <a:rPr sz="2400" dirty="0">
                <a:latin typeface="Wingdings"/>
                <a:cs typeface="Wingdings"/>
              </a:rPr>
              <a:t></a:t>
            </a:r>
            <a:r>
              <a:rPr sz="2400" dirty="0">
                <a:latin typeface="Times New Roman"/>
                <a:cs typeface="Times New Roman"/>
              </a:rPr>
              <a:t> </a:t>
            </a:r>
            <a:r>
              <a:rPr sz="2400" spc="-15" dirty="0">
                <a:latin typeface="Times New Roman"/>
                <a:cs typeface="Times New Roman"/>
              </a:rPr>
              <a:t>each </a:t>
            </a:r>
            <a:r>
              <a:rPr sz="2400" spc="-5" dirty="0">
                <a:latin typeface="Times New Roman"/>
                <a:cs typeface="Times New Roman"/>
              </a:rPr>
              <a:t>process </a:t>
            </a:r>
            <a:r>
              <a:rPr sz="2400" dirty="0">
                <a:latin typeface="Times New Roman"/>
                <a:cs typeface="Times New Roman"/>
              </a:rPr>
              <a:t>4 MB </a:t>
            </a:r>
            <a:r>
              <a:rPr sz="2400" spc="-5" dirty="0">
                <a:latin typeface="Times New Roman"/>
                <a:cs typeface="Times New Roman"/>
              </a:rPr>
              <a:t>of </a:t>
            </a:r>
            <a:r>
              <a:rPr sz="2400" spc="-10" dirty="0">
                <a:latin typeface="Times New Roman"/>
                <a:cs typeface="Times New Roman"/>
              </a:rPr>
              <a:t>physical</a:t>
            </a:r>
            <a:r>
              <a:rPr sz="2400" spc="125" dirty="0">
                <a:latin typeface="Times New Roman"/>
                <a:cs typeface="Times New Roman"/>
              </a:rPr>
              <a:t> </a:t>
            </a:r>
            <a:r>
              <a:rPr sz="2400" spc="-5" dirty="0">
                <a:latin typeface="Times New Roman"/>
                <a:cs typeface="Times New Roman"/>
              </a:rPr>
              <a:t>address</a:t>
            </a:r>
            <a:endParaRPr sz="2400">
              <a:latin typeface="Times New Roman"/>
              <a:cs typeface="Times New Roman"/>
            </a:endParaRPr>
          </a:p>
          <a:p>
            <a:pPr marL="768985">
              <a:lnSpc>
                <a:spcPct val="100000"/>
              </a:lnSpc>
              <a:tabLst>
                <a:tab pos="2473325" algn="l"/>
              </a:tabLst>
            </a:pPr>
            <a:r>
              <a:rPr sz="2400" spc="-5" dirty="0">
                <a:latin typeface="Times New Roman"/>
                <a:cs typeface="Times New Roman"/>
              </a:rPr>
              <a:t>space for</a:t>
            </a:r>
            <a:r>
              <a:rPr sz="2400" spc="15" dirty="0">
                <a:latin typeface="Times New Roman"/>
                <a:cs typeface="Times New Roman"/>
              </a:rPr>
              <a:t> </a:t>
            </a:r>
            <a:r>
              <a:rPr sz="2400" spc="-5" dirty="0">
                <a:latin typeface="Times New Roman"/>
                <a:cs typeface="Times New Roman"/>
              </a:rPr>
              <a:t>the	</a:t>
            </a:r>
            <a:r>
              <a:rPr sz="2400" spc="-10" dirty="0">
                <a:latin typeface="Times New Roman"/>
                <a:cs typeface="Times New Roman"/>
              </a:rPr>
              <a:t>page </a:t>
            </a:r>
            <a:r>
              <a:rPr sz="2400" spc="-5" dirty="0">
                <a:latin typeface="Times New Roman"/>
                <a:cs typeface="Times New Roman"/>
              </a:rPr>
              <a:t>table</a:t>
            </a:r>
            <a:r>
              <a:rPr sz="2400" spc="40" dirty="0">
                <a:latin typeface="Times New Roman"/>
                <a:cs typeface="Times New Roman"/>
              </a:rPr>
              <a:t> </a:t>
            </a:r>
            <a:r>
              <a:rPr sz="2400" spc="-5" dirty="0">
                <a:latin typeface="Times New Roman"/>
                <a:cs typeface="Times New Roman"/>
              </a:rPr>
              <a:t>alone</a:t>
            </a:r>
            <a:endParaRPr sz="2400">
              <a:latin typeface="Times New Roman"/>
              <a:cs typeface="Times New Roman"/>
            </a:endParaRPr>
          </a:p>
          <a:p>
            <a:pPr marL="882015">
              <a:lnSpc>
                <a:spcPct val="100000"/>
              </a:lnSpc>
              <a:spcBef>
                <a:spcPts val="1035"/>
              </a:spcBef>
            </a:pPr>
            <a:r>
              <a:rPr sz="1800" spc="-210" dirty="0">
                <a:solidFill>
                  <a:srgbClr val="009900"/>
                </a:solidFill>
                <a:latin typeface="Webdings"/>
                <a:cs typeface="Webdings"/>
              </a:rPr>
              <a:t></a:t>
            </a:r>
            <a:r>
              <a:rPr sz="2400" spc="-210" dirty="0">
                <a:latin typeface="Times New Roman"/>
                <a:cs typeface="Times New Roman"/>
              </a:rPr>
              <a:t>Don</a:t>
            </a:r>
            <a:r>
              <a:rPr sz="2400" spc="-210" dirty="0">
                <a:latin typeface="AoyagiKouzanFontT"/>
                <a:cs typeface="AoyagiKouzanFontT"/>
              </a:rPr>
              <a:t>’</a:t>
            </a:r>
            <a:r>
              <a:rPr sz="2400" spc="-210" dirty="0">
                <a:latin typeface="Times New Roman"/>
                <a:cs typeface="Times New Roman"/>
              </a:rPr>
              <a:t>t </a:t>
            </a:r>
            <a:r>
              <a:rPr sz="2400" spc="-5" dirty="0">
                <a:latin typeface="Times New Roman"/>
                <a:cs typeface="Times New Roman"/>
              </a:rPr>
              <a:t>want </a:t>
            </a:r>
            <a:r>
              <a:rPr sz="2400" dirty="0">
                <a:latin typeface="Times New Roman"/>
                <a:cs typeface="Times New Roman"/>
              </a:rPr>
              <a:t>to </a:t>
            </a:r>
            <a:r>
              <a:rPr sz="2400" spc="-5" dirty="0">
                <a:latin typeface="Times New Roman"/>
                <a:cs typeface="Times New Roman"/>
              </a:rPr>
              <a:t>allocate </a:t>
            </a:r>
            <a:r>
              <a:rPr sz="2400" dirty="0">
                <a:latin typeface="Times New Roman"/>
                <a:cs typeface="Times New Roman"/>
              </a:rPr>
              <a:t>that </a:t>
            </a:r>
            <a:r>
              <a:rPr sz="2400" spc="-5" dirty="0">
                <a:latin typeface="Times New Roman"/>
                <a:cs typeface="Times New Roman"/>
              </a:rPr>
              <a:t>contiguously </a:t>
            </a:r>
            <a:r>
              <a:rPr sz="2400" dirty="0">
                <a:latin typeface="Times New Roman"/>
                <a:cs typeface="Times New Roman"/>
              </a:rPr>
              <a:t>in main</a:t>
            </a:r>
            <a:r>
              <a:rPr sz="2400" spc="-225" dirty="0">
                <a:latin typeface="Times New Roman"/>
                <a:cs typeface="Times New Roman"/>
              </a:rPr>
              <a:t> </a:t>
            </a:r>
            <a:r>
              <a:rPr sz="2400" spc="-5" dirty="0">
                <a:latin typeface="Times New Roman"/>
                <a:cs typeface="Times New Roman"/>
              </a:rPr>
              <a:t>memory</a:t>
            </a:r>
            <a:endParaRPr sz="2400">
              <a:latin typeface="Times New Roman"/>
              <a:cs typeface="Times New Roman"/>
            </a:endParaRPr>
          </a:p>
          <a:p>
            <a:pPr marL="768985" lvl="1" indent="-287020">
              <a:lnSpc>
                <a:spcPct val="100000"/>
              </a:lnSpc>
              <a:spcBef>
                <a:spcPts val="990"/>
              </a:spcBef>
              <a:buClr>
                <a:srgbClr val="CC6600"/>
              </a:buClr>
              <a:buSzPct val="110416"/>
              <a:buFont typeface="Arial"/>
              <a:buChar char="•"/>
              <a:tabLst>
                <a:tab pos="768985" algn="l"/>
                <a:tab pos="769620" algn="l"/>
              </a:tabLst>
            </a:pPr>
            <a:r>
              <a:rPr sz="2400" spc="-5" dirty="0">
                <a:latin typeface="Times New Roman"/>
                <a:cs typeface="Times New Roman"/>
              </a:rPr>
              <a:t>One</a:t>
            </a:r>
            <a:r>
              <a:rPr sz="2400" spc="85" dirty="0">
                <a:latin typeface="Times New Roman"/>
                <a:cs typeface="Times New Roman"/>
              </a:rPr>
              <a:t> </a:t>
            </a:r>
            <a:r>
              <a:rPr sz="2400" dirty="0">
                <a:latin typeface="Times New Roman"/>
                <a:cs typeface="Times New Roman"/>
              </a:rPr>
              <a:t>simple</a:t>
            </a:r>
            <a:r>
              <a:rPr sz="2400" spc="90" dirty="0">
                <a:latin typeface="Times New Roman"/>
                <a:cs typeface="Times New Roman"/>
              </a:rPr>
              <a:t> </a:t>
            </a:r>
            <a:r>
              <a:rPr sz="2400" dirty="0">
                <a:latin typeface="Times New Roman"/>
                <a:cs typeface="Times New Roman"/>
              </a:rPr>
              <a:t>solution</a:t>
            </a:r>
            <a:r>
              <a:rPr sz="2400" spc="100" dirty="0">
                <a:latin typeface="Times New Roman"/>
                <a:cs typeface="Times New Roman"/>
              </a:rPr>
              <a:t> </a:t>
            </a:r>
            <a:r>
              <a:rPr sz="2400" dirty="0">
                <a:latin typeface="Times New Roman"/>
                <a:cs typeface="Times New Roman"/>
              </a:rPr>
              <a:t>is</a:t>
            </a:r>
            <a:r>
              <a:rPr sz="2400" spc="70" dirty="0">
                <a:latin typeface="Times New Roman"/>
                <a:cs typeface="Times New Roman"/>
              </a:rPr>
              <a:t> </a:t>
            </a:r>
            <a:r>
              <a:rPr sz="2400" dirty="0">
                <a:latin typeface="Times New Roman"/>
                <a:cs typeface="Times New Roman"/>
              </a:rPr>
              <a:t>to</a:t>
            </a:r>
            <a:r>
              <a:rPr sz="2400" spc="75" dirty="0">
                <a:latin typeface="Times New Roman"/>
                <a:cs typeface="Times New Roman"/>
              </a:rPr>
              <a:t> </a:t>
            </a:r>
            <a:r>
              <a:rPr sz="2400" dirty="0">
                <a:latin typeface="Times New Roman"/>
                <a:cs typeface="Times New Roman"/>
              </a:rPr>
              <a:t>divide</a:t>
            </a:r>
            <a:r>
              <a:rPr sz="2400" spc="90" dirty="0">
                <a:latin typeface="Times New Roman"/>
                <a:cs typeface="Times New Roman"/>
              </a:rPr>
              <a:t> </a:t>
            </a:r>
            <a:r>
              <a:rPr sz="2400" dirty="0">
                <a:latin typeface="Times New Roman"/>
                <a:cs typeface="Times New Roman"/>
              </a:rPr>
              <a:t>the</a:t>
            </a:r>
            <a:r>
              <a:rPr sz="2400" spc="85" dirty="0">
                <a:latin typeface="Times New Roman"/>
                <a:cs typeface="Times New Roman"/>
              </a:rPr>
              <a:t> </a:t>
            </a:r>
            <a:r>
              <a:rPr sz="2400" spc="-10" dirty="0">
                <a:latin typeface="Times New Roman"/>
                <a:cs typeface="Times New Roman"/>
              </a:rPr>
              <a:t>page</a:t>
            </a:r>
            <a:r>
              <a:rPr sz="2400" spc="85" dirty="0">
                <a:latin typeface="Times New Roman"/>
                <a:cs typeface="Times New Roman"/>
              </a:rPr>
              <a:t> </a:t>
            </a:r>
            <a:r>
              <a:rPr sz="2400" spc="-5" dirty="0">
                <a:latin typeface="Times New Roman"/>
                <a:cs typeface="Times New Roman"/>
              </a:rPr>
              <a:t>table</a:t>
            </a:r>
            <a:r>
              <a:rPr sz="2400" spc="95" dirty="0">
                <a:latin typeface="Times New Roman"/>
                <a:cs typeface="Times New Roman"/>
              </a:rPr>
              <a:t> </a:t>
            </a:r>
            <a:r>
              <a:rPr sz="2400" dirty="0">
                <a:latin typeface="Times New Roman"/>
                <a:cs typeface="Times New Roman"/>
              </a:rPr>
              <a:t>into</a:t>
            </a:r>
            <a:r>
              <a:rPr sz="2400" spc="100" dirty="0">
                <a:latin typeface="Times New Roman"/>
                <a:cs typeface="Times New Roman"/>
              </a:rPr>
              <a:t> </a:t>
            </a:r>
            <a:r>
              <a:rPr sz="2400" spc="-5" dirty="0">
                <a:latin typeface="Times New Roman"/>
                <a:cs typeface="Times New Roman"/>
              </a:rPr>
              <a:t>smaller</a:t>
            </a:r>
            <a:r>
              <a:rPr sz="2400" spc="90" dirty="0">
                <a:latin typeface="Times New Roman"/>
                <a:cs typeface="Times New Roman"/>
              </a:rPr>
              <a:t> </a:t>
            </a:r>
            <a:r>
              <a:rPr sz="2400" dirty="0">
                <a:latin typeface="Times New Roman"/>
                <a:cs typeface="Times New Roman"/>
              </a:rPr>
              <a:t>units.</a:t>
            </a:r>
            <a:endParaRPr sz="2400">
              <a:latin typeface="Times New Roman"/>
              <a:cs typeface="Times New Roman"/>
            </a:endParaRPr>
          </a:p>
          <a:p>
            <a:pPr marL="768985">
              <a:lnSpc>
                <a:spcPct val="100000"/>
              </a:lnSpc>
            </a:pPr>
            <a:r>
              <a:rPr sz="2400" spc="-5" dirty="0">
                <a:latin typeface="Times New Roman"/>
                <a:cs typeface="Times New Roman"/>
              </a:rPr>
              <a:t>This </a:t>
            </a:r>
            <a:r>
              <a:rPr sz="2400" dirty="0">
                <a:latin typeface="Times New Roman"/>
                <a:cs typeface="Times New Roman"/>
              </a:rPr>
              <a:t>division is done in 3</a:t>
            </a:r>
            <a:r>
              <a:rPr sz="2400" spc="-75" dirty="0">
                <a:latin typeface="Times New Roman"/>
                <a:cs typeface="Times New Roman"/>
              </a:rPr>
              <a:t> </a:t>
            </a:r>
            <a:r>
              <a:rPr sz="2400" spc="-25" dirty="0">
                <a:latin typeface="Times New Roman"/>
                <a:cs typeface="Times New Roman"/>
              </a:rPr>
              <a:t>ways</a:t>
            </a:r>
            <a:endParaRPr sz="2400">
              <a:latin typeface="Times New Roman"/>
              <a:cs typeface="Times New Roman"/>
            </a:endParaRPr>
          </a:p>
          <a:p>
            <a:pPr marL="882015">
              <a:lnSpc>
                <a:spcPct val="100000"/>
              </a:lnSpc>
              <a:spcBef>
                <a:spcPts val="1010"/>
              </a:spcBef>
            </a:pPr>
            <a:r>
              <a:rPr sz="1800" spc="-5" dirty="0">
                <a:solidFill>
                  <a:srgbClr val="009900"/>
                </a:solidFill>
                <a:latin typeface="Webdings"/>
                <a:cs typeface="Webdings"/>
              </a:rPr>
              <a:t></a:t>
            </a:r>
            <a:r>
              <a:rPr sz="2400" spc="-5" dirty="0">
                <a:latin typeface="Times New Roman"/>
                <a:cs typeface="Times New Roman"/>
              </a:rPr>
              <a:t>Hierarchical</a:t>
            </a:r>
            <a:r>
              <a:rPr sz="2400" spc="5" dirty="0">
                <a:latin typeface="Times New Roman"/>
                <a:cs typeface="Times New Roman"/>
              </a:rPr>
              <a:t> </a:t>
            </a:r>
            <a:r>
              <a:rPr sz="2400" spc="-10" dirty="0">
                <a:latin typeface="Times New Roman"/>
                <a:cs typeface="Times New Roman"/>
              </a:rPr>
              <a:t>Paging</a:t>
            </a:r>
            <a:endParaRPr sz="2400">
              <a:latin typeface="Times New Roman"/>
              <a:cs typeface="Times New Roman"/>
            </a:endParaRPr>
          </a:p>
          <a:p>
            <a:pPr marL="882015">
              <a:lnSpc>
                <a:spcPct val="100000"/>
              </a:lnSpc>
              <a:spcBef>
                <a:spcPts val="1010"/>
              </a:spcBef>
            </a:pPr>
            <a:r>
              <a:rPr sz="1800" spc="-5" dirty="0">
                <a:solidFill>
                  <a:srgbClr val="009900"/>
                </a:solidFill>
                <a:latin typeface="Webdings"/>
                <a:cs typeface="Webdings"/>
              </a:rPr>
              <a:t></a:t>
            </a:r>
            <a:r>
              <a:rPr sz="2400" spc="-5" dirty="0">
                <a:latin typeface="Times New Roman"/>
                <a:cs typeface="Times New Roman"/>
              </a:rPr>
              <a:t>Hashed </a:t>
            </a:r>
            <a:r>
              <a:rPr sz="2400" spc="-10" dirty="0">
                <a:latin typeface="Times New Roman"/>
                <a:cs typeface="Times New Roman"/>
              </a:rPr>
              <a:t>Page</a:t>
            </a:r>
            <a:r>
              <a:rPr sz="2400" spc="15" dirty="0">
                <a:latin typeface="Times New Roman"/>
                <a:cs typeface="Times New Roman"/>
              </a:rPr>
              <a:t> </a:t>
            </a:r>
            <a:r>
              <a:rPr sz="2400" spc="-5" dirty="0">
                <a:latin typeface="Times New Roman"/>
                <a:cs typeface="Times New Roman"/>
              </a:rPr>
              <a:t>Tables</a:t>
            </a:r>
            <a:endParaRPr sz="2400">
              <a:latin typeface="Times New Roman"/>
              <a:cs typeface="Times New Roman"/>
            </a:endParaRPr>
          </a:p>
          <a:p>
            <a:pPr marL="882015">
              <a:lnSpc>
                <a:spcPct val="100000"/>
              </a:lnSpc>
              <a:spcBef>
                <a:spcPts val="1010"/>
              </a:spcBef>
            </a:pPr>
            <a:r>
              <a:rPr sz="1800" spc="-10" dirty="0">
                <a:solidFill>
                  <a:srgbClr val="009900"/>
                </a:solidFill>
                <a:latin typeface="Webdings"/>
                <a:cs typeface="Webdings"/>
              </a:rPr>
              <a:t></a:t>
            </a:r>
            <a:r>
              <a:rPr sz="2400" spc="-10" dirty="0">
                <a:latin typeface="Times New Roman"/>
                <a:cs typeface="Times New Roman"/>
              </a:rPr>
              <a:t>Inverted Page</a:t>
            </a:r>
            <a:r>
              <a:rPr sz="2400" spc="60" dirty="0">
                <a:latin typeface="Times New Roman"/>
                <a:cs typeface="Times New Roman"/>
              </a:rPr>
              <a:t> </a:t>
            </a:r>
            <a:r>
              <a:rPr sz="2400" spc="-5" dirty="0">
                <a:latin typeface="Times New Roman"/>
                <a:cs typeface="Times New Roman"/>
              </a:rPr>
              <a:t>Tables</a:t>
            </a:r>
            <a:endParaRPr sz="2400">
              <a:latin typeface="Times New Roman"/>
              <a:cs typeface="Times New Roman"/>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604007" y="20777"/>
            <a:ext cx="3860165" cy="454025"/>
          </a:xfrm>
          <a:prstGeom prst="rect">
            <a:avLst/>
          </a:prstGeom>
        </p:spPr>
        <p:txBody>
          <a:bodyPr vert="horz" wrap="square" lIns="0" tIns="13970" rIns="0" bIns="0" rtlCol="0">
            <a:spAutoFit/>
          </a:bodyPr>
          <a:lstStyle/>
          <a:p>
            <a:pPr marL="12700">
              <a:lnSpc>
                <a:spcPct val="100000"/>
              </a:lnSpc>
              <a:spcBef>
                <a:spcPts val="110"/>
              </a:spcBef>
            </a:pPr>
            <a:r>
              <a:rPr sz="2800" b="1" spc="5" dirty="0">
                <a:solidFill>
                  <a:srgbClr val="0033CC"/>
                </a:solidFill>
                <a:latin typeface="Times New Roman"/>
                <a:cs typeface="Times New Roman"/>
              </a:rPr>
              <a:t>Hierarchical Page</a:t>
            </a:r>
            <a:r>
              <a:rPr sz="2800" b="1" spc="-210" dirty="0">
                <a:solidFill>
                  <a:srgbClr val="0033CC"/>
                </a:solidFill>
                <a:latin typeface="Times New Roman"/>
                <a:cs typeface="Times New Roman"/>
              </a:rPr>
              <a:t> </a:t>
            </a:r>
            <a:r>
              <a:rPr sz="2800" b="1" spc="5" dirty="0">
                <a:solidFill>
                  <a:srgbClr val="0033CC"/>
                </a:solidFill>
                <a:latin typeface="Times New Roman"/>
                <a:cs typeface="Times New Roman"/>
              </a:rPr>
              <a:t>Tables</a:t>
            </a:r>
            <a:endParaRPr sz="2800">
              <a:latin typeface="Times New Roman"/>
              <a:cs typeface="Times New Roman"/>
            </a:endParaRPr>
          </a:p>
        </p:txBody>
      </p:sp>
      <p:sp>
        <p:nvSpPr>
          <p:cNvPr id="3" name="object 3"/>
          <p:cNvSpPr txBox="1"/>
          <p:nvPr/>
        </p:nvSpPr>
        <p:spPr>
          <a:xfrm>
            <a:off x="267715" y="401954"/>
            <a:ext cx="7642859" cy="1474470"/>
          </a:xfrm>
          <a:prstGeom prst="rect">
            <a:avLst/>
          </a:prstGeom>
        </p:spPr>
        <p:txBody>
          <a:bodyPr vert="horz" wrap="square" lIns="0" tIns="101600" rIns="0" bIns="0" rtlCol="0">
            <a:spAutoFit/>
          </a:bodyPr>
          <a:lstStyle/>
          <a:p>
            <a:pPr marL="356870" indent="-344805">
              <a:lnSpc>
                <a:spcPct val="100000"/>
              </a:lnSpc>
              <a:spcBef>
                <a:spcPts val="800"/>
              </a:spcBef>
              <a:buClr>
                <a:srgbClr val="993300"/>
              </a:buClr>
              <a:buSzPct val="110416"/>
              <a:buFont typeface="Wingdings"/>
              <a:buChar char=""/>
              <a:tabLst>
                <a:tab pos="356870" algn="l"/>
                <a:tab pos="357505" algn="l"/>
              </a:tabLst>
            </a:pPr>
            <a:r>
              <a:rPr sz="2400" spc="-10" dirty="0">
                <a:latin typeface="Times New Roman"/>
                <a:cs typeface="Times New Roman"/>
              </a:rPr>
              <a:t>Break </a:t>
            </a:r>
            <a:r>
              <a:rPr sz="2400" dirty="0">
                <a:latin typeface="Times New Roman"/>
                <a:cs typeface="Times New Roman"/>
              </a:rPr>
              <a:t>up the </a:t>
            </a:r>
            <a:r>
              <a:rPr sz="2400" spc="-5" dirty="0">
                <a:latin typeface="Times New Roman"/>
                <a:cs typeface="Times New Roman"/>
              </a:rPr>
              <a:t>logical address space </a:t>
            </a:r>
            <a:r>
              <a:rPr sz="2400" dirty="0">
                <a:latin typeface="Times New Roman"/>
                <a:cs typeface="Times New Roman"/>
              </a:rPr>
              <a:t>into multiple </a:t>
            </a:r>
            <a:r>
              <a:rPr sz="2400" spc="-10" dirty="0">
                <a:latin typeface="Times New Roman"/>
                <a:cs typeface="Times New Roman"/>
              </a:rPr>
              <a:t>page</a:t>
            </a:r>
            <a:r>
              <a:rPr sz="2400" spc="-20" dirty="0">
                <a:latin typeface="Times New Roman"/>
                <a:cs typeface="Times New Roman"/>
              </a:rPr>
              <a:t> </a:t>
            </a:r>
            <a:r>
              <a:rPr sz="2400" spc="-5" dirty="0">
                <a:latin typeface="Times New Roman"/>
                <a:cs typeface="Times New Roman"/>
              </a:rPr>
              <a:t>tables</a:t>
            </a:r>
            <a:endParaRPr sz="2400">
              <a:latin typeface="Times New Roman"/>
              <a:cs typeface="Times New Roman"/>
            </a:endParaRPr>
          </a:p>
          <a:p>
            <a:pPr marL="356870" indent="-344805">
              <a:lnSpc>
                <a:spcPct val="100000"/>
              </a:lnSpc>
              <a:spcBef>
                <a:spcPts val="1010"/>
              </a:spcBef>
              <a:buClr>
                <a:srgbClr val="993300"/>
              </a:buClr>
              <a:buSzPct val="110416"/>
              <a:buFont typeface="Wingdings"/>
              <a:buChar char=""/>
              <a:tabLst>
                <a:tab pos="356870" algn="l"/>
                <a:tab pos="357505" algn="l"/>
              </a:tabLst>
            </a:pPr>
            <a:r>
              <a:rPr sz="2400" spc="-5" dirty="0">
                <a:latin typeface="Times New Roman"/>
                <a:cs typeface="Times New Roman"/>
              </a:rPr>
              <a:t>A </a:t>
            </a:r>
            <a:r>
              <a:rPr sz="2400" dirty="0">
                <a:latin typeface="Times New Roman"/>
                <a:cs typeface="Times New Roman"/>
              </a:rPr>
              <a:t>simple </a:t>
            </a:r>
            <a:r>
              <a:rPr sz="2400" spc="-5" dirty="0">
                <a:latin typeface="Times New Roman"/>
                <a:cs typeface="Times New Roman"/>
              </a:rPr>
              <a:t>technique is </a:t>
            </a:r>
            <a:r>
              <a:rPr sz="2400" dirty="0">
                <a:latin typeface="Times New Roman"/>
                <a:cs typeface="Times New Roman"/>
              </a:rPr>
              <a:t>a </a:t>
            </a:r>
            <a:r>
              <a:rPr sz="2400" spc="-5" dirty="0">
                <a:latin typeface="Times New Roman"/>
                <a:cs typeface="Times New Roman"/>
              </a:rPr>
              <a:t>two-level </a:t>
            </a:r>
            <a:r>
              <a:rPr sz="2400" spc="-10" dirty="0">
                <a:latin typeface="Times New Roman"/>
                <a:cs typeface="Times New Roman"/>
              </a:rPr>
              <a:t>page</a:t>
            </a:r>
            <a:r>
              <a:rPr sz="2400" spc="-20" dirty="0">
                <a:latin typeface="Times New Roman"/>
                <a:cs typeface="Times New Roman"/>
              </a:rPr>
              <a:t> </a:t>
            </a:r>
            <a:r>
              <a:rPr sz="2400" dirty="0">
                <a:latin typeface="Times New Roman"/>
                <a:cs typeface="Times New Roman"/>
              </a:rPr>
              <a:t>table</a:t>
            </a:r>
            <a:endParaRPr sz="2400">
              <a:latin typeface="Times New Roman"/>
              <a:cs typeface="Times New Roman"/>
            </a:endParaRPr>
          </a:p>
          <a:p>
            <a:pPr marL="356870" indent="-344805">
              <a:lnSpc>
                <a:spcPct val="100000"/>
              </a:lnSpc>
              <a:spcBef>
                <a:spcPts val="1010"/>
              </a:spcBef>
              <a:buClr>
                <a:srgbClr val="993300"/>
              </a:buClr>
              <a:buSzPct val="110416"/>
              <a:buFont typeface="Wingdings"/>
              <a:buChar char=""/>
              <a:tabLst>
                <a:tab pos="356870" algn="l"/>
                <a:tab pos="357505" algn="l"/>
              </a:tabLst>
            </a:pPr>
            <a:r>
              <a:rPr sz="2400" spc="-10" dirty="0">
                <a:latin typeface="Times New Roman"/>
                <a:cs typeface="Times New Roman"/>
              </a:rPr>
              <a:t>page </a:t>
            </a:r>
            <a:r>
              <a:rPr sz="2400" dirty="0">
                <a:latin typeface="Times New Roman"/>
                <a:cs typeface="Times New Roman"/>
              </a:rPr>
              <a:t>the </a:t>
            </a:r>
            <a:r>
              <a:rPr sz="2400" spc="-10" dirty="0">
                <a:latin typeface="Times New Roman"/>
                <a:cs typeface="Times New Roman"/>
              </a:rPr>
              <a:t>page</a:t>
            </a:r>
            <a:r>
              <a:rPr sz="2400" spc="15" dirty="0">
                <a:latin typeface="Times New Roman"/>
                <a:cs typeface="Times New Roman"/>
              </a:rPr>
              <a:t> </a:t>
            </a:r>
            <a:r>
              <a:rPr sz="2400" spc="-5" dirty="0">
                <a:latin typeface="Times New Roman"/>
                <a:cs typeface="Times New Roman"/>
              </a:rPr>
              <a:t>table</a:t>
            </a:r>
            <a:endParaRPr sz="2400">
              <a:latin typeface="Times New Roman"/>
              <a:cs typeface="Times New Roman"/>
            </a:endParaRPr>
          </a:p>
        </p:txBody>
      </p:sp>
      <p:sp>
        <p:nvSpPr>
          <p:cNvPr id="4" name="object 4"/>
          <p:cNvSpPr/>
          <p:nvPr/>
        </p:nvSpPr>
        <p:spPr>
          <a:xfrm>
            <a:off x="263525" y="2022475"/>
            <a:ext cx="8616950" cy="4835522"/>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689351" y="20777"/>
            <a:ext cx="4215130" cy="454025"/>
          </a:xfrm>
          <a:prstGeom prst="rect">
            <a:avLst/>
          </a:prstGeom>
        </p:spPr>
        <p:txBody>
          <a:bodyPr vert="horz" wrap="square" lIns="0" tIns="13970" rIns="0" bIns="0" rtlCol="0">
            <a:spAutoFit/>
          </a:bodyPr>
          <a:lstStyle/>
          <a:p>
            <a:pPr marL="12700">
              <a:lnSpc>
                <a:spcPct val="100000"/>
              </a:lnSpc>
              <a:spcBef>
                <a:spcPts val="110"/>
              </a:spcBef>
            </a:pPr>
            <a:r>
              <a:rPr sz="2800" b="1" spc="5" dirty="0">
                <a:solidFill>
                  <a:srgbClr val="0033CC"/>
                </a:solidFill>
                <a:latin typeface="Times New Roman"/>
                <a:cs typeface="Times New Roman"/>
              </a:rPr>
              <a:t>Two-Level Paging</a:t>
            </a:r>
            <a:r>
              <a:rPr sz="2800" b="1" spc="-195" dirty="0">
                <a:solidFill>
                  <a:srgbClr val="0033CC"/>
                </a:solidFill>
                <a:latin typeface="Times New Roman"/>
                <a:cs typeface="Times New Roman"/>
              </a:rPr>
              <a:t> </a:t>
            </a:r>
            <a:r>
              <a:rPr sz="2800" b="1" dirty="0">
                <a:solidFill>
                  <a:srgbClr val="0033CC"/>
                </a:solidFill>
                <a:latin typeface="Times New Roman"/>
                <a:cs typeface="Times New Roman"/>
              </a:rPr>
              <a:t>Example</a:t>
            </a:r>
            <a:endParaRPr sz="2800">
              <a:latin typeface="Times New Roman"/>
              <a:cs typeface="Times New Roman"/>
            </a:endParaRPr>
          </a:p>
        </p:txBody>
      </p:sp>
      <p:sp>
        <p:nvSpPr>
          <p:cNvPr id="3" name="object 3"/>
          <p:cNvSpPr txBox="1"/>
          <p:nvPr/>
        </p:nvSpPr>
        <p:spPr>
          <a:xfrm>
            <a:off x="78739" y="519429"/>
            <a:ext cx="8882380" cy="3471545"/>
          </a:xfrm>
          <a:prstGeom prst="rect">
            <a:avLst/>
          </a:prstGeom>
        </p:spPr>
        <p:txBody>
          <a:bodyPr vert="horz" wrap="square" lIns="0" tIns="53340" rIns="0" bIns="0" rtlCol="0">
            <a:spAutoFit/>
          </a:bodyPr>
          <a:lstStyle/>
          <a:p>
            <a:pPr marL="356870" marR="377190" indent="-344805">
              <a:lnSpc>
                <a:spcPts val="2600"/>
              </a:lnSpc>
              <a:spcBef>
                <a:spcPts val="420"/>
              </a:spcBef>
              <a:buClr>
                <a:srgbClr val="993300"/>
              </a:buClr>
              <a:buSzPct val="110416"/>
              <a:buFont typeface="Wingdings"/>
              <a:buChar char=""/>
              <a:tabLst>
                <a:tab pos="356870" algn="l"/>
                <a:tab pos="357505" algn="l"/>
              </a:tabLst>
            </a:pPr>
            <a:r>
              <a:rPr sz="2400" spc="-5" dirty="0">
                <a:latin typeface="Times New Roman"/>
                <a:cs typeface="Times New Roman"/>
              </a:rPr>
              <a:t>A logical address </a:t>
            </a:r>
            <a:r>
              <a:rPr sz="2400" dirty="0">
                <a:latin typeface="Times New Roman"/>
                <a:cs typeface="Times New Roman"/>
              </a:rPr>
              <a:t>(on </a:t>
            </a:r>
            <a:r>
              <a:rPr sz="2400" spc="-5" dirty="0">
                <a:latin typeface="Times New Roman"/>
                <a:cs typeface="Times New Roman"/>
              </a:rPr>
              <a:t>32-bit machine with 4K </a:t>
            </a:r>
            <a:r>
              <a:rPr sz="2400" spc="-10" dirty="0">
                <a:latin typeface="Times New Roman"/>
                <a:cs typeface="Times New Roman"/>
              </a:rPr>
              <a:t>page </a:t>
            </a:r>
            <a:r>
              <a:rPr sz="2400" dirty="0">
                <a:latin typeface="Times New Roman"/>
                <a:cs typeface="Times New Roman"/>
              </a:rPr>
              <a:t>size) </a:t>
            </a:r>
            <a:r>
              <a:rPr sz="2400" spc="-5" dirty="0">
                <a:latin typeface="Times New Roman"/>
                <a:cs typeface="Times New Roman"/>
              </a:rPr>
              <a:t>is divided  </a:t>
            </a:r>
            <a:r>
              <a:rPr sz="2400" dirty="0">
                <a:latin typeface="Times New Roman"/>
                <a:cs typeface="Times New Roman"/>
              </a:rPr>
              <a:t>into:</a:t>
            </a:r>
            <a:endParaRPr sz="2400">
              <a:latin typeface="Times New Roman"/>
              <a:cs typeface="Times New Roman"/>
            </a:endParaRPr>
          </a:p>
          <a:p>
            <a:pPr marL="640715" lvl="1" indent="-287020">
              <a:lnSpc>
                <a:spcPct val="100000"/>
              </a:lnSpc>
              <a:spcBef>
                <a:spcPts val="675"/>
              </a:spcBef>
              <a:buClr>
                <a:srgbClr val="CC6600"/>
              </a:buClr>
              <a:buSzPct val="110416"/>
              <a:buFont typeface="Arial"/>
              <a:buChar char="•"/>
              <a:tabLst>
                <a:tab pos="640715" algn="l"/>
                <a:tab pos="641350" algn="l"/>
              </a:tabLst>
            </a:pPr>
            <a:r>
              <a:rPr sz="2400" dirty="0">
                <a:latin typeface="Times New Roman"/>
                <a:cs typeface="Times New Roman"/>
              </a:rPr>
              <a:t>a </a:t>
            </a:r>
            <a:r>
              <a:rPr sz="2400" spc="-10" dirty="0">
                <a:latin typeface="Times New Roman"/>
                <a:cs typeface="Times New Roman"/>
              </a:rPr>
              <a:t>page </a:t>
            </a:r>
            <a:r>
              <a:rPr sz="2400" dirty="0">
                <a:latin typeface="Times New Roman"/>
                <a:cs typeface="Times New Roman"/>
              </a:rPr>
              <a:t>number </a:t>
            </a:r>
            <a:r>
              <a:rPr sz="2400" spc="-5" dirty="0">
                <a:latin typeface="Times New Roman"/>
                <a:cs typeface="Times New Roman"/>
              </a:rPr>
              <a:t>consisting </a:t>
            </a:r>
            <a:r>
              <a:rPr sz="2400" dirty="0">
                <a:latin typeface="Times New Roman"/>
                <a:cs typeface="Times New Roman"/>
              </a:rPr>
              <a:t>of 20</a:t>
            </a:r>
            <a:r>
              <a:rPr sz="2400" spc="-20" dirty="0">
                <a:latin typeface="Times New Roman"/>
                <a:cs typeface="Times New Roman"/>
              </a:rPr>
              <a:t> </a:t>
            </a:r>
            <a:r>
              <a:rPr sz="2400" dirty="0">
                <a:latin typeface="Times New Roman"/>
                <a:cs typeface="Times New Roman"/>
              </a:rPr>
              <a:t>bits</a:t>
            </a:r>
            <a:endParaRPr sz="2400">
              <a:latin typeface="Times New Roman"/>
              <a:cs typeface="Times New Roman"/>
            </a:endParaRPr>
          </a:p>
          <a:p>
            <a:pPr marL="640715" lvl="1" indent="-287020">
              <a:lnSpc>
                <a:spcPct val="100000"/>
              </a:lnSpc>
              <a:spcBef>
                <a:spcPts val="720"/>
              </a:spcBef>
              <a:buClr>
                <a:srgbClr val="CC6600"/>
              </a:buClr>
              <a:buSzPct val="110416"/>
              <a:buFont typeface="Arial"/>
              <a:buChar char="•"/>
              <a:tabLst>
                <a:tab pos="640715" algn="l"/>
                <a:tab pos="641350" algn="l"/>
              </a:tabLst>
            </a:pPr>
            <a:r>
              <a:rPr sz="2400" dirty="0">
                <a:latin typeface="Times New Roman"/>
                <a:cs typeface="Times New Roman"/>
              </a:rPr>
              <a:t>a </a:t>
            </a:r>
            <a:r>
              <a:rPr sz="2400" spc="-10" dirty="0">
                <a:latin typeface="Times New Roman"/>
                <a:cs typeface="Times New Roman"/>
              </a:rPr>
              <a:t>page </a:t>
            </a:r>
            <a:r>
              <a:rPr sz="2400" spc="-5" dirty="0">
                <a:latin typeface="Times New Roman"/>
                <a:cs typeface="Times New Roman"/>
              </a:rPr>
              <a:t>offset </a:t>
            </a:r>
            <a:r>
              <a:rPr sz="2400" dirty="0">
                <a:latin typeface="Times New Roman"/>
                <a:cs typeface="Times New Roman"/>
              </a:rPr>
              <a:t>consisting of 12</a:t>
            </a:r>
            <a:r>
              <a:rPr sz="2400" spc="-5" dirty="0">
                <a:latin typeface="Times New Roman"/>
                <a:cs typeface="Times New Roman"/>
              </a:rPr>
              <a:t> </a:t>
            </a:r>
            <a:r>
              <a:rPr sz="2400" dirty="0">
                <a:latin typeface="Times New Roman"/>
                <a:cs typeface="Times New Roman"/>
              </a:rPr>
              <a:t>bits</a:t>
            </a:r>
            <a:endParaRPr sz="2400">
              <a:latin typeface="Times New Roman"/>
              <a:cs typeface="Times New Roman"/>
            </a:endParaRPr>
          </a:p>
          <a:p>
            <a:pPr marL="356870" indent="-344805">
              <a:lnSpc>
                <a:spcPct val="100000"/>
              </a:lnSpc>
              <a:spcBef>
                <a:spcPts val="725"/>
              </a:spcBef>
              <a:buClr>
                <a:srgbClr val="993300"/>
              </a:buClr>
              <a:buSzPct val="110416"/>
              <a:buFont typeface="Wingdings"/>
              <a:buChar char=""/>
              <a:tabLst>
                <a:tab pos="356870" algn="l"/>
                <a:tab pos="357505" algn="l"/>
              </a:tabLst>
            </a:pPr>
            <a:r>
              <a:rPr sz="2400" spc="-5" dirty="0">
                <a:latin typeface="Times New Roman"/>
                <a:cs typeface="Times New Roman"/>
              </a:rPr>
              <a:t>Since </a:t>
            </a:r>
            <a:r>
              <a:rPr sz="2400" dirty="0">
                <a:latin typeface="Times New Roman"/>
                <a:cs typeface="Times New Roman"/>
              </a:rPr>
              <a:t>the </a:t>
            </a:r>
            <a:r>
              <a:rPr sz="2400" spc="-10" dirty="0">
                <a:latin typeface="Times New Roman"/>
                <a:cs typeface="Times New Roman"/>
              </a:rPr>
              <a:t>page </a:t>
            </a:r>
            <a:r>
              <a:rPr sz="2400" spc="-5" dirty="0">
                <a:latin typeface="Times New Roman"/>
                <a:cs typeface="Times New Roman"/>
              </a:rPr>
              <a:t>table </a:t>
            </a:r>
            <a:r>
              <a:rPr sz="2400" dirty="0">
                <a:latin typeface="Times New Roman"/>
                <a:cs typeface="Times New Roman"/>
              </a:rPr>
              <a:t>is </a:t>
            </a:r>
            <a:r>
              <a:rPr sz="2400" spc="-10" dirty="0">
                <a:latin typeface="Times New Roman"/>
                <a:cs typeface="Times New Roman"/>
              </a:rPr>
              <a:t>paged, </a:t>
            </a:r>
            <a:r>
              <a:rPr sz="2400" dirty="0">
                <a:latin typeface="Times New Roman"/>
                <a:cs typeface="Times New Roman"/>
              </a:rPr>
              <a:t>the </a:t>
            </a:r>
            <a:r>
              <a:rPr sz="2400" spc="-10" dirty="0">
                <a:latin typeface="Times New Roman"/>
                <a:cs typeface="Times New Roman"/>
              </a:rPr>
              <a:t>page </a:t>
            </a:r>
            <a:r>
              <a:rPr sz="2400" spc="-5" dirty="0">
                <a:latin typeface="Times New Roman"/>
                <a:cs typeface="Times New Roman"/>
              </a:rPr>
              <a:t>number </a:t>
            </a:r>
            <a:r>
              <a:rPr sz="2400" dirty="0">
                <a:latin typeface="Times New Roman"/>
                <a:cs typeface="Times New Roman"/>
              </a:rPr>
              <a:t>is </a:t>
            </a:r>
            <a:r>
              <a:rPr sz="2400" spc="-5" dirty="0">
                <a:latin typeface="Times New Roman"/>
                <a:cs typeface="Times New Roman"/>
              </a:rPr>
              <a:t>further </a:t>
            </a:r>
            <a:r>
              <a:rPr sz="2400" dirty="0">
                <a:latin typeface="Times New Roman"/>
                <a:cs typeface="Times New Roman"/>
              </a:rPr>
              <a:t>divided</a:t>
            </a:r>
            <a:r>
              <a:rPr sz="2400" spc="45" dirty="0">
                <a:latin typeface="Times New Roman"/>
                <a:cs typeface="Times New Roman"/>
              </a:rPr>
              <a:t> </a:t>
            </a:r>
            <a:r>
              <a:rPr sz="2400" dirty="0">
                <a:latin typeface="Times New Roman"/>
                <a:cs typeface="Times New Roman"/>
              </a:rPr>
              <a:t>into:</a:t>
            </a:r>
            <a:endParaRPr sz="2400">
              <a:latin typeface="Times New Roman"/>
              <a:cs typeface="Times New Roman"/>
            </a:endParaRPr>
          </a:p>
          <a:p>
            <a:pPr marL="640715" lvl="1" indent="-287020">
              <a:lnSpc>
                <a:spcPct val="100000"/>
              </a:lnSpc>
              <a:spcBef>
                <a:spcPts val="720"/>
              </a:spcBef>
              <a:buClr>
                <a:srgbClr val="CC6600"/>
              </a:buClr>
              <a:buSzPct val="110416"/>
              <a:buFont typeface="Arial"/>
              <a:buChar char="•"/>
              <a:tabLst>
                <a:tab pos="640715" algn="l"/>
                <a:tab pos="641350" algn="l"/>
              </a:tabLst>
            </a:pPr>
            <a:r>
              <a:rPr sz="2400" dirty="0">
                <a:latin typeface="Times New Roman"/>
                <a:cs typeface="Times New Roman"/>
              </a:rPr>
              <a:t>a </a:t>
            </a:r>
            <a:r>
              <a:rPr sz="2400" spc="-5" dirty="0">
                <a:latin typeface="Times New Roman"/>
                <a:cs typeface="Times New Roman"/>
              </a:rPr>
              <a:t>10-bit </a:t>
            </a:r>
            <a:r>
              <a:rPr sz="2400" spc="-10" dirty="0">
                <a:latin typeface="Times New Roman"/>
                <a:cs typeface="Times New Roman"/>
              </a:rPr>
              <a:t>page</a:t>
            </a:r>
            <a:r>
              <a:rPr sz="2400" spc="-20" dirty="0">
                <a:latin typeface="Times New Roman"/>
                <a:cs typeface="Times New Roman"/>
              </a:rPr>
              <a:t> </a:t>
            </a:r>
            <a:r>
              <a:rPr sz="2400" dirty="0">
                <a:latin typeface="Times New Roman"/>
                <a:cs typeface="Times New Roman"/>
              </a:rPr>
              <a:t>number</a:t>
            </a:r>
            <a:endParaRPr sz="2400">
              <a:latin typeface="Times New Roman"/>
              <a:cs typeface="Times New Roman"/>
            </a:endParaRPr>
          </a:p>
          <a:p>
            <a:pPr marL="640715" lvl="1" indent="-287020">
              <a:lnSpc>
                <a:spcPct val="100000"/>
              </a:lnSpc>
              <a:spcBef>
                <a:spcPts val="720"/>
              </a:spcBef>
              <a:buClr>
                <a:srgbClr val="CC6600"/>
              </a:buClr>
              <a:buSzPct val="110416"/>
              <a:buFont typeface="Arial"/>
              <a:buChar char="•"/>
              <a:tabLst>
                <a:tab pos="640715" algn="l"/>
                <a:tab pos="641350" algn="l"/>
              </a:tabLst>
            </a:pPr>
            <a:r>
              <a:rPr sz="2400" dirty="0">
                <a:latin typeface="Times New Roman"/>
                <a:cs typeface="Times New Roman"/>
              </a:rPr>
              <a:t>a </a:t>
            </a:r>
            <a:r>
              <a:rPr sz="2400" spc="-5" dirty="0">
                <a:latin typeface="Times New Roman"/>
                <a:cs typeface="Times New Roman"/>
              </a:rPr>
              <a:t>10-bit </a:t>
            </a:r>
            <a:r>
              <a:rPr sz="2400" spc="-10" dirty="0">
                <a:latin typeface="Times New Roman"/>
                <a:cs typeface="Times New Roman"/>
              </a:rPr>
              <a:t>page</a:t>
            </a:r>
            <a:r>
              <a:rPr sz="2400" spc="-25" dirty="0">
                <a:latin typeface="Times New Roman"/>
                <a:cs typeface="Times New Roman"/>
              </a:rPr>
              <a:t> </a:t>
            </a:r>
            <a:r>
              <a:rPr sz="2400" spc="-5" dirty="0">
                <a:latin typeface="Times New Roman"/>
                <a:cs typeface="Times New Roman"/>
              </a:rPr>
              <a:t>offset</a:t>
            </a:r>
            <a:endParaRPr sz="2400">
              <a:latin typeface="Times New Roman"/>
              <a:cs typeface="Times New Roman"/>
            </a:endParaRPr>
          </a:p>
          <a:p>
            <a:pPr marL="356870" indent="-344805">
              <a:lnSpc>
                <a:spcPct val="100000"/>
              </a:lnSpc>
              <a:spcBef>
                <a:spcPts val="725"/>
              </a:spcBef>
              <a:buClr>
                <a:srgbClr val="993300"/>
              </a:buClr>
              <a:buSzPct val="110416"/>
              <a:buFont typeface="Wingdings"/>
              <a:buChar char=""/>
              <a:tabLst>
                <a:tab pos="356870" algn="l"/>
                <a:tab pos="357505" algn="l"/>
              </a:tabLst>
            </a:pPr>
            <a:r>
              <a:rPr sz="2400" dirty="0">
                <a:latin typeface="Times New Roman"/>
                <a:cs typeface="Times New Roman"/>
              </a:rPr>
              <a:t>Thus, a </a:t>
            </a:r>
            <a:r>
              <a:rPr sz="2400" spc="-10" dirty="0">
                <a:latin typeface="Times New Roman"/>
                <a:cs typeface="Times New Roman"/>
              </a:rPr>
              <a:t>logical </a:t>
            </a:r>
            <a:r>
              <a:rPr sz="2400" spc="-5" dirty="0">
                <a:latin typeface="Times New Roman"/>
                <a:cs typeface="Times New Roman"/>
              </a:rPr>
              <a:t>address </a:t>
            </a:r>
            <a:r>
              <a:rPr sz="2400" dirty="0">
                <a:latin typeface="Times New Roman"/>
                <a:cs typeface="Times New Roman"/>
              </a:rPr>
              <a:t>is </a:t>
            </a:r>
            <a:r>
              <a:rPr sz="2400" spc="-5" dirty="0">
                <a:latin typeface="Times New Roman"/>
                <a:cs typeface="Times New Roman"/>
              </a:rPr>
              <a:t>as</a:t>
            </a:r>
            <a:r>
              <a:rPr sz="2400" spc="15" dirty="0">
                <a:latin typeface="Times New Roman"/>
                <a:cs typeface="Times New Roman"/>
              </a:rPr>
              <a:t> </a:t>
            </a:r>
            <a:r>
              <a:rPr sz="2400" spc="-5" dirty="0">
                <a:latin typeface="Times New Roman"/>
                <a:cs typeface="Times New Roman"/>
              </a:rPr>
              <a:t>follows:</a:t>
            </a:r>
            <a:endParaRPr sz="2400">
              <a:latin typeface="Times New Roman"/>
              <a:cs typeface="Times New Roman"/>
            </a:endParaRPr>
          </a:p>
        </p:txBody>
      </p:sp>
      <p:sp>
        <p:nvSpPr>
          <p:cNvPr id="4" name="object 4"/>
          <p:cNvSpPr txBox="1"/>
          <p:nvPr/>
        </p:nvSpPr>
        <p:spPr>
          <a:xfrm>
            <a:off x="53339" y="5367934"/>
            <a:ext cx="7556500" cy="1184275"/>
          </a:xfrm>
          <a:prstGeom prst="rect">
            <a:avLst/>
          </a:prstGeom>
        </p:spPr>
        <p:txBody>
          <a:bodyPr vert="horz" wrap="square" lIns="0" tIns="53975" rIns="0" bIns="0" rtlCol="0">
            <a:spAutoFit/>
          </a:bodyPr>
          <a:lstStyle/>
          <a:p>
            <a:pPr marL="382270" marR="30480" indent="-344805">
              <a:lnSpc>
                <a:spcPts val="2590"/>
              </a:lnSpc>
              <a:spcBef>
                <a:spcPts val="425"/>
              </a:spcBef>
              <a:buClr>
                <a:srgbClr val="993300"/>
              </a:buClr>
              <a:buSzPct val="110416"/>
              <a:buFont typeface="Wingdings"/>
              <a:buChar char=""/>
              <a:tabLst>
                <a:tab pos="382270" algn="l"/>
                <a:tab pos="382905" algn="l"/>
              </a:tabLst>
            </a:pPr>
            <a:r>
              <a:rPr sz="2400" spc="-5" dirty="0">
                <a:latin typeface="Times New Roman"/>
                <a:cs typeface="Times New Roman"/>
              </a:rPr>
              <a:t>where </a:t>
            </a:r>
            <a:r>
              <a:rPr sz="2400" i="1" dirty="0">
                <a:latin typeface="Times New Roman"/>
                <a:cs typeface="Times New Roman"/>
              </a:rPr>
              <a:t>p</a:t>
            </a:r>
            <a:r>
              <a:rPr sz="2400" i="1" baseline="-20833" dirty="0">
                <a:latin typeface="Times New Roman"/>
                <a:cs typeface="Times New Roman"/>
              </a:rPr>
              <a:t>1 </a:t>
            </a:r>
            <a:r>
              <a:rPr sz="2400" spc="-5" dirty="0">
                <a:latin typeface="Times New Roman"/>
                <a:cs typeface="Times New Roman"/>
              </a:rPr>
              <a:t>is an </a:t>
            </a:r>
            <a:r>
              <a:rPr sz="2400" dirty="0">
                <a:latin typeface="Times New Roman"/>
                <a:cs typeface="Times New Roman"/>
              </a:rPr>
              <a:t>index into the </a:t>
            </a:r>
            <a:r>
              <a:rPr sz="2400" spc="-5" dirty="0">
                <a:latin typeface="Times New Roman"/>
                <a:cs typeface="Times New Roman"/>
              </a:rPr>
              <a:t>outer </a:t>
            </a:r>
            <a:r>
              <a:rPr sz="2400" spc="-15" dirty="0">
                <a:latin typeface="Times New Roman"/>
                <a:cs typeface="Times New Roman"/>
              </a:rPr>
              <a:t>page </a:t>
            </a:r>
            <a:r>
              <a:rPr sz="2400" spc="-5" dirty="0">
                <a:latin typeface="Times New Roman"/>
                <a:cs typeface="Times New Roman"/>
              </a:rPr>
              <a:t>table, and </a:t>
            </a:r>
            <a:r>
              <a:rPr sz="2400" i="1" dirty="0">
                <a:latin typeface="Times New Roman"/>
                <a:cs typeface="Times New Roman"/>
              </a:rPr>
              <a:t>p</a:t>
            </a:r>
            <a:r>
              <a:rPr sz="2400" i="1" baseline="-20833" dirty="0">
                <a:latin typeface="Times New Roman"/>
                <a:cs typeface="Times New Roman"/>
              </a:rPr>
              <a:t>2 </a:t>
            </a:r>
            <a:r>
              <a:rPr sz="2400" spc="-5" dirty="0">
                <a:latin typeface="Times New Roman"/>
                <a:cs typeface="Times New Roman"/>
              </a:rPr>
              <a:t>is </a:t>
            </a:r>
            <a:r>
              <a:rPr sz="2400" dirty="0">
                <a:latin typeface="Times New Roman"/>
                <a:cs typeface="Times New Roman"/>
              </a:rPr>
              <a:t>the  </a:t>
            </a:r>
            <a:r>
              <a:rPr sz="2400" spc="-5" dirty="0">
                <a:latin typeface="Times New Roman"/>
                <a:cs typeface="Times New Roman"/>
              </a:rPr>
              <a:t>displacement </a:t>
            </a:r>
            <a:r>
              <a:rPr sz="2400" dirty="0">
                <a:latin typeface="Times New Roman"/>
                <a:cs typeface="Times New Roman"/>
              </a:rPr>
              <a:t>within the </a:t>
            </a:r>
            <a:r>
              <a:rPr sz="2400" spc="-10" dirty="0">
                <a:latin typeface="Times New Roman"/>
                <a:cs typeface="Times New Roman"/>
              </a:rPr>
              <a:t>page </a:t>
            </a:r>
            <a:r>
              <a:rPr sz="2400" dirty="0">
                <a:latin typeface="Times New Roman"/>
                <a:cs typeface="Times New Roman"/>
              </a:rPr>
              <a:t>of the </a:t>
            </a:r>
            <a:r>
              <a:rPr sz="2400" spc="-5" dirty="0">
                <a:latin typeface="Times New Roman"/>
                <a:cs typeface="Times New Roman"/>
              </a:rPr>
              <a:t>inner </a:t>
            </a:r>
            <a:r>
              <a:rPr sz="2400" spc="-10" dirty="0">
                <a:latin typeface="Times New Roman"/>
                <a:cs typeface="Times New Roman"/>
              </a:rPr>
              <a:t>page</a:t>
            </a:r>
            <a:r>
              <a:rPr sz="2400" spc="-35" dirty="0">
                <a:latin typeface="Times New Roman"/>
                <a:cs typeface="Times New Roman"/>
              </a:rPr>
              <a:t> </a:t>
            </a:r>
            <a:r>
              <a:rPr sz="2400" spc="-5" dirty="0">
                <a:latin typeface="Times New Roman"/>
                <a:cs typeface="Times New Roman"/>
              </a:rPr>
              <a:t>table</a:t>
            </a:r>
            <a:endParaRPr sz="2400">
              <a:latin typeface="Times New Roman"/>
              <a:cs typeface="Times New Roman"/>
            </a:endParaRPr>
          </a:p>
          <a:p>
            <a:pPr marL="382270" indent="-344805">
              <a:lnSpc>
                <a:spcPct val="100000"/>
              </a:lnSpc>
              <a:spcBef>
                <a:spcPts val="690"/>
              </a:spcBef>
              <a:buClr>
                <a:srgbClr val="993300"/>
              </a:buClr>
              <a:buSzPct val="110416"/>
              <a:buFont typeface="Wingdings"/>
              <a:buChar char=""/>
              <a:tabLst>
                <a:tab pos="382270" algn="l"/>
                <a:tab pos="382905" algn="l"/>
              </a:tabLst>
            </a:pPr>
            <a:r>
              <a:rPr sz="2400" spc="-5" dirty="0">
                <a:latin typeface="Times New Roman"/>
                <a:cs typeface="Times New Roman"/>
              </a:rPr>
              <a:t>Known </a:t>
            </a:r>
            <a:r>
              <a:rPr sz="2400" spc="-10" dirty="0">
                <a:latin typeface="Times New Roman"/>
                <a:cs typeface="Times New Roman"/>
              </a:rPr>
              <a:t>as </a:t>
            </a:r>
            <a:r>
              <a:rPr sz="2400" b="1" spc="-5" dirty="0">
                <a:solidFill>
                  <a:srgbClr val="0033CC"/>
                </a:solidFill>
                <a:latin typeface="Times New Roman"/>
                <a:cs typeface="Times New Roman"/>
              </a:rPr>
              <a:t>forward-mapped </a:t>
            </a:r>
            <a:r>
              <a:rPr sz="2400" b="1" dirty="0">
                <a:solidFill>
                  <a:srgbClr val="0033CC"/>
                </a:solidFill>
                <a:latin typeface="Times New Roman"/>
                <a:cs typeface="Times New Roman"/>
              </a:rPr>
              <a:t>page</a:t>
            </a:r>
            <a:r>
              <a:rPr sz="2400" b="1" spc="15" dirty="0">
                <a:solidFill>
                  <a:srgbClr val="0033CC"/>
                </a:solidFill>
                <a:latin typeface="Times New Roman"/>
                <a:cs typeface="Times New Roman"/>
              </a:rPr>
              <a:t> </a:t>
            </a:r>
            <a:r>
              <a:rPr sz="2400" b="1" spc="-5" dirty="0">
                <a:solidFill>
                  <a:srgbClr val="0033CC"/>
                </a:solidFill>
                <a:latin typeface="Times New Roman"/>
                <a:cs typeface="Times New Roman"/>
              </a:rPr>
              <a:t>table</a:t>
            </a:r>
            <a:endParaRPr sz="2400">
              <a:latin typeface="Times New Roman"/>
              <a:cs typeface="Times New Roman"/>
            </a:endParaRPr>
          </a:p>
        </p:txBody>
      </p:sp>
      <p:sp>
        <p:nvSpPr>
          <p:cNvPr id="5" name="object 5"/>
          <p:cNvSpPr/>
          <p:nvPr/>
        </p:nvSpPr>
        <p:spPr>
          <a:xfrm>
            <a:off x="1366900" y="4059301"/>
            <a:ext cx="4090924" cy="848220"/>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546985" y="20777"/>
            <a:ext cx="4417060" cy="454025"/>
          </a:xfrm>
          <a:prstGeom prst="rect">
            <a:avLst/>
          </a:prstGeom>
        </p:spPr>
        <p:txBody>
          <a:bodyPr vert="horz" wrap="square" lIns="0" tIns="13970" rIns="0" bIns="0" rtlCol="0">
            <a:spAutoFit/>
          </a:bodyPr>
          <a:lstStyle/>
          <a:p>
            <a:pPr marL="12700">
              <a:lnSpc>
                <a:spcPct val="100000"/>
              </a:lnSpc>
              <a:spcBef>
                <a:spcPts val="110"/>
              </a:spcBef>
            </a:pPr>
            <a:r>
              <a:rPr sz="2800" b="1" dirty="0">
                <a:solidFill>
                  <a:srgbClr val="0033CC"/>
                </a:solidFill>
                <a:latin typeface="Times New Roman"/>
                <a:cs typeface="Times New Roman"/>
              </a:rPr>
              <a:t>Address-Translation</a:t>
            </a:r>
            <a:r>
              <a:rPr sz="2800" b="1" spc="-125" dirty="0">
                <a:solidFill>
                  <a:srgbClr val="0033CC"/>
                </a:solidFill>
                <a:latin typeface="Times New Roman"/>
                <a:cs typeface="Times New Roman"/>
              </a:rPr>
              <a:t> </a:t>
            </a:r>
            <a:r>
              <a:rPr sz="2800" b="1" spc="-5" dirty="0">
                <a:solidFill>
                  <a:srgbClr val="0033CC"/>
                </a:solidFill>
                <a:latin typeface="Times New Roman"/>
                <a:cs typeface="Times New Roman"/>
              </a:rPr>
              <a:t>Scheme</a:t>
            </a:r>
            <a:endParaRPr sz="2800">
              <a:latin typeface="Times New Roman"/>
              <a:cs typeface="Times New Roman"/>
            </a:endParaRPr>
          </a:p>
        </p:txBody>
      </p:sp>
      <p:sp>
        <p:nvSpPr>
          <p:cNvPr id="3" name="object 3"/>
          <p:cNvSpPr/>
          <p:nvPr/>
        </p:nvSpPr>
        <p:spPr>
          <a:xfrm>
            <a:off x="290512" y="898461"/>
            <a:ext cx="8604250" cy="4837176"/>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76324" y="20777"/>
            <a:ext cx="6824980" cy="454025"/>
          </a:xfrm>
          <a:prstGeom prst="rect">
            <a:avLst/>
          </a:prstGeom>
        </p:spPr>
        <p:txBody>
          <a:bodyPr vert="horz" wrap="square" lIns="0" tIns="13970" rIns="0" bIns="0" rtlCol="0">
            <a:spAutoFit/>
          </a:bodyPr>
          <a:lstStyle/>
          <a:p>
            <a:pPr marL="12700">
              <a:lnSpc>
                <a:spcPct val="100000"/>
              </a:lnSpc>
              <a:spcBef>
                <a:spcPts val="110"/>
              </a:spcBef>
            </a:pPr>
            <a:r>
              <a:rPr sz="2800" b="1" spc="5" dirty="0">
                <a:solidFill>
                  <a:srgbClr val="0033CC"/>
                </a:solidFill>
                <a:latin typeface="Times New Roman"/>
                <a:cs typeface="Times New Roman"/>
              </a:rPr>
              <a:t>Binding of Instructions and </a:t>
            </a:r>
            <a:r>
              <a:rPr sz="2800" b="1" dirty="0">
                <a:solidFill>
                  <a:srgbClr val="0033CC"/>
                </a:solidFill>
                <a:latin typeface="Times New Roman"/>
                <a:cs typeface="Times New Roman"/>
              </a:rPr>
              <a:t>Data to</a:t>
            </a:r>
            <a:r>
              <a:rPr sz="2800" b="1" spc="-290" dirty="0">
                <a:solidFill>
                  <a:srgbClr val="0033CC"/>
                </a:solidFill>
                <a:latin typeface="Times New Roman"/>
                <a:cs typeface="Times New Roman"/>
              </a:rPr>
              <a:t> </a:t>
            </a:r>
            <a:r>
              <a:rPr sz="2800" b="1" spc="5" dirty="0">
                <a:solidFill>
                  <a:srgbClr val="0033CC"/>
                </a:solidFill>
                <a:latin typeface="Times New Roman"/>
                <a:cs typeface="Times New Roman"/>
              </a:rPr>
              <a:t>Memor</a:t>
            </a:r>
            <a:r>
              <a:rPr sz="2800" b="1" spc="5" dirty="0">
                <a:solidFill>
                  <a:srgbClr val="006699"/>
                </a:solidFill>
                <a:latin typeface="Arial"/>
                <a:cs typeface="Arial"/>
              </a:rPr>
              <a:t>y</a:t>
            </a:r>
            <a:endParaRPr sz="2800">
              <a:latin typeface="Arial"/>
              <a:cs typeface="Arial"/>
            </a:endParaRPr>
          </a:p>
        </p:txBody>
      </p:sp>
      <p:sp>
        <p:nvSpPr>
          <p:cNvPr id="3" name="object 3"/>
          <p:cNvSpPr txBox="1"/>
          <p:nvPr/>
        </p:nvSpPr>
        <p:spPr>
          <a:xfrm>
            <a:off x="78739" y="617982"/>
            <a:ext cx="8992870" cy="6264910"/>
          </a:xfrm>
          <a:prstGeom prst="rect">
            <a:avLst/>
          </a:prstGeom>
        </p:spPr>
        <p:txBody>
          <a:bodyPr vert="horz" wrap="square" lIns="0" tIns="12700" rIns="0" bIns="0" rtlCol="0">
            <a:spAutoFit/>
          </a:bodyPr>
          <a:lstStyle/>
          <a:p>
            <a:pPr marL="356870" marR="555625" indent="-344805" algn="just">
              <a:lnSpc>
                <a:spcPct val="100000"/>
              </a:lnSpc>
              <a:spcBef>
                <a:spcPts val="100"/>
              </a:spcBef>
              <a:buClr>
                <a:srgbClr val="993300"/>
              </a:buClr>
              <a:buSzPct val="110416"/>
              <a:buFont typeface="Wingdings"/>
              <a:buChar char=""/>
              <a:tabLst>
                <a:tab pos="357505" algn="l"/>
              </a:tabLst>
            </a:pPr>
            <a:r>
              <a:rPr sz="2400" spc="-5" dirty="0">
                <a:latin typeface="Times New Roman"/>
                <a:cs typeface="Times New Roman"/>
              </a:rPr>
              <a:t>Address </a:t>
            </a:r>
            <a:r>
              <a:rPr sz="2400" dirty="0">
                <a:latin typeface="Times New Roman"/>
                <a:cs typeface="Times New Roman"/>
              </a:rPr>
              <a:t>binding of </a:t>
            </a:r>
            <a:r>
              <a:rPr sz="2400" spc="-5" dirty="0">
                <a:latin typeface="Times New Roman"/>
                <a:cs typeface="Times New Roman"/>
              </a:rPr>
              <a:t>instructions and data </a:t>
            </a:r>
            <a:r>
              <a:rPr sz="2400" dirty="0">
                <a:latin typeface="Times New Roman"/>
                <a:cs typeface="Times New Roman"/>
              </a:rPr>
              <a:t>to </a:t>
            </a:r>
            <a:r>
              <a:rPr sz="2400" spc="-5" dirty="0">
                <a:latin typeface="Times New Roman"/>
                <a:cs typeface="Times New Roman"/>
              </a:rPr>
              <a:t>memory addresses </a:t>
            </a:r>
            <a:r>
              <a:rPr sz="2400" spc="-10" dirty="0">
                <a:latin typeface="Times New Roman"/>
                <a:cs typeface="Times New Roman"/>
              </a:rPr>
              <a:t>can  </a:t>
            </a:r>
            <a:r>
              <a:rPr sz="2400" spc="-5" dirty="0">
                <a:latin typeface="Times New Roman"/>
                <a:cs typeface="Times New Roman"/>
              </a:rPr>
              <a:t>happen </a:t>
            </a:r>
            <a:r>
              <a:rPr sz="2400" spc="-10" dirty="0">
                <a:latin typeface="Times New Roman"/>
                <a:cs typeface="Times New Roman"/>
              </a:rPr>
              <a:t>at </a:t>
            </a:r>
            <a:r>
              <a:rPr sz="2400" spc="-5" dirty="0">
                <a:latin typeface="Times New Roman"/>
                <a:cs typeface="Times New Roman"/>
              </a:rPr>
              <a:t>three different</a:t>
            </a:r>
            <a:r>
              <a:rPr sz="2400" spc="20" dirty="0">
                <a:latin typeface="Times New Roman"/>
                <a:cs typeface="Times New Roman"/>
              </a:rPr>
              <a:t> </a:t>
            </a:r>
            <a:r>
              <a:rPr sz="2400" spc="-10" dirty="0">
                <a:latin typeface="Times New Roman"/>
                <a:cs typeface="Times New Roman"/>
              </a:rPr>
              <a:t>stages</a:t>
            </a:r>
            <a:endParaRPr sz="2400">
              <a:latin typeface="Times New Roman"/>
              <a:cs typeface="Times New Roman"/>
            </a:endParaRPr>
          </a:p>
          <a:p>
            <a:pPr marL="356870" marR="5080" indent="-344805" algn="just">
              <a:lnSpc>
                <a:spcPct val="100000"/>
              </a:lnSpc>
              <a:spcBef>
                <a:spcPts val="1010"/>
              </a:spcBef>
              <a:buClr>
                <a:srgbClr val="993300"/>
              </a:buClr>
              <a:buSzPct val="110416"/>
              <a:buFont typeface="Wingdings"/>
              <a:buChar char=""/>
              <a:tabLst>
                <a:tab pos="357505" algn="l"/>
              </a:tabLst>
            </a:pPr>
            <a:r>
              <a:rPr sz="2400" b="1" spc="-5" dirty="0">
                <a:solidFill>
                  <a:srgbClr val="0033CC"/>
                </a:solidFill>
                <a:latin typeface="Times New Roman"/>
                <a:cs typeface="Times New Roman"/>
              </a:rPr>
              <a:t>Compile </a:t>
            </a:r>
            <a:r>
              <a:rPr sz="2400" b="1" spc="-10" dirty="0">
                <a:solidFill>
                  <a:srgbClr val="0033CC"/>
                </a:solidFill>
                <a:latin typeface="Times New Roman"/>
                <a:cs typeface="Times New Roman"/>
              </a:rPr>
              <a:t>time: </a:t>
            </a:r>
            <a:r>
              <a:rPr sz="2400" spc="-20" dirty="0">
                <a:latin typeface="Times New Roman"/>
                <a:cs typeface="Times New Roman"/>
              </a:rPr>
              <a:t>If </a:t>
            </a:r>
            <a:r>
              <a:rPr sz="2400" spc="-5" dirty="0">
                <a:latin typeface="Times New Roman"/>
                <a:cs typeface="Times New Roman"/>
              </a:rPr>
              <a:t>we </a:t>
            </a:r>
            <a:r>
              <a:rPr sz="2400" spc="5" dirty="0">
                <a:latin typeface="Times New Roman"/>
                <a:cs typeface="Times New Roman"/>
              </a:rPr>
              <a:t>know </a:t>
            </a:r>
            <a:r>
              <a:rPr sz="2400" spc="-5" dirty="0">
                <a:latin typeface="Times New Roman"/>
                <a:cs typeface="Times New Roman"/>
              </a:rPr>
              <a:t>at compile time where </a:t>
            </a:r>
            <a:r>
              <a:rPr sz="2400" dirty="0">
                <a:latin typeface="Times New Roman"/>
                <a:cs typeface="Times New Roman"/>
              </a:rPr>
              <a:t>the </a:t>
            </a:r>
            <a:r>
              <a:rPr sz="2400" spc="-5" dirty="0">
                <a:latin typeface="Times New Roman"/>
                <a:cs typeface="Times New Roman"/>
              </a:rPr>
              <a:t>process will  reside </a:t>
            </a:r>
            <a:r>
              <a:rPr sz="2400" dirty="0">
                <a:latin typeface="Times New Roman"/>
                <a:cs typeface="Times New Roman"/>
              </a:rPr>
              <a:t>in </a:t>
            </a:r>
            <a:r>
              <a:rPr sz="2400" spc="-10" dirty="0">
                <a:latin typeface="Times New Roman"/>
                <a:cs typeface="Times New Roman"/>
              </a:rPr>
              <a:t>memory, </a:t>
            </a:r>
            <a:r>
              <a:rPr sz="2400" dirty="0">
                <a:latin typeface="Times New Roman"/>
                <a:cs typeface="Times New Roman"/>
              </a:rPr>
              <a:t>then absolute </a:t>
            </a:r>
            <a:r>
              <a:rPr sz="2400" spc="-5" dirty="0">
                <a:latin typeface="Times New Roman"/>
                <a:cs typeface="Times New Roman"/>
              </a:rPr>
              <a:t>code </a:t>
            </a:r>
            <a:r>
              <a:rPr sz="2400" spc="-10" dirty="0">
                <a:latin typeface="Times New Roman"/>
                <a:cs typeface="Times New Roman"/>
              </a:rPr>
              <a:t>can </a:t>
            </a:r>
            <a:r>
              <a:rPr sz="2400" spc="10" dirty="0">
                <a:latin typeface="Times New Roman"/>
                <a:cs typeface="Times New Roman"/>
              </a:rPr>
              <a:t>be </a:t>
            </a:r>
            <a:r>
              <a:rPr sz="2400" spc="-5" dirty="0">
                <a:latin typeface="Times New Roman"/>
                <a:cs typeface="Times New Roman"/>
              </a:rPr>
              <a:t>generated. </a:t>
            </a:r>
            <a:r>
              <a:rPr sz="2400" dirty="0">
                <a:latin typeface="Times New Roman"/>
                <a:cs typeface="Times New Roman"/>
              </a:rPr>
              <a:t>For </a:t>
            </a:r>
            <a:r>
              <a:rPr sz="2400" spc="-5" dirty="0">
                <a:latin typeface="Times New Roman"/>
                <a:cs typeface="Times New Roman"/>
              </a:rPr>
              <a:t>example,  </a:t>
            </a:r>
            <a:r>
              <a:rPr sz="2400" dirty="0">
                <a:latin typeface="Times New Roman"/>
                <a:cs typeface="Times New Roman"/>
              </a:rPr>
              <a:t>if </a:t>
            </a:r>
            <a:r>
              <a:rPr sz="2400" spc="-5" dirty="0">
                <a:latin typeface="Times New Roman"/>
                <a:cs typeface="Times New Roman"/>
              </a:rPr>
              <a:t>we know that </a:t>
            </a:r>
            <a:r>
              <a:rPr sz="2400" dirty="0">
                <a:latin typeface="Times New Roman"/>
                <a:cs typeface="Times New Roman"/>
              </a:rPr>
              <a:t>a user </a:t>
            </a:r>
            <a:r>
              <a:rPr sz="2400" spc="-5" dirty="0">
                <a:latin typeface="Times New Roman"/>
                <a:cs typeface="Times New Roman"/>
              </a:rPr>
              <a:t>process </a:t>
            </a:r>
            <a:r>
              <a:rPr sz="2400" dirty="0">
                <a:latin typeface="Times New Roman"/>
                <a:cs typeface="Times New Roman"/>
              </a:rPr>
              <a:t>will </a:t>
            </a:r>
            <a:r>
              <a:rPr sz="2400" spc="-5" dirty="0">
                <a:latin typeface="Times New Roman"/>
                <a:cs typeface="Times New Roman"/>
              </a:rPr>
              <a:t>reside starting </a:t>
            </a:r>
            <a:r>
              <a:rPr sz="2400" spc="-10" dirty="0">
                <a:latin typeface="Times New Roman"/>
                <a:cs typeface="Times New Roman"/>
              </a:rPr>
              <a:t>at </a:t>
            </a:r>
            <a:r>
              <a:rPr sz="2400" spc="-5" dirty="0">
                <a:latin typeface="Times New Roman"/>
                <a:cs typeface="Times New Roman"/>
              </a:rPr>
              <a:t>location </a:t>
            </a:r>
            <a:r>
              <a:rPr sz="2400" i="1" spc="-5" dirty="0">
                <a:latin typeface="Times New Roman"/>
                <a:cs typeface="Times New Roman"/>
              </a:rPr>
              <a:t>R, then  </a:t>
            </a:r>
            <a:r>
              <a:rPr sz="2400" i="1" dirty="0">
                <a:latin typeface="Times New Roman"/>
                <a:cs typeface="Times New Roman"/>
              </a:rPr>
              <a:t>the </a:t>
            </a:r>
            <a:r>
              <a:rPr sz="2400" i="1" spc="-5" dirty="0">
                <a:latin typeface="Times New Roman"/>
                <a:cs typeface="Times New Roman"/>
              </a:rPr>
              <a:t>generated </a:t>
            </a:r>
            <a:r>
              <a:rPr sz="2400" spc="-5" dirty="0">
                <a:latin typeface="Times New Roman"/>
                <a:cs typeface="Times New Roman"/>
              </a:rPr>
              <a:t>compiler code will start at </a:t>
            </a:r>
            <a:r>
              <a:rPr sz="2400" dirty="0">
                <a:latin typeface="Times New Roman"/>
                <a:cs typeface="Times New Roman"/>
              </a:rPr>
              <a:t>that </a:t>
            </a:r>
            <a:r>
              <a:rPr sz="2400" spc="-5" dirty="0">
                <a:latin typeface="Times New Roman"/>
                <a:cs typeface="Times New Roman"/>
              </a:rPr>
              <a:t>location and extend </a:t>
            </a:r>
            <a:r>
              <a:rPr sz="2400" dirty="0">
                <a:latin typeface="Times New Roman"/>
                <a:cs typeface="Times New Roman"/>
              </a:rPr>
              <a:t>up  </a:t>
            </a:r>
            <a:r>
              <a:rPr sz="2400" spc="-5" dirty="0">
                <a:latin typeface="Times New Roman"/>
                <a:cs typeface="Times New Roman"/>
              </a:rPr>
              <a:t>from there. </a:t>
            </a:r>
            <a:r>
              <a:rPr sz="2400" spc="-10" dirty="0">
                <a:latin typeface="Times New Roman"/>
                <a:cs typeface="Times New Roman"/>
              </a:rPr>
              <a:t>If, at </a:t>
            </a:r>
            <a:r>
              <a:rPr sz="2400" dirty="0">
                <a:latin typeface="Times New Roman"/>
                <a:cs typeface="Times New Roman"/>
              </a:rPr>
              <a:t>some later time, the </a:t>
            </a:r>
            <a:r>
              <a:rPr sz="2400" spc="-5" dirty="0">
                <a:latin typeface="Times New Roman"/>
                <a:cs typeface="Times New Roman"/>
              </a:rPr>
              <a:t>starting location </a:t>
            </a:r>
            <a:r>
              <a:rPr sz="2400" spc="-10" dirty="0">
                <a:latin typeface="Times New Roman"/>
                <a:cs typeface="Times New Roman"/>
              </a:rPr>
              <a:t>changes, </a:t>
            </a:r>
            <a:r>
              <a:rPr sz="2400" spc="-5" dirty="0">
                <a:latin typeface="Times New Roman"/>
                <a:cs typeface="Times New Roman"/>
              </a:rPr>
              <a:t>then </a:t>
            </a:r>
            <a:r>
              <a:rPr sz="2400" dirty="0">
                <a:latin typeface="Times New Roman"/>
                <a:cs typeface="Times New Roman"/>
              </a:rPr>
              <a:t>it  </a:t>
            </a:r>
            <a:r>
              <a:rPr sz="2400" spc="-5" dirty="0">
                <a:latin typeface="Times New Roman"/>
                <a:cs typeface="Times New Roman"/>
              </a:rPr>
              <a:t>will </a:t>
            </a:r>
            <a:r>
              <a:rPr sz="2400" dirty="0">
                <a:latin typeface="Times New Roman"/>
                <a:cs typeface="Times New Roman"/>
              </a:rPr>
              <a:t>be </a:t>
            </a:r>
            <a:r>
              <a:rPr sz="2400" spc="-5" dirty="0">
                <a:latin typeface="Times New Roman"/>
                <a:cs typeface="Times New Roman"/>
              </a:rPr>
              <a:t>necessary </a:t>
            </a:r>
            <a:r>
              <a:rPr sz="2400" dirty="0">
                <a:latin typeface="Times New Roman"/>
                <a:cs typeface="Times New Roman"/>
              </a:rPr>
              <a:t>to </a:t>
            </a:r>
            <a:r>
              <a:rPr sz="2400" spc="-5" dirty="0">
                <a:latin typeface="Times New Roman"/>
                <a:cs typeface="Times New Roman"/>
              </a:rPr>
              <a:t>recompile </a:t>
            </a:r>
            <a:r>
              <a:rPr sz="2400" dirty="0">
                <a:latin typeface="Times New Roman"/>
                <a:cs typeface="Times New Roman"/>
              </a:rPr>
              <a:t>this</a:t>
            </a:r>
            <a:r>
              <a:rPr sz="2400" spc="-35" dirty="0">
                <a:latin typeface="Times New Roman"/>
                <a:cs typeface="Times New Roman"/>
              </a:rPr>
              <a:t> </a:t>
            </a:r>
            <a:r>
              <a:rPr sz="2400" spc="-5" dirty="0">
                <a:latin typeface="Times New Roman"/>
                <a:cs typeface="Times New Roman"/>
              </a:rPr>
              <a:t>code.</a:t>
            </a:r>
            <a:endParaRPr sz="2400">
              <a:latin typeface="Times New Roman"/>
              <a:cs typeface="Times New Roman"/>
            </a:endParaRPr>
          </a:p>
          <a:p>
            <a:pPr marL="356870" marR="6350" indent="-344805" algn="just">
              <a:lnSpc>
                <a:spcPct val="100000"/>
              </a:lnSpc>
              <a:spcBef>
                <a:spcPts val="1015"/>
              </a:spcBef>
              <a:buClr>
                <a:srgbClr val="993300"/>
              </a:buClr>
              <a:buSzPct val="110416"/>
              <a:buFont typeface="Wingdings"/>
              <a:buChar char=""/>
              <a:tabLst>
                <a:tab pos="357505" algn="l"/>
              </a:tabLst>
            </a:pPr>
            <a:r>
              <a:rPr sz="2400" b="1" dirty="0">
                <a:solidFill>
                  <a:srgbClr val="0033CC"/>
                </a:solidFill>
                <a:latin typeface="Times New Roman"/>
                <a:cs typeface="Times New Roman"/>
              </a:rPr>
              <a:t>Load </a:t>
            </a:r>
            <a:r>
              <a:rPr sz="2400" b="1" spc="-10" dirty="0">
                <a:solidFill>
                  <a:srgbClr val="0033CC"/>
                </a:solidFill>
                <a:latin typeface="Times New Roman"/>
                <a:cs typeface="Times New Roman"/>
              </a:rPr>
              <a:t>time: </a:t>
            </a:r>
            <a:r>
              <a:rPr sz="2400" spc="-20" dirty="0">
                <a:latin typeface="Times New Roman"/>
                <a:cs typeface="Times New Roman"/>
              </a:rPr>
              <a:t>If </a:t>
            </a:r>
            <a:r>
              <a:rPr sz="2400" dirty="0">
                <a:latin typeface="Times New Roman"/>
                <a:cs typeface="Times New Roman"/>
              </a:rPr>
              <a:t>it is not </a:t>
            </a:r>
            <a:r>
              <a:rPr sz="2400" spc="-5" dirty="0">
                <a:latin typeface="Times New Roman"/>
                <a:cs typeface="Times New Roman"/>
              </a:rPr>
              <a:t>known at compile time where </a:t>
            </a:r>
            <a:r>
              <a:rPr sz="2400" dirty="0">
                <a:latin typeface="Times New Roman"/>
                <a:cs typeface="Times New Roman"/>
              </a:rPr>
              <a:t>the </a:t>
            </a:r>
            <a:r>
              <a:rPr sz="2400" spc="-5" dirty="0">
                <a:latin typeface="Times New Roman"/>
                <a:cs typeface="Times New Roman"/>
              </a:rPr>
              <a:t>process will  reside </a:t>
            </a:r>
            <a:r>
              <a:rPr sz="2400" dirty="0">
                <a:latin typeface="Times New Roman"/>
                <a:cs typeface="Times New Roman"/>
              </a:rPr>
              <a:t>in </a:t>
            </a:r>
            <a:r>
              <a:rPr sz="2400" spc="-10" dirty="0">
                <a:latin typeface="Times New Roman"/>
                <a:cs typeface="Times New Roman"/>
              </a:rPr>
              <a:t>memory, </a:t>
            </a:r>
            <a:r>
              <a:rPr sz="2400" spc="-5" dirty="0">
                <a:latin typeface="Times New Roman"/>
                <a:cs typeface="Times New Roman"/>
              </a:rPr>
              <a:t>then </a:t>
            </a:r>
            <a:r>
              <a:rPr sz="2400" dirty="0">
                <a:latin typeface="Times New Roman"/>
                <a:cs typeface="Times New Roman"/>
              </a:rPr>
              <a:t>the </a:t>
            </a:r>
            <a:r>
              <a:rPr sz="2400" spc="-5" dirty="0">
                <a:latin typeface="Times New Roman"/>
                <a:cs typeface="Times New Roman"/>
              </a:rPr>
              <a:t>compiler </a:t>
            </a:r>
            <a:r>
              <a:rPr sz="2400" dirty="0">
                <a:latin typeface="Times New Roman"/>
                <a:cs typeface="Times New Roman"/>
              </a:rPr>
              <a:t>must </a:t>
            </a:r>
            <a:r>
              <a:rPr sz="2400" spc="-5" dirty="0">
                <a:latin typeface="Times New Roman"/>
                <a:cs typeface="Times New Roman"/>
              </a:rPr>
              <a:t>generate relocatable code.  </a:t>
            </a:r>
            <a:r>
              <a:rPr sz="2400" spc="-20" dirty="0">
                <a:latin typeface="Times New Roman"/>
                <a:cs typeface="Times New Roman"/>
              </a:rPr>
              <a:t>In </a:t>
            </a:r>
            <a:r>
              <a:rPr sz="2400" dirty="0">
                <a:latin typeface="Times New Roman"/>
                <a:cs typeface="Times New Roman"/>
              </a:rPr>
              <a:t>this </a:t>
            </a:r>
            <a:r>
              <a:rPr sz="2400" spc="-5" dirty="0">
                <a:latin typeface="Times New Roman"/>
                <a:cs typeface="Times New Roman"/>
              </a:rPr>
              <a:t>case, final </a:t>
            </a:r>
            <a:r>
              <a:rPr sz="2400" dirty="0">
                <a:latin typeface="Times New Roman"/>
                <a:cs typeface="Times New Roman"/>
              </a:rPr>
              <a:t>binding is </a:t>
            </a:r>
            <a:r>
              <a:rPr sz="2400" spc="-5" dirty="0">
                <a:latin typeface="Times New Roman"/>
                <a:cs typeface="Times New Roman"/>
              </a:rPr>
              <a:t>delayed </a:t>
            </a:r>
            <a:r>
              <a:rPr sz="2400" dirty="0">
                <a:latin typeface="Times New Roman"/>
                <a:cs typeface="Times New Roman"/>
              </a:rPr>
              <a:t>until load time. </a:t>
            </a:r>
            <a:r>
              <a:rPr sz="2400" spc="-30" dirty="0">
                <a:latin typeface="Times New Roman"/>
                <a:cs typeface="Times New Roman"/>
              </a:rPr>
              <a:t>If </a:t>
            </a:r>
            <a:r>
              <a:rPr sz="2400" dirty="0">
                <a:latin typeface="Times New Roman"/>
                <a:cs typeface="Times New Roman"/>
              </a:rPr>
              <a:t>the </a:t>
            </a:r>
            <a:r>
              <a:rPr sz="2400" spc="-5" dirty="0">
                <a:latin typeface="Times New Roman"/>
                <a:cs typeface="Times New Roman"/>
              </a:rPr>
              <a:t>starting </a:t>
            </a:r>
            <a:r>
              <a:rPr sz="2400" spc="590" dirty="0">
                <a:latin typeface="Times New Roman"/>
                <a:cs typeface="Times New Roman"/>
              </a:rPr>
              <a:t> </a:t>
            </a:r>
            <a:r>
              <a:rPr sz="2400" spc="-5" dirty="0">
                <a:latin typeface="Times New Roman"/>
                <a:cs typeface="Times New Roman"/>
              </a:rPr>
              <a:t>address changes, we need </a:t>
            </a:r>
            <a:r>
              <a:rPr sz="2400" spc="5" dirty="0">
                <a:latin typeface="Times New Roman"/>
                <a:cs typeface="Times New Roman"/>
              </a:rPr>
              <a:t>only </a:t>
            </a:r>
            <a:r>
              <a:rPr sz="2400" spc="-5" dirty="0">
                <a:latin typeface="Times New Roman"/>
                <a:cs typeface="Times New Roman"/>
              </a:rPr>
              <a:t>reload </a:t>
            </a:r>
            <a:r>
              <a:rPr sz="2400" dirty="0">
                <a:latin typeface="Times New Roman"/>
                <a:cs typeface="Times New Roman"/>
              </a:rPr>
              <a:t>the </a:t>
            </a:r>
            <a:r>
              <a:rPr sz="2400" spc="-5" dirty="0">
                <a:latin typeface="Times New Roman"/>
                <a:cs typeface="Times New Roman"/>
              </a:rPr>
              <a:t>user </a:t>
            </a:r>
            <a:r>
              <a:rPr sz="2400" dirty="0">
                <a:latin typeface="Times New Roman"/>
                <a:cs typeface="Times New Roman"/>
              </a:rPr>
              <a:t>code to </a:t>
            </a:r>
            <a:r>
              <a:rPr sz="2400" spc="-5" dirty="0">
                <a:latin typeface="Times New Roman"/>
                <a:cs typeface="Times New Roman"/>
              </a:rPr>
              <a:t>incorporate </a:t>
            </a:r>
            <a:r>
              <a:rPr sz="2400" dirty="0">
                <a:latin typeface="Times New Roman"/>
                <a:cs typeface="Times New Roman"/>
              </a:rPr>
              <a:t>this  </a:t>
            </a:r>
            <a:r>
              <a:rPr sz="2400" spc="-10" dirty="0">
                <a:latin typeface="Times New Roman"/>
                <a:cs typeface="Times New Roman"/>
              </a:rPr>
              <a:t>changed</a:t>
            </a:r>
            <a:r>
              <a:rPr sz="2400" spc="20" dirty="0">
                <a:latin typeface="Times New Roman"/>
                <a:cs typeface="Times New Roman"/>
              </a:rPr>
              <a:t> </a:t>
            </a:r>
            <a:r>
              <a:rPr sz="2400" spc="-5" dirty="0">
                <a:latin typeface="Times New Roman"/>
                <a:cs typeface="Times New Roman"/>
              </a:rPr>
              <a:t>value.</a:t>
            </a:r>
            <a:endParaRPr sz="2400">
              <a:latin typeface="Times New Roman"/>
              <a:cs typeface="Times New Roman"/>
            </a:endParaRPr>
          </a:p>
          <a:p>
            <a:pPr marL="356870" marR="8890" indent="-344805" algn="just">
              <a:lnSpc>
                <a:spcPct val="100000"/>
              </a:lnSpc>
              <a:spcBef>
                <a:spcPts val="1015"/>
              </a:spcBef>
              <a:buClr>
                <a:srgbClr val="993300"/>
              </a:buClr>
              <a:buSzPct val="110416"/>
              <a:buFont typeface="Wingdings"/>
              <a:buChar char=""/>
              <a:tabLst>
                <a:tab pos="357505" algn="l"/>
              </a:tabLst>
            </a:pPr>
            <a:r>
              <a:rPr sz="2400" b="1" spc="-5" dirty="0">
                <a:solidFill>
                  <a:srgbClr val="0033CC"/>
                </a:solidFill>
                <a:latin typeface="Times New Roman"/>
                <a:cs typeface="Times New Roman"/>
              </a:rPr>
              <a:t>Execution time: </a:t>
            </a:r>
            <a:r>
              <a:rPr sz="2400" spc="-20" dirty="0">
                <a:latin typeface="Times New Roman"/>
                <a:cs typeface="Times New Roman"/>
              </a:rPr>
              <a:t>If </a:t>
            </a:r>
            <a:r>
              <a:rPr sz="2400" dirty="0">
                <a:latin typeface="Times New Roman"/>
                <a:cs typeface="Times New Roman"/>
              </a:rPr>
              <a:t>the </a:t>
            </a:r>
            <a:r>
              <a:rPr sz="2400" spc="-5" dirty="0">
                <a:latin typeface="Times New Roman"/>
                <a:cs typeface="Times New Roman"/>
              </a:rPr>
              <a:t>process </a:t>
            </a:r>
            <a:r>
              <a:rPr sz="2400" dirty="0">
                <a:latin typeface="Times New Roman"/>
                <a:cs typeface="Times New Roman"/>
              </a:rPr>
              <a:t>can </a:t>
            </a:r>
            <a:r>
              <a:rPr sz="2400" spc="-5" dirty="0">
                <a:latin typeface="Times New Roman"/>
                <a:cs typeface="Times New Roman"/>
              </a:rPr>
              <a:t>be moved during </a:t>
            </a:r>
            <a:r>
              <a:rPr sz="2400" dirty="0">
                <a:latin typeface="Times New Roman"/>
                <a:cs typeface="Times New Roman"/>
              </a:rPr>
              <a:t>its </a:t>
            </a:r>
            <a:r>
              <a:rPr sz="2400" spc="-5" dirty="0">
                <a:latin typeface="Times New Roman"/>
                <a:cs typeface="Times New Roman"/>
              </a:rPr>
              <a:t>execution  from one </a:t>
            </a:r>
            <a:r>
              <a:rPr sz="2400" dirty="0">
                <a:latin typeface="Times New Roman"/>
                <a:cs typeface="Times New Roman"/>
              </a:rPr>
              <a:t>memory segment to </a:t>
            </a:r>
            <a:r>
              <a:rPr sz="2400" spc="-5" dirty="0">
                <a:latin typeface="Times New Roman"/>
                <a:cs typeface="Times New Roman"/>
              </a:rPr>
              <a:t>another, then </a:t>
            </a:r>
            <a:r>
              <a:rPr sz="2400" dirty="0">
                <a:latin typeface="Times New Roman"/>
                <a:cs typeface="Times New Roman"/>
              </a:rPr>
              <a:t>binding must </a:t>
            </a:r>
            <a:r>
              <a:rPr sz="2400" spc="-5" dirty="0">
                <a:latin typeface="Times New Roman"/>
                <a:cs typeface="Times New Roman"/>
              </a:rPr>
              <a:t>be delayed  </a:t>
            </a:r>
            <a:r>
              <a:rPr sz="2400" dirty="0">
                <a:latin typeface="Times New Roman"/>
                <a:cs typeface="Times New Roman"/>
              </a:rPr>
              <a:t>until run time. </a:t>
            </a:r>
            <a:r>
              <a:rPr sz="2400" spc="-5" dirty="0">
                <a:latin typeface="Times New Roman"/>
                <a:cs typeface="Times New Roman"/>
              </a:rPr>
              <a:t>Special hardware </a:t>
            </a:r>
            <a:r>
              <a:rPr sz="2400" dirty="0">
                <a:latin typeface="Times New Roman"/>
                <a:cs typeface="Times New Roman"/>
              </a:rPr>
              <a:t>is </a:t>
            </a:r>
            <a:r>
              <a:rPr sz="2400" spc="-5" dirty="0">
                <a:latin typeface="Times New Roman"/>
                <a:cs typeface="Times New Roman"/>
              </a:rPr>
              <a:t>required </a:t>
            </a:r>
            <a:r>
              <a:rPr sz="2400" dirty="0">
                <a:latin typeface="Times New Roman"/>
                <a:cs typeface="Times New Roman"/>
              </a:rPr>
              <a:t>for this </a:t>
            </a:r>
            <a:r>
              <a:rPr sz="2400" spc="-5" dirty="0">
                <a:latin typeface="Times New Roman"/>
                <a:cs typeface="Times New Roman"/>
              </a:rPr>
              <a:t>scheme </a:t>
            </a:r>
            <a:r>
              <a:rPr sz="2400" dirty="0">
                <a:latin typeface="Times New Roman"/>
                <a:cs typeface="Times New Roman"/>
              </a:rPr>
              <a:t>to</a:t>
            </a:r>
            <a:r>
              <a:rPr sz="2400" spc="-50" dirty="0">
                <a:latin typeface="Times New Roman"/>
                <a:cs typeface="Times New Roman"/>
              </a:rPr>
              <a:t> </a:t>
            </a:r>
            <a:r>
              <a:rPr sz="2400" spc="-5" dirty="0">
                <a:latin typeface="Times New Roman"/>
                <a:cs typeface="Times New Roman"/>
              </a:rPr>
              <a:t>work.</a:t>
            </a:r>
            <a:endParaRPr sz="2400">
              <a:latin typeface="Times New Roman"/>
              <a:cs typeface="Times New Roman"/>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251075" y="20777"/>
            <a:ext cx="4439285" cy="454025"/>
          </a:xfrm>
          <a:prstGeom prst="rect">
            <a:avLst/>
          </a:prstGeom>
        </p:spPr>
        <p:txBody>
          <a:bodyPr vert="horz" wrap="square" lIns="0" tIns="13970" rIns="0" bIns="0" rtlCol="0">
            <a:spAutoFit/>
          </a:bodyPr>
          <a:lstStyle/>
          <a:p>
            <a:pPr marL="12700">
              <a:lnSpc>
                <a:spcPct val="100000"/>
              </a:lnSpc>
              <a:spcBef>
                <a:spcPts val="110"/>
              </a:spcBef>
            </a:pPr>
            <a:r>
              <a:rPr sz="2800" b="1" spc="5" dirty="0">
                <a:solidFill>
                  <a:srgbClr val="0033CC"/>
                </a:solidFill>
                <a:latin typeface="Times New Roman"/>
                <a:cs typeface="Times New Roman"/>
              </a:rPr>
              <a:t>64-bit Logical </a:t>
            </a:r>
            <a:r>
              <a:rPr sz="2800" b="1" dirty="0">
                <a:solidFill>
                  <a:srgbClr val="0033CC"/>
                </a:solidFill>
                <a:latin typeface="Times New Roman"/>
                <a:cs typeface="Times New Roman"/>
              </a:rPr>
              <a:t>Address</a:t>
            </a:r>
            <a:r>
              <a:rPr sz="2800" b="1" spc="-229" dirty="0">
                <a:solidFill>
                  <a:srgbClr val="0033CC"/>
                </a:solidFill>
                <a:latin typeface="Times New Roman"/>
                <a:cs typeface="Times New Roman"/>
              </a:rPr>
              <a:t> </a:t>
            </a:r>
            <a:r>
              <a:rPr sz="2800" b="1" spc="5" dirty="0">
                <a:solidFill>
                  <a:srgbClr val="0033CC"/>
                </a:solidFill>
                <a:latin typeface="Times New Roman"/>
                <a:cs typeface="Times New Roman"/>
              </a:rPr>
              <a:t>Space</a:t>
            </a:r>
            <a:endParaRPr sz="2800">
              <a:latin typeface="Times New Roman"/>
              <a:cs typeface="Times New Roman"/>
            </a:endParaRPr>
          </a:p>
        </p:txBody>
      </p:sp>
      <p:sp>
        <p:nvSpPr>
          <p:cNvPr id="3" name="object 3"/>
          <p:cNvSpPr txBox="1"/>
          <p:nvPr/>
        </p:nvSpPr>
        <p:spPr>
          <a:xfrm>
            <a:off x="301040" y="400788"/>
            <a:ext cx="8100695" cy="2828290"/>
          </a:xfrm>
          <a:prstGeom prst="rect">
            <a:avLst/>
          </a:prstGeom>
        </p:spPr>
        <p:txBody>
          <a:bodyPr vert="horz" wrap="square" lIns="0" tIns="100965" rIns="0" bIns="0" rtlCol="0">
            <a:spAutoFit/>
          </a:bodyPr>
          <a:lstStyle/>
          <a:p>
            <a:pPr marL="369570" indent="-344805">
              <a:lnSpc>
                <a:spcPct val="100000"/>
              </a:lnSpc>
              <a:spcBef>
                <a:spcPts val="795"/>
              </a:spcBef>
              <a:buClr>
                <a:srgbClr val="993300"/>
              </a:buClr>
              <a:buSzPct val="110416"/>
              <a:buFont typeface="Wingdings"/>
              <a:buChar char=""/>
              <a:tabLst>
                <a:tab pos="369570" algn="l"/>
                <a:tab pos="370205" algn="l"/>
              </a:tabLst>
            </a:pPr>
            <a:r>
              <a:rPr sz="2400" spc="-5" dirty="0">
                <a:latin typeface="Times New Roman"/>
                <a:cs typeface="Times New Roman"/>
              </a:rPr>
              <a:t>Even two-level paging scheme </a:t>
            </a:r>
            <a:r>
              <a:rPr sz="2400" dirty="0">
                <a:latin typeface="Times New Roman"/>
                <a:cs typeface="Times New Roman"/>
              </a:rPr>
              <a:t>not</a:t>
            </a:r>
            <a:r>
              <a:rPr sz="2400" spc="5" dirty="0">
                <a:latin typeface="Times New Roman"/>
                <a:cs typeface="Times New Roman"/>
              </a:rPr>
              <a:t> </a:t>
            </a:r>
            <a:r>
              <a:rPr sz="2400" spc="-5" dirty="0">
                <a:latin typeface="Times New Roman"/>
                <a:cs typeface="Times New Roman"/>
              </a:rPr>
              <a:t>sufficient</a:t>
            </a:r>
            <a:endParaRPr sz="2400">
              <a:latin typeface="Times New Roman"/>
              <a:cs typeface="Times New Roman"/>
            </a:endParaRPr>
          </a:p>
          <a:p>
            <a:pPr marL="369570" indent="-344805">
              <a:lnSpc>
                <a:spcPct val="100000"/>
              </a:lnSpc>
              <a:spcBef>
                <a:spcPts val="1010"/>
              </a:spcBef>
              <a:buClr>
                <a:srgbClr val="993300"/>
              </a:buClr>
              <a:buSzPct val="110416"/>
              <a:buFont typeface="Wingdings"/>
              <a:buChar char=""/>
              <a:tabLst>
                <a:tab pos="369570" algn="l"/>
                <a:tab pos="370205" algn="l"/>
              </a:tabLst>
            </a:pPr>
            <a:r>
              <a:rPr sz="2400" spc="-30" dirty="0">
                <a:latin typeface="Times New Roman"/>
                <a:cs typeface="Times New Roman"/>
              </a:rPr>
              <a:t>If </a:t>
            </a:r>
            <a:r>
              <a:rPr sz="2400" spc="-10" dirty="0">
                <a:latin typeface="Times New Roman"/>
                <a:cs typeface="Times New Roman"/>
              </a:rPr>
              <a:t>page </a:t>
            </a:r>
            <a:r>
              <a:rPr sz="2400" dirty="0">
                <a:latin typeface="Times New Roman"/>
                <a:cs typeface="Times New Roman"/>
              </a:rPr>
              <a:t>size is 4 KB</a:t>
            </a:r>
            <a:r>
              <a:rPr sz="2400" spc="40" dirty="0">
                <a:latin typeface="Times New Roman"/>
                <a:cs typeface="Times New Roman"/>
              </a:rPr>
              <a:t> </a:t>
            </a:r>
            <a:r>
              <a:rPr sz="2400" spc="5" dirty="0">
                <a:latin typeface="Times New Roman"/>
                <a:cs typeface="Times New Roman"/>
              </a:rPr>
              <a:t>(2</a:t>
            </a:r>
            <a:r>
              <a:rPr sz="2400" spc="7" baseline="24305" dirty="0">
                <a:latin typeface="Times New Roman"/>
                <a:cs typeface="Times New Roman"/>
              </a:rPr>
              <a:t>12</a:t>
            </a:r>
            <a:r>
              <a:rPr sz="2400" spc="5" dirty="0">
                <a:latin typeface="Times New Roman"/>
                <a:cs typeface="Times New Roman"/>
              </a:rPr>
              <a:t>)</a:t>
            </a:r>
            <a:endParaRPr sz="2400">
              <a:latin typeface="Times New Roman"/>
              <a:cs typeface="Times New Roman"/>
            </a:endParaRPr>
          </a:p>
          <a:p>
            <a:pPr marL="768985" lvl="1" indent="-287020">
              <a:lnSpc>
                <a:spcPct val="100000"/>
              </a:lnSpc>
              <a:spcBef>
                <a:spcPts val="1010"/>
              </a:spcBef>
              <a:buClr>
                <a:srgbClr val="CC6600"/>
              </a:buClr>
              <a:buSzPct val="110416"/>
              <a:buFont typeface="Arial"/>
              <a:buChar char="•"/>
              <a:tabLst>
                <a:tab pos="768985" algn="l"/>
                <a:tab pos="769620" algn="l"/>
              </a:tabLst>
            </a:pPr>
            <a:r>
              <a:rPr sz="2400" spc="-5" dirty="0">
                <a:latin typeface="Times New Roman"/>
                <a:cs typeface="Times New Roman"/>
              </a:rPr>
              <a:t>Then </a:t>
            </a:r>
            <a:r>
              <a:rPr sz="2400" spc="-10" dirty="0">
                <a:latin typeface="Times New Roman"/>
                <a:cs typeface="Times New Roman"/>
              </a:rPr>
              <a:t>page </a:t>
            </a:r>
            <a:r>
              <a:rPr sz="2400" spc="-5" dirty="0">
                <a:latin typeface="Times New Roman"/>
                <a:cs typeface="Times New Roman"/>
              </a:rPr>
              <a:t>table </a:t>
            </a:r>
            <a:r>
              <a:rPr sz="2400" spc="-10" dirty="0">
                <a:latin typeface="Times New Roman"/>
                <a:cs typeface="Times New Roman"/>
              </a:rPr>
              <a:t>has </a:t>
            </a:r>
            <a:r>
              <a:rPr sz="2400" spc="5" dirty="0">
                <a:latin typeface="Times New Roman"/>
                <a:cs typeface="Times New Roman"/>
              </a:rPr>
              <a:t>2</a:t>
            </a:r>
            <a:r>
              <a:rPr sz="2400" spc="7" baseline="24305" dirty="0">
                <a:latin typeface="Times New Roman"/>
                <a:cs typeface="Times New Roman"/>
              </a:rPr>
              <a:t>52</a:t>
            </a:r>
            <a:r>
              <a:rPr sz="2400" spc="322" baseline="24305" dirty="0">
                <a:latin typeface="Times New Roman"/>
                <a:cs typeface="Times New Roman"/>
              </a:rPr>
              <a:t> </a:t>
            </a:r>
            <a:r>
              <a:rPr sz="2400" spc="-5" dirty="0">
                <a:latin typeface="Times New Roman"/>
                <a:cs typeface="Times New Roman"/>
              </a:rPr>
              <a:t>entries</a:t>
            </a:r>
            <a:endParaRPr sz="2400">
              <a:latin typeface="Times New Roman"/>
              <a:cs typeface="Times New Roman"/>
            </a:endParaRPr>
          </a:p>
          <a:p>
            <a:pPr marL="768985" marR="17780" lvl="1" indent="-287020">
              <a:lnSpc>
                <a:spcPct val="100000"/>
              </a:lnSpc>
              <a:spcBef>
                <a:spcPts val="1010"/>
              </a:spcBef>
              <a:buClr>
                <a:srgbClr val="CC6600"/>
              </a:buClr>
              <a:buSzPct val="110416"/>
              <a:buFont typeface="Arial"/>
              <a:buChar char="•"/>
              <a:tabLst>
                <a:tab pos="768985" algn="l"/>
                <a:tab pos="769620" algn="l"/>
                <a:tab pos="7406640" algn="l"/>
              </a:tabLst>
            </a:pPr>
            <a:r>
              <a:rPr sz="2400" spc="-60" dirty="0">
                <a:latin typeface="Times New Roman"/>
                <a:cs typeface="Times New Roman"/>
              </a:rPr>
              <a:t>I</a:t>
            </a:r>
            <a:r>
              <a:rPr sz="2400" dirty="0">
                <a:latin typeface="Times New Roman"/>
                <a:cs typeface="Times New Roman"/>
              </a:rPr>
              <a:t>f</a:t>
            </a:r>
            <a:r>
              <a:rPr sz="2400" spc="35" dirty="0">
                <a:latin typeface="Times New Roman"/>
                <a:cs typeface="Times New Roman"/>
              </a:rPr>
              <a:t> </a:t>
            </a:r>
            <a:r>
              <a:rPr sz="2400" spc="-5" dirty="0">
                <a:latin typeface="Times New Roman"/>
                <a:cs typeface="Times New Roman"/>
              </a:rPr>
              <a:t>two</a:t>
            </a:r>
            <a:r>
              <a:rPr sz="2400" dirty="0">
                <a:latin typeface="Times New Roman"/>
                <a:cs typeface="Times New Roman"/>
              </a:rPr>
              <a:t> lev</a:t>
            </a:r>
            <a:r>
              <a:rPr sz="2400" spc="-15" dirty="0">
                <a:latin typeface="Times New Roman"/>
                <a:cs typeface="Times New Roman"/>
              </a:rPr>
              <a:t>e</a:t>
            </a:r>
            <a:r>
              <a:rPr sz="2400" dirty="0">
                <a:latin typeface="Times New Roman"/>
                <a:cs typeface="Times New Roman"/>
              </a:rPr>
              <a:t>l</a:t>
            </a:r>
            <a:r>
              <a:rPr sz="2400" spc="-20" dirty="0">
                <a:latin typeface="Times New Roman"/>
                <a:cs typeface="Times New Roman"/>
              </a:rPr>
              <a:t> </a:t>
            </a:r>
            <a:r>
              <a:rPr sz="2400" spc="-5" dirty="0">
                <a:latin typeface="Times New Roman"/>
                <a:cs typeface="Times New Roman"/>
              </a:rPr>
              <a:t>s</a:t>
            </a:r>
            <a:r>
              <a:rPr sz="2400" spc="-15" dirty="0">
                <a:latin typeface="Times New Roman"/>
                <a:cs typeface="Times New Roman"/>
              </a:rPr>
              <a:t>c</a:t>
            </a:r>
            <a:r>
              <a:rPr sz="2400" dirty="0">
                <a:latin typeface="Times New Roman"/>
                <a:cs typeface="Times New Roman"/>
              </a:rPr>
              <a:t>h</a:t>
            </a:r>
            <a:r>
              <a:rPr sz="2400" spc="-10" dirty="0">
                <a:latin typeface="Times New Roman"/>
                <a:cs typeface="Times New Roman"/>
              </a:rPr>
              <a:t>e</a:t>
            </a:r>
            <a:r>
              <a:rPr sz="2400" dirty="0">
                <a:latin typeface="Times New Roman"/>
                <a:cs typeface="Times New Roman"/>
              </a:rPr>
              <a:t>me,</a:t>
            </a:r>
            <a:r>
              <a:rPr sz="2400" spc="15" dirty="0">
                <a:latin typeface="Times New Roman"/>
                <a:cs typeface="Times New Roman"/>
              </a:rPr>
              <a:t> </a:t>
            </a:r>
            <a:r>
              <a:rPr sz="2400" dirty="0">
                <a:latin typeface="Times New Roman"/>
                <a:cs typeface="Times New Roman"/>
              </a:rPr>
              <a:t>inner</a:t>
            </a:r>
            <a:r>
              <a:rPr sz="2400" spc="-15" dirty="0">
                <a:latin typeface="Times New Roman"/>
                <a:cs typeface="Times New Roman"/>
              </a:rPr>
              <a:t> </a:t>
            </a:r>
            <a:r>
              <a:rPr sz="2400" dirty="0">
                <a:latin typeface="Times New Roman"/>
                <a:cs typeface="Times New Roman"/>
              </a:rPr>
              <a:t>p</a:t>
            </a:r>
            <a:r>
              <a:rPr sz="2400" spc="-10" dirty="0">
                <a:latin typeface="Times New Roman"/>
                <a:cs typeface="Times New Roman"/>
              </a:rPr>
              <a:t>a</a:t>
            </a:r>
            <a:r>
              <a:rPr sz="2400" spc="-25" dirty="0">
                <a:latin typeface="Times New Roman"/>
                <a:cs typeface="Times New Roman"/>
              </a:rPr>
              <a:t>g</a:t>
            </a:r>
            <a:r>
              <a:rPr sz="2400" dirty="0">
                <a:latin typeface="Times New Roman"/>
                <a:cs typeface="Times New Roman"/>
              </a:rPr>
              <a:t>e</a:t>
            </a:r>
            <a:r>
              <a:rPr sz="2400" spc="35" dirty="0">
                <a:latin typeface="Times New Roman"/>
                <a:cs typeface="Times New Roman"/>
              </a:rPr>
              <a:t> </a:t>
            </a:r>
            <a:r>
              <a:rPr sz="2400" dirty="0">
                <a:latin typeface="Times New Roman"/>
                <a:cs typeface="Times New Roman"/>
              </a:rPr>
              <a:t>tabl</a:t>
            </a:r>
            <a:r>
              <a:rPr sz="2400" spc="-10" dirty="0">
                <a:latin typeface="Times New Roman"/>
                <a:cs typeface="Times New Roman"/>
              </a:rPr>
              <a:t>e</a:t>
            </a:r>
            <a:r>
              <a:rPr sz="2400" spc="-5" dirty="0">
                <a:latin typeface="Times New Roman"/>
                <a:cs typeface="Times New Roman"/>
              </a:rPr>
              <a:t>s</a:t>
            </a:r>
            <a:r>
              <a:rPr sz="2400" spc="-25" dirty="0">
                <a:latin typeface="Times New Roman"/>
                <a:cs typeface="Times New Roman"/>
              </a:rPr>
              <a:t> </a:t>
            </a:r>
            <a:r>
              <a:rPr sz="2400" spc="-10" dirty="0">
                <a:latin typeface="Times New Roman"/>
                <a:cs typeface="Times New Roman"/>
              </a:rPr>
              <a:t>c</a:t>
            </a:r>
            <a:r>
              <a:rPr sz="2400" dirty="0">
                <a:latin typeface="Times New Roman"/>
                <a:cs typeface="Times New Roman"/>
              </a:rPr>
              <a:t>ould be</a:t>
            </a:r>
            <a:r>
              <a:rPr sz="2400" spc="15" dirty="0">
                <a:latin typeface="Times New Roman"/>
                <a:cs typeface="Times New Roman"/>
              </a:rPr>
              <a:t> </a:t>
            </a:r>
            <a:r>
              <a:rPr sz="2400" spc="25" dirty="0">
                <a:latin typeface="Times New Roman"/>
                <a:cs typeface="Times New Roman"/>
              </a:rPr>
              <a:t>2</a:t>
            </a:r>
            <a:r>
              <a:rPr sz="2400" spc="15" baseline="24305" dirty="0">
                <a:latin typeface="Times New Roman"/>
                <a:cs typeface="Times New Roman"/>
              </a:rPr>
              <a:t>1</a:t>
            </a:r>
            <a:r>
              <a:rPr sz="2400" baseline="24305" dirty="0">
                <a:latin typeface="Times New Roman"/>
                <a:cs typeface="Times New Roman"/>
              </a:rPr>
              <a:t>0</a:t>
            </a:r>
            <a:r>
              <a:rPr sz="2400" spc="240" baseline="24305" dirty="0">
                <a:latin typeface="Times New Roman"/>
                <a:cs typeface="Times New Roman"/>
              </a:rPr>
              <a:t> </a:t>
            </a:r>
            <a:r>
              <a:rPr sz="2400" dirty="0">
                <a:latin typeface="Times New Roman"/>
                <a:cs typeface="Times New Roman"/>
              </a:rPr>
              <a:t>of	4b</a:t>
            </a:r>
            <a:r>
              <a:rPr sz="2400" spc="-75" dirty="0">
                <a:latin typeface="Times New Roman"/>
                <a:cs typeface="Times New Roman"/>
              </a:rPr>
              <a:t>y</a:t>
            </a:r>
            <a:r>
              <a:rPr sz="2400" dirty="0">
                <a:latin typeface="Times New Roman"/>
                <a:cs typeface="Times New Roman"/>
              </a:rPr>
              <a:t>te  </a:t>
            </a:r>
            <a:r>
              <a:rPr sz="2400" spc="-5" dirty="0">
                <a:latin typeface="Times New Roman"/>
                <a:cs typeface="Times New Roman"/>
              </a:rPr>
              <a:t>entries</a:t>
            </a:r>
            <a:endParaRPr sz="2400">
              <a:latin typeface="Times New Roman"/>
              <a:cs typeface="Times New Roman"/>
            </a:endParaRPr>
          </a:p>
          <a:p>
            <a:pPr marL="768985" lvl="1" indent="-287020">
              <a:lnSpc>
                <a:spcPct val="100000"/>
              </a:lnSpc>
              <a:spcBef>
                <a:spcPts val="1010"/>
              </a:spcBef>
              <a:buClr>
                <a:srgbClr val="CC6600"/>
              </a:buClr>
              <a:buSzPct val="110416"/>
              <a:buFont typeface="Arial"/>
              <a:buChar char="•"/>
              <a:tabLst>
                <a:tab pos="768985" algn="l"/>
                <a:tab pos="769620" algn="l"/>
              </a:tabLst>
            </a:pPr>
            <a:r>
              <a:rPr sz="2400" spc="-5" dirty="0">
                <a:latin typeface="Times New Roman"/>
                <a:cs typeface="Times New Roman"/>
              </a:rPr>
              <a:t>Address </a:t>
            </a:r>
            <a:r>
              <a:rPr sz="2400" dirty="0">
                <a:latin typeface="Times New Roman"/>
                <a:cs typeface="Times New Roman"/>
              </a:rPr>
              <a:t>would look like</a:t>
            </a:r>
            <a:endParaRPr sz="2400">
              <a:latin typeface="Times New Roman"/>
              <a:cs typeface="Times New Roman"/>
            </a:endParaRPr>
          </a:p>
        </p:txBody>
      </p:sp>
      <p:sp>
        <p:nvSpPr>
          <p:cNvPr id="4" name="object 4"/>
          <p:cNvSpPr txBox="1"/>
          <p:nvPr/>
        </p:nvSpPr>
        <p:spPr>
          <a:xfrm>
            <a:off x="745845" y="4312996"/>
            <a:ext cx="8056245" cy="1617980"/>
          </a:xfrm>
          <a:prstGeom prst="rect">
            <a:avLst/>
          </a:prstGeom>
        </p:spPr>
        <p:txBody>
          <a:bodyPr vert="horz" wrap="square" lIns="0" tIns="12700" rIns="0" bIns="0" rtlCol="0">
            <a:spAutoFit/>
          </a:bodyPr>
          <a:lstStyle/>
          <a:p>
            <a:pPr marL="324485" marR="30480" indent="-287020">
              <a:lnSpc>
                <a:spcPct val="100000"/>
              </a:lnSpc>
              <a:spcBef>
                <a:spcPts val="100"/>
              </a:spcBef>
              <a:buClr>
                <a:srgbClr val="CC6600"/>
              </a:buClr>
              <a:buSzPct val="110416"/>
              <a:buFont typeface="Arial"/>
              <a:buChar char="•"/>
              <a:tabLst>
                <a:tab pos="324485" algn="l"/>
                <a:tab pos="325120" algn="l"/>
              </a:tabLst>
            </a:pPr>
            <a:r>
              <a:rPr sz="2400" spc="-5" dirty="0">
                <a:latin typeface="Times New Roman"/>
                <a:cs typeface="Times New Roman"/>
              </a:rPr>
              <a:t>Outer </a:t>
            </a:r>
            <a:r>
              <a:rPr sz="2400" spc="-10" dirty="0">
                <a:latin typeface="Times New Roman"/>
                <a:cs typeface="Times New Roman"/>
              </a:rPr>
              <a:t>page </a:t>
            </a:r>
            <a:r>
              <a:rPr sz="2400" spc="-5" dirty="0">
                <a:latin typeface="Times New Roman"/>
                <a:cs typeface="Times New Roman"/>
              </a:rPr>
              <a:t>table </a:t>
            </a:r>
            <a:r>
              <a:rPr sz="2400" spc="-10" dirty="0">
                <a:latin typeface="Times New Roman"/>
                <a:cs typeface="Times New Roman"/>
              </a:rPr>
              <a:t>has </a:t>
            </a:r>
            <a:r>
              <a:rPr sz="2400" spc="5" dirty="0">
                <a:latin typeface="Times New Roman"/>
                <a:cs typeface="Times New Roman"/>
              </a:rPr>
              <a:t>2</a:t>
            </a:r>
            <a:r>
              <a:rPr sz="2400" spc="7" baseline="24305" dirty="0">
                <a:latin typeface="Times New Roman"/>
                <a:cs typeface="Times New Roman"/>
              </a:rPr>
              <a:t>42 </a:t>
            </a:r>
            <a:r>
              <a:rPr sz="2400" spc="-5" dirty="0">
                <a:latin typeface="Times New Roman"/>
                <a:cs typeface="Times New Roman"/>
              </a:rPr>
              <a:t>entries </a:t>
            </a:r>
            <a:r>
              <a:rPr sz="2400" dirty="0">
                <a:latin typeface="Times New Roman"/>
                <a:cs typeface="Times New Roman"/>
              </a:rPr>
              <a:t>– </a:t>
            </a:r>
            <a:r>
              <a:rPr sz="2400" spc="-20" dirty="0">
                <a:latin typeface="Times New Roman"/>
                <a:cs typeface="Times New Roman"/>
              </a:rPr>
              <a:t>Large </a:t>
            </a:r>
            <a:r>
              <a:rPr sz="2400" dirty="0">
                <a:latin typeface="Times New Roman"/>
                <a:cs typeface="Times New Roman"/>
              </a:rPr>
              <a:t>in size; </a:t>
            </a:r>
            <a:r>
              <a:rPr sz="2400" spc="-5" dirty="0">
                <a:latin typeface="Times New Roman"/>
                <a:cs typeface="Times New Roman"/>
              </a:rPr>
              <a:t>One </a:t>
            </a:r>
            <a:r>
              <a:rPr sz="2400" dirty="0">
                <a:latin typeface="Times New Roman"/>
                <a:cs typeface="Times New Roman"/>
              </a:rPr>
              <a:t>solution is  to </a:t>
            </a:r>
            <a:r>
              <a:rPr sz="2400" spc="-5" dirty="0">
                <a:latin typeface="Times New Roman"/>
                <a:cs typeface="Times New Roman"/>
              </a:rPr>
              <a:t>add </a:t>
            </a:r>
            <a:r>
              <a:rPr sz="2400" dirty="0">
                <a:latin typeface="Times New Roman"/>
                <a:cs typeface="Times New Roman"/>
              </a:rPr>
              <a:t>a </a:t>
            </a:r>
            <a:r>
              <a:rPr sz="2400" spc="5" dirty="0">
                <a:latin typeface="Times New Roman"/>
                <a:cs typeface="Times New Roman"/>
              </a:rPr>
              <a:t>2</a:t>
            </a:r>
            <a:r>
              <a:rPr sz="2400" spc="7" baseline="24305" dirty="0">
                <a:latin typeface="Times New Roman"/>
                <a:cs typeface="Times New Roman"/>
              </a:rPr>
              <a:t>nd </a:t>
            </a:r>
            <a:r>
              <a:rPr sz="2400" spc="-5" dirty="0">
                <a:latin typeface="Times New Roman"/>
                <a:cs typeface="Times New Roman"/>
              </a:rPr>
              <a:t>outer </a:t>
            </a:r>
            <a:r>
              <a:rPr sz="2400" spc="-10" dirty="0">
                <a:latin typeface="Times New Roman"/>
                <a:cs typeface="Times New Roman"/>
              </a:rPr>
              <a:t>page</a:t>
            </a:r>
            <a:r>
              <a:rPr sz="2400" spc="-229" dirty="0">
                <a:latin typeface="Times New Roman"/>
                <a:cs typeface="Times New Roman"/>
              </a:rPr>
              <a:t> </a:t>
            </a:r>
            <a:r>
              <a:rPr sz="2400" spc="-5" dirty="0">
                <a:latin typeface="Times New Roman"/>
                <a:cs typeface="Times New Roman"/>
              </a:rPr>
              <a:t>table</a:t>
            </a:r>
            <a:endParaRPr sz="2400">
              <a:latin typeface="Times New Roman"/>
              <a:cs typeface="Times New Roman"/>
            </a:endParaRPr>
          </a:p>
          <a:p>
            <a:pPr marL="324485" marR="166370" indent="-287020">
              <a:lnSpc>
                <a:spcPct val="100000"/>
              </a:lnSpc>
              <a:spcBef>
                <a:spcPts val="1010"/>
              </a:spcBef>
              <a:buClr>
                <a:srgbClr val="CC6600"/>
              </a:buClr>
              <a:buSzPct val="110416"/>
              <a:buFont typeface="Arial"/>
              <a:buChar char="•"/>
              <a:tabLst>
                <a:tab pos="324485" algn="l"/>
                <a:tab pos="325120" algn="l"/>
              </a:tabLst>
            </a:pPr>
            <a:r>
              <a:rPr sz="2400" dirty="0">
                <a:latin typeface="Times New Roman"/>
                <a:cs typeface="Times New Roman"/>
              </a:rPr>
              <a:t>And possibly 4 </a:t>
            </a:r>
            <a:r>
              <a:rPr sz="2400" spc="-5" dirty="0">
                <a:latin typeface="Times New Roman"/>
                <a:cs typeface="Times New Roman"/>
              </a:rPr>
              <a:t>memory </a:t>
            </a:r>
            <a:r>
              <a:rPr sz="2400" spc="-10" dirty="0">
                <a:latin typeface="Times New Roman"/>
                <a:cs typeface="Times New Roman"/>
              </a:rPr>
              <a:t>access </a:t>
            </a:r>
            <a:r>
              <a:rPr sz="2400" dirty="0">
                <a:latin typeface="Times New Roman"/>
                <a:cs typeface="Times New Roman"/>
              </a:rPr>
              <a:t>to </a:t>
            </a:r>
            <a:r>
              <a:rPr sz="2400" spc="-15" dirty="0">
                <a:latin typeface="Times New Roman"/>
                <a:cs typeface="Times New Roman"/>
              </a:rPr>
              <a:t>get </a:t>
            </a:r>
            <a:r>
              <a:rPr sz="2400" dirty="0">
                <a:latin typeface="Times New Roman"/>
                <a:cs typeface="Times New Roman"/>
              </a:rPr>
              <a:t>to one </a:t>
            </a:r>
            <a:r>
              <a:rPr sz="2400" spc="-15" dirty="0">
                <a:latin typeface="Times New Roman"/>
                <a:cs typeface="Times New Roman"/>
              </a:rPr>
              <a:t>physical </a:t>
            </a:r>
            <a:r>
              <a:rPr sz="2400" spc="-5" dirty="0">
                <a:latin typeface="Times New Roman"/>
                <a:cs typeface="Times New Roman"/>
              </a:rPr>
              <a:t>memory  location</a:t>
            </a:r>
            <a:endParaRPr sz="2400">
              <a:latin typeface="Times New Roman"/>
              <a:cs typeface="Times New Roman"/>
            </a:endParaRPr>
          </a:p>
        </p:txBody>
      </p:sp>
      <p:sp>
        <p:nvSpPr>
          <p:cNvPr id="5" name="object 5"/>
          <p:cNvSpPr/>
          <p:nvPr/>
        </p:nvSpPr>
        <p:spPr>
          <a:xfrm>
            <a:off x="1701800" y="3495675"/>
            <a:ext cx="3719449" cy="772486"/>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713101" y="165303"/>
            <a:ext cx="4126865" cy="454025"/>
          </a:xfrm>
          <a:prstGeom prst="rect">
            <a:avLst/>
          </a:prstGeom>
        </p:spPr>
        <p:txBody>
          <a:bodyPr vert="horz" wrap="square" lIns="0" tIns="13970" rIns="0" bIns="0" rtlCol="0">
            <a:spAutoFit/>
          </a:bodyPr>
          <a:lstStyle/>
          <a:p>
            <a:pPr marL="12700">
              <a:lnSpc>
                <a:spcPct val="100000"/>
              </a:lnSpc>
              <a:spcBef>
                <a:spcPts val="110"/>
              </a:spcBef>
            </a:pPr>
            <a:r>
              <a:rPr sz="2800" b="1" dirty="0">
                <a:solidFill>
                  <a:srgbClr val="0033CC"/>
                </a:solidFill>
                <a:latin typeface="Times New Roman"/>
                <a:cs typeface="Times New Roman"/>
              </a:rPr>
              <a:t>Three-level </a:t>
            </a:r>
            <a:r>
              <a:rPr sz="2800" b="1" spc="5" dirty="0">
                <a:solidFill>
                  <a:srgbClr val="0033CC"/>
                </a:solidFill>
                <a:latin typeface="Times New Roman"/>
                <a:cs typeface="Times New Roman"/>
              </a:rPr>
              <a:t>Paging</a:t>
            </a:r>
            <a:r>
              <a:rPr sz="2800" b="1" spc="-190" dirty="0">
                <a:solidFill>
                  <a:srgbClr val="0033CC"/>
                </a:solidFill>
                <a:latin typeface="Times New Roman"/>
                <a:cs typeface="Times New Roman"/>
              </a:rPr>
              <a:t> </a:t>
            </a:r>
            <a:r>
              <a:rPr sz="2800" b="1" spc="-5" dirty="0">
                <a:solidFill>
                  <a:srgbClr val="0033CC"/>
                </a:solidFill>
                <a:latin typeface="Times New Roman"/>
                <a:cs typeface="Times New Roman"/>
              </a:rPr>
              <a:t>Scheme</a:t>
            </a:r>
            <a:endParaRPr sz="2800">
              <a:latin typeface="Times New Roman"/>
              <a:cs typeface="Times New Roman"/>
            </a:endParaRPr>
          </a:p>
        </p:txBody>
      </p:sp>
      <p:sp>
        <p:nvSpPr>
          <p:cNvPr id="3" name="object 3"/>
          <p:cNvSpPr/>
          <p:nvPr/>
        </p:nvSpPr>
        <p:spPr>
          <a:xfrm>
            <a:off x="609600" y="962454"/>
            <a:ext cx="7869174" cy="2085545"/>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595312" y="3449701"/>
            <a:ext cx="7869174" cy="2032481"/>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110610" y="20777"/>
            <a:ext cx="3089275" cy="454025"/>
          </a:xfrm>
          <a:prstGeom prst="rect">
            <a:avLst/>
          </a:prstGeom>
        </p:spPr>
        <p:txBody>
          <a:bodyPr vert="horz" wrap="square" lIns="0" tIns="13970" rIns="0" bIns="0" rtlCol="0">
            <a:spAutoFit/>
          </a:bodyPr>
          <a:lstStyle/>
          <a:p>
            <a:pPr marL="12700">
              <a:lnSpc>
                <a:spcPct val="100000"/>
              </a:lnSpc>
              <a:spcBef>
                <a:spcPts val="110"/>
              </a:spcBef>
            </a:pPr>
            <a:r>
              <a:rPr sz="2800" b="1" spc="5" dirty="0">
                <a:solidFill>
                  <a:srgbClr val="0033CC"/>
                </a:solidFill>
                <a:latin typeface="Times New Roman"/>
                <a:cs typeface="Times New Roman"/>
              </a:rPr>
              <a:t>Hashed </a:t>
            </a:r>
            <a:r>
              <a:rPr sz="2800" b="1" dirty="0">
                <a:solidFill>
                  <a:srgbClr val="0033CC"/>
                </a:solidFill>
                <a:latin typeface="Times New Roman"/>
                <a:cs typeface="Times New Roman"/>
              </a:rPr>
              <a:t>Page</a:t>
            </a:r>
            <a:r>
              <a:rPr sz="2800" b="1" spc="-175" dirty="0">
                <a:solidFill>
                  <a:srgbClr val="0033CC"/>
                </a:solidFill>
                <a:latin typeface="Times New Roman"/>
                <a:cs typeface="Times New Roman"/>
              </a:rPr>
              <a:t> </a:t>
            </a:r>
            <a:r>
              <a:rPr sz="2800" b="1" spc="5" dirty="0">
                <a:solidFill>
                  <a:srgbClr val="0033CC"/>
                </a:solidFill>
                <a:latin typeface="Times New Roman"/>
                <a:cs typeface="Times New Roman"/>
              </a:rPr>
              <a:t>Tables</a:t>
            </a:r>
            <a:endParaRPr sz="2800">
              <a:latin typeface="Times New Roman"/>
              <a:cs typeface="Times New Roman"/>
            </a:endParaRPr>
          </a:p>
        </p:txBody>
      </p:sp>
      <p:sp>
        <p:nvSpPr>
          <p:cNvPr id="3" name="object 3"/>
          <p:cNvSpPr txBox="1"/>
          <p:nvPr/>
        </p:nvSpPr>
        <p:spPr>
          <a:xfrm>
            <a:off x="246989" y="502037"/>
            <a:ext cx="8824595" cy="6303010"/>
          </a:xfrm>
          <a:prstGeom prst="rect">
            <a:avLst/>
          </a:prstGeom>
        </p:spPr>
        <p:txBody>
          <a:bodyPr vert="horz" wrap="square" lIns="0" tIns="52704" rIns="0" bIns="0" rtlCol="0">
            <a:spAutoFit/>
          </a:bodyPr>
          <a:lstStyle/>
          <a:p>
            <a:pPr marL="356870" indent="-344805" algn="just">
              <a:lnSpc>
                <a:spcPct val="100000"/>
              </a:lnSpc>
              <a:spcBef>
                <a:spcPts val="414"/>
              </a:spcBef>
              <a:buClr>
                <a:srgbClr val="993300"/>
              </a:buClr>
              <a:buSzPct val="110638"/>
              <a:buFont typeface="Wingdings"/>
              <a:buChar char=""/>
              <a:tabLst>
                <a:tab pos="357505" algn="l"/>
              </a:tabLst>
            </a:pPr>
            <a:r>
              <a:rPr sz="2350" spc="-5" dirty="0">
                <a:latin typeface="Times New Roman"/>
                <a:cs typeface="Times New Roman"/>
              </a:rPr>
              <a:t>Common in address spaces </a:t>
            </a:r>
            <a:r>
              <a:rPr sz="2350" dirty="0">
                <a:latin typeface="Times New Roman"/>
                <a:cs typeface="Times New Roman"/>
              </a:rPr>
              <a:t>&gt; 32</a:t>
            </a:r>
            <a:r>
              <a:rPr sz="2350" spc="-40" dirty="0">
                <a:latin typeface="Times New Roman"/>
                <a:cs typeface="Times New Roman"/>
              </a:rPr>
              <a:t> </a:t>
            </a:r>
            <a:r>
              <a:rPr sz="2350" spc="-5" dirty="0">
                <a:latin typeface="Times New Roman"/>
                <a:cs typeface="Times New Roman"/>
              </a:rPr>
              <a:t>bits</a:t>
            </a:r>
            <a:endParaRPr sz="2350">
              <a:latin typeface="Times New Roman"/>
              <a:cs typeface="Times New Roman"/>
            </a:endParaRPr>
          </a:p>
          <a:p>
            <a:pPr marL="356870" indent="-344805" algn="just">
              <a:lnSpc>
                <a:spcPct val="100000"/>
              </a:lnSpc>
              <a:spcBef>
                <a:spcPts val="590"/>
              </a:spcBef>
              <a:buClr>
                <a:srgbClr val="993300"/>
              </a:buClr>
              <a:buSzPct val="110638"/>
              <a:buFont typeface="Wingdings"/>
              <a:buChar char=""/>
              <a:tabLst>
                <a:tab pos="357505" algn="l"/>
              </a:tabLst>
            </a:pPr>
            <a:r>
              <a:rPr sz="2350" dirty="0">
                <a:latin typeface="Times New Roman"/>
                <a:cs typeface="Times New Roman"/>
              </a:rPr>
              <a:t>The </a:t>
            </a:r>
            <a:r>
              <a:rPr sz="2350" spc="-5" dirty="0">
                <a:latin typeface="Times New Roman"/>
                <a:cs typeface="Times New Roman"/>
              </a:rPr>
              <a:t>virtual </a:t>
            </a:r>
            <a:r>
              <a:rPr sz="2350" spc="-10" dirty="0">
                <a:latin typeface="Times New Roman"/>
                <a:cs typeface="Times New Roman"/>
              </a:rPr>
              <a:t>page </a:t>
            </a:r>
            <a:r>
              <a:rPr sz="2350" spc="-5" dirty="0">
                <a:latin typeface="Times New Roman"/>
                <a:cs typeface="Times New Roman"/>
              </a:rPr>
              <a:t>number is hashed into </a:t>
            </a:r>
            <a:r>
              <a:rPr sz="2350" dirty="0">
                <a:latin typeface="Times New Roman"/>
                <a:cs typeface="Times New Roman"/>
              </a:rPr>
              <a:t>a </a:t>
            </a:r>
            <a:r>
              <a:rPr sz="2350" spc="-10" dirty="0">
                <a:latin typeface="Times New Roman"/>
                <a:cs typeface="Times New Roman"/>
              </a:rPr>
              <a:t>page</a:t>
            </a:r>
            <a:r>
              <a:rPr sz="2350" dirty="0">
                <a:latin typeface="Times New Roman"/>
                <a:cs typeface="Times New Roman"/>
              </a:rPr>
              <a:t> </a:t>
            </a:r>
            <a:r>
              <a:rPr sz="2350" spc="-5" dirty="0">
                <a:latin typeface="Times New Roman"/>
                <a:cs typeface="Times New Roman"/>
              </a:rPr>
              <a:t>table</a:t>
            </a:r>
            <a:endParaRPr sz="2350">
              <a:latin typeface="Times New Roman"/>
              <a:cs typeface="Times New Roman"/>
            </a:endParaRPr>
          </a:p>
          <a:p>
            <a:pPr marL="756285" marR="7620" lvl="1" indent="-287020" algn="just">
              <a:lnSpc>
                <a:spcPct val="100000"/>
              </a:lnSpc>
              <a:spcBef>
                <a:spcPts val="610"/>
              </a:spcBef>
              <a:buClr>
                <a:srgbClr val="CC6600"/>
              </a:buClr>
              <a:buSzPct val="110638"/>
              <a:buFont typeface="Arial"/>
              <a:buChar char="•"/>
              <a:tabLst>
                <a:tab pos="756920" algn="l"/>
              </a:tabLst>
            </a:pPr>
            <a:r>
              <a:rPr sz="2350" dirty="0">
                <a:latin typeface="Times New Roman"/>
                <a:cs typeface="Times New Roman"/>
              </a:rPr>
              <a:t>This </a:t>
            </a:r>
            <a:r>
              <a:rPr sz="2350" spc="-10" dirty="0">
                <a:latin typeface="Times New Roman"/>
                <a:cs typeface="Times New Roman"/>
              </a:rPr>
              <a:t>page </a:t>
            </a:r>
            <a:r>
              <a:rPr sz="2350" spc="-5" dirty="0">
                <a:latin typeface="Times New Roman"/>
                <a:cs typeface="Times New Roman"/>
              </a:rPr>
              <a:t>table contains </a:t>
            </a:r>
            <a:r>
              <a:rPr sz="2350" dirty="0">
                <a:latin typeface="Times New Roman"/>
                <a:cs typeface="Times New Roman"/>
              </a:rPr>
              <a:t>a </a:t>
            </a:r>
            <a:r>
              <a:rPr sz="2350" spc="-5" dirty="0">
                <a:latin typeface="Times New Roman"/>
                <a:cs typeface="Times New Roman"/>
              </a:rPr>
              <a:t>chain </a:t>
            </a:r>
            <a:r>
              <a:rPr sz="2350" dirty="0">
                <a:latin typeface="Times New Roman"/>
                <a:cs typeface="Times New Roman"/>
              </a:rPr>
              <a:t>of </a:t>
            </a:r>
            <a:r>
              <a:rPr sz="2350" spc="-5" dirty="0">
                <a:latin typeface="Times New Roman"/>
                <a:cs typeface="Times New Roman"/>
              </a:rPr>
              <a:t>elements </a:t>
            </a:r>
            <a:r>
              <a:rPr sz="2350" dirty="0">
                <a:latin typeface="Times New Roman"/>
                <a:cs typeface="Times New Roman"/>
              </a:rPr>
              <a:t>hashing </a:t>
            </a:r>
            <a:r>
              <a:rPr sz="2350" spc="-5" dirty="0">
                <a:latin typeface="Times New Roman"/>
                <a:cs typeface="Times New Roman"/>
              </a:rPr>
              <a:t>to </a:t>
            </a:r>
            <a:r>
              <a:rPr sz="2350" dirty="0">
                <a:latin typeface="Times New Roman"/>
                <a:cs typeface="Times New Roman"/>
              </a:rPr>
              <a:t>the same  </a:t>
            </a:r>
            <a:r>
              <a:rPr sz="2350" spc="-5" dirty="0">
                <a:latin typeface="Times New Roman"/>
                <a:cs typeface="Times New Roman"/>
              </a:rPr>
              <a:t>location</a:t>
            </a:r>
            <a:endParaRPr sz="2350">
              <a:latin typeface="Times New Roman"/>
              <a:cs typeface="Times New Roman"/>
            </a:endParaRPr>
          </a:p>
          <a:p>
            <a:pPr marL="356870" indent="-344805" algn="just">
              <a:lnSpc>
                <a:spcPts val="2815"/>
              </a:lnSpc>
              <a:spcBef>
                <a:spcPts val="605"/>
              </a:spcBef>
              <a:buClr>
                <a:srgbClr val="993300"/>
              </a:buClr>
              <a:buSzPct val="110638"/>
              <a:buFont typeface="Wingdings"/>
              <a:buChar char=""/>
              <a:tabLst>
                <a:tab pos="357505" algn="l"/>
              </a:tabLst>
            </a:pPr>
            <a:r>
              <a:rPr sz="2350" b="1" spc="-5" dirty="0">
                <a:solidFill>
                  <a:srgbClr val="0033CC"/>
                </a:solidFill>
                <a:latin typeface="Times New Roman"/>
                <a:cs typeface="Times New Roman"/>
              </a:rPr>
              <a:t>Each element contains </a:t>
            </a:r>
            <a:r>
              <a:rPr sz="2350" b="1" spc="-10" dirty="0">
                <a:solidFill>
                  <a:srgbClr val="0033CC"/>
                </a:solidFill>
                <a:latin typeface="Times New Roman"/>
                <a:cs typeface="Times New Roman"/>
              </a:rPr>
              <a:t>(1) </a:t>
            </a:r>
            <a:r>
              <a:rPr sz="2350" b="1" spc="5" dirty="0">
                <a:solidFill>
                  <a:srgbClr val="0033CC"/>
                </a:solidFill>
                <a:latin typeface="Times New Roman"/>
                <a:cs typeface="Times New Roman"/>
              </a:rPr>
              <a:t>the </a:t>
            </a:r>
            <a:r>
              <a:rPr sz="2350" b="1" dirty="0">
                <a:solidFill>
                  <a:srgbClr val="0033CC"/>
                </a:solidFill>
                <a:latin typeface="Times New Roman"/>
                <a:cs typeface="Times New Roman"/>
              </a:rPr>
              <a:t>virtual page number (2) </a:t>
            </a:r>
            <a:r>
              <a:rPr sz="2350" b="1" spc="5" dirty="0">
                <a:solidFill>
                  <a:srgbClr val="0033CC"/>
                </a:solidFill>
                <a:latin typeface="Times New Roman"/>
                <a:cs typeface="Times New Roman"/>
              </a:rPr>
              <a:t>the </a:t>
            </a:r>
            <a:r>
              <a:rPr sz="2350" b="1" spc="-5" dirty="0">
                <a:solidFill>
                  <a:srgbClr val="0033CC"/>
                </a:solidFill>
                <a:latin typeface="Times New Roman"/>
                <a:cs typeface="Times New Roman"/>
              </a:rPr>
              <a:t>value</a:t>
            </a:r>
            <a:r>
              <a:rPr sz="2350" b="1" spc="215" dirty="0">
                <a:solidFill>
                  <a:srgbClr val="0033CC"/>
                </a:solidFill>
                <a:latin typeface="Times New Roman"/>
                <a:cs typeface="Times New Roman"/>
              </a:rPr>
              <a:t> </a:t>
            </a:r>
            <a:r>
              <a:rPr sz="2350" b="1" spc="-25" dirty="0">
                <a:solidFill>
                  <a:srgbClr val="0033CC"/>
                </a:solidFill>
                <a:latin typeface="Times New Roman"/>
                <a:cs typeface="Times New Roman"/>
              </a:rPr>
              <a:t>of</a:t>
            </a:r>
            <a:endParaRPr sz="2350">
              <a:latin typeface="Times New Roman"/>
              <a:cs typeface="Times New Roman"/>
            </a:endParaRPr>
          </a:p>
          <a:p>
            <a:pPr marL="356870" algn="just">
              <a:lnSpc>
                <a:spcPts val="2815"/>
              </a:lnSpc>
            </a:pPr>
            <a:r>
              <a:rPr sz="2350" b="1" spc="5" dirty="0">
                <a:solidFill>
                  <a:srgbClr val="0033CC"/>
                </a:solidFill>
                <a:latin typeface="Times New Roman"/>
                <a:cs typeface="Times New Roman"/>
              </a:rPr>
              <a:t>the </a:t>
            </a:r>
            <a:r>
              <a:rPr sz="2350" b="1" dirty="0">
                <a:solidFill>
                  <a:srgbClr val="0033CC"/>
                </a:solidFill>
                <a:latin typeface="Times New Roman"/>
                <a:cs typeface="Times New Roman"/>
              </a:rPr>
              <a:t>mapped page </a:t>
            </a:r>
            <a:r>
              <a:rPr sz="2350" b="1" spc="5" dirty="0">
                <a:solidFill>
                  <a:srgbClr val="0033CC"/>
                </a:solidFill>
                <a:latin typeface="Times New Roman"/>
                <a:cs typeface="Times New Roman"/>
              </a:rPr>
              <a:t>frame </a:t>
            </a:r>
            <a:r>
              <a:rPr sz="2350" b="1" dirty="0">
                <a:solidFill>
                  <a:srgbClr val="0033CC"/>
                </a:solidFill>
                <a:latin typeface="Times New Roman"/>
                <a:cs typeface="Times New Roman"/>
              </a:rPr>
              <a:t>(3) a pointer to </a:t>
            </a:r>
            <a:r>
              <a:rPr sz="2350" b="1" spc="5" dirty="0">
                <a:solidFill>
                  <a:srgbClr val="0033CC"/>
                </a:solidFill>
                <a:latin typeface="Times New Roman"/>
                <a:cs typeface="Times New Roman"/>
              </a:rPr>
              <a:t>the </a:t>
            </a:r>
            <a:r>
              <a:rPr sz="2350" b="1" dirty="0">
                <a:solidFill>
                  <a:srgbClr val="0033CC"/>
                </a:solidFill>
                <a:latin typeface="Times New Roman"/>
                <a:cs typeface="Times New Roman"/>
              </a:rPr>
              <a:t>next</a:t>
            </a:r>
            <a:r>
              <a:rPr sz="2350" b="1" spc="-180" dirty="0">
                <a:solidFill>
                  <a:srgbClr val="0033CC"/>
                </a:solidFill>
                <a:latin typeface="Times New Roman"/>
                <a:cs typeface="Times New Roman"/>
              </a:rPr>
              <a:t> </a:t>
            </a:r>
            <a:r>
              <a:rPr sz="2350" b="1" spc="-5" dirty="0">
                <a:solidFill>
                  <a:srgbClr val="0033CC"/>
                </a:solidFill>
                <a:latin typeface="Times New Roman"/>
                <a:cs typeface="Times New Roman"/>
              </a:rPr>
              <a:t>element</a:t>
            </a:r>
            <a:endParaRPr sz="2350">
              <a:latin typeface="Times New Roman"/>
              <a:cs typeface="Times New Roman"/>
            </a:endParaRPr>
          </a:p>
          <a:p>
            <a:pPr marL="356870" marR="5080" indent="-344805" algn="just">
              <a:lnSpc>
                <a:spcPct val="100000"/>
              </a:lnSpc>
              <a:spcBef>
                <a:spcPts val="615"/>
              </a:spcBef>
              <a:buClr>
                <a:srgbClr val="993300"/>
              </a:buClr>
              <a:buSzPct val="110638"/>
              <a:buFont typeface="Wingdings"/>
              <a:buChar char=""/>
              <a:tabLst>
                <a:tab pos="357505" algn="l"/>
              </a:tabLst>
            </a:pPr>
            <a:r>
              <a:rPr sz="2350" dirty="0">
                <a:latin typeface="Times New Roman"/>
                <a:cs typeface="Times New Roman"/>
              </a:rPr>
              <a:t>The </a:t>
            </a:r>
            <a:r>
              <a:rPr sz="2350" spc="-5" dirty="0">
                <a:latin typeface="Times New Roman"/>
                <a:cs typeface="Times New Roman"/>
              </a:rPr>
              <a:t>algorithm </a:t>
            </a:r>
            <a:r>
              <a:rPr sz="2350" dirty="0">
                <a:latin typeface="Times New Roman"/>
                <a:cs typeface="Times New Roman"/>
              </a:rPr>
              <a:t>works </a:t>
            </a:r>
            <a:r>
              <a:rPr sz="2350" spc="-10" dirty="0">
                <a:latin typeface="Times New Roman"/>
                <a:cs typeface="Times New Roman"/>
              </a:rPr>
              <a:t>as </a:t>
            </a:r>
            <a:r>
              <a:rPr sz="2350" spc="-5" dirty="0">
                <a:latin typeface="Times New Roman"/>
                <a:cs typeface="Times New Roman"/>
              </a:rPr>
              <a:t>follows: </a:t>
            </a:r>
            <a:r>
              <a:rPr sz="2350" dirty="0">
                <a:latin typeface="Times New Roman"/>
                <a:cs typeface="Times New Roman"/>
              </a:rPr>
              <a:t>The </a:t>
            </a:r>
            <a:r>
              <a:rPr sz="2350" spc="-5" dirty="0">
                <a:latin typeface="Times New Roman"/>
                <a:cs typeface="Times New Roman"/>
              </a:rPr>
              <a:t>virtual </a:t>
            </a:r>
            <a:r>
              <a:rPr sz="2350" spc="-15" dirty="0">
                <a:latin typeface="Times New Roman"/>
                <a:cs typeface="Times New Roman"/>
              </a:rPr>
              <a:t>page </a:t>
            </a:r>
            <a:r>
              <a:rPr sz="2350" spc="-5" dirty="0">
                <a:latin typeface="Times New Roman"/>
                <a:cs typeface="Times New Roman"/>
              </a:rPr>
              <a:t>number in </a:t>
            </a:r>
            <a:r>
              <a:rPr sz="2350" spc="-10" dirty="0">
                <a:latin typeface="Times New Roman"/>
                <a:cs typeface="Times New Roman"/>
              </a:rPr>
              <a:t>the  </a:t>
            </a:r>
            <a:r>
              <a:rPr sz="2350" spc="-5" dirty="0">
                <a:latin typeface="Times New Roman"/>
                <a:cs typeface="Times New Roman"/>
              </a:rPr>
              <a:t>virtual address is hashed into </a:t>
            </a:r>
            <a:r>
              <a:rPr sz="2350" dirty="0">
                <a:latin typeface="Times New Roman"/>
                <a:cs typeface="Times New Roman"/>
              </a:rPr>
              <a:t>the </a:t>
            </a:r>
            <a:r>
              <a:rPr sz="2350" spc="-5" dirty="0">
                <a:latin typeface="Times New Roman"/>
                <a:cs typeface="Times New Roman"/>
              </a:rPr>
              <a:t>hash </a:t>
            </a:r>
            <a:r>
              <a:rPr sz="2350" spc="-10" dirty="0">
                <a:latin typeface="Times New Roman"/>
                <a:cs typeface="Times New Roman"/>
              </a:rPr>
              <a:t>table. </a:t>
            </a:r>
            <a:r>
              <a:rPr sz="2350" dirty="0">
                <a:latin typeface="Times New Roman"/>
                <a:cs typeface="Times New Roman"/>
              </a:rPr>
              <a:t>The </a:t>
            </a:r>
            <a:r>
              <a:rPr sz="2350" spc="-5" dirty="0">
                <a:latin typeface="Times New Roman"/>
                <a:cs typeface="Times New Roman"/>
              </a:rPr>
              <a:t>virtual </a:t>
            </a:r>
            <a:r>
              <a:rPr sz="2350" spc="-10" dirty="0">
                <a:latin typeface="Times New Roman"/>
                <a:cs typeface="Times New Roman"/>
              </a:rPr>
              <a:t>page </a:t>
            </a:r>
            <a:r>
              <a:rPr sz="2350" dirty="0">
                <a:latin typeface="Times New Roman"/>
                <a:cs typeface="Times New Roman"/>
              </a:rPr>
              <a:t>number  </a:t>
            </a:r>
            <a:r>
              <a:rPr sz="2350" spc="-5" dirty="0">
                <a:latin typeface="Times New Roman"/>
                <a:cs typeface="Times New Roman"/>
              </a:rPr>
              <a:t>is compared with </a:t>
            </a:r>
            <a:r>
              <a:rPr sz="2350" spc="-10" dirty="0">
                <a:latin typeface="Times New Roman"/>
                <a:cs typeface="Times New Roman"/>
              </a:rPr>
              <a:t>field </a:t>
            </a:r>
            <a:r>
              <a:rPr sz="2350" dirty="0">
                <a:latin typeface="Times New Roman"/>
                <a:cs typeface="Times New Roman"/>
              </a:rPr>
              <a:t>1 </a:t>
            </a:r>
            <a:r>
              <a:rPr sz="2350" spc="-5" dirty="0">
                <a:latin typeface="Times New Roman"/>
                <a:cs typeface="Times New Roman"/>
              </a:rPr>
              <a:t>in </a:t>
            </a:r>
            <a:r>
              <a:rPr sz="2350" dirty="0">
                <a:latin typeface="Times New Roman"/>
                <a:cs typeface="Times New Roman"/>
              </a:rPr>
              <a:t>the </a:t>
            </a:r>
            <a:r>
              <a:rPr sz="2350" spc="-5" dirty="0">
                <a:latin typeface="Times New Roman"/>
                <a:cs typeface="Times New Roman"/>
              </a:rPr>
              <a:t>first </a:t>
            </a:r>
            <a:r>
              <a:rPr sz="2350" spc="-10" dirty="0">
                <a:latin typeface="Times New Roman"/>
                <a:cs typeface="Times New Roman"/>
              </a:rPr>
              <a:t>element </a:t>
            </a:r>
            <a:r>
              <a:rPr sz="2350" spc="-5" dirty="0">
                <a:latin typeface="Times New Roman"/>
                <a:cs typeface="Times New Roman"/>
              </a:rPr>
              <a:t>in </a:t>
            </a:r>
            <a:r>
              <a:rPr sz="2350" dirty="0">
                <a:latin typeface="Times New Roman"/>
                <a:cs typeface="Times New Roman"/>
              </a:rPr>
              <a:t>the </a:t>
            </a:r>
            <a:r>
              <a:rPr sz="2350" spc="-5" dirty="0">
                <a:latin typeface="Times New Roman"/>
                <a:cs typeface="Times New Roman"/>
              </a:rPr>
              <a:t>linked list. </a:t>
            </a:r>
            <a:r>
              <a:rPr sz="2350" spc="-20" dirty="0">
                <a:latin typeface="Times New Roman"/>
                <a:cs typeface="Times New Roman"/>
              </a:rPr>
              <a:t>If </a:t>
            </a:r>
            <a:r>
              <a:rPr sz="2350" spc="-5" dirty="0">
                <a:latin typeface="Times New Roman"/>
                <a:cs typeface="Times New Roman"/>
              </a:rPr>
              <a:t>there  is </a:t>
            </a:r>
            <a:r>
              <a:rPr sz="2350" dirty="0">
                <a:latin typeface="Times New Roman"/>
                <a:cs typeface="Times New Roman"/>
              </a:rPr>
              <a:t>a </a:t>
            </a:r>
            <a:r>
              <a:rPr sz="2350" spc="-5" dirty="0">
                <a:latin typeface="Times New Roman"/>
                <a:cs typeface="Times New Roman"/>
              </a:rPr>
              <a:t>match, </a:t>
            </a:r>
            <a:r>
              <a:rPr sz="2350" dirty="0">
                <a:latin typeface="Times New Roman"/>
                <a:cs typeface="Times New Roman"/>
              </a:rPr>
              <a:t>the </a:t>
            </a:r>
            <a:r>
              <a:rPr sz="2350" spc="-5" dirty="0">
                <a:latin typeface="Times New Roman"/>
                <a:cs typeface="Times New Roman"/>
              </a:rPr>
              <a:t>corresponding page frame </a:t>
            </a:r>
            <a:r>
              <a:rPr sz="2350" spc="-10" dirty="0">
                <a:latin typeface="Times New Roman"/>
                <a:cs typeface="Times New Roman"/>
              </a:rPr>
              <a:t>(field </a:t>
            </a:r>
            <a:r>
              <a:rPr sz="2350" dirty="0">
                <a:latin typeface="Times New Roman"/>
                <a:cs typeface="Times New Roman"/>
              </a:rPr>
              <a:t>2) </a:t>
            </a:r>
            <a:r>
              <a:rPr sz="2350" spc="-5" dirty="0">
                <a:latin typeface="Times New Roman"/>
                <a:cs typeface="Times New Roman"/>
              </a:rPr>
              <a:t>is used to form </a:t>
            </a:r>
            <a:r>
              <a:rPr sz="2350" spc="-10" dirty="0">
                <a:latin typeface="Times New Roman"/>
                <a:cs typeface="Times New Roman"/>
              </a:rPr>
              <a:t>the  </a:t>
            </a:r>
            <a:r>
              <a:rPr sz="2350" spc="-5" dirty="0">
                <a:latin typeface="Times New Roman"/>
                <a:cs typeface="Times New Roman"/>
              </a:rPr>
              <a:t>desired </a:t>
            </a:r>
            <a:r>
              <a:rPr sz="2350" spc="-10" dirty="0">
                <a:latin typeface="Times New Roman"/>
                <a:cs typeface="Times New Roman"/>
              </a:rPr>
              <a:t>physical </a:t>
            </a:r>
            <a:r>
              <a:rPr sz="2350" spc="-5" dirty="0">
                <a:latin typeface="Times New Roman"/>
                <a:cs typeface="Times New Roman"/>
              </a:rPr>
              <a:t>address. </a:t>
            </a:r>
            <a:r>
              <a:rPr sz="2350" spc="-10" dirty="0">
                <a:latin typeface="Times New Roman"/>
                <a:cs typeface="Times New Roman"/>
              </a:rPr>
              <a:t>If </a:t>
            </a:r>
            <a:r>
              <a:rPr sz="2350" spc="-5" dirty="0">
                <a:latin typeface="Times New Roman"/>
                <a:cs typeface="Times New Roman"/>
              </a:rPr>
              <a:t>there is </a:t>
            </a:r>
            <a:r>
              <a:rPr sz="2350" dirty="0">
                <a:latin typeface="Times New Roman"/>
                <a:cs typeface="Times New Roman"/>
              </a:rPr>
              <a:t>no </a:t>
            </a:r>
            <a:r>
              <a:rPr sz="2350" spc="-5" dirty="0">
                <a:latin typeface="Times New Roman"/>
                <a:cs typeface="Times New Roman"/>
              </a:rPr>
              <a:t>match, subsequent entries in </a:t>
            </a:r>
            <a:r>
              <a:rPr sz="2350" dirty="0">
                <a:latin typeface="Times New Roman"/>
                <a:cs typeface="Times New Roman"/>
              </a:rPr>
              <a:t>the  </a:t>
            </a:r>
            <a:r>
              <a:rPr sz="2350" spc="-5" dirty="0">
                <a:latin typeface="Times New Roman"/>
                <a:cs typeface="Times New Roman"/>
              </a:rPr>
              <a:t>linked list are searched for </a:t>
            </a:r>
            <a:r>
              <a:rPr sz="2350" dirty="0">
                <a:latin typeface="Times New Roman"/>
                <a:cs typeface="Times New Roman"/>
              </a:rPr>
              <a:t>a </a:t>
            </a:r>
            <a:r>
              <a:rPr sz="2350" spc="-5" dirty="0">
                <a:latin typeface="Times New Roman"/>
                <a:cs typeface="Times New Roman"/>
              </a:rPr>
              <a:t>matching virtual </a:t>
            </a:r>
            <a:r>
              <a:rPr sz="2350" spc="-10" dirty="0">
                <a:latin typeface="Times New Roman"/>
                <a:cs typeface="Times New Roman"/>
              </a:rPr>
              <a:t>page</a:t>
            </a:r>
            <a:r>
              <a:rPr sz="2350" spc="25" dirty="0">
                <a:latin typeface="Times New Roman"/>
                <a:cs typeface="Times New Roman"/>
              </a:rPr>
              <a:t> </a:t>
            </a:r>
            <a:r>
              <a:rPr sz="2350" spc="-5" dirty="0">
                <a:latin typeface="Times New Roman"/>
                <a:cs typeface="Times New Roman"/>
              </a:rPr>
              <a:t>number.</a:t>
            </a:r>
            <a:endParaRPr sz="2350">
              <a:latin typeface="Times New Roman"/>
              <a:cs typeface="Times New Roman"/>
            </a:endParaRPr>
          </a:p>
          <a:p>
            <a:pPr marL="356870" indent="-344805" algn="just">
              <a:lnSpc>
                <a:spcPct val="100000"/>
              </a:lnSpc>
              <a:spcBef>
                <a:spcPts val="610"/>
              </a:spcBef>
              <a:buClr>
                <a:srgbClr val="993300"/>
              </a:buClr>
              <a:buSzPct val="110638"/>
              <a:buFont typeface="Wingdings"/>
              <a:buChar char=""/>
              <a:tabLst>
                <a:tab pos="357505" algn="l"/>
              </a:tabLst>
            </a:pPr>
            <a:r>
              <a:rPr sz="2350" spc="-5" dirty="0">
                <a:latin typeface="Times New Roman"/>
                <a:cs typeface="Times New Roman"/>
              </a:rPr>
              <a:t>Variation for </a:t>
            </a:r>
            <a:r>
              <a:rPr sz="2350" dirty="0">
                <a:latin typeface="Times New Roman"/>
                <a:cs typeface="Times New Roman"/>
              </a:rPr>
              <a:t>64-bit </a:t>
            </a:r>
            <a:r>
              <a:rPr sz="2350" spc="-5" dirty="0">
                <a:latin typeface="Times New Roman"/>
                <a:cs typeface="Times New Roman"/>
              </a:rPr>
              <a:t>addresses is </a:t>
            </a:r>
            <a:r>
              <a:rPr sz="2350" b="1" spc="-5" dirty="0">
                <a:solidFill>
                  <a:srgbClr val="0033CC"/>
                </a:solidFill>
                <a:latin typeface="Times New Roman"/>
                <a:cs typeface="Times New Roman"/>
              </a:rPr>
              <a:t>clustered </a:t>
            </a:r>
            <a:r>
              <a:rPr sz="2350" b="1" dirty="0">
                <a:solidFill>
                  <a:srgbClr val="0033CC"/>
                </a:solidFill>
                <a:latin typeface="Times New Roman"/>
                <a:cs typeface="Times New Roman"/>
              </a:rPr>
              <a:t>page </a:t>
            </a:r>
            <a:r>
              <a:rPr sz="2350" b="1" spc="-5" dirty="0">
                <a:solidFill>
                  <a:srgbClr val="0033CC"/>
                </a:solidFill>
                <a:latin typeface="Times New Roman"/>
                <a:cs typeface="Times New Roman"/>
              </a:rPr>
              <a:t>tables</a:t>
            </a:r>
            <a:endParaRPr sz="2350">
              <a:latin typeface="Times New Roman"/>
              <a:cs typeface="Times New Roman"/>
            </a:endParaRPr>
          </a:p>
          <a:p>
            <a:pPr marL="286385" marR="10795" lvl="1" indent="-286385" algn="r">
              <a:lnSpc>
                <a:spcPct val="100000"/>
              </a:lnSpc>
              <a:spcBef>
                <a:spcPts val="975"/>
              </a:spcBef>
              <a:buClr>
                <a:srgbClr val="CC6600"/>
              </a:buClr>
              <a:buSzPct val="110638"/>
              <a:buFont typeface="Arial"/>
              <a:buChar char="•"/>
              <a:tabLst>
                <a:tab pos="286385" algn="l"/>
                <a:tab pos="287020" algn="l"/>
              </a:tabLst>
            </a:pPr>
            <a:r>
              <a:rPr sz="2350" spc="-5" dirty="0">
                <a:latin typeface="Times New Roman"/>
                <a:cs typeface="Times New Roman"/>
              </a:rPr>
              <a:t>Similar  to hashed </a:t>
            </a:r>
            <a:r>
              <a:rPr sz="2350" dirty="0">
                <a:latin typeface="Times New Roman"/>
                <a:cs typeface="Times New Roman"/>
              </a:rPr>
              <a:t>but </a:t>
            </a:r>
            <a:r>
              <a:rPr sz="2350" spc="-10" dirty="0">
                <a:latin typeface="Times New Roman"/>
                <a:cs typeface="Times New Roman"/>
              </a:rPr>
              <a:t>each  </a:t>
            </a:r>
            <a:r>
              <a:rPr sz="2350" spc="-5" dirty="0">
                <a:latin typeface="Times New Roman"/>
                <a:cs typeface="Times New Roman"/>
              </a:rPr>
              <a:t>entry refers  to  several </a:t>
            </a:r>
            <a:r>
              <a:rPr sz="2350" spc="-10" dirty="0">
                <a:latin typeface="Times New Roman"/>
                <a:cs typeface="Times New Roman"/>
              </a:rPr>
              <a:t>pages  </a:t>
            </a:r>
            <a:r>
              <a:rPr sz="2350" spc="-5" dirty="0">
                <a:latin typeface="Times New Roman"/>
                <a:cs typeface="Times New Roman"/>
              </a:rPr>
              <a:t>(such </a:t>
            </a:r>
            <a:r>
              <a:rPr sz="2350" dirty="0">
                <a:latin typeface="Times New Roman"/>
                <a:cs typeface="Times New Roman"/>
              </a:rPr>
              <a:t> </a:t>
            </a:r>
            <a:r>
              <a:rPr sz="2350" spc="-35" dirty="0">
                <a:latin typeface="Times New Roman"/>
                <a:cs typeface="Times New Roman"/>
              </a:rPr>
              <a:t>as</a:t>
            </a:r>
            <a:endParaRPr sz="2350">
              <a:latin typeface="Times New Roman"/>
              <a:cs typeface="Times New Roman"/>
            </a:endParaRPr>
          </a:p>
          <a:p>
            <a:pPr marR="5715" algn="r">
              <a:lnSpc>
                <a:spcPts val="2815"/>
              </a:lnSpc>
              <a:spcBef>
                <a:spcPts val="15"/>
              </a:spcBef>
              <a:tabLst>
                <a:tab pos="567055" algn="l"/>
                <a:tab pos="1430020" algn="l"/>
                <a:tab pos="2106930" algn="l"/>
                <a:tab pos="2423795" algn="l"/>
                <a:tab pos="3823335" algn="l"/>
                <a:tab pos="4719955" algn="l"/>
                <a:tab pos="5234940" algn="l"/>
                <a:tab pos="6216650" algn="l"/>
                <a:tab pos="7277734" algn="l"/>
              </a:tabLst>
            </a:pPr>
            <a:r>
              <a:rPr sz="2350" dirty="0">
                <a:latin typeface="Times New Roman"/>
                <a:cs typeface="Times New Roman"/>
              </a:rPr>
              <a:t>1</a:t>
            </a:r>
            <a:r>
              <a:rPr sz="2350" spc="-5" dirty="0">
                <a:latin typeface="Times New Roman"/>
                <a:cs typeface="Times New Roman"/>
              </a:rPr>
              <a:t>6</a:t>
            </a:r>
            <a:r>
              <a:rPr sz="2350" dirty="0">
                <a:latin typeface="Times New Roman"/>
                <a:cs typeface="Times New Roman"/>
              </a:rPr>
              <a:t>)	r</a:t>
            </a:r>
            <a:r>
              <a:rPr sz="2350" spc="-15" dirty="0">
                <a:latin typeface="Times New Roman"/>
                <a:cs typeface="Times New Roman"/>
              </a:rPr>
              <a:t>a</a:t>
            </a:r>
            <a:r>
              <a:rPr sz="2350" dirty="0">
                <a:latin typeface="Times New Roman"/>
                <a:cs typeface="Times New Roman"/>
              </a:rPr>
              <a:t>th</a:t>
            </a:r>
            <a:r>
              <a:rPr sz="2350" spc="-20" dirty="0">
                <a:latin typeface="Times New Roman"/>
                <a:cs typeface="Times New Roman"/>
              </a:rPr>
              <a:t>e</a:t>
            </a:r>
            <a:r>
              <a:rPr sz="2350" dirty="0">
                <a:latin typeface="Times New Roman"/>
                <a:cs typeface="Times New Roman"/>
              </a:rPr>
              <a:t>r	th</a:t>
            </a:r>
            <a:r>
              <a:rPr sz="2350" spc="-20" dirty="0">
                <a:latin typeface="Times New Roman"/>
                <a:cs typeface="Times New Roman"/>
              </a:rPr>
              <a:t>a</a:t>
            </a:r>
            <a:r>
              <a:rPr sz="2350" dirty="0">
                <a:latin typeface="Times New Roman"/>
                <a:cs typeface="Times New Roman"/>
              </a:rPr>
              <a:t>n	1	Esp</a:t>
            </a:r>
            <a:r>
              <a:rPr sz="2350" spc="-35" dirty="0">
                <a:latin typeface="Times New Roman"/>
                <a:cs typeface="Times New Roman"/>
              </a:rPr>
              <a:t>e</a:t>
            </a:r>
            <a:r>
              <a:rPr sz="2350" spc="-15" dirty="0">
                <a:latin typeface="Times New Roman"/>
                <a:cs typeface="Times New Roman"/>
              </a:rPr>
              <a:t>c</a:t>
            </a:r>
            <a:r>
              <a:rPr sz="2350" dirty="0">
                <a:latin typeface="Times New Roman"/>
                <a:cs typeface="Times New Roman"/>
              </a:rPr>
              <a:t>i</a:t>
            </a:r>
            <a:r>
              <a:rPr sz="2350" spc="-20" dirty="0">
                <a:latin typeface="Times New Roman"/>
                <a:cs typeface="Times New Roman"/>
              </a:rPr>
              <a:t>a</a:t>
            </a:r>
            <a:r>
              <a:rPr sz="2350" dirty="0">
                <a:latin typeface="Times New Roman"/>
                <a:cs typeface="Times New Roman"/>
              </a:rPr>
              <a:t>l</a:t>
            </a:r>
            <a:r>
              <a:rPr sz="2350" spc="5" dirty="0">
                <a:latin typeface="Times New Roman"/>
                <a:cs typeface="Times New Roman"/>
              </a:rPr>
              <a:t>l</a:t>
            </a:r>
            <a:r>
              <a:rPr sz="2350" dirty="0">
                <a:latin typeface="Times New Roman"/>
                <a:cs typeface="Times New Roman"/>
              </a:rPr>
              <a:t>y	us</a:t>
            </a:r>
            <a:r>
              <a:rPr sz="2350" spc="5" dirty="0">
                <a:latin typeface="Times New Roman"/>
                <a:cs typeface="Times New Roman"/>
              </a:rPr>
              <a:t>e</a:t>
            </a:r>
            <a:r>
              <a:rPr sz="2350" spc="-20" dirty="0">
                <a:latin typeface="Times New Roman"/>
                <a:cs typeface="Times New Roman"/>
              </a:rPr>
              <a:t>f</a:t>
            </a:r>
            <a:r>
              <a:rPr sz="2350" dirty="0">
                <a:latin typeface="Times New Roman"/>
                <a:cs typeface="Times New Roman"/>
              </a:rPr>
              <a:t>ul	</a:t>
            </a:r>
            <a:r>
              <a:rPr sz="2350" spc="-20" dirty="0">
                <a:latin typeface="Times New Roman"/>
                <a:cs typeface="Times New Roman"/>
              </a:rPr>
              <a:t>f</a:t>
            </a:r>
            <a:r>
              <a:rPr sz="2350" dirty="0">
                <a:latin typeface="Times New Roman"/>
                <a:cs typeface="Times New Roman"/>
              </a:rPr>
              <a:t>or	</a:t>
            </a:r>
            <a:r>
              <a:rPr sz="2350" b="1" dirty="0">
                <a:solidFill>
                  <a:srgbClr val="0033CC"/>
                </a:solidFill>
                <a:latin typeface="Times New Roman"/>
                <a:cs typeface="Times New Roman"/>
              </a:rPr>
              <a:t>s</a:t>
            </a:r>
            <a:r>
              <a:rPr sz="2350" b="1" spc="5" dirty="0">
                <a:solidFill>
                  <a:srgbClr val="0033CC"/>
                </a:solidFill>
                <a:latin typeface="Times New Roman"/>
                <a:cs typeface="Times New Roman"/>
              </a:rPr>
              <a:t>p</a:t>
            </a:r>
            <a:r>
              <a:rPr sz="2350" b="1" dirty="0">
                <a:solidFill>
                  <a:srgbClr val="0033CC"/>
                </a:solidFill>
                <a:latin typeface="Times New Roman"/>
                <a:cs typeface="Times New Roman"/>
              </a:rPr>
              <a:t>a</a:t>
            </a:r>
            <a:r>
              <a:rPr sz="2350" b="1" spc="-10" dirty="0">
                <a:solidFill>
                  <a:srgbClr val="0033CC"/>
                </a:solidFill>
                <a:latin typeface="Times New Roman"/>
                <a:cs typeface="Times New Roman"/>
              </a:rPr>
              <a:t>r</a:t>
            </a:r>
            <a:r>
              <a:rPr sz="2350" b="1" dirty="0">
                <a:solidFill>
                  <a:srgbClr val="0033CC"/>
                </a:solidFill>
                <a:latin typeface="Times New Roman"/>
                <a:cs typeface="Times New Roman"/>
              </a:rPr>
              <a:t>se	</a:t>
            </a:r>
            <a:r>
              <a:rPr sz="2350" spc="-15" dirty="0">
                <a:latin typeface="Times New Roman"/>
                <a:cs typeface="Times New Roman"/>
              </a:rPr>
              <a:t>a</a:t>
            </a:r>
            <a:r>
              <a:rPr sz="2350" dirty="0">
                <a:latin typeface="Times New Roman"/>
                <a:cs typeface="Times New Roman"/>
              </a:rPr>
              <a:t>dd</a:t>
            </a:r>
            <a:r>
              <a:rPr sz="2350" spc="5" dirty="0">
                <a:latin typeface="Times New Roman"/>
                <a:cs typeface="Times New Roman"/>
              </a:rPr>
              <a:t>r</a:t>
            </a:r>
            <a:r>
              <a:rPr sz="2350" spc="-15" dirty="0">
                <a:latin typeface="Times New Roman"/>
                <a:cs typeface="Times New Roman"/>
              </a:rPr>
              <a:t>e</a:t>
            </a:r>
            <a:r>
              <a:rPr sz="2350" dirty="0">
                <a:latin typeface="Times New Roman"/>
                <a:cs typeface="Times New Roman"/>
              </a:rPr>
              <a:t>ss	sp</a:t>
            </a:r>
            <a:r>
              <a:rPr sz="2350" spc="-15" dirty="0">
                <a:latin typeface="Times New Roman"/>
                <a:cs typeface="Times New Roman"/>
              </a:rPr>
              <a:t>ace</a:t>
            </a:r>
            <a:r>
              <a:rPr sz="2350" dirty="0">
                <a:latin typeface="Times New Roman"/>
                <a:cs typeface="Times New Roman"/>
              </a:rPr>
              <a:t>s</a:t>
            </a:r>
            <a:endParaRPr sz="2350">
              <a:latin typeface="Times New Roman"/>
              <a:cs typeface="Times New Roman"/>
            </a:endParaRPr>
          </a:p>
          <a:p>
            <a:pPr marL="756285">
              <a:lnSpc>
                <a:spcPts val="2815"/>
              </a:lnSpc>
            </a:pPr>
            <a:r>
              <a:rPr sz="2350" dirty="0">
                <a:latin typeface="Times New Roman"/>
                <a:cs typeface="Times New Roman"/>
              </a:rPr>
              <a:t>(where </a:t>
            </a:r>
            <a:r>
              <a:rPr sz="2350" spc="-5" dirty="0">
                <a:latin typeface="Times New Roman"/>
                <a:cs typeface="Times New Roman"/>
              </a:rPr>
              <a:t>memory references are non-contiguous and</a:t>
            </a:r>
            <a:r>
              <a:rPr sz="2350" dirty="0">
                <a:latin typeface="Times New Roman"/>
                <a:cs typeface="Times New Roman"/>
              </a:rPr>
              <a:t> </a:t>
            </a:r>
            <a:r>
              <a:rPr sz="2350" spc="-5" dirty="0">
                <a:latin typeface="Times New Roman"/>
                <a:cs typeface="Times New Roman"/>
              </a:rPr>
              <a:t>scattered)</a:t>
            </a:r>
            <a:endParaRPr sz="2350">
              <a:latin typeface="Times New Roman"/>
              <a:cs typeface="Times New Roman"/>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889885" y="20777"/>
            <a:ext cx="2952750" cy="454025"/>
          </a:xfrm>
          <a:prstGeom prst="rect">
            <a:avLst/>
          </a:prstGeom>
        </p:spPr>
        <p:txBody>
          <a:bodyPr vert="horz" wrap="square" lIns="0" tIns="13970" rIns="0" bIns="0" rtlCol="0">
            <a:spAutoFit/>
          </a:bodyPr>
          <a:lstStyle/>
          <a:p>
            <a:pPr marL="12700">
              <a:lnSpc>
                <a:spcPct val="100000"/>
              </a:lnSpc>
              <a:spcBef>
                <a:spcPts val="110"/>
              </a:spcBef>
            </a:pPr>
            <a:r>
              <a:rPr sz="2800" b="1" spc="5" dirty="0">
                <a:solidFill>
                  <a:srgbClr val="0033CC"/>
                </a:solidFill>
                <a:latin typeface="Times New Roman"/>
                <a:cs typeface="Times New Roman"/>
              </a:rPr>
              <a:t>Hashed Page</a:t>
            </a:r>
            <a:r>
              <a:rPr sz="2800" b="1" spc="-175" dirty="0">
                <a:solidFill>
                  <a:srgbClr val="0033CC"/>
                </a:solidFill>
                <a:latin typeface="Times New Roman"/>
                <a:cs typeface="Times New Roman"/>
              </a:rPr>
              <a:t> </a:t>
            </a:r>
            <a:r>
              <a:rPr sz="2800" b="1" spc="5" dirty="0">
                <a:solidFill>
                  <a:srgbClr val="0033CC"/>
                </a:solidFill>
                <a:latin typeface="Times New Roman"/>
                <a:cs typeface="Times New Roman"/>
              </a:rPr>
              <a:t>Table</a:t>
            </a:r>
            <a:endParaRPr sz="2800">
              <a:latin typeface="Times New Roman"/>
              <a:cs typeface="Times New Roman"/>
            </a:endParaRPr>
          </a:p>
        </p:txBody>
      </p:sp>
      <p:sp>
        <p:nvSpPr>
          <p:cNvPr id="3" name="object 3"/>
          <p:cNvSpPr/>
          <p:nvPr/>
        </p:nvSpPr>
        <p:spPr>
          <a:xfrm>
            <a:off x="319087" y="735076"/>
            <a:ext cx="8394700" cy="5598617"/>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88639" y="20777"/>
            <a:ext cx="3108325" cy="454025"/>
          </a:xfrm>
          <a:prstGeom prst="rect">
            <a:avLst/>
          </a:prstGeom>
        </p:spPr>
        <p:txBody>
          <a:bodyPr vert="horz" wrap="square" lIns="0" tIns="13970" rIns="0" bIns="0" rtlCol="0">
            <a:spAutoFit/>
          </a:bodyPr>
          <a:lstStyle/>
          <a:p>
            <a:pPr marL="12700">
              <a:lnSpc>
                <a:spcPct val="100000"/>
              </a:lnSpc>
              <a:spcBef>
                <a:spcPts val="110"/>
              </a:spcBef>
            </a:pPr>
            <a:r>
              <a:rPr sz="2800" b="1" spc="5" dirty="0">
                <a:solidFill>
                  <a:srgbClr val="0033CC"/>
                </a:solidFill>
                <a:latin typeface="Times New Roman"/>
                <a:cs typeface="Times New Roman"/>
              </a:rPr>
              <a:t>Inverted </a:t>
            </a:r>
            <a:r>
              <a:rPr sz="2800" b="1" dirty="0">
                <a:solidFill>
                  <a:srgbClr val="0033CC"/>
                </a:solidFill>
                <a:latin typeface="Times New Roman"/>
                <a:cs typeface="Times New Roman"/>
              </a:rPr>
              <a:t>Page</a:t>
            </a:r>
            <a:r>
              <a:rPr sz="2800" b="1" spc="-180" dirty="0">
                <a:solidFill>
                  <a:srgbClr val="0033CC"/>
                </a:solidFill>
                <a:latin typeface="Times New Roman"/>
                <a:cs typeface="Times New Roman"/>
              </a:rPr>
              <a:t> </a:t>
            </a:r>
            <a:r>
              <a:rPr sz="2800" b="1" spc="5" dirty="0">
                <a:solidFill>
                  <a:srgbClr val="0033CC"/>
                </a:solidFill>
                <a:latin typeface="Times New Roman"/>
                <a:cs typeface="Times New Roman"/>
              </a:rPr>
              <a:t>Table</a:t>
            </a:r>
            <a:endParaRPr sz="2800">
              <a:latin typeface="Times New Roman"/>
              <a:cs typeface="Times New Roman"/>
            </a:endParaRPr>
          </a:p>
        </p:txBody>
      </p:sp>
      <p:sp>
        <p:nvSpPr>
          <p:cNvPr id="3" name="object 3"/>
          <p:cNvSpPr txBox="1"/>
          <p:nvPr/>
        </p:nvSpPr>
        <p:spPr>
          <a:xfrm>
            <a:off x="78739" y="636854"/>
            <a:ext cx="8994140" cy="4203700"/>
          </a:xfrm>
          <a:prstGeom prst="rect">
            <a:avLst/>
          </a:prstGeom>
        </p:spPr>
        <p:txBody>
          <a:bodyPr vert="horz" wrap="square" lIns="0" tIns="12700" rIns="0" bIns="0" rtlCol="0">
            <a:spAutoFit/>
          </a:bodyPr>
          <a:lstStyle/>
          <a:p>
            <a:pPr marL="356870" indent="-344805" algn="just">
              <a:lnSpc>
                <a:spcPct val="100000"/>
              </a:lnSpc>
              <a:spcBef>
                <a:spcPts val="100"/>
              </a:spcBef>
              <a:buClr>
                <a:srgbClr val="993300"/>
              </a:buClr>
              <a:buSzPct val="110416"/>
              <a:buFont typeface="Wingdings"/>
              <a:buChar char=""/>
              <a:tabLst>
                <a:tab pos="357505" algn="l"/>
              </a:tabLst>
            </a:pPr>
            <a:r>
              <a:rPr sz="2400" spc="-20" dirty="0">
                <a:latin typeface="Times New Roman"/>
                <a:cs typeface="Times New Roman"/>
              </a:rPr>
              <a:t>In</a:t>
            </a:r>
            <a:r>
              <a:rPr sz="2400" spc="310" dirty="0">
                <a:latin typeface="Times New Roman"/>
                <a:cs typeface="Times New Roman"/>
              </a:rPr>
              <a:t> </a:t>
            </a:r>
            <a:r>
              <a:rPr sz="2400" dirty="0">
                <a:latin typeface="Times New Roman"/>
                <a:cs typeface="Times New Roman"/>
              </a:rPr>
              <a:t>most</a:t>
            </a:r>
            <a:r>
              <a:rPr sz="2400" spc="320" dirty="0">
                <a:latin typeface="Times New Roman"/>
                <a:cs typeface="Times New Roman"/>
              </a:rPr>
              <a:t> </a:t>
            </a:r>
            <a:r>
              <a:rPr sz="2400" spc="-5" dirty="0">
                <a:latin typeface="Times New Roman"/>
                <a:cs typeface="Times New Roman"/>
              </a:rPr>
              <a:t>operating</a:t>
            </a:r>
            <a:r>
              <a:rPr sz="2400" spc="290" dirty="0">
                <a:latin typeface="Times New Roman"/>
                <a:cs typeface="Times New Roman"/>
              </a:rPr>
              <a:t> </a:t>
            </a:r>
            <a:r>
              <a:rPr sz="2400" dirty="0">
                <a:latin typeface="Times New Roman"/>
                <a:cs typeface="Times New Roman"/>
              </a:rPr>
              <a:t>system,</a:t>
            </a:r>
            <a:r>
              <a:rPr sz="2400" spc="320" dirty="0">
                <a:latin typeface="Times New Roman"/>
                <a:cs typeface="Times New Roman"/>
              </a:rPr>
              <a:t> </a:t>
            </a:r>
            <a:r>
              <a:rPr sz="2400" dirty="0">
                <a:latin typeface="Times New Roman"/>
                <a:cs typeface="Times New Roman"/>
              </a:rPr>
              <a:t>a</a:t>
            </a:r>
            <a:r>
              <a:rPr sz="2400" spc="305" dirty="0">
                <a:latin typeface="Times New Roman"/>
                <a:cs typeface="Times New Roman"/>
              </a:rPr>
              <a:t> </a:t>
            </a:r>
            <a:r>
              <a:rPr sz="2400" b="1" spc="-5" dirty="0">
                <a:solidFill>
                  <a:srgbClr val="FF0000"/>
                </a:solidFill>
                <a:latin typeface="Times New Roman"/>
                <a:cs typeface="Times New Roman"/>
              </a:rPr>
              <a:t>separate</a:t>
            </a:r>
            <a:r>
              <a:rPr sz="2400" b="1" spc="305" dirty="0">
                <a:solidFill>
                  <a:srgbClr val="FF0000"/>
                </a:solidFill>
                <a:latin typeface="Times New Roman"/>
                <a:cs typeface="Times New Roman"/>
              </a:rPr>
              <a:t> </a:t>
            </a:r>
            <a:r>
              <a:rPr sz="2400" b="1" dirty="0">
                <a:solidFill>
                  <a:srgbClr val="FF0000"/>
                </a:solidFill>
                <a:latin typeface="Times New Roman"/>
                <a:cs typeface="Times New Roman"/>
              </a:rPr>
              <a:t>page</a:t>
            </a:r>
            <a:r>
              <a:rPr sz="2400" b="1" spc="310" dirty="0">
                <a:solidFill>
                  <a:srgbClr val="FF0000"/>
                </a:solidFill>
                <a:latin typeface="Times New Roman"/>
                <a:cs typeface="Times New Roman"/>
              </a:rPr>
              <a:t> </a:t>
            </a:r>
            <a:r>
              <a:rPr sz="2400" b="1" spc="-10" dirty="0">
                <a:solidFill>
                  <a:srgbClr val="FF0000"/>
                </a:solidFill>
                <a:latin typeface="Times New Roman"/>
                <a:cs typeface="Times New Roman"/>
              </a:rPr>
              <a:t>table</a:t>
            </a:r>
            <a:r>
              <a:rPr sz="2400" b="1" spc="305" dirty="0">
                <a:solidFill>
                  <a:srgbClr val="FF0000"/>
                </a:solidFill>
                <a:latin typeface="Times New Roman"/>
                <a:cs typeface="Times New Roman"/>
              </a:rPr>
              <a:t> </a:t>
            </a:r>
            <a:r>
              <a:rPr sz="2400" b="1" dirty="0">
                <a:solidFill>
                  <a:srgbClr val="FF0000"/>
                </a:solidFill>
                <a:latin typeface="Times New Roman"/>
                <a:cs typeface="Times New Roman"/>
              </a:rPr>
              <a:t>is</a:t>
            </a:r>
            <a:r>
              <a:rPr sz="2400" b="1" spc="315" dirty="0">
                <a:solidFill>
                  <a:srgbClr val="FF0000"/>
                </a:solidFill>
                <a:latin typeface="Times New Roman"/>
                <a:cs typeface="Times New Roman"/>
              </a:rPr>
              <a:t> </a:t>
            </a:r>
            <a:r>
              <a:rPr sz="2400" b="1" spc="-5" dirty="0">
                <a:solidFill>
                  <a:srgbClr val="FF0000"/>
                </a:solidFill>
                <a:latin typeface="Times New Roman"/>
                <a:cs typeface="Times New Roman"/>
              </a:rPr>
              <a:t>maintained</a:t>
            </a:r>
            <a:r>
              <a:rPr sz="2400" b="1" spc="300" dirty="0">
                <a:solidFill>
                  <a:srgbClr val="FF0000"/>
                </a:solidFill>
                <a:latin typeface="Times New Roman"/>
                <a:cs typeface="Times New Roman"/>
              </a:rPr>
              <a:t> </a:t>
            </a:r>
            <a:r>
              <a:rPr sz="2400" b="1" dirty="0">
                <a:solidFill>
                  <a:srgbClr val="FF0000"/>
                </a:solidFill>
                <a:latin typeface="Times New Roman"/>
                <a:cs typeface="Times New Roman"/>
              </a:rPr>
              <a:t>for</a:t>
            </a:r>
            <a:endParaRPr sz="2400">
              <a:latin typeface="Times New Roman"/>
              <a:cs typeface="Times New Roman"/>
            </a:endParaRPr>
          </a:p>
          <a:p>
            <a:pPr marL="356870" algn="just">
              <a:lnSpc>
                <a:spcPct val="100000"/>
              </a:lnSpc>
            </a:pPr>
            <a:r>
              <a:rPr sz="2400" b="1" spc="-10" dirty="0">
                <a:solidFill>
                  <a:srgbClr val="FF0000"/>
                </a:solidFill>
                <a:latin typeface="Times New Roman"/>
                <a:cs typeface="Times New Roman"/>
              </a:rPr>
              <a:t>each</a:t>
            </a:r>
            <a:r>
              <a:rPr sz="2400" b="1" spc="-20" dirty="0">
                <a:solidFill>
                  <a:srgbClr val="FF0000"/>
                </a:solidFill>
                <a:latin typeface="Times New Roman"/>
                <a:cs typeface="Times New Roman"/>
              </a:rPr>
              <a:t> </a:t>
            </a:r>
            <a:r>
              <a:rPr sz="2400" b="1" spc="-5" dirty="0">
                <a:solidFill>
                  <a:srgbClr val="FF0000"/>
                </a:solidFill>
                <a:latin typeface="Times New Roman"/>
                <a:cs typeface="Times New Roman"/>
              </a:rPr>
              <a:t>process</a:t>
            </a:r>
            <a:endParaRPr sz="2400">
              <a:latin typeface="Times New Roman"/>
              <a:cs typeface="Times New Roman"/>
            </a:endParaRPr>
          </a:p>
          <a:p>
            <a:pPr marL="356870" marR="8255" indent="-344805" algn="just">
              <a:lnSpc>
                <a:spcPct val="100000"/>
              </a:lnSpc>
              <a:spcBef>
                <a:spcPts val="1010"/>
              </a:spcBef>
              <a:buClr>
                <a:srgbClr val="993300"/>
              </a:buClr>
              <a:buSzPct val="110416"/>
              <a:buFont typeface="Wingdings"/>
              <a:buChar char=""/>
              <a:tabLst>
                <a:tab pos="357505" algn="l"/>
              </a:tabLst>
            </a:pPr>
            <a:r>
              <a:rPr sz="2400" dirty="0">
                <a:latin typeface="Times New Roman"/>
                <a:cs typeface="Times New Roman"/>
              </a:rPr>
              <a:t>So, for </a:t>
            </a:r>
            <a:r>
              <a:rPr sz="2400" b="1" spc="-135" dirty="0">
                <a:solidFill>
                  <a:srgbClr val="FF0000"/>
                </a:solidFill>
                <a:latin typeface="Times New Roman"/>
                <a:cs typeface="Times New Roman"/>
              </a:rPr>
              <a:t>‗n‘ </a:t>
            </a:r>
            <a:r>
              <a:rPr sz="2400" b="1" spc="-5" dirty="0">
                <a:solidFill>
                  <a:srgbClr val="FF0000"/>
                </a:solidFill>
                <a:latin typeface="Times New Roman"/>
                <a:cs typeface="Times New Roman"/>
              </a:rPr>
              <a:t>number </a:t>
            </a:r>
            <a:r>
              <a:rPr sz="2400" b="1" dirty="0">
                <a:solidFill>
                  <a:srgbClr val="FF0000"/>
                </a:solidFill>
                <a:latin typeface="Times New Roman"/>
                <a:cs typeface="Times New Roman"/>
              </a:rPr>
              <a:t>of </a:t>
            </a:r>
            <a:r>
              <a:rPr sz="2400" b="1" spc="-5" dirty="0">
                <a:solidFill>
                  <a:srgbClr val="FF0000"/>
                </a:solidFill>
                <a:latin typeface="Times New Roman"/>
                <a:cs typeface="Times New Roman"/>
              </a:rPr>
              <a:t>processes, there </a:t>
            </a:r>
            <a:r>
              <a:rPr sz="2400" b="1" dirty="0">
                <a:solidFill>
                  <a:srgbClr val="FF0000"/>
                </a:solidFill>
                <a:latin typeface="Times New Roman"/>
                <a:cs typeface="Times New Roman"/>
              </a:rPr>
              <a:t>will be </a:t>
            </a:r>
            <a:r>
              <a:rPr sz="2400" b="1" spc="-135" dirty="0">
                <a:solidFill>
                  <a:srgbClr val="FF0000"/>
                </a:solidFill>
                <a:latin typeface="Times New Roman"/>
                <a:cs typeface="Times New Roman"/>
              </a:rPr>
              <a:t>‗n‘ </a:t>
            </a:r>
            <a:r>
              <a:rPr sz="2400" b="1" spc="-10" dirty="0">
                <a:solidFill>
                  <a:srgbClr val="FF0000"/>
                </a:solidFill>
                <a:latin typeface="Times New Roman"/>
                <a:cs typeface="Times New Roman"/>
              </a:rPr>
              <a:t>number </a:t>
            </a:r>
            <a:r>
              <a:rPr sz="2400" b="1" dirty="0">
                <a:solidFill>
                  <a:srgbClr val="FF0000"/>
                </a:solidFill>
                <a:latin typeface="Times New Roman"/>
                <a:cs typeface="Times New Roman"/>
              </a:rPr>
              <a:t>of page  </a:t>
            </a:r>
            <a:r>
              <a:rPr sz="2400" b="1" spc="-5" dirty="0">
                <a:solidFill>
                  <a:srgbClr val="FF0000"/>
                </a:solidFill>
                <a:latin typeface="Times New Roman"/>
                <a:cs typeface="Times New Roman"/>
              </a:rPr>
              <a:t>tables.</a:t>
            </a:r>
            <a:endParaRPr sz="2400">
              <a:latin typeface="Times New Roman"/>
              <a:cs typeface="Times New Roman"/>
            </a:endParaRPr>
          </a:p>
          <a:p>
            <a:pPr marL="356870" marR="6985" indent="-344805" algn="just">
              <a:lnSpc>
                <a:spcPct val="100000"/>
              </a:lnSpc>
              <a:spcBef>
                <a:spcPts val="1010"/>
              </a:spcBef>
              <a:buClr>
                <a:srgbClr val="993300"/>
              </a:buClr>
              <a:buSzPct val="110416"/>
              <a:buFont typeface="Wingdings"/>
              <a:buChar char=""/>
              <a:tabLst>
                <a:tab pos="357505" algn="l"/>
              </a:tabLst>
            </a:pPr>
            <a:r>
              <a:rPr sz="2400" spc="-10" dirty="0">
                <a:latin typeface="Times New Roman"/>
                <a:cs typeface="Times New Roman"/>
              </a:rPr>
              <a:t>For </a:t>
            </a:r>
            <a:r>
              <a:rPr sz="2400" spc="-5" dirty="0">
                <a:latin typeface="Times New Roman"/>
                <a:cs typeface="Times New Roman"/>
              </a:rPr>
              <a:t>large </a:t>
            </a:r>
            <a:r>
              <a:rPr sz="2400" dirty="0">
                <a:latin typeface="Times New Roman"/>
                <a:cs typeface="Times New Roman"/>
              </a:rPr>
              <a:t>processes, there would be many </a:t>
            </a:r>
            <a:r>
              <a:rPr sz="2400" spc="-5" dirty="0">
                <a:latin typeface="Times New Roman"/>
                <a:cs typeface="Times New Roman"/>
              </a:rPr>
              <a:t>pages and </a:t>
            </a:r>
            <a:r>
              <a:rPr sz="2400" dirty="0">
                <a:latin typeface="Times New Roman"/>
                <a:cs typeface="Times New Roman"/>
              </a:rPr>
              <a:t>for maintaining  </a:t>
            </a:r>
            <a:r>
              <a:rPr sz="2400" spc="-5" dirty="0">
                <a:latin typeface="Times New Roman"/>
                <a:cs typeface="Times New Roman"/>
              </a:rPr>
              <a:t>information about </a:t>
            </a:r>
            <a:r>
              <a:rPr sz="2400" dirty="0">
                <a:latin typeface="Times New Roman"/>
                <a:cs typeface="Times New Roman"/>
              </a:rPr>
              <a:t>these </a:t>
            </a:r>
            <a:r>
              <a:rPr sz="2400" spc="-5" dirty="0">
                <a:latin typeface="Times New Roman"/>
                <a:cs typeface="Times New Roman"/>
              </a:rPr>
              <a:t>pages, there </a:t>
            </a:r>
            <a:r>
              <a:rPr sz="2400" dirty="0">
                <a:latin typeface="Times New Roman"/>
                <a:cs typeface="Times New Roman"/>
              </a:rPr>
              <a:t>would be too many </a:t>
            </a:r>
            <a:r>
              <a:rPr sz="2400" spc="-5" dirty="0">
                <a:latin typeface="Times New Roman"/>
                <a:cs typeface="Times New Roman"/>
              </a:rPr>
              <a:t>entries </a:t>
            </a:r>
            <a:r>
              <a:rPr sz="2400" spc="5" dirty="0">
                <a:latin typeface="Times New Roman"/>
                <a:cs typeface="Times New Roman"/>
              </a:rPr>
              <a:t>in  </a:t>
            </a:r>
            <a:r>
              <a:rPr sz="2400" spc="-5" dirty="0">
                <a:latin typeface="Times New Roman"/>
                <a:cs typeface="Times New Roman"/>
              </a:rPr>
              <a:t>their </a:t>
            </a:r>
            <a:r>
              <a:rPr sz="2400" spc="-10" dirty="0">
                <a:latin typeface="Times New Roman"/>
                <a:cs typeface="Times New Roman"/>
              </a:rPr>
              <a:t>page </a:t>
            </a:r>
            <a:r>
              <a:rPr sz="2400" spc="-5" dirty="0">
                <a:latin typeface="Times New Roman"/>
                <a:cs typeface="Times New Roman"/>
              </a:rPr>
              <a:t>tables which itself would occupy </a:t>
            </a:r>
            <a:r>
              <a:rPr sz="2400" dirty="0">
                <a:latin typeface="Times New Roman"/>
                <a:cs typeface="Times New Roman"/>
              </a:rPr>
              <a:t>a lot </a:t>
            </a:r>
            <a:r>
              <a:rPr sz="2400" spc="-5" dirty="0">
                <a:latin typeface="Times New Roman"/>
                <a:cs typeface="Times New Roman"/>
              </a:rPr>
              <a:t>of </a:t>
            </a:r>
            <a:r>
              <a:rPr sz="2400" dirty="0">
                <a:latin typeface="Times New Roman"/>
                <a:cs typeface="Times New Roman"/>
              </a:rPr>
              <a:t>the</a:t>
            </a:r>
            <a:r>
              <a:rPr sz="2400" spc="20" dirty="0">
                <a:latin typeface="Times New Roman"/>
                <a:cs typeface="Times New Roman"/>
              </a:rPr>
              <a:t> </a:t>
            </a:r>
            <a:r>
              <a:rPr sz="2400" spc="-5" dirty="0">
                <a:latin typeface="Times New Roman"/>
                <a:cs typeface="Times New Roman"/>
              </a:rPr>
              <a:t>memory</a:t>
            </a:r>
            <a:endParaRPr sz="2400">
              <a:latin typeface="Times New Roman"/>
              <a:cs typeface="Times New Roman"/>
            </a:endParaRPr>
          </a:p>
          <a:p>
            <a:pPr marL="356870" marR="12065" indent="-344805" algn="just">
              <a:lnSpc>
                <a:spcPct val="100000"/>
              </a:lnSpc>
              <a:spcBef>
                <a:spcPts val="1015"/>
              </a:spcBef>
              <a:buClr>
                <a:srgbClr val="993300"/>
              </a:buClr>
              <a:buSzPct val="110416"/>
              <a:buFont typeface="Wingdings"/>
              <a:buChar char=""/>
              <a:tabLst>
                <a:tab pos="357505" algn="l"/>
              </a:tabLst>
            </a:pPr>
            <a:r>
              <a:rPr sz="2400" spc="-10" dirty="0">
                <a:latin typeface="Times New Roman"/>
                <a:cs typeface="Times New Roman"/>
              </a:rPr>
              <a:t>Hence </a:t>
            </a:r>
            <a:r>
              <a:rPr sz="2400" spc="5" dirty="0">
                <a:latin typeface="Times New Roman"/>
                <a:cs typeface="Times New Roman"/>
              </a:rPr>
              <a:t>memory </a:t>
            </a:r>
            <a:r>
              <a:rPr sz="2400" spc="-5" dirty="0">
                <a:latin typeface="Times New Roman"/>
                <a:cs typeface="Times New Roman"/>
              </a:rPr>
              <a:t>utilization </a:t>
            </a:r>
            <a:r>
              <a:rPr sz="2400" dirty="0">
                <a:latin typeface="Times New Roman"/>
                <a:cs typeface="Times New Roman"/>
              </a:rPr>
              <a:t>is not </a:t>
            </a:r>
            <a:r>
              <a:rPr sz="2400" spc="-5" dirty="0">
                <a:latin typeface="Times New Roman"/>
                <a:cs typeface="Times New Roman"/>
              </a:rPr>
              <a:t>efficient </a:t>
            </a:r>
            <a:r>
              <a:rPr sz="2400" spc="-10" dirty="0">
                <a:latin typeface="Times New Roman"/>
                <a:cs typeface="Times New Roman"/>
              </a:rPr>
              <a:t>as </a:t>
            </a:r>
            <a:r>
              <a:rPr sz="2400" dirty="0">
                <a:latin typeface="Times New Roman"/>
                <a:cs typeface="Times New Roman"/>
              </a:rPr>
              <a:t>a lot of memory is </a:t>
            </a:r>
            <a:r>
              <a:rPr sz="2400" spc="-5" dirty="0">
                <a:latin typeface="Times New Roman"/>
                <a:cs typeface="Times New Roman"/>
              </a:rPr>
              <a:t>wasted  </a:t>
            </a:r>
            <a:r>
              <a:rPr sz="2400" dirty="0">
                <a:latin typeface="Times New Roman"/>
                <a:cs typeface="Times New Roman"/>
              </a:rPr>
              <a:t>in maintaining </a:t>
            </a:r>
            <a:r>
              <a:rPr sz="2400" spc="-10" dirty="0">
                <a:latin typeface="Times New Roman"/>
                <a:cs typeface="Times New Roman"/>
              </a:rPr>
              <a:t>page </a:t>
            </a:r>
            <a:r>
              <a:rPr sz="2400" spc="-5" dirty="0">
                <a:latin typeface="Times New Roman"/>
                <a:cs typeface="Times New Roman"/>
              </a:rPr>
              <a:t>tables</a:t>
            </a:r>
            <a:r>
              <a:rPr sz="2400" spc="-35" dirty="0">
                <a:latin typeface="Times New Roman"/>
                <a:cs typeface="Times New Roman"/>
              </a:rPr>
              <a:t> </a:t>
            </a:r>
            <a:r>
              <a:rPr sz="2400" spc="-5" dirty="0">
                <a:latin typeface="Times New Roman"/>
                <a:cs typeface="Times New Roman"/>
              </a:rPr>
              <a:t>itself</a:t>
            </a:r>
            <a:endParaRPr sz="2400">
              <a:latin typeface="Times New Roman"/>
              <a:cs typeface="Times New Roman"/>
            </a:endParaRPr>
          </a:p>
          <a:p>
            <a:pPr marL="356870" indent="-344805" algn="just">
              <a:lnSpc>
                <a:spcPct val="100000"/>
              </a:lnSpc>
              <a:spcBef>
                <a:spcPts val="1010"/>
              </a:spcBef>
              <a:buClr>
                <a:srgbClr val="993300"/>
              </a:buClr>
              <a:buSzPct val="110416"/>
              <a:buFont typeface="Wingdings"/>
              <a:buChar char=""/>
              <a:tabLst>
                <a:tab pos="357505" algn="l"/>
              </a:tabLst>
            </a:pPr>
            <a:r>
              <a:rPr sz="2400" dirty="0">
                <a:latin typeface="Times New Roman"/>
                <a:cs typeface="Times New Roman"/>
              </a:rPr>
              <a:t>Solution to </a:t>
            </a:r>
            <a:r>
              <a:rPr sz="2400" spc="-5" dirty="0">
                <a:latin typeface="Times New Roman"/>
                <a:cs typeface="Times New Roman"/>
              </a:rPr>
              <a:t>memory </a:t>
            </a:r>
            <a:r>
              <a:rPr sz="2400" dirty="0">
                <a:latin typeface="Times New Roman"/>
                <a:cs typeface="Times New Roman"/>
              </a:rPr>
              <a:t>utilization is </a:t>
            </a:r>
            <a:r>
              <a:rPr sz="2400" spc="-15" dirty="0">
                <a:latin typeface="Times New Roman"/>
                <a:cs typeface="Times New Roman"/>
              </a:rPr>
              <a:t>Inverted </a:t>
            </a:r>
            <a:r>
              <a:rPr sz="2400" spc="-10" dirty="0">
                <a:latin typeface="Times New Roman"/>
                <a:cs typeface="Times New Roman"/>
              </a:rPr>
              <a:t>page </a:t>
            </a:r>
            <a:r>
              <a:rPr sz="2400" spc="-5" dirty="0">
                <a:latin typeface="Times New Roman"/>
                <a:cs typeface="Times New Roman"/>
              </a:rPr>
              <a:t>tables.</a:t>
            </a:r>
            <a:endParaRPr sz="2400">
              <a:latin typeface="Times New Roman"/>
              <a:cs typeface="Times New Roman"/>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088007" y="20777"/>
            <a:ext cx="4862830" cy="454025"/>
          </a:xfrm>
          <a:prstGeom prst="rect">
            <a:avLst/>
          </a:prstGeom>
        </p:spPr>
        <p:txBody>
          <a:bodyPr vert="horz" wrap="square" lIns="0" tIns="13970" rIns="0" bIns="0" rtlCol="0">
            <a:spAutoFit/>
          </a:bodyPr>
          <a:lstStyle/>
          <a:p>
            <a:pPr marL="12700">
              <a:lnSpc>
                <a:spcPct val="100000"/>
              </a:lnSpc>
              <a:spcBef>
                <a:spcPts val="110"/>
              </a:spcBef>
            </a:pPr>
            <a:r>
              <a:rPr sz="2800" b="1" spc="5" dirty="0">
                <a:solidFill>
                  <a:srgbClr val="0033CC"/>
                </a:solidFill>
                <a:latin typeface="Times New Roman"/>
                <a:cs typeface="Times New Roman"/>
              </a:rPr>
              <a:t>Inverted Page</a:t>
            </a:r>
            <a:r>
              <a:rPr sz="2800" b="1" spc="-135" dirty="0">
                <a:solidFill>
                  <a:srgbClr val="0033CC"/>
                </a:solidFill>
                <a:latin typeface="Times New Roman"/>
                <a:cs typeface="Times New Roman"/>
              </a:rPr>
              <a:t> </a:t>
            </a:r>
            <a:r>
              <a:rPr sz="2800" b="1" spc="5" dirty="0">
                <a:solidFill>
                  <a:srgbClr val="0033CC"/>
                </a:solidFill>
                <a:latin typeface="Times New Roman"/>
                <a:cs typeface="Times New Roman"/>
              </a:rPr>
              <a:t>Table(continued)</a:t>
            </a:r>
            <a:endParaRPr sz="2800">
              <a:latin typeface="Times New Roman"/>
              <a:cs typeface="Times New Roman"/>
            </a:endParaRPr>
          </a:p>
        </p:txBody>
      </p:sp>
      <p:sp>
        <p:nvSpPr>
          <p:cNvPr id="3" name="object 3"/>
          <p:cNvSpPr txBox="1"/>
          <p:nvPr/>
        </p:nvSpPr>
        <p:spPr>
          <a:xfrm>
            <a:off x="78739" y="525907"/>
            <a:ext cx="8800465" cy="4355465"/>
          </a:xfrm>
          <a:prstGeom prst="rect">
            <a:avLst/>
          </a:prstGeom>
        </p:spPr>
        <p:txBody>
          <a:bodyPr vert="horz" wrap="square" lIns="0" tIns="12700" rIns="0" bIns="0" rtlCol="0">
            <a:spAutoFit/>
          </a:bodyPr>
          <a:lstStyle/>
          <a:p>
            <a:pPr marL="12700" marR="12700" algn="just">
              <a:lnSpc>
                <a:spcPct val="100000"/>
              </a:lnSpc>
              <a:spcBef>
                <a:spcPts val="100"/>
              </a:spcBef>
              <a:buSzPct val="95833"/>
              <a:buFont typeface="Arial"/>
              <a:buChar char="•"/>
              <a:tabLst>
                <a:tab pos="120650" algn="l"/>
              </a:tabLst>
            </a:pPr>
            <a:r>
              <a:rPr sz="2400" spc="-5" dirty="0">
                <a:latin typeface="Times New Roman"/>
                <a:cs typeface="Times New Roman"/>
              </a:rPr>
              <a:t>An inverted page </a:t>
            </a:r>
            <a:r>
              <a:rPr sz="2400" dirty="0">
                <a:latin typeface="Times New Roman"/>
                <a:cs typeface="Times New Roman"/>
              </a:rPr>
              <a:t>table has one </a:t>
            </a:r>
            <a:r>
              <a:rPr sz="2400" spc="5" dirty="0">
                <a:latin typeface="Times New Roman"/>
                <a:cs typeface="Times New Roman"/>
              </a:rPr>
              <a:t>entry </a:t>
            </a:r>
            <a:r>
              <a:rPr sz="2400" dirty="0">
                <a:latin typeface="Times New Roman"/>
                <a:cs typeface="Times New Roman"/>
              </a:rPr>
              <a:t>for </a:t>
            </a:r>
            <a:r>
              <a:rPr sz="2400" spc="-10" dirty="0">
                <a:latin typeface="Times New Roman"/>
                <a:cs typeface="Times New Roman"/>
              </a:rPr>
              <a:t>each </a:t>
            </a:r>
            <a:r>
              <a:rPr sz="2400" spc="-5" dirty="0">
                <a:latin typeface="Times New Roman"/>
                <a:cs typeface="Times New Roman"/>
              </a:rPr>
              <a:t>real page(or frame) </a:t>
            </a:r>
            <a:r>
              <a:rPr sz="2400" dirty="0">
                <a:latin typeface="Times New Roman"/>
                <a:cs typeface="Times New Roman"/>
              </a:rPr>
              <a:t>of  </a:t>
            </a:r>
            <a:r>
              <a:rPr sz="2400" spc="-5" dirty="0">
                <a:latin typeface="Times New Roman"/>
                <a:cs typeface="Times New Roman"/>
              </a:rPr>
              <a:t>memory</a:t>
            </a:r>
            <a:endParaRPr sz="2400">
              <a:latin typeface="Times New Roman"/>
              <a:cs typeface="Times New Roman"/>
            </a:endParaRPr>
          </a:p>
          <a:p>
            <a:pPr marL="12700" marR="8255" algn="just">
              <a:lnSpc>
                <a:spcPct val="100000"/>
              </a:lnSpc>
              <a:buSzPct val="95833"/>
              <a:buFont typeface="Arial"/>
              <a:buChar char="•"/>
              <a:tabLst>
                <a:tab pos="120650" algn="l"/>
              </a:tabLst>
            </a:pPr>
            <a:r>
              <a:rPr sz="2400" spc="-10" dirty="0">
                <a:latin typeface="Times New Roman"/>
                <a:cs typeface="Times New Roman"/>
              </a:rPr>
              <a:t>Each </a:t>
            </a:r>
            <a:r>
              <a:rPr sz="2400" spc="5" dirty="0">
                <a:latin typeface="Times New Roman"/>
                <a:cs typeface="Times New Roman"/>
              </a:rPr>
              <a:t>entry </a:t>
            </a:r>
            <a:r>
              <a:rPr sz="2400" spc="-5" dirty="0">
                <a:latin typeface="Times New Roman"/>
                <a:cs typeface="Times New Roman"/>
              </a:rPr>
              <a:t>consists </a:t>
            </a:r>
            <a:r>
              <a:rPr sz="2400" dirty="0">
                <a:latin typeface="Times New Roman"/>
                <a:cs typeface="Times New Roman"/>
              </a:rPr>
              <a:t>of </a:t>
            </a:r>
            <a:r>
              <a:rPr sz="2400" spc="5" dirty="0">
                <a:latin typeface="Times New Roman"/>
                <a:cs typeface="Times New Roman"/>
              </a:rPr>
              <a:t>the </a:t>
            </a:r>
            <a:r>
              <a:rPr sz="2400" spc="-5" dirty="0">
                <a:latin typeface="Times New Roman"/>
                <a:cs typeface="Times New Roman"/>
              </a:rPr>
              <a:t>virtual address </a:t>
            </a:r>
            <a:r>
              <a:rPr sz="2400" dirty="0">
                <a:latin typeface="Times New Roman"/>
                <a:cs typeface="Times New Roman"/>
              </a:rPr>
              <a:t>of the page </a:t>
            </a:r>
            <a:r>
              <a:rPr sz="2400" spc="-5" dirty="0">
                <a:latin typeface="Times New Roman"/>
                <a:cs typeface="Times New Roman"/>
              </a:rPr>
              <a:t>stored </a:t>
            </a:r>
            <a:r>
              <a:rPr sz="2400" dirty="0">
                <a:latin typeface="Times New Roman"/>
                <a:cs typeface="Times New Roman"/>
              </a:rPr>
              <a:t>in that </a:t>
            </a:r>
            <a:r>
              <a:rPr sz="2400" spc="-10" dirty="0">
                <a:latin typeface="Times New Roman"/>
                <a:cs typeface="Times New Roman"/>
              </a:rPr>
              <a:t>real  </a:t>
            </a:r>
            <a:r>
              <a:rPr sz="2400" dirty="0">
                <a:latin typeface="Times New Roman"/>
                <a:cs typeface="Times New Roman"/>
              </a:rPr>
              <a:t>memory </a:t>
            </a:r>
            <a:r>
              <a:rPr sz="2400" spc="-5" dirty="0">
                <a:latin typeface="Times New Roman"/>
                <a:cs typeface="Times New Roman"/>
              </a:rPr>
              <a:t>location, </a:t>
            </a:r>
            <a:r>
              <a:rPr sz="2400" dirty="0">
                <a:latin typeface="Times New Roman"/>
                <a:cs typeface="Times New Roman"/>
              </a:rPr>
              <a:t>with </a:t>
            </a:r>
            <a:r>
              <a:rPr sz="2400" spc="-5" dirty="0">
                <a:latin typeface="Times New Roman"/>
                <a:cs typeface="Times New Roman"/>
              </a:rPr>
              <a:t>information about </a:t>
            </a:r>
            <a:r>
              <a:rPr sz="2400" dirty="0">
                <a:latin typeface="Times New Roman"/>
                <a:cs typeface="Times New Roman"/>
              </a:rPr>
              <a:t>the </a:t>
            </a:r>
            <a:r>
              <a:rPr sz="2400" spc="-10" dirty="0">
                <a:latin typeface="Times New Roman"/>
                <a:cs typeface="Times New Roman"/>
              </a:rPr>
              <a:t>process </a:t>
            </a:r>
            <a:r>
              <a:rPr sz="2400" spc="-5" dirty="0">
                <a:latin typeface="Times New Roman"/>
                <a:cs typeface="Times New Roman"/>
              </a:rPr>
              <a:t>that owns that  </a:t>
            </a:r>
            <a:r>
              <a:rPr sz="2400" spc="-10" dirty="0">
                <a:latin typeface="Times New Roman"/>
                <a:cs typeface="Times New Roman"/>
              </a:rPr>
              <a:t>page</a:t>
            </a:r>
            <a:endParaRPr sz="2400">
              <a:latin typeface="Times New Roman"/>
              <a:cs typeface="Times New Roman"/>
            </a:endParaRPr>
          </a:p>
          <a:p>
            <a:pPr marL="120014" indent="-107950" algn="just">
              <a:lnSpc>
                <a:spcPct val="100000"/>
              </a:lnSpc>
              <a:spcBef>
                <a:spcPts val="5"/>
              </a:spcBef>
              <a:buSzPct val="95833"/>
              <a:buFont typeface="Arial"/>
              <a:buChar char="•"/>
              <a:tabLst>
                <a:tab pos="120650" algn="l"/>
              </a:tabLst>
            </a:pPr>
            <a:r>
              <a:rPr sz="2400" dirty="0">
                <a:latin typeface="Times New Roman"/>
                <a:cs typeface="Times New Roman"/>
              </a:rPr>
              <a:t>Thus,</a:t>
            </a:r>
            <a:r>
              <a:rPr sz="2400" spc="235" dirty="0">
                <a:latin typeface="Times New Roman"/>
                <a:cs typeface="Times New Roman"/>
              </a:rPr>
              <a:t> </a:t>
            </a:r>
            <a:r>
              <a:rPr sz="2400" spc="5" dirty="0">
                <a:latin typeface="Times New Roman"/>
                <a:cs typeface="Times New Roman"/>
              </a:rPr>
              <a:t>only</a:t>
            </a:r>
            <a:r>
              <a:rPr sz="2400" spc="170" dirty="0">
                <a:latin typeface="Times New Roman"/>
                <a:cs typeface="Times New Roman"/>
              </a:rPr>
              <a:t> </a:t>
            </a:r>
            <a:r>
              <a:rPr sz="2400" spc="-5" dirty="0">
                <a:latin typeface="Times New Roman"/>
                <a:cs typeface="Times New Roman"/>
              </a:rPr>
              <a:t>one</a:t>
            </a:r>
            <a:r>
              <a:rPr sz="2400" spc="225" dirty="0">
                <a:latin typeface="Times New Roman"/>
                <a:cs typeface="Times New Roman"/>
              </a:rPr>
              <a:t> </a:t>
            </a:r>
            <a:r>
              <a:rPr sz="2400" spc="-5" dirty="0">
                <a:latin typeface="Times New Roman"/>
                <a:cs typeface="Times New Roman"/>
              </a:rPr>
              <a:t>page</a:t>
            </a:r>
            <a:r>
              <a:rPr sz="2400" spc="229" dirty="0">
                <a:latin typeface="Times New Roman"/>
                <a:cs typeface="Times New Roman"/>
              </a:rPr>
              <a:t> </a:t>
            </a:r>
            <a:r>
              <a:rPr sz="2400" spc="-5" dirty="0">
                <a:latin typeface="Times New Roman"/>
                <a:cs typeface="Times New Roman"/>
              </a:rPr>
              <a:t>table</a:t>
            </a:r>
            <a:r>
              <a:rPr sz="2400" spc="235" dirty="0">
                <a:latin typeface="Times New Roman"/>
                <a:cs typeface="Times New Roman"/>
              </a:rPr>
              <a:t> </a:t>
            </a:r>
            <a:r>
              <a:rPr sz="2400" dirty="0">
                <a:latin typeface="Times New Roman"/>
                <a:cs typeface="Times New Roman"/>
              </a:rPr>
              <a:t>is</a:t>
            </a:r>
            <a:r>
              <a:rPr sz="2400" spc="240" dirty="0">
                <a:latin typeface="Times New Roman"/>
                <a:cs typeface="Times New Roman"/>
              </a:rPr>
              <a:t> </a:t>
            </a:r>
            <a:r>
              <a:rPr sz="2400" dirty="0">
                <a:latin typeface="Times New Roman"/>
                <a:cs typeface="Times New Roman"/>
              </a:rPr>
              <a:t>in</a:t>
            </a:r>
            <a:r>
              <a:rPr sz="2400" spc="215" dirty="0">
                <a:latin typeface="Times New Roman"/>
                <a:cs typeface="Times New Roman"/>
              </a:rPr>
              <a:t> </a:t>
            </a:r>
            <a:r>
              <a:rPr sz="2400" dirty="0">
                <a:latin typeface="Times New Roman"/>
                <a:cs typeface="Times New Roman"/>
              </a:rPr>
              <a:t>the</a:t>
            </a:r>
            <a:r>
              <a:rPr sz="2400" spc="229" dirty="0">
                <a:latin typeface="Times New Roman"/>
                <a:cs typeface="Times New Roman"/>
              </a:rPr>
              <a:t> </a:t>
            </a:r>
            <a:r>
              <a:rPr sz="2400" spc="-10" dirty="0">
                <a:latin typeface="Times New Roman"/>
                <a:cs typeface="Times New Roman"/>
              </a:rPr>
              <a:t>system,</a:t>
            </a:r>
            <a:r>
              <a:rPr sz="2400" spc="240" dirty="0">
                <a:latin typeface="Times New Roman"/>
                <a:cs typeface="Times New Roman"/>
              </a:rPr>
              <a:t> </a:t>
            </a:r>
            <a:r>
              <a:rPr sz="2400" spc="-5" dirty="0">
                <a:latin typeface="Times New Roman"/>
                <a:cs typeface="Times New Roman"/>
              </a:rPr>
              <a:t>and</a:t>
            </a:r>
            <a:r>
              <a:rPr sz="2400" spc="235" dirty="0">
                <a:latin typeface="Times New Roman"/>
                <a:cs typeface="Times New Roman"/>
              </a:rPr>
              <a:t> </a:t>
            </a:r>
            <a:r>
              <a:rPr sz="2400" dirty="0">
                <a:latin typeface="Times New Roman"/>
                <a:cs typeface="Times New Roman"/>
              </a:rPr>
              <a:t>it</a:t>
            </a:r>
            <a:r>
              <a:rPr sz="2400" spc="220" dirty="0">
                <a:latin typeface="Times New Roman"/>
                <a:cs typeface="Times New Roman"/>
              </a:rPr>
              <a:t> </a:t>
            </a:r>
            <a:r>
              <a:rPr sz="2400" spc="-5" dirty="0">
                <a:latin typeface="Times New Roman"/>
                <a:cs typeface="Times New Roman"/>
              </a:rPr>
              <a:t>has</a:t>
            </a:r>
            <a:r>
              <a:rPr sz="2400" spc="240" dirty="0">
                <a:latin typeface="Times New Roman"/>
                <a:cs typeface="Times New Roman"/>
              </a:rPr>
              <a:t> </a:t>
            </a:r>
            <a:r>
              <a:rPr sz="2400" spc="5" dirty="0">
                <a:latin typeface="Times New Roman"/>
                <a:cs typeface="Times New Roman"/>
              </a:rPr>
              <a:t>only</a:t>
            </a:r>
            <a:r>
              <a:rPr sz="2400" spc="175" dirty="0">
                <a:latin typeface="Times New Roman"/>
                <a:cs typeface="Times New Roman"/>
              </a:rPr>
              <a:t> </a:t>
            </a:r>
            <a:r>
              <a:rPr sz="2400" spc="-5" dirty="0">
                <a:latin typeface="Times New Roman"/>
                <a:cs typeface="Times New Roman"/>
              </a:rPr>
              <a:t>one</a:t>
            </a:r>
            <a:r>
              <a:rPr sz="2400" spc="225" dirty="0">
                <a:latin typeface="Times New Roman"/>
                <a:cs typeface="Times New Roman"/>
              </a:rPr>
              <a:t> </a:t>
            </a:r>
            <a:r>
              <a:rPr sz="2400" spc="5" dirty="0">
                <a:latin typeface="Times New Roman"/>
                <a:cs typeface="Times New Roman"/>
              </a:rPr>
              <a:t>entry</a:t>
            </a:r>
            <a:endParaRPr sz="2400">
              <a:latin typeface="Times New Roman"/>
              <a:cs typeface="Times New Roman"/>
            </a:endParaRPr>
          </a:p>
          <a:p>
            <a:pPr marL="12700" algn="just">
              <a:lnSpc>
                <a:spcPct val="100000"/>
              </a:lnSpc>
            </a:pPr>
            <a:r>
              <a:rPr sz="2400" dirty="0">
                <a:latin typeface="Times New Roman"/>
                <a:cs typeface="Times New Roman"/>
              </a:rPr>
              <a:t>foe </a:t>
            </a:r>
            <a:r>
              <a:rPr sz="2400" spc="-10" dirty="0">
                <a:latin typeface="Times New Roman"/>
                <a:cs typeface="Times New Roman"/>
              </a:rPr>
              <a:t>each page </a:t>
            </a:r>
            <a:r>
              <a:rPr sz="2400" dirty="0">
                <a:latin typeface="Times New Roman"/>
                <a:cs typeface="Times New Roman"/>
              </a:rPr>
              <a:t>of </a:t>
            </a:r>
            <a:r>
              <a:rPr sz="2400" spc="-15" dirty="0">
                <a:latin typeface="Times New Roman"/>
                <a:cs typeface="Times New Roman"/>
              </a:rPr>
              <a:t>physical</a:t>
            </a:r>
            <a:r>
              <a:rPr sz="2400" spc="110" dirty="0">
                <a:latin typeface="Times New Roman"/>
                <a:cs typeface="Times New Roman"/>
              </a:rPr>
              <a:t> </a:t>
            </a:r>
            <a:r>
              <a:rPr sz="2400" spc="-5" dirty="0">
                <a:latin typeface="Times New Roman"/>
                <a:cs typeface="Times New Roman"/>
              </a:rPr>
              <a:t>memory</a:t>
            </a:r>
            <a:endParaRPr sz="2400">
              <a:latin typeface="Times New Roman"/>
              <a:cs typeface="Times New Roman"/>
            </a:endParaRPr>
          </a:p>
          <a:p>
            <a:pPr>
              <a:lnSpc>
                <a:spcPct val="100000"/>
              </a:lnSpc>
              <a:spcBef>
                <a:spcPts val="10"/>
              </a:spcBef>
            </a:pPr>
            <a:endParaRPr sz="2500">
              <a:latin typeface="Times New Roman"/>
              <a:cs typeface="Times New Roman"/>
            </a:endParaRPr>
          </a:p>
          <a:p>
            <a:pPr marL="923925">
              <a:lnSpc>
                <a:spcPct val="100000"/>
              </a:lnSpc>
            </a:pPr>
            <a:r>
              <a:rPr sz="2400" spc="-10" dirty="0">
                <a:latin typeface="Times New Roman"/>
                <a:cs typeface="Times New Roman"/>
              </a:rPr>
              <a:t>Each </a:t>
            </a:r>
            <a:r>
              <a:rPr sz="2400" spc="-5" dirty="0">
                <a:latin typeface="Times New Roman"/>
                <a:cs typeface="Times New Roman"/>
              </a:rPr>
              <a:t>virtual address </a:t>
            </a:r>
            <a:r>
              <a:rPr sz="2400" dirty="0">
                <a:latin typeface="Times New Roman"/>
                <a:cs typeface="Times New Roman"/>
              </a:rPr>
              <a:t>consists </a:t>
            </a:r>
            <a:r>
              <a:rPr sz="2400" spc="-5" dirty="0">
                <a:latin typeface="Times New Roman"/>
                <a:cs typeface="Times New Roman"/>
              </a:rPr>
              <a:t>of </a:t>
            </a:r>
            <a:r>
              <a:rPr sz="2400" dirty="0">
                <a:latin typeface="Times New Roman"/>
                <a:cs typeface="Times New Roman"/>
              </a:rPr>
              <a:t>a triple</a:t>
            </a:r>
            <a:r>
              <a:rPr sz="2400" spc="25" dirty="0">
                <a:latin typeface="Times New Roman"/>
                <a:cs typeface="Times New Roman"/>
              </a:rPr>
              <a:t> </a:t>
            </a:r>
            <a:r>
              <a:rPr sz="2400" spc="-5" dirty="0">
                <a:latin typeface="Times New Roman"/>
                <a:cs typeface="Times New Roman"/>
              </a:rPr>
              <a:t>fields</a:t>
            </a:r>
            <a:endParaRPr sz="2400">
              <a:latin typeface="Times New Roman"/>
              <a:cs typeface="Times New Roman"/>
            </a:endParaRPr>
          </a:p>
          <a:p>
            <a:pPr>
              <a:lnSpc>
                <a:spcPct val="100000"/>
              </a:lnSpc>
            </a:pPr>
            <a:endParaRPr sz="2600">
              <a:latin typeface="Times New Roman"/>
              <a:cs typeface="Times New Roman"/>
            </a:endParaRPr>
          </a:p>
          <a:p>
            <a:pPr marL="695325">
              <a:lnSpc>
                <a:spcPct val="100000"/>
              </a:lnSpc>
              <a:spcBef>
                <a:spcPts val="2295"/>
              </a:spcBef>
            </a:pPr>
            <a:r>
              <a:rPr sz="2400" spc="-10" dirty="0">
                <a:latin typeface="Times New Roman"/>
                <a:cs typeface="Times New Roman"/>
              </a:rPr>
              <a:t>Each </a:t>
            </a:r>
            <a:r>
              <a:rPr sz="2400" spc="-5" dirty="0">
                <a:latin typeface="Times New Roman"/>
                <a:cs typeface="Times New Roman"/>
              </a:rPr>
              <a:t>inverted </a:t>
            </a:r>
            <a:r>
              <a:rPr sz="2400" spc="-10" dirty="0">
                <a:latin typeface="Times New Roman"/>
                <a:cs typeface="Times New Roman"/>
              </a:rPr>
              <a:t>Page </a:t>
            </a:r>
            <a:r>
              <a:rPr sz="2400" dirty="0">
                <a:latin typeface="Times New Roman"/>
                <a:cs typeface="Times New Roman"/>
              </a:rPr>
              <a:t>table </a:t>
            </a:r>
            <a:r>
              <a:rPr sz="2400" spc="-5" dirty="0">
                <a:latin typeface="Times New Roman"/>
                <a:cs typeface="Times New Roman"/>
              </a:rPr>
              <a:t>entry </a:t>
            </a:r>
            <a:r>
              <a:rPr sz="2400" dirty="0">
                <a:latin typeface="Times New Roman"/>
                <a:cs typeface="Times New Roman"/>
              </a:rPr>
              <a:t>is a </a:t>
            </a:r>
            <a:r>
              <a:rPr sz="2400" spc="-5" dirty="0">
                <a:latin typeface="Times New Roman"/>
                <a:cs typeface="Times New Roman"/>
              </a:rPr>
              <a:t>pair </a:t>
            </a:r>
            <a:r>
              <a:rPr sz="2400" dirty="0">
                <a:latin typeface="Times New Roman"/>
                <a:cs typeface="Times New Roman"/>
              </a:rPr>
              <a:t>of</a:t>
            </a:r>
            <a:r>
              <a:rPr sz="2400" spc="40" dirty="0">
                <a:latin typeface="Times New Roman"/>
                <a:cs typeface="Times New Roman"/>
              </a:rPr>
              <a:t> </a:t>
            </a:r>
            <a:r>
              <a:rPr sz="2400" spc="-5" dirty="0">
                <a:latin typeface="Times New Roman"/>
                <a:cs typeface="Times New Roman"/>
              </a:rPr>
              <a:t>fields</a:t>
            </a:r>
            <a:endParaRPr sz="2400">
              <a:latin typeface="Times New Roman"/>
              <a:cs typeface="Times New Roman"/>
            </a:endParaRPr>
          </a:p>
        </p:txBody>
      </p:sp>
      <p:sp>
        <p:nvSpPr>
          <p:cNvPr id="4" name="object 4"/>
          <p:cNvSpPr/>
          <p:nvPr/>
        </p:nvSpPr>
        <p:spPr>
          <a:xfrm>
            <a:off x="1357376" y="3779900"/>
            <a:ext cx="6096000" cy="457200"/>
          </a:xfrm>
          <a:custGeom>
            <a:avLst/>
            <a:gdLst/>
            <a:ahLst/>
            <a:cxnLst/>
            <a:rect l="l" t="t" r="r" b="b"/>
            <a:pathLst>
              <a:path w="6096000" h="457200">
                <a:moveTo>
                  <a:pt x="6096000" y="0"/>
                </a:moveTo>
                <a:lnTo>
                  <a:pt x="4064000" y="0"/>
                </a:lnTo>
                <a:lnTo>
                  <a:pt x="2032000" y="0"/>
                </a:lnTo>
                <a:lnTo>
                  <a:pt x="0" y="0"/>
                </a:lnTo>
                <a:lnTo>
                  <a:pt x="0" y="457200"/>
                </a:lnTo>
                <a:lnTo>
                  <a:pt x="2032000" y="457200"/>
                </a:lnTo>
                <a:lnTo>
                  <a:pt x="4064000" y="457200"/>
                </a:lnTo>
                <a:lnTo>
                  <a:pt x="6096000" y="457200"/>
                </a:lnTo>
                <a:lnTo>
                  <a:pt x="6096000" y="0"/>
                </a:lnTo>
                <a:close/>
              </a:path>
            </a:pathLst>
          </a:custGeom>
          <a:solidFill>
            <a:srgbClr val="FFFFFF"/>
          </a:solidFill>
        </p:spPr>
        <p:txBody>
          <a:bodyPr wrap="square" lIns="0" tIns="0" rIns="0" bIns="0" rtlCol="0"/>
          <a:lstStyle/>
          <a:p>
            <a:endParaRPr/>
          </a:p>
        </p:txBody>
      </p:sp>
      <p:graphicFrame>
        <p:nvGraphicFramePr>
          <p:cNvPr id="5" name="object 5"/>
          <p:cNvGraphicFramePr>
            <a:graphicFrameLocks noGrp="1"/>
          </p:cNvGraphicFramePr>
          <p:nvPr/>
        </p:nvGraphicFramePr>
        <p:xfrm>
          <a:off x="1351025" y="3773551"/>
          <a:ext cx="6115050" cy="469900"/>
        </p:xfrm>
        <a:graphic>
          <a:graphicData uri="http://schemas.openxmlformats.org/drawingml/2006/table">
            <a:tbl>
              <a:tblPr firstRow="1" bandRow="1">
                <a:tableStyleId>{2D5ABB26-0587-4C30-8999-92F81FD0307C}</a:tableStyleId>
              </a:tblPr>
              <a:tblGrid>
                <a:gridCol w="2032000"/>
                <a:gridCol w="2032000"/>
                <a:gridCol w="2032000"/>
              </a:tblGrid>
              <a:tr h="457200">
                <a:tc>
                  <a:txBody>
                    <a:bodyPr/>
                    <a:lstStyle/>
                    <a:p>
                      <a:pPr marL="91440">
                        <a:lnSpc>
                          <a:spcPct val="100000"/>
                        </a:lnSpc>
                        <a:spcBef>
                          <a:spcPts val="300"/>
                        </a:spcBef>
                      </a:pPr>
                      <a:r>
                        <a:rPr sz="2400" b="1" spc="-15" dirty="0">
                          <a:solidFill>
                            <a:srgbClr val="0033CC"/>
                          </a:solidFill>
                          <a:latin typeface="Times New Roman"/>
                          <a:cs typeface="Times New Roman"/>
                        </a:rPr>
                        <a:t>Process-id</a:t>
                      </a:r>
                      <a:endParaRPr sz="2400">
                        <a:latin typeface="Times New Roman"/>
                        <a:cs typeface="Times New Roman"/>
                      </a:endParaRPr>
                    </a:p>
                  </a:txBody>
                  <a:tcPr marL="0" marR="0" marT="3810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2710">
                        <a:lnSpc>
                          <a:spcPct val="100000"/>
                        </a:lnSpc>
                        <a:spcBef>
                          <a:spcPts val="300"/>
                        </a:spcBef>
                      </a:pPr>
                      <a:r>
                        <a:rPr sz="2400" b="1" spc="-10" dirty="0">
                          <a:solidFill>
                            <a:srgbClr val="0033CC"/>
                          </a:solidFill>
                          <a:latin typeface="Times New Roman"/>
                          <a:cs typeface="Times New Roman"/>
                        </a:rPr>
                        <a:t>Page</a:t>
                      </a:r>
                      <a:r>
                        <a:rPr sz="2400" b="1" spc="-30" dirty="0">
                          <a:solidFill>
                            <a:srgbClr val="0033CC"/>
                          </a:solidFill>
                          <a:latin typeface="Times New Roman"/>
                          <a:cs typeface="Times New Roman"/>
                        </a:rPr>
                        <a:t> </a:t>
                      </a:r>
                      <a:r>
                        <a:rPr sz="2400" b="1" spc="-10" dirty="0">
                          <a:solidFill>
                            <a:srgbClr val="0033CC"/>
                          </a:solidFill>
                          <a:latin typeface="Times New Roman"/>
                          <a:cs typeface="Times New Roman"/>
                        </a:rPr>
                        <a:t>number</a:t>
                      </a:r>
                      <a:endParaRPr sz="2400">
                        <a:latin typeface="Times New Roman"/>
                        <a:cs typeface="Times New Roman"/>
                      </a:endParaRPr>
                    </a:p>
                  </a:txBody>
                  <a:tcPr marL="0" marR="0" marT="3810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3345">
                        <a:lnSpc>
                          <a:spcPct val="100000"/>
                        </a:lnSpc>
                        <a:spcBef>
                          <a:spcPts val="300"/>
                        </a:spcBef>
                      </a:pPr>
                      <a:r>
                        <a:rPr sz="2400" b="1" dirty="0">
                          <a:solidFill>
                            <a:srgbClr val="0033CC"/>
                          </a:solidFill>
                          <a:latin typeface="Times New Roman"/>
                          <a:cs typeface="Times New Roman"/>
                        </a:rPr>
                        <a:t>Offset</a:t>
                      </a:r>
                      <a:endParaRPr sz="2400">
                        <a:latin typeface="Times New Roman"/>
                        <a:cs typeface="Times New Roman"/>
                      </a:endParaRPr>
                    </a:p>
                  </a:txBody>
                  <a:tcPr marL="0" marR="0" marT="3810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r>
            </a:tbl>
          </a:graphicData>
        </a:graphic>
      </p:graphicFrame>
      <p:graphicFrame>
        <p:nvGraphicFramePr>
          <p:cNvPr id="6" name="object 6"/>
          <p:cNvGraphicFramePr>
            <a:graphicFrameLocks noGrp="1"/>
          </p:cNvGraphicFramePr>
          <p:nvPr/>
        </p:nvGraphicFramePr>
        <p:xfrm>
          <a:off x="1282700" y="5103748"/>
          <a:ext cx="4083050" cy="470534"/>
        </p:xfrm>
        <a:graphic>
          <a:graphicData uri="http://schemas.openxmlformats.org/drawingml/2006/table">
            <a:tbl>
              <a:tblPr firstRow="1" bandRow="1">
                <a:tableStyleId>{2D5ABB26-0587-4C30-8999-92F81FD0307C}</a:tableStyleId>
              </a:tblPr>
              <a:tblGrid>
                <a:gridCol w="2032000"/>
                <a:gridCol w="2032000"/>
              </a:tblGrid>
              <a:tr h="457326">
                <a:tc>
                  <a:txBody>
                    <a:bodyPr/>
                    <a:lstStyle/>
                    <a:p>
                      <a:pPr marL="91440">
                        <a:lnSpc>
                          <a:spcPct val="100000"/>
                        </a:lnSpc>
                        <a:spcBef>
                          <a:spcPts val="305"/>
                        </a:spcBef>
                      </a:pPr>
                      <a:r>
                        <a:rPr sz="2400" b="1" spc="-15" dirty="0">
                          <a:solidFill>
                            <a:srgbClr val="0033CC"/>
                          </a:solidFill>
                          <a:latin typeface="Times New Roman"/>
                          <a:cs typeface="Times New Roman"/>
                        </a:rPr>
                        <a:t>Process-id</a:t>
                      </a:r>
                      <a:endParaRPr sz="2400">
                        <a:latin typeface="Times New Roman"/>
                        <a:cs typeface="Times New Roman"/>
                      </a:endParaRPr>
                    </a:p>
                  </a:txBody>
                  <a:tcPr marL="0" marR="0" marT="3873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2710">
                        <a:lnSpc>
                          <a:spcPct val="100000"/>
                        </a:lnSpc>
                        <a:spcBef>
                          <a:spcPts val="305"/>
                        </a:spcBef>
                      </a:pPr>
                      <a:r>
                        <a:rPr sz="2400" b="1" spc="-10" dirty="0">
                          <a:solidFill>
                            <a:srgbClr val="0033CC"/>
                          </a:solidFill>
                          <a:latin typeface="Times New Roman"/>
                          <a:cs typeface="Times New Roman"/>
                        </a:rPr>
                        <a:t>Page</a:t>
                      </a:r>
                      <a:r>
                        <a:rPr sz="2400" b="1" spc="-35" dirty="0">
                          <a:solidFill>
                            <a:srgbClr val="0033CC"/>
                          </a:solidFill>
                          <a:latin typeface="Times New Roman"/>
                          <a:cs typeface="Times New Roman"/>
                        </a:rPr>
                        <a:t> </a:t>
                      </a:r>
                      <a:r>
                        <a:rPr sz="2400" b="1" spc="-10" dirty="0">
                          <a:solidFill>
                            <a:srgbClr val="0033CC"/>
                          </a:solidFill>
                          <a:latin typeface="Times New Roman"/>
                          <a:cs typeface="Times New Roman"/>
                        </a:rPr>
                        <a:t>number</a:t>
                      </a:r>
                      <a:endParaRPr sz="2400">
                        <a:latin typeface="Times New Roman"/>
                        <a:cs typeface="Times New Roman"/>
                      </a:endParaRPr>
                    </a:p>
                  </a:txBody>
                  <a:tcPr marL="0" marR="0" marT="3873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r>
            </a:tbl>
          </a:graphicData>
        </a:graphic>
      </p:graphicFrame>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ctrTitle"/>
          </p:nvPr>
        </p:nvSpPr>
        <p:spPr>
          <a:prstGeom prst="rect">
            <a:avLst/>
          </a:prstGeom>
        </p:spPr>
        <p:txBody>
          <a:bodyPr vert="horz" wrap="square" lIns="0" tIns="13970" rIns="0" bIns="0" rtlCol="0">
            <a:spAutoFit/>
          </a:bodyPr>
          <a:lstStyle/>
          <a:p>
            <a:pPr marL="226060">
              <a:lnSpc>
                <a:spcPct val="100000"/>
              </a:lnSpc>
              <a:spcBef>
                <a:spcPts val="110"/>
              </a:spcBef>
            </a:pPr>
            <a:r>
              <a:rPr spc="5" dirty="0"/>
              <a:t>Inverted Page Table</a:t>
            </a:r>
            <a:r>
              <a:rPr spc="-180" dirty="0"/>
              <a:t> </a:t>
            </a:r>
            <a:r>
              <a:rPr dirty="0"/>
              <a:t>Architecture</a:t>
            </a:r>
          </a:p>
        </p:txBody>
      </p:sp>
      <p:sp>
        <p:nvSpPr>
          <p:cNvPr id="3" name="object 3"/>
          <p:cNvSpPr/>
          <p:nvPr/>
        </p:nvSpPr>
        <p:spPr>
          <a:xfrm>
            <a:off x="290512" y="679386"/>
            <a:ext cx="8631174" cy="5846826"/>
          </a:xfrm>
          <a:prstGeom prst="rect">
            <a:avLst/>
          </a:prstGeom>
          <a:blipFill>
            <a:blip r:embed="rId2" cstate="print"/>
            <a:stretch>
              <a:fillRect/>
            </a:stretch>
          </a:blipFill>
        </p:spPr>
        <p:txBody>
          <a:bodyPr wrap="square" lIns="0" tIns="0" rIns="0" bIns="0" rtlCol="0"/>
          <a:lstStyle/>
          <a:p>
            <a:endParaRPr/>
          </a:p>
        </p:txBody>
      </p:sp>
      <p:sp>
        <p:nvSpPr>
          <p:cNvPr id="4" name="object 4"/>
          <p:cNvSpPr txBox="1"/>
          <p:nvPr/>
        </p:nvSpPr>
        <p:spPr>
          <a:xfrm>
            <a:off x="1644523" y="4777485"/>
            <a:ext cx="1197610" cy="1123315"/>
          </a:xfrm>
          <a:prstGeom prst="rect">
            <a:avLst/>
          </a:prstGeom>
        </p:spPr>
        <p:txBody>
          <a:bodyPr vert="horz" wrap="square" lIns="0" tIns="12700" rIns="0" bIns="0" rtlCol="0">
            <a:spAutoFit/>
          </a:bodyPr>
          <a:lstStyle/>
          <a:p>
            <a:pPr marL="12700" marR="5080">
              <a:lnSpc>
                <a:spcPct val="100000"/>
              </a:lnSpc>
              <a:spcBef>
                <a:spcPts val="100"/>
              </a:spcBef>
            </a:pPr>
            <a:r>
              <a:rPr sz="2400" b="1" spc="-5" dirty="0">
                <a:solidFill>
                  <a:srgbClr val="0033CC"/>
                </a:solidFill>
                <a:latin typeface="Times New Roman"/>
                <a:cs typeface="Times New Roman"/>
              </a:rPr>
              <a:t>Indexed  </a:t>
            </a:r>
            <a:r>
              <a:rPr sz="2400" b="1" dirty="0">
                <a:solidFill>
                  <a:srgbClr val="0033CC"/>
                </a:solidFill>
                <a:latin typeface="Times New Roman"/>
                <a:cs typeface="Times New Roman"/>
              </a:rPr>
              <a:t>by</a:t>
            </a:r>
            <a:r>
              <a:rPr sz="2400" b="1" spc="-100" dirty="0">
                <a:solidFill>
                  <a:srgbClr val="0033CC"/>
                </a:solidFill>
                <a:latin typeface="Times New Roman"/>
                <a:cs typeface="Times New Roman"/>
              </a:rPr>
              <a:t> </a:t>
            </a:r>
            <a:r>
              <a:rPr sz="2400" b="1" spc="-10" dirty="0">
                <a:solidFill>
                  <a:srgbClr val="0033CC"/>
                </a:solidFill>
                <a:latin typeface="Times New Roman"/>
                <a:cs typeface="Times New Roman"/>
              </a:rPr>
              <a:t>frame  </a:t>
            </a:r>
            <a:r>
              <a:rPr sz="2400" b="1" spc="-5" dirty="0">
                <a:solidFill>
                  <a:srgbClr val="0033CC"/>
                </a:solidFill>
                <a:latin typeface="Times New Roman"/>
                <a:cs typeface="Times New Roman"/>
              </a:rPr>
              <a:t>number</a:t>
            </a:r>
            <a:endParaRPr sz="2400">
              <a:latin typeface="Times New Roman"/>
              <a:cs typeface="Times New Roman"/>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78739" y="23825"/>
            <a:ext cx="5015865" cy="757555"/>
          </a:xfrm>
          <a:prstGeom prst="rect">
            <a:avLst/>
          </a:prstGeom>
        </p:spPr>
        <p:txBody>
          <a:bodyPr vert="horz" wrap="square" lIns="0" tIns="12700" rIns="0" bIns="0" rtlCol="0">
            <a:spAutoFit/>
          </a:bodyPr>
          <a:lstStyle/>
          <a:p>
            <a:pPr marL="12700">
              <a:lnSpc>
                <a:spcPct val="100000"/>
              </a:lnSpc>
              <a:spcBef>
                <a:spcPts val="100"/>
              </a:spcBef>
            </a:pPr>
            <a:r>
              <a:rPr sz="2400" b="1" spc="-20" dirty="0">
                <a:solidFill>
                  <a:srgbClr val="0033CC"/>
                </a:solidFill>
                <a:latin typeface="Times New Roman"/>
                <a:cs typeface="Times New Roman"/>
              </a:rPr>
              <a:t>Working:</a:t>
            </a:r>
            <a:endParaRPr sz="2400">
              <a:latin typeface="Times New Roman"/>
              <a:cs typeface="Times New Roman"/>
            </a:endParaRPr>
          </a:p>
          <a:p>
            <a:pPr marL="256540" indent="-243840">
              <a:lnSpc>
                <a:spcPct val="100000"/>
              </a:lnSpc>
              <a:buSzPct val="95833"/>
              <a:buFont typeface="Wingdings"/>
              <a:buChar char=""/>
              <a:tabLst>
                <a:tab pos="256540" algn="l"/>
                <a:tab pos="1201420" algn="l"/>
                <a:tab pos="1551940" algn="l"/>
                <a:tab pos="2783840" algn="l"/>
                <a:tab pos="4131945" algn="l"/>
              </a:tabLst>
            </a:pPr>
            <a:r>
              <a:rPr sz="2400" spc="10" dirty="0">
                <a:latin typeface="Times New Roman"/>
                <a:cs typeface="Times New Roman"/>
              </a:rPr>
              <a:t>W</a:t>
            </a:r>
            <a:r>
              <a:rPr sz="2400" dirty="0">
                <a:latin typeface="Times New Roman"/>
                <a:cs typeface="Times New Roman"/>
              </a:rPr>
              <a:t>h</a:t>
            </a:r>
            <a:r>
              <a:rPr sz="2400" spc="-10" dirty="0">
                <a:latin typeface="Times New Roman"/>
                <a:cs typeface="Times New Roman"/>
              </a:rPr>
              <a:t>e</a:t>
            </a:r>
            <a:r>
              <a:rPr sz="2400" dirty="0">
                <a:latin typeface="Times New Roman"/>
                <a:cs typeface="Times New Roman"/>
              </a:rPr>
              <a:t>n	a	memo</a:t>
            </a:r>
            <a:r>
              <a:rPr sz="2400" spc="10" dirty="0">
                <a:latin typeface="Times New Roman"/>
                <a:cs typeface="Times New Roman"/>
              </a:rPr>
              <a:t>r</a:t>
            </a:r>
            <a:r>
              <a:rPr sz="2400" dirty="0">
                <a:latin typeface="Times New Roman"/>
                <a:cs typeface="Times New Roman"/>
              </a:rPr>
              <a:t>y	r</a:t>
            </a:r>
            <a:r>
              <a:rPr sz="2400" spc="-20" dirty="0">
                <a:latin typeface="Times New Roman"/>
                <a:cs typeface="Times New Roman"/>
              </a:rPr>
              <a:t>e</a:t>
            </a:r>
            <a:r>
              <a:rPr sz="2400" spc="10" dirty="0">
                <a:latin typeface="Times New Roman"/>
                <a:cs typeface="Times New Roman"/>
              </a:rPr>
              <a:t>f</a:t>
            </a:r>
            <a:r>
              <a:rPr sz="2400" spc="-10" dirty="0">
                <a:latin typeface="Times New Roman"/>
                <a:cs typeface="Times New Roman"/>
              </a:rPr>
              <a:t>e</a:t>
            </a:r>
            <a:r>
              <a:rPr sz="2400" spc="10" dirty="0">
                <a:latin typeface="Times New Roman"/>
                <a:cs typeface="Times New Roman"/>
              </a:rPr>
              <a:t>r</a:t>
            </a:r>
            <a:r>
              <a:rPr sz="2400" spc="-10" dirty="0">
                <a:latin typeface="Times New Roman"/>
                <a:cs typeface="Times New Roman"/>
              </a:rPr>
              <a:t>e</a:t>
            </a:r>
            <a:r>
              <a:rPr sz="2400" dirty="0">
                <a:latin typeface="Times New Roman"/>
                <a:cs typeface="Times New Roman"/>
              </a:rPr>
              <a:t>n</a:t>
            </a:r>
            <a:r>
              <a:rPr sz="2400" spc="-10" dirty="0">
                <a:latin typeface="Times New Roman"/>
                <a:cs typeface="Times New Roman"/>
              </a:rPr>
              <a:t>c</a:t>
            </a:r>
            <a:r>
              <a:rPr sz="2400" dirty="0">
                <a:latin typeface="Times New Roman"/>
                <a:cs typeface="Times New Roman"/>
              </a:rPr>
              <a:t>e	o</a:t>
            </a:r>
            <a:r>
              <a:rPr sz="2400" spc="10" dirty="0">
                <a:latin typeface="Times New Roman"/>
                <a:cs typeface="Times New Roman"/>
              </a:rPr>
              <a:t>c</a:t>
            </a:r>
            <a:r>
              <a:rPr sz="2400" spc="-10" dirty="0">
                <a:latin typeface="Times New Roman"/>
                <a:cs typeface="Times New Roman"/>
              </a:rPr>
              <a:t>c</a:t>
            </a:r>
            <a:r>
              <a:rPr sz="2400" dirty="0">
                <a:latin typeface="Times New Roman"/>
                <a:cs typeface="Times New Roman"/>
              </a:rPr>
              <a:t>u</a:t>
            </a:r>
            <a:r>
              <a:rPr sz="2400" spc="-10" dirty="0">
                <a:latin typeface="Times New Roman"/>
                <a:cs typeface="Times New Roman"/>
              </a:rPr>
              <a:t>r</a:t>
            </a:r>
            <a:r>
              <a:rPr sz="2400" spc="-5" dirty="0">
                <a:latin typeface="Times New Roman"/>
                <a:cs typeface="Times New Roman"/>
              </a:rPr>
              <a:t>s,</a:t>
            </a:r>
            <a:endParaRPr sz="2400">
              <a:latin typeface="Times New Roman"/>
              <a:cs typeface="Times New Roman"/>
            </a:endParaRPr>
          </a:p>
        </p:txBody>
      </p:sp>
      <p:sp>
        <p:nvSpPr>
          <p:cNvPr id="3" name="object 3"/>
          <p:cNvSpPr txBox="1"/>
          <p:nvPr/>
        </p:nvSpPr>
        <p:spPr>
          <a:xfrm>
            <a:off x="5286502" y="389890"/>
            <a:ext cx="3784600" cy="757555"/>
          </a:xfrm>
          <a:prstGeom prst="rect">
            <a:avLst/>
          </a:prstGeom>
        </p:spPr>
        <p:txBody>
          <a:bodyPr vert="horz" wrap="square" lIns="0" tIns="12700" rIns="0" bIns="0" rtlCol="0">
            <a:spAutoFit/>
          </a:bodyPr>
          <a:lstStyle/>
          <a:p>
            <a:pPr marL="228600" marR="5080" indent="-216535">
              <a:lnSpc>
                <a:spcPct val="100000"/>
              </a:lnSpc>
              <a:spcBef>
                <a:spcPts val="100"/>
              </a:spcBef>
              <a:tabLst>
                <a:tab pos="570230" algn="l"/>
                <a:tab pos="704850" algn="l"/>
                <a:tab pos="1174115" algn="l"/>
                <a:tab pos="1765300" algn="l"/>
                <a:tab pos="1871980" algn="l"/>
                <a:tab pos="2247265" algn="l"/>
                <a:tab pos="2753360" algn="l"/>
                <a:tab pos="2778125" algn="l"/>
              </a:tabLst>
            </a:pPr>
            <a:r>
              <a:rPr sz="2400" spc="20" dirty="0">
                <a:latin typeface="Times New Roman"/>
                <a:cs typeface="Times New Roman"/>
              </a:rPr>
              <a:t>p</a:t>
            </a:r>
            <a:r>
              <a:rPr sz="2400" spc="-10" dirty="0">
                <a:latin typeface="Times New Roman"/>
                <a:cs typeface="Times New Roman"/>
              </a:rPr>
              <a:t>a</a:t>
            </a:r>
            <a:r>
              <a:rPr sz="2400" dirty="0">
                <a:latin typeface="Times New Roman"/>
                <a:cs typeface="Times New Roman"/>
              </a:rPr>
              <a:t>rt		of	</a:t>
            </a:r>
            <a:r>
              <a:rPr sz="2400" spc="25" dirty="0">
                <a:latin typeface="Times New Roman"/>
                <a:cs typeface="Times New Roman"/>
              </a:rPr>
              <a:t>t</a:t>
            </a:r>
            <a:r>
              <a:rPr sz="2400" dirty="0">
                <a:latin typeface="Times New Roman"/>
                <a:cs typeface="Times New Roman"/>
              </a:rPr>
              <a:t>he	virtu</a:t>
            </a:r>
            <a:r>
              <a:rPr sz="2400" spc="-10" dirty="0">
                <a:latin typeface="Times New Roman"/>
                <a:cs typeface="Times New Roman"/>
              </a:rPr>
              <a:t>a</a:t>
            </a:r>
            <a:r>
              <a:rPr sz="2400" dirty="0">
                <a:latin typeface="Times New Roman"/>
                <a:cs typeface="Times New Roman"/>
              </a:rPr>
              <a:t>l		</a:t>
            </a:r>
            <a:r>
              <a:rPr sz="2400" spc="-10" dirty="0">
                <a:latin typeface="Times New Roman"/>
                <a:cs typeface="Times New Roman"/>
              </a:rPr>
              <a:t>a</a:t>
            </a:r>
            <a:r>
              <a:rPr sz="2400" dirty="0">
                <a:latin typeface="Times New Roman"/>
                <a:cs typeface="Times New Roman"/>
              </a:rPr>
              <a:t>ddr</a:t>
            </a:r>
            <a:r>
              <a:rPr sz="2400" spc="-20" dirty="0">
                <a:latin typeface="Times New Roman"/>
                <a:cs typeface="Times New Roman"/>
              </a:rPr>
              <a:t>e</a:t>
            </a:r>
            <a:r>
              <a:rPr sz="2400" spc="-5" dirty="0">
                <a:latin typeface="Times New Roman"/>
                <a:cs typeface="Times New Roman"/>
              </a:rPr>
              <a:t>ss,  </a:t>
            </a:r>
            <a:r>
              <a:rPr sz="2400" dirty="0">
                <a:latin typeface="Times New Roman"/>
                <a:cs typeface="Times New Roman"/>
              </a:rPr>
              <a:t>is	p</a:t>
            </a:r>
            <a:r>
              <a:rPr sz="2400" spc="-10" dirty="0">
                <a:latin typeface="Times New Roman"/>
                <a:cs typeface="Times New Roman"/>
              </a:rPr>
              <a:t>re</a:t>
            </a:r>
            <a:r>
              <a:rPr sz="2400" dirty="0">
                <a:latin typeface="Times New Roman"/>
                <a:cs typeface="Times New Roman"/>
              </a:rPr>
              <a:t>s</a:t>
            </a:r>
            <a:r>
              <a:rPr sz="2400" spc="-10" dirty="0">
                <a:latin typeface="Times New Roman"/>
                <a:cs typeface="Times New Roman"/>
              </a:rPr>
              <a:t>e</a:t>
            </a:r>
            <a:r>
              <a:rPr sz="2400" dirty="0">
                <a:latin typeface="Times New Roman"/>
                <a:cs typeface="Times New Roman"/>
              </a:rPr>
              <a:t>nt</a:t>
            </a:r>
            <a:r>
              <a:rPr sz="2400" spc="-10" dirty="0">
                <a:latin typeface="Times New Roman"/>
                <a:cs typeface="Times New Roman"/>
              </a:rPr>
              <a:t>e</a:t>
            </a:r>
            <a:r>
              <a:rPr sz="2400" dirty="0">
                <a:latin typeface="Times New Roman"/>
                <a:cs typeface="Times New Roman"/>
              </a:rPr>
              <a:t>d		to	the	m</a:t>
            </a:r>
            <a:r>
              <a:rPr sz="2400" spc="-10" dirty="0">
                <a:latin typeface="Times New Roman"/>
                <a:cs typeface="Times New Roman"/>
              </a:rPr>
              <a:t>e</a:t>
            </a:r>
            <a:r>
              <a:rPr sz="2400" dirty="0">
                <a:latin typeface="Times New Roman"/>
                <a:cs typeface="Times New Roman"/>
              </a:rPr>
              <a:t>mo</a:t>
            </a:r>
            <a:r>
              <a:rPr sz="2400" spc="10" dirty="0">
                <a:latin typeface="Times New Roman"/>
                <a:cs typeface="Times New Roman"/>
              </a:rPr>
              <a:t>r</a:t>
            </a:r>
            <a:r>
              <a:rPr sz="2400" dirty="0">
                <a:latin typeface="Times New Roman"/>
                <a:cs typeface="Times New Roman"/>
              </a:rPr>
              <a:t>y</a:t>
            </a:r>
            <a:endParaRPr sz="2400">
              <a:latin typeface="Times New Roman"/>
              <a:cs typeface="Times New Roman"/>
            </a:endParaRPr>
          </a:p>
        </p:txBody>
      </p:sp>
      <p:sp>
        <p:nvSpPr>
          <p:cNvPr id="4" name="object 4"/>
          <p:cNvSpPr txBox="1"/>
          <p:nvPr/>
        </p:nvSpPr>
        <p:spPr>
          <a:xfrm>
            <a:off x="78739" y="755726"/>
            <a:ext cx="5174615" cy="757555"/>
          </a:xfrm>
          <a:prstGeom prst="rect">
            <a:avLst/>
          </a:prstGeom>
        </p:spPr>
        <p:txBody>
          <a:bodyPr vert="horz" wrap="square" lIns="0" tIns="12700" rIns="0" bIns="0" rtlCol="0">
            <a:spAutoFit/>
          </a:bodyPr>
          <a:lstStyle/>
          <a:p>
            <a:pPr marL="12700">
              <a:lnSpc>
                <a:spcPct val="100000"/>
              </a:lnSpc>
              <a:spcBef>
                <a:spcPts val="100"/>
              </a:spcBef>
              <a:tabLst>
                <a:tab pos="1384300" algn="l"/>
                <a:tab pos="1774825" algn="l"/>
                <a:tab pos="3411854" algn="l"/>
              </a:tabLst>
            </a:pPr>
            <a:r>
              <a:rPr sz="2400" spc="-10" dirty="0">
                <a:latin typeface="Times New Roman"/>
                <a:cs typeface="Times New Roman"/>
              </a:rPr>
              <a:t>c</a:t>
            </a:r>
            <a:r>
              <a:rPr sz="2400" dirty="0">
                <a:latin typeface="Times New Roman"/>
                <a:cs typeface="Times New Roman"/>
              </a:rPr>
              <a:t>onsis</a:t>
            </a:r>
            <a:r>
              <a:rPr sz="2400" spc="5" dirty="0">
                <a:latin typeface="Times New Roman"/>
                <a:cs typeface="Times New Roman"/>
              </a:rPr>
              <a:t>t</a:t>
            </a:r>
            <a:r>
              <a:rPr sz="2400" dirty="0">
                <a:latin typeface="Times New Roman"/>
                <a:cs typeface="Times New Roman"/>
              </a:rPr>
              <a:t>ing	</a:t>
            </a:r>
            <a:r>
              <a:rPr sz="2400" spc="-5" dirty="0">
                <a:latin typeface="Times New Roman"/>
                <a:cs typeface="Times New Roman"/>
              </a:rPr>
              <a:t>o</a:t>
            </a:r>
            <a:r>
              <a:rPr sz="2400" dirty="0">
                <a:latin typeface="Times New Roman"/>
                <a:cs typeface="Times New Roman"/>
              </a:rPr>
              <a:t>f	</a:t>
            </a:r>
            <a:r>
              <a:rPr sz="2400" spc="-15" dirty="0">
                <a:latin typeface="Times New Roman"/>
                <a:cs typeface="Times New Roman"/>
              </a:rPr>
              <a:t>&lt;</a:t>
            </a:r>
            <a:r>
              <a:rPr sz="2400" dirty="0">
                <a:latin typeface="Times New Roman"/>
                <a:cs typeface="Times New Roman"/>
              </a:rPr>
              <a:t>p</a:t>
            </a:r>
            <a:r>
              <a:rPr sz="2400" spc="-10" dirty="0">
                <a:latin typeface="Times New Roman"/>
                <a:cs typeface="Times New Roman"/>
              </a:rPr>
              <a:t>r</a:t>
            </a:r>
            <a:r>
              <a:rPr sz="2400" dirty="0">
                <a:latin typeface="Times New Roman"/>
                <a:cs typeface="Times New Roman"/>
              </a:rPr>
              <a:t>o</a:t>
            </a:r>
            <a:r>
              <a:rPr sz="2400" spc="-15" dirty="0">
                <a:latin typeface="Times New Roman"/>
                <a:cs typeface="Times New Roman"/>
              </a:rPr>
              <a:t>c</a:t>
            </a:r>
            <a:r>
              <a:rPr sz="2400" spc="-10" dirty="0">
                <a:latin typeface="Times New Roman"/>
                <a:cs typeface="Times New Roman"/>
              </a:rPr>
              <a:t>e</a:t>
            </a:r>
            <a:r>
              <a:rPr sz="2400" dirty="0">
                <a:latin typeface="Times New Roman"/>
                <a:cs typeface="Times New Roman"/>
              </a:rPr>
              <a:t>s</a:t>
            </a:r>
            <a:r>
              <a:rPr sz="2400" spc="5" dirty="0">
                <a:latin typeface="Times New Roman"/>
                <a:cs typeface="Times New Roman"/>
              </a:rPr>
              <a:t>s</a:t>
            </a:r>
            <a:r>
              <a:rPr sz="2400" spc="-10" dirty="0">
                <a:latin typeface="Times New Roman"/>
                <a:cs typeface="Times New Roman"/>
              </a:rPr>
              <a:t>-</a:t>
            </a:r>
            <a:r>
              <a:rPr sz="2400" spc="25" dirty="0">
                <a:latin typeface="Times New Roman"/>
                <a:cs typeface="Times New Roman"/>
              </a:rPr>
              <a:t>i</a:t>
            </a:r>
            <a:r>
              <a:rPr sz="2400" dirty="0">
                <a:latin typeface="Times New Roman"/>
                <a:cs typeface="Times New Roman"/>
              </a:rPr>
              <a:t>d,	p</a:t>
            </a:r>
            <a:r>
              <a:rPr sz="2400" spc="-15" dirty="0">
                <a:latin typeface="Times New Roman"/>
                <a:cs typeface="Times New Roman"/>
              </a:rPr>
              <a:t>a</a:t>
            </a:r>
            <a:r>
              <a:rPr sz="2400" spc="-25" dirty="0">
                <a:latin typeface="Times New Roman"/>
                <a:cs typeface="Times New Roman"/>
              </a:rPr>
              <a:t>g</a:t>
            </a:r>
            <a:r>
              <a:rPr sz="2400" spc="-10" dirty="0">
                <a:latin typeface="Times New Roman"/>
                <a:cs typeface="Times New Roman"/>
              </a:rPr>
              <a:t>e</a:t>
            </a:r>
            <a:r>
              <a:rPr sz="2400" dirty="0">
                <a:latin typeface="Times New Roman"/>
                <a:cs typeface="Times New Roman"/>
              </a:rPr>
              <a:t>numb</a:t>
            </a:r>
            <a:r>
              <a:rPr sz="2400" spc="-15" dirty="0">
                <a:latin typeface="Times New Roman"/>
                <a:cs typeface="Times New Roman"/>
              </a:rPr>
              <a:t>e</a:t>
            </a:r>
            <a:r>
              <a:rPr sz="2400" spc="10" dirty="0">
                <a:latin typeface="Times New Roman"/>
                <a:cs typeface="Times New Roman"/>
              </a:rPr>
              <a:t>r</a:t>
            </a:r>
            <a:r>
              <a:rPr sz="2400" spc="-15" dirty="0">
                <a:latin typeface="Times New Roman"/>
                <a:cs typeface="Times New Roman"/>
              </a:rPr>
              <a:t>&gt;</a:t>
            </a:r>
            <a:r>
              <a:rPr sz="2400" dirty="0">
                <a:latin typeface="Times New Roman"/>
                <a:cs typeface="Times New Roman"/>
              </a:rPr>
              <a:t>,</a:t>
            </a:r>
            <a:endParaRPr sz="2400">
              <a:latin typeface="Times New Roman"/>
              <a:cs typeface="Times New Roman"/>
            </a:endParaRPr>
          </a:p>
          <a:p>
            <a:pPr marL="12700">
              <a:lnSpc>
                <a:spcPct val="100000"/>
              </a:lnSpc>
            </a:pPr>
            <a:r>
              <a:rPr sz="2400" spc="-10" dirty="0">
                <a:latin typeface="Times New Roman"/>
                <a:cs typeface="Times New Roman"/>
              </a:rPr>
              <a:t>subsystem.</a:t>
            </a:r>
            <a:endParaRPr sz="2400">
              <a:latin typeface="Times New Roman"/>
              <a:cs typeface="Times New Roman"/>
            </a:endParaRPr>
          </a:p>
        </p:txBody>
      </p:sp>
      <p:sp>
        <p:nvSpPr>
          <p:cNvPr id="5" name="object 5"/>
          <p:cNvSpPr txBox="1"/>
          <p:nvPr/>
        </p:nvSpPr>
        <p:spPr>
          <a:xfrm>
            <a:off x="78739" y="1487500"/>
            <a:ext cx="8992870" cy="5148580"/>
          </a:xfrm>
          <a:prstGeom prst="rect">
            <a:avLst/>
          </a:prstGeom>
        </p:spPr>
        <p:txBody>
          <a:bodyPr vert="horz" wrap="square" lIns="0" tIns="12700" rIns="0" bIns="0" rtlCol="0">
            <a:spAutoFit/>
          </a:bodyPr>
          <a:lstStyle/>
          <a:p>
            <a:pPr marL="256540" indent="-243840">
              <a:lnSpc>
                <a:spcPct val="100000"/>
              </a:lnSpc>
              <a:spcBef>
                <a:spcPts val="100"/>
              </a:spcBef>
              <a:buSzPct val="95833"/>
              <a:buFont typeface="Wingdings"/>
              <a:buChar char=""/>
              <a:tabLst>
                <a:tab pos="256540" algn="l"/>
              </a:tabLst>
            </a:pPr>
            <a:r>
              <a:rPr sz="2400" dirty="0">
                <a:latin typeface="Times New Roman"/>
                <a:cs typeface="Times New Roman"/>
              </a:rPr>
              <a:t>The </a:t>
            </a:r>
            <a:r>
              <a:rPr sz="2400" spc="-5" dirty="0">
                <a:latin typeface="Times New Roman"/>
                <a:cs typeface="Times New Roman"/>
              </a:rPr>
              <a:t>inverted </a:t>
            </a:r>
            <a:r>
              <a:rPr sz="2400" spc="-10" dirty="0">
                <a:latin typeface="Times New Roman"/>
                <a:cs typeface="Times New Roman"/>
              </a:rPr>
              <a:t>page </a:t>
            </a:r>
            <a:r>
              <a:rPr sz="2400" spc="-5" dirty="0">
                <a:latin typeface="Times New Roman"/>
                <a:cs typeface="Times New Roman"/>
              </a:rPr>
              <a:t>table </a:t>
            </a:r>
            <a:r>
              <a:rPr sz="2400" dirty="0">
                <a:latin typeface="Times New Roman"/>
                <a:cs typeface="Times New Roman"/>
              </a:rPr>
              <a:t>is </a:t>
            </a:r>
            <a:r>
              <a:rPr sz="2400" spc="-5" dirty="0">
                <a:latin typeface="Times New Roman"/>
                <a:cs typeface="Times New Roman"/>
              </a:rPr>
              <a:t>then </a:t>
            </a:r>
            <a:r>
              <a:rPr sz="2400" spc="-10" dirty="0">
                <a:latin typeface="Times New Roman"/>
                <a:cs typeface="Times New Roman"/>
              </a:rPr>
              <a:t>searched </a:t>
            </a:r>
            <a:r>
              <a:rPr sz="2400" spc="-5" dirty="0">
                <a:latin typeface="Times New Roman"/>
                <a:cs typeface="Times New Roman"/>
              </a:rPr>
              <a:t>for </a:t>
            </a:r>
            <a:r>
              <a:rPr sz="2400" dirty="0">
                <a:latin typeface="Times New Roman"/>
                <a:cs typeface="Times New Roman"/>
              </a:rPr>
              <a:t>a</a:t>
            </a:r>
            <a:r>
              <a:rPr sz="2400" spc="50" dirty="0">
                <a:latin typeface="Times New Roman"/>
                <a:cs typeface="Times New Roman"/>
              </a:rPr>
              <a:t> </a:t>
            </a:r>
            <a:r>
              <a:rPr sz="2400" spc="-5" dirty="0">
                <a:latin typeface="Times New Roman"/>
                <a:cs typeface="Times New Roman"/>
              </a:rPr>
              <a:t>match.</a:t>
            </a:r>
            <a:endParaRPr sz="2400">
              <a:latin typeface="Times New Roman"/>
              <a:cs typeface="Times New Roman"/>
            </a:endParaRPr>
          </a:p>
          <a:p>
            <a:pPr marL="12700" marR="11430">
              <a:lnSpc>
                <a:spcPct val="100000"/>
              </a:lnSpc>
              <a:buSzPct val="95833"/>
              <a:buFont typeface="Wingdings"/>
              <a:buChar char=""/>
              <a:tabLst>
                <a:tab pos="256540" algn="l"/>
                <a:tab pos="600710" algn="l"/>
                <a:tab pos="878205" algn="l"/>
                <a:tab pos="1765300" algn="l"/>
                <a:tab pos="2113280" algn="l"/>
                <a:tab pos="3729354" algn="l"/>
                <a:tab pos="4091940" algn="l"/>
                <a:tab pos="4857115" algn="l"/>
                <a:tab pos="5915660" algn="l"/>
                <a:tab pos="6430645" algn="l"/>
                <a:tab pos="7586345" algn="l"/>
                <a:tab pos="8641080" algn="l"/>
              </a:tabLst>
            </a:pPr>
            <a:r>
              <a:rPr sz="2400" spc="-35" dirty="0">
                <a:latin typeface="Times New Roman"/>
                <a:cs typeface="Times New Roman"/>
              </a:rPr>
              <a:t>I</a:t>
            </a:r>
            <a:r>
              <a:rPr sz="2400" dirty="0">
                <a:latin typeface="Times New Roman"/>
                <a:cs typeface="Times New Roman"/>
              </a:rPr>
              <a:t>f	a	mat</a:t>
            </a:r>
            <a:r>
              <a:rPr sz="2400" spc="-10" dirty="0">
                <a:latin typeface="Times New Roman"/>
                <a:cs typeface="Times New Roman"/>
              </a:rPr>
              <a:t>c</a:t>
            </a:r>
            <a:r>
              <a:rPr sz="2400" dirty="0">
                <a:latin typeface="Times New Roman"/>
                <a:cs typeface="Times New Roman"/>
              </a:rPr>
              <a:t>h	i</a:t>
            </a:r>
            <a:r>
              <a:rPr sz="2400" spc="-5" dirty="0">
                <a:latin typeface="Times New Roman"/>
                <a:cs typeface="Times New Roman"/>
              </a:rPr>
              <a:t>s</a:t>
            </a:r>
            <a:r>
              <a:rPr sz="2400" dirty="0">
                <a:latin typeface="Times New Roman"/>
                <a:cs typeface="Times New Roman"/>
              </a:rPr>
              <a:t>	foun</a:t>
            </a:r>
            <a:r>
              <a:rPr sz="2400" spc="-10" dirty="0">
                <a:latin typeface="Times New Roman"/>
                <a:cs typeface="Times New Roman"/>
              </a:rPr>
              <a:t>d</a:t>
            </a:r>
            <a:r>
              <a:rPr sz="2400" dirty="0">
                <a:latin typeface="Times New Roman"/>
                <a:cs typeface="Times New Roman"/>
              </a:rPr>
              <a:t>—</a:t>
            </a:r>
            <a:r>
              <a:rPr sz="2400" spc="-30" dirty="0">
                <a:latin typeface="Times New Roman"/>
                <a:cs typeface="Times New Roman"/>
              </a:rPr>
              <a:t>s</a:t>
            </a:r>
            <a:r>
              <a:rPr sz="2400" spc="35" dirty="0">
                <a:latin typeface="Times New Roman"/>
                <a:cs typeface="Times New Roman"/>
              </a:rPr>
              <a:t>a</a:t>
            </a:r>
            <a:r>
              <a:rPr sz="2400" spc="-220" dirty="0">
                <a:latin typeface="Times New Roman"/>
                <a:cs typeface="Times New Roman"/>
              </a:rPr>
              <a:t>y</a:t>
            </a:r>
            <a:r>
              <a:rPr sz="2400" dirty="0">
                <a:latin typeface="Times New Roman"/>
                <a:cs typeface="Times New Roman"/>
              </a:rPr>
              <a:t>,	</a:t>
            </a:r>
            <a:r>
              <a:rPr sz="2400" spc="-10" dirty="0">
                <a:latin typeface="Times New Roman"/>
                <a:cs typeface="Times New Roman"/>
              </a:rPr>
              <a:t>a</a:t>
            </a:r>
            <a:r>
              <a:rPr sz="2400" dirty="0">
                <a:latin typeface="Times New Roman"/>
                <a:cs typeface="Times New Roman"/>
              </a:rPr>
              <a:t>t	</a:t>
            </a:r>
            <a:r>
              <a:rPr sz="2400" spc="-10" dirty="0">
                <a:latin typeface="Times New Roman"/>
                <a:cs typeface="Times New Roman"/>
              </a:rPr>
              <a:t>e</a:t>
            </a:r>
            <a:r>
              <a:rPr sz="2400" dirty="0">
                <a:latin typeface="Times New Roman"/>
                <a:cs typeface="Times New Roman"/>
              </a:rPr>
              <a:t>nt</a:t>
            </a:r>
            <a:r>
              <a:rPr sz="2400" spc="15" dirty="0">
                <a:latin typeface="Times New Roman"/>
                <a:cs typeface="Times New Roman"/>
              </a:rPr>
              <a:t>r</a:t>
            </a:r>
            <a:r>
              <a:rPr sz="2400" dirty="0">
                <a:latin typeface="Times New Roman"/>
                <a:cs typeface="Times New Roman"/>
              </a:rPr>
              <a:t>y	</a:t>
            </a:r>
            <a:r>
              <a:rPr sz="2400" spc="5" dirty="0">
                <a:latin typeface="Times New Roman"/>
                <a:cs typeface="Times New Roman"/>
              </a:rPr>
              <a:t>i</a:t>
            </a:r>
            <a:r>
              <a:rPr sz="2400" dirty="0">
                <a:latin typeface="Times New Roman"/>
                <a:cs typeface="Times New Roman"/>
              </a:rPr>
              <a:t>—then	the	p</a:t>
            </a:r>
            <a:r>
              <a:rPr sz="2400" spc="20" dirty="0">
                <a:latin typeface="Times New Roman"/>
                <a:cs typeface="Times New Roman"/>
              </a:rPr>
              <a:t>h</a:t>
            </a:r>
            <a:r>
              <a:rPr sz="2400" spc="-50" dirty="0">
                <a:latin typeface="Times New Roman"/>
                <a:cs typeface="Times New Roman"/>
              </a:rPr>
              <a:t>y</a:t>
            </a:r>
            <a:r>
              <a:rPr sz="2400" spc="-5" dirty="0">
                <a:latin typeface="Times New Roman"/>
                <a:cs typeface="Times New Roman"/>
              </a:rPr>
              <a:t>sic</a:t>
            </a:r>
            <a:r>
              <a:rPr sz="2400" spc="-20" dirty="0">
                <a:latin typeface="Times New Roman"/>
                <a:cs typeface="Times New Roman"/>
              </a:rPr>
              <a:t>a</a:t>
            </a:r>
            <a:r>
              <a:rPr sz="2400" dirty="0">
                <a:latin typeface="Times New Roman"/>
                <a:cs typeface="Times New Roman"/>
              </a:rPr>
              <a:t>l	</a:t>
            </a:r>
            <a:r>
              <a:rPr sz="2400" spc="-10" dirty="0">
                <a:latin typeface="Times New Roman"/>
                <a:cs typeface="Times New Roman"/>
              </a:rPr>
              <a:t>a</a:t>
            </a:r>
            <a:r>
              <a:rPr sz="2400" dirty="0">
                <a:latin typeface="Times New Roman"/>
                <a:cs typeface="Times New Roman"/>
              </a:rPr>
              <a:t>ddr</a:t>
            </a:r>
            <a:r>
              <a:rPr sz="2400" spc="-20" dirty="0">
                <a:latin typeface="Times New Roman"/>
                <a:cs typeface="Times New Roman"/>
              </a:rPr>
              <a:t>e</a:t>
            </a:r>
            <a:r>
              <a:rPr sz="2400" spc="-5" dirty="0">
                <a:latin typeface="Times New Roman"/>
                <a:cs typeface="Times New Roman"/>
              </a:rPr>
              <a:t>ss</a:t>
            </a:r>
            <a:r>
              <a:rPr sz="2400" dirty="0">
                <a:latin typeface="Times New Roman"/>
                <a:cs typeface="Times New Roman"/>
              </a:rPr>
              <a:t>	</a:t>
            </a:r>
            <a:r>
              <a:rPr sz="2400" spc="-10" dirty="0">
                <a:latin typeface="Times New Roman"/>
                <a:cs typeface="Times New Roman"/>
              </a:rPr>
              <a:t>&lt;</a:t>
            </a:r>
            <a:r>
              <a:rPr sz="2400" dirty="0">
                <a:latin typeface="Times New Roman"/>
                <a:cs typeface="Times New Roman"/>
              </a:rPr>
              <a:t>i,  </a:t>
            </a:r>
            <a:r>
              <a:rPr sz="2400" spc="-15" dirty="0">
                <a:latin typeface="Times New Roman"/>
                <a:cs typeface="Times New Roman"/>
              </a:rPr>
              <a:t>offset&gt; </a:t>
            </a:r>
            <a:r>
              <a:rPr sz="2400" dirty="0">
                <a:latin typeface="Times New Roman"/>
                <a:cs typeface="Times New Roman"/>
              </a:rPr>
              <a:t>is</a:t>
            </a:r>
            <a:r>
              <a:rPr sz="2400" spc="5" dirty="0">
                <a:latin typeface="Times New Roman"/>
                <a:cs typeface="Times New Roman"/>
              </a:rPr>
              <a:t> </a:t>
            </a:r>
            <a:r>
              <a:rPr sz="2400" spc="-10" dirty="0">
                <a:latin typeface="Times New Roman"/>
                <a:cs typeface="Times New Roman"/>
              </a:rPr>
              <a:t>generated.</a:t>
            </a:r>
            <a:endParaRPr sz="2400">
              <a:latin typeface="Times New Roman"/>
              <a:cs typeface="Times New Roman"/>
            </a:endParaRPr>
          </a:p>
          <a:p>
            <a:pPr marL="256540" indent="-243840">
              <a:lnSpc>
                <a:spcPct val="100000"/>
              </a:lnSpc>
              <a:spcBef>
                <a:spcPts val="5"/>
              </a:spcBef>
              <a:buSzPct val="95833"/>
              <a:buFont typeface="Wingdings"/>
              <a:buChar char=""/>
              <a:tabLst>
                <a:tab pos="256540" algn="l"/>
              </a:tabLst>
            </a:pPr>
            <a:r>
              <a:rPr sz="2400" spc="-30" dirty="0">
                <a:latin typeface="Times New Roman"/>
                <a:cs typeface="Times New Roman"/>
              </a:rPr>
              <a:t>If </a:t>
            </a:r>
            <a:r>
              <a:rPr sz="2400" dirty="0">
                <a:latin typeface="Times New Roman"/>
                <a:cs typeface="Times New Roman"/>
              </a:rPr>
              <a:t>no </a:t>
            </a:r>
            <a:r>
              <a:rPr sz="2400" spc="-5" dirty="0">
                <a:latin typeface="Times New Roman"/>
                <a:cs typeface="Times New Roman"/>
              </a:rPr>
              <a:t>match </a:t>
            </a:r>
            <a:r>
              <a:rPr sz="2400" dirty="0">
                <a:latin typeface="Times New Roman"/>
                <a:cs typeface="Times New Roman"/>
              </a:rPr>
              <a:t>is </a:t>
            </a:r>
            <a:r>
              <a:rPr sz="2400" spc="-5" dirty="0">
                <a:latin typeface="Times New Roman"/>
                <a:cs typeface="Times New Roman"/>
              </a:rPr>
              <a:t>found, </a:t>
            </a:r>
            <a:r>
              <a:rPr sz="2400" dirty="0">
                <a:latin typeface="Times New Roman"/>
                <a:cs typeface="Times New Roman"/>
              </a:rPr>
              <a:t>then </a:t>
            </a:r>
            <a:r>
              <a:rPr sz="2400" spc="-5" dirty="0">
                <a:latin typeface="Times New Roman"/>
                <a:cs typeface="Times New Roman"/>
              </a:rPr>
              <a:t>an illegal address </a:t>
            </a:r>
            <a:r>
              <a:rPr sz="2400" spc="-10" dirty="0">
                <a:latin typeface="Times New Roman"/>
                <a:cs typeface="Times New Roman"/>
              </a:rPr>
              <a:t>access </a:t>
            </a:r>
            <a:r>
              <a:rPr sz="2400" spc="-5" dirty="0">
                <a:latin typeface="Times New Roman"/>
                <a:cs typeface="Times New Roman"/>
              </a:rPr>
              <a:t>has been</a:t>
            </a:r>
            <a:r>
              <a:rPr sz="2400" spc="190" dirty="0">
                <a:latin typeface="Times New Roman"/>
                <a:cs typeface="Times New Roman"/>
              </a:rPr>
              <a:t> </a:t>
            </a:r>
            <a:r>
              <a:rPr sz="2400" spc="-5" dirty="0">
                <a:latin typeface="Times New Roman"/>
                <a:cs typeface="Times New Roman"/>
              </a:rPr>
              <a:t>attempted.</a:t>
            </a:r>
            <a:endParaRPr sz="2400">
              <a:latin typeface="Times New Roman"/>
              <a:cs typeface="Times New Roman"/>
            </a:endParaRPr>
          </a:p>
          <a:p>
            <a:pPr>
              <a:lnSpc>
                <a:spcPct val="100000"/>
              </a:lnSpc>
              <a:spcBef>
                <a:spcPts val="5"/>
              </a:spcBef>
            </a:pPr>
            <a:endParaRPr sz="2500">
              <a:latin typeface="Times New Roman"/>
              <a:cs typeface="Times New Roman"/>
            </a:endParaRPr>
          </a:p>
          <a:p>
            <a:pPr marL="12700" algn="just">
              <a:lnSpc>
                <a:spcPct val="100000"/>
              </a:lnSpc>
            </a:pPr>
            <a:r>
              <a:rPr sz="2400" b="1" dirty="0">
                <a:solidFill>
                  <a:srgbClr val="0033CC"/>
                </a:solidFill>
                <a:latin typeface="Times New Roman"/>
                <a:cs typeface="Times New Roman"/>
              </a:rPr>
              <a:t>Advantage </a:t>
            </a:r>
            <a:r>
              <a:rPr sz="2400" dirty="0">
                <a:latin typeface="Times New Roman"/>
                <a:cs typeface="Times New Roman"/>
              </a:rPr>
              <a:t>: </a:t>
            </a:r>
            <a:r>
              <a:rPr sz="2400" spc="-5" dirty="0">
                <a:latin typeface="Times New Roman"/>
                <a:cs typeface="Times New Roman"/>
              </a:rPr>
              <a:t>Reduces memory</a:t>
            </a:r>
            <a:r>
              <a:rPr sz="2400" spc="-25" dirty="0">
                <a:latin typeface="Times New Roman"/>
                <a:cs typeface="Times New Roman"/>
              </a:rPr>
              <a:t> </a:t>
            </a:r>
            <a:r>
              <a:rPr sz="2400" spc="-10" dirty="0">
                <a:latin typeface="Times New Roman"/>
                <a:cs typeface="Times New Roman"/>
              </a:rPr>
              <a:t>usage</a:t>
            </a:r>
            <a:endParaRPr sz="2400">
              <a:latin typeface="Times New Roman"/>
              <a:cs typeface="Times New Roman"/>
            </a:endParaRPr>
          </a:p>
          <a:p>
            <a:pPr marL="12700" marR="5080" algn="just">
              <a:lnSpc>
                <a:spcPct val="100000"/>
              </a:lnSpc>
              <a:spcBef>
                <a:spcPts val="5"/>
              </a:spcBef>
            </a:pPr>
            <a:r>
              <a:rPr sz="2400" b="1" spc="-5" dirty="0">
                <a:solidFill>
                  <a:srgbClr val="0033CC"/>
                </a:solidFill>
                <a:latin typeface="Times New Roman"/>
                <a:cs typeface="Times New Roman"/>
              </a:rPr>
              <a:t>Disadvantages: </a:t>
            </a:r>
            <a:r>
              <a:rPr sz="2400" dirty="0">
                <a:latin typeface="Times New Roman"/>
                <a:cs typeface="Times New Roman"/>
              </a:rPr>
              <a:t>1. </a:t>
            </a:r>
            <a:r>
              <a:rPr sz="2400" spc="-10" dirty="0">
                <a:latin typeface="Times New Roman"/>
                <a:cs typeface="Times New Roman"/>
              </a:rPr>
              <a:t>Increased search </a:t>
            </a:r>
            <a:r>
              <a:rPr sz="2400" dirty="0">
                <a:latin typeface="Times New Roman"/>
                <a:cs typeface="Times New Roman"/>
              </a:rPr>
              <a:t>time </a:t>
            </a:r>
            <a:r>
              <a:rPr sz="2400" spc="-10" dirty="0">
                <a:latin typeface="Times New Roman"/>
                <a:cs typeface="Times New Roman"/>
              </a:rPr>
              <a:t>as </a:t>
            </a:r>
            <a:r>
              <a:rPr sz="2400" spc="-5" dirty="0">
                <a:latin typeface="Times New Roman"/>
                <a:cs typeface="Times New Roman"/>
              </a:rPr>
              <a:t>inverted </a:t>
            </a:r>
            <a:r>
              <a:rPr sz="2400" spc="-10" dirty="0">
                <a:latin typeface="Times New Roman"/>
                <a:cs typeface="Times New Roman"/>
              </a:rPr>
              <a:t>page </a:t>
            </a:r>
            <a:r>
              <a:rPr sz="2400" dirty="0">
                <a:latin typeface="Times New Roman"/>
                <a:cs typeface="Times New Roman"/>
              </a:rPr>
              <a:t>table is </a:t>
            </a:r>
            <a:r>
              <a:rPr sz="2400" spc="-5" dirty="0">
                <a:latin typeface="Times New Roman"/>
                <a:cs typeface="Times New Roman"/>
              </a:rPr>
              <a:t>sorted  </a:t>
            </a:r>
            <a:r>
              <a:rPr sz="2400" spc="10" dirty="0">
                <a:latin typeface="Times New Roman"/>
                <a:cs typeface="Times New Roman"/>
              </a:rPr>
              <a:t>by </a:t>
            </a:r>
            <a:r>
              <a:rPr sz="2400" spc="-5" dirty="0">
                <a:latin typeface="Times New Roman"/>
                <a:cs typeface="Times New Roman"/>
              </a:rPr>
              <a:t>physical address, but </a:t>
            </a:r>
            <a:r>
              <a:rPr sz="2400" dirty="0">
                <a:latin typeface="Times New Roman"/>
                <a:cs typeface="Times New Roman"/>
              </a:rPr>
              <a:t>lookups </a:t>
            </a:r>
            <a:r>
              <a:rPr sz="2400" spc="-5" dirty="0">
                <a:latin typeface="Times New Roman"/>
                <a:cs typeface="Times New Roman"/>
              </a:rPr>
              <a:t>on virtual addresses. </a:t>
            </a:r>
            <a:r>
              <a:rPr sz="2400" dirty="0">
                <a:latin typeface="Times New Roman"/>
                <a:cs typeface="Times New Roman"/>
              </a:rPr>
              <a:t>The </a:t>
            </a:r>
            <a:r>
              <a:rPr sz="2400" spc="-5" dirty="0">
                <a:latin typeface="Times New Roman"/>
                <a:cs typeface="Times New Roman"/>
              </a:rPr>
              <a:t>entire table  need </a:t>
            </a:r>
            <a:r>
              <a:rPr sz="2400" dirty="0">
                <a:latin typeface="Times New Roman"/>
                <a:cs typeface="Times New Roman"/>
              </a:rPr>
              <a:t>to be </a:t>
            </a:r>
            <a:r>
              <a:rPr sz="2400" spc="-10" dirty="0">
                <a:latin typeface="Times New Roman"/>
                <a:cs typeface="Times New Roman"/>
              </a:rPr>
              <a:t>searched </a:t>
            </a:r>
            <a:r>
              <a:rPr sz="2400" dirty="0">
                <a:latin typeface="Times New Roman"/>
                <a:cs typeface="Times New Roman"/>
              </a:rPr>
              <a:t>for a</a:t>
            </a:r>
            <a:r>
              <a:rPr sz="2400" spc="20" dirty="0">
                <a:latin typeface="Times New Roman"/>
                <a:cs typeface="Times New Roman"/>
              </a:rPr>
              <a:t> </a:t>
            </a:r>
            <a:r>
              <a:rPr sz="2400" spc="-5" dirty="0">
                <a:latin typeface="Times New Roman"/>
                <a:cs typeface="Times New Roman"/>
              </a:rPr>
              <a:t>match.</a:t>
            </a:r>
            <a:endParaRPr sz="2400">
              <a:latin typeface="Times New Roman"/>
              <a:cs typeface="Times New Roman"/>
            </a:endParaRPr>
          </a:p>
          <a:p>
            <a:pPr marL="12700" algn="just">
              <a:lnSpc>
                <a:spcPct val="100000"/>
              </a:lnSpc>
              <a:spcBef>
                <a:spcPts val="5"/>
              </a:spcBef>
            </a:pPr>
            <a:r>
              <a:rPr sz="2400" spc="-5" dirty="0">
                <a:latin typeface="Times New Roman"/>
                <a:cs typeface="Times New Roman"/>
              </a:rPr>
              <a:t>2. </a:t>
            </a:r>
            <a:r>
              <a:rPr sz="2400" spc="-10" dirty="0">
                <a:latin typeface="Times New Roman"/>
                <a:cs typeface="Times New Roman"/>
              </a:rPr>
              <a:t>Difficulty </a:t>
            </a:r>
            <a:r>
              <a:rPr sz="2400" dirty="0">
                <a:latin typeface="Times New Roman"/>
                <a:cs typeface="Times New Roman"/>
              </a:rPr>
              <a:t>in </a:t>
            </a:r>
            <a:r>
              <a:rPr sz="2400" spc="-5" dirty="0">
                <a:latin typeface="Times New Roman"/>
                <a:cs typeface="Times New Roman"/>
              </a:rPr>
              <a:t>implementing shared</a:t>
            </a:r>
            <a:r>
              <a:rPr sz="2400" spc="-25" dirty="0">
                <a:latin typeface="Times New Roman"/>
                <a:cs typeface="Times New Roman"/>
              </a:rPr>
              <a:t> </a:t>
            </a:r>
            <a:r>
              <a:rPr sz="2400" spc="-5" dirty="0">
                <a:latin typeface="Times New Roman"/>
                <a:cs typeface="Times New Roman"/>
              </a:rPr>
              <a:t>memory</a:t>
            </a:r>
            <a:endParaRPr sz="2400">
              <a:latin typeface="Times New Roman"/>
              <a:cs typeface="Times New Roman"/>
            </a:endParaRPr>
          </a:p>
          <a:p>
            <a:pPr marL="12700" marR="6350" algn="just">
              <a:lnSpc>
                <a:spcPct val="100000"/>
              </a:lnSpc>
            </a:pPr>
            <a:r>
              <a:rPr sz="2400" b="1" dirty="0">
                <a:solidFill>
                  <a:srgbClr val="0033CC"/>
                </a:solidFill>
                <a:latin typeface="Times New Roman"/>
                <a:cs typeface="Times New Roman"/>
              </a:rPr>
              <a:t>Solutions : </a:t>
            </a:r>
            <a:r>
              <a:rPr sz="2400" dirty="0">
                <a:latin typeface="Times New Roman"/>
                <a:cs typeface="Times New Roman"/>
              </a:rPr>
              <a:t>1. </a:t>
            </a:r>
            <a:r>
              <a:rPr sz="2400" spc="-5" dirty="0">
                <a:latin typeface="Times New Roman"/>
                <a:cs typeface="Times New Roman"/>
              </a:rPr>
              <a:t>Use hash </a:t>
            </a:r>
            <a:r>
              <a:rPr sz="2400" dirty="0">
                <a:latin typeface="Times New Roman"/>
                <a:cs typeface="Times New Roman"/>
              </a:rPr>
              <a:t>table to </a:t>
            </a:r>
            <a:r>
              <a:rPr sz="2400" spc="-5" dirty="0">
                <a:latin typeface="Times New Roman"/>
                <a:cs typeface="Times New Roman"/>
              </a:rPr>
              <a:t>limit </a:t>
            </a:r>
            <a:r>
              <a:rPr sz="2400" dirty="0">
                <a:latin typeface="Times New Roman"/>
                <a:cs typeface="Times New Roman"/>
              </a:rPr>
              <a:t>the </a:t>
            </a:r>
            <a:r>
              <a:rPr sz="2400" spc="-10" dirty="0">
                <a:latin typeface="Times New Roman"/>
                <a:cs typeface="Times New Roman"/>
              </a:rPr>
              <a:t>search </a:t>
            </a:r>
            <a:r>
              <a:rPr sz="2400" dirty="0">
                <a:latin typeface="Times New Roman"/>
                <a:cs typeface="Times New Roman"/>
              </a:rPr>
              <a:t>to one — or </a:t>
            </a:r>
            <a:r>
              <a:rPr sz="2400" spc="-5" dirty="0">
                <a:latin typeface="Times New Roman"/>
                <a:cs typeface="Times New Roman"/>
              </a:rPr>
              <a:t>at </a:t>
            </a:r>
            <a:r>
              <a:rPr sz="2400" dirty="0">
                <a:latin typeface="Times New Roman"/>
                <a:cs typeface="Times New Roman"/>
              </a:rPr>
              <a:t>most a  </a:t>
            </a:r>
            <a:r>
              <a:rPr sz="2400" spc="-10" dirty="0">
                <a:latin typeface="Times New Roman"/>
                <a:cs typeface="Times New Roman"/>
              </a:rPr>
              <a:t>few </a:t>
            </a:r>
            <a:r>
              <a:rPr sz="2400" dirty="0">
                <a:latin typeface="Times New Roman"/>
                <a:cs typeface="Times New Roman"/>
              </a:rPr>
              <a:t>— </a:t>
            </a:r>
            <a:r>
              <a:rPr sz="2400" spc="-10" dirty="0">
                <a:latin typeface="Times New Roman"/>
                <a:cs typeface="Times New Roman"/>
              </a:rPr>
              <a:t>page-table </a:t>
            </a:r>
            <a:r>
              <a:rPr sz="2400" spc="-5" dirty="0">
                <a:latin typeface="Times New Roman"/>
                <a:cs typeface="Times New Roman"/>
              </a:rPr>
              <a:t>entries </a:t>
            </a:r>
            <a:r>
              <a:rPr sz="2400" spc="-15" dirty="0">
                <a:latin typeface="Times New Roman"/>
                <a:cs typeface="Times New Roman"/>
              </a:rPr>
              <a:t>2.TLB </a:t>
            </a:r>
            <a:r>
              <a:rPr sz="2400" spc="-10" dirty="0">
                <a:latin typeface="Times New Roman"/>
                <a:cs typeface="Times New Roman"/>
              </a:rPr>
              <a:t>can accelerate</a:t>
            </a:r>
            <a:r>
              <a:rPr sz="2400" spc="165" dirty="0">
                <a:latin typeface="Times New Roman"/>
                <a:cs typeface="Times New Roman"/>
              </a:rPr>
              <a:t> </a:t>
            </a:r>
            <a:r>
              <a:rPr sz="2400" spc="-10" dirty="0">
                <a:latin typeface="Times New Roman"/>
                <a:cs typeface="Times New Roman"/>
              </a:rPr>
              <a:t>access</a:t>
            </a:r>
            <a:endParaRPr sz="2400">
              <a:latin typeface="Times New Roman"/>
              <a:cs typeface="Times New Roman"/>
            </a:endParaRPr>
          </a:p>
          <a:p>
            <a:pPr marL="12700" marR="11430" algn="just">
              <a:lnSpc>
                <a:spcPct val="100000"/>
              </a:lnSpc>
            </a:pPr>
            <a:r>
              <a:rPr sz="2400" dirty="0">
                <a:latin typeface="Times New Roman"/>
                <a:cs typeface="Times New Roman"/>
              </a:rPr>
              <a:t>Solution to </a:t>
            </a:r>
            <a:r>
              <a:rPr sz="2400" spc="-5" dirty="0">
                <a:latin typeface="Times New Roman"/>
                <a:cs typeface="Times New Roman"/>
              </a:rPr>
              <a:t>implement shared </a:t>
            </a:r>
            <a:r>
              <a:rPr sz="2400" spc="5" dirty="0">
                <a:latin typeface="Times New Roman"/>
                <a:cs typeface="Times New Roman"/>
              </a:rPr>
              <a:t>memory </a:t>
            </a:r>
            <a:r>
              <a:rPr sz="2400" dirty="0">
                <a:latin typeface="Times New Roman"/>
                <a:cs typeface="Times New Roman"/>
              </a:rPr>
              <a:t>is </a:t>
            </a:r>
            <a:r>
              <a:rPr sz="2400" spc="-5" dirty="0">
                <a:latin typeface="Times New Roman"/>
                <a:cs typeface="Times New Roman"/>
              </a:rPr>
              <a:t>One </a:t>
            </a:r>
            <a:r>
              <a:rPr sz="2400" dirty="0">
                <a:latin typeface="Times New Roman"/>
                <a:cs typeface="Times New Roman"/>
              </a:rPr>
              <a:t>mapping of a </a:t>
            </a:r>
            <a:r>
              <a:rPr sz="2400" spc="-5" dirty="0">
                <a:latin typeface="Times New Roman"/>
                <a:cs typeface="Times New Roman"/>
              </a:rPr>
              <a:t>virtual  address </a:t>
            </a:r>
            <a:r>
              <a:rPr sz="2400" dirty="0">
                <a:latin typeface="Times New Roman"/>
                <a:cs typeface="Times New Roman"/>
              </a:rPr>
              <a:t>to the </a:t>
            </a:r>
            <a:r>
              <a:rPr sz="2400" spc="-5" dirty="0">
                <a:latin typeface="Times New Roman"/>
                <a:cs typeface="Times New Roman"/>
              </a:rPr>
              <a:t>shared </a:t>
            </a:r>
            <a:r>
              <a:rPr sz="2400" spc="-15" dirty="0">
                <a:latin typeface="Times New Roman"/>
                <a:cs typeface="Times New Roman"/>
              </a:rPr>
              <a:t>physical</a:t>
            </a:r>
            <a:r>
              <a:rPr sz="2400" spc="70" dirty="0">
                <a:latin typeface="Times New Roman"/>
                <a:cs typeface="Times New Roman"/>
              </a:rPr>
              <a:t> </a:t>
            </a:r>
            <a:r>
              <a:rPr sz="2400" spc="-5" dirty="0">
                <a:latin typeface="Times New Roman"/>
                <a:cs typeface="Times New Roman"/>
              </a:rPr>
              <a:t>address</a:t>
            </a:r>
            <a:endParaRPr sz="2400">
              <a:latin typeface="Times New Roman"/>
              <a:cs typeface="Times New Roman"/>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34129" y="20777"/>
            <a:ext cx="1537970" cy="454025"/>
          </a:xfrm>
          <a:prstGeom prst="rect">
            <a:avLst/>
          </a:prstGeom>
        </p:spPr>
        <p:txBody>
          <a:bodyPr vert="horz" wrap="square" lIns="0" tIns="13970" rIns="0" bIns="0" rtlCol="0">
            <a:spAutoFit/>
          </a:bodyPr>
          <a:lstStyle/>
          <a:p>
            <a:pPr marL="12700">
              <a:lnSpc>
                <a:spcPct val="100000"/>
              </a:lnSpc>
              <a:spcBef>
                <a:spcPts val="110"/>
              </a:spcBef>
            </a:pPr>
            <a:r>
              <a:rPr sz="2800" b="1" spc="5" dirty="0">
                <a:solidFill>
                  <a:srgbClr val="0033CC"/>
                </a:solidFill>
                <a:latin typeface="Times New Roman"/>
                <a:cs typeface="Times New Roman"/>
              </a:rPr>
              <a:t>Swapping</a:t>
            </a:r>
            <a:endParaRPr sz="2800">
              <a:latin typeface="Times New Roman"/>
              <a:cs typeface="Times New Roman"/>
            </a:endParaRPr>
          </a:p>
        </p:txBody>
      </p:sp>
      <p:sp>
        <p:nvSpPr>
          <p:cNvPr id="3" name="object 3"/>
          <p:cNvSpPr txBox="1"/>
          <p:nvPr/>
        </p:nvSpPr>
        <p:spPr>
          <a:xfrm>
            <a:off x="78739" y="392672"/>
            <a:ext cx="8782050" cy="6243955"/>
          </a:xfrm>
          <a:prstGeom prst="rect">
            <a:avLst/>
          </a:prstGeom>
        </p:spPr>
        <p:txBody>
          <a:bodyPr vert="horz" wrap="square" lIns="0" tIns="100965" rIns="0" bIns="0" rtlCol="0">
            <a:spAutoFit/>
          </a:bodyPr>
          <a:lstStyle/>
          <a:p>
            <a:pPr marL="356870" indent="-344805" algn="just">
              <a:lnSpc>
                <a:spcPct val="100000"/>
              </a:lnSpc>
              <a:spcBef>
                <a:spcPts val="795"/>
              </a:spcBef>
              <a:buClr>
                <a:srgbClr val="993300"/>
              </a:buClr>
              <a:buSzPct val="110416"/>
              <a:buFont typeface="Wingdings"/>
              <a:buChar char=""/>
              <a:tabLst>
                <a:tab pos="357505" algn="l"/>
              </a:tabLst>
            </a:pPr>
            <a:r>
              <a:rPr sz="2400" spc="-5" dirty="0">
                <a:latin typeface="Times New Roman"/>
                <a:cs typeface="Times New Roman"/>
              </a:rPr>
              <a:t>A process </a:t>
            </a:r>
            <a:r>
              <a:rPr sz="2400" dirty="0">
                <a:latin typeface="Times New Roman"/>
                <a:cs typeface="Times New Roman"/>
              </a:rPr>
              <a:t>must be in </a:t>
            </a:r>
            <a:r>
              <a:rPr sz="2400" spc="-5" dirty="0">
                <a:latin typeface="Times New Roman"/>
                <a:cs typeface="Times New Roman"/>
              </a:rPr>
              <a:t>memory </a:t>
            </a:r>
            <a:r>
              <a:rPr sz="2400" dirty="0">
                <a:latin typeface="Times New Roman"/>
                <a:cs typeface="Times New Roman"/>
              </a:rPr>
              <a:t>to be</a:t>
            </a:r>
            <a:r>
              <a:rPr sz="2400" spc="-20" dirty="0">
                <a:latin typeface="Times New Roman"/>
                <a:cs typeface="Times New Roman"/>
              </a:rPr>
              <a:t> </a:t>
            </a:r>
            <a:r>
              <a:rPr sz="2400" spc="-5" dirty="0">
                <a:latin typeface="Times New Roman"/>
                <a:cs typeface="Times New Roman"/>
              </a:rPr>
              <a:t>executed.</a:t>
            </a:r>
            <a:endParaRPr sz="2400">
              <a:latin typeface="Times New Roman"/>
              <a:cs typeface="Times New Roman"/>
            </a:endParaRPr>
          </a:p>
          <a:p>
            <a:pPr marL="356870" marR="5080" indent="-344805" algn="just">
              <a:lnSpc>
                <a:spcPct val="100000"/>
              </a:lnSpc>
              <a:spcBef>
                <a:spcPts val="1015"/>
              </a:spcBef>
              <a:buClr>
                <a:srgbClr val="993300"/>
              </a:buClr>
              <a:buSzPct val="110416"/>
              <a:buFont typeface="Wingdings"/>
              <a:buChar char=""/>
              <a:tabLst>
                <a:tab pos="357505" algn="l"/>
              </a:tabLst>
            </a:pPr>
            <a:r>
              <a:rPr sz="2400" dirty="0">
                <a:latin typeface="Times New Roman"/>
                <a:cs typeface="Times New Roman"/>
              </a:rPr>
              <a:t>A </a:t>
            </a:r>
            <a:r>
              <a:rPr sz="2400" spc="-5" dirty="0">
                <a:latin typeface="Times New Roman"/>
                <a:cs typeface="Times New Roman"/>
              </a:rPr>
              <a:t>process </a:t>
            </a:r>
            <a:r>
              <a:rPr sz="2400" dirty="0">
                <a:latin typeface="Times New Roman"/>
                <a:cs typeface="Times New Roman"/>
              </a:rPr>
              <a:t>can </a:t>
            </a:r>
            <a:r>
              <a:rPr sz="2400" spc="-5" dirty="0">
                <a:latin typeface="Times New Roman"/>
                <a:cs typeface="Times New Roman"/>
              </a:rPr>
              <a:t>be </a:t>
            </a:r>
            <a:r>
              <a:rPr sz="2400" b="1" dirty="0">
                <a:solidFill>
                  <a:srgbClr val="0033CC"/>
                </a:solidFill>
                <a:latin typeface="Times New Roman"/>
                <a:cs typeface="Times New Roman"/>
              </a:rPr>
              <a:t>swapped </a:t>
            </a:r>
            <a:r>
              <a:rPr sz="2400" dirty="0">
                <a:latin typeface="Times New Roman"/>
                <a:cs typeface="Times New Roman"/>
              </a:rPr>
              <a:t>temporarily </a:t>
            </a:r>
            <a:r>
              <a:rPr sz="2400" spc="-5" dirty="0">
                <a:latin typeface="Times New Roman"/>
                <a:cs typeface="Times New Roman"/>
              </a:rPr>
              <a:t>out </a:t>
            </a:r>
            <a:r>
              <a:rPr sz="2400" spc="10" dirty="0">
                <a:latin typeface="Times New Roman"/>
                <a:cs typeface="Times New Roman"/>
              </a:rPr>
              <a:t>of </a:t>
            </a:r>
            <a:r>
              <a:rPr sz="2400" dirty="0">
                <a:latin typeface="Times New Roman"/>
                <a:cs typeface="Times New Roman"/>
              </a:rPr>
              <a:t>memory to a backing  </a:t>
            </a:r>
            <a:r>
              <a:rPr sz="2400" spc="-5" dirty="0">
                <a:latin typeface="Times New Roman"/>
                <a:cs typeface="Times New Roman"/>
              </a:rPr>
              <a:t>store, and then brought </a:t>
            </a:r>
            <a:r>
              <a:rPr sz="2400" b="1" spc="-5" dirty="0">
                <a:solidFill>
                  <a:srgbClr val="0033CC"/>
                </a:solidFill>
                <a:latin typeface="Times New Roman"/>
                <a:cs typeface="Times New Roman"/>
              </a:rPr>
              <a:t>back </a:t>
            </a:r>
            <a:r>
              <a:rPr sz="2400" dirty="0">
                <a:latin typeface="Times New Roman"/>
                <a:cs typeface="Times New Roman"/>
              </a:rPr>
              <a:t>into </a:t>
            </a:r>
            <a:r>
              <a:rPr sz="2400" spc="-5" dirty="0">
                <a:latin typeface="Times New Roman"/>
                <a:cs typeface="Times New Roman"/>
              </a:rPr>
              <a:t>memory for continued</a:t>
            </a:r>
            <a:r>
              <a:rPr sz="2400" spc="65" dirty="0">
                <a:latin typeface="Times New Roman"/>
                <a:cs typeface="Times New Roman"/>
              </a:rPr>
              <a:t> </a:t>
            </a:r>
            <a:r>
              <a:rPr sz="2400" spc="-5" dirty="0">
                <a:latin typeface="Times New Roman"/>
                <a:cs typeface="Times New Roman"/>
              </a:rPr>
              <a:t>execution</a:t>
            </a:r>
            <a:endParaRPr sz="2400">
              <a:latin typeface="Times New Roman"/>
              <a:cs typeface="Times New Roman"/>
            </a:endParaRPr>
          </a:p>
          <a:p>
            <a:pPr marL="756285" marR="8890" lvl="1" indent="-287020" algn="just">
              <a:lnSpc>
                <a:spcPct val="100000"/>
              </a:lnSpc>
              <a:spcBef>
                <a:spcPts val="1010"/>
              </a:spcBef>
              <a:buClr>
                <a:srgbClr val="CC6600"/>
              </a:buClr>
              <a:buSzPct val="110416"/>
              <a:buFont typeface="Arial"/>
              <a:buChar char="•"/>
              <a:tabLst>
                <a:tab pos="756920" algn="l"/>
              </a:tabLst>
            </a:pPr>
            <a:r>
              <a:rPr sz="2400" spc="-5" dirty="0">
                <a:latin typeface="Times New Roman"/>
                <a:cs typeface="Times New Roman"/>
              </a:rPr>
              <a:t>Total </a:t>
            </a:r>
            <a:r>
              <a:rPr sz="2400" spc="-10" dirty="0">
                <a:latin typeface="Times New Roman"/>
                <a:cs typeface="Times New Roman"/>
              </a:rPr>
              <a:t>physical </a:t>
            </a:r>
            <a:r>
              <a:rPr sz="2400" spc="5" dirty="0">
                <a:latin typeface="Times New Roman"/>
                <a:cs typeface="Times New Roman"/>
              </a:rPr>
              <a:t>memory </a:t>
            </a:r>
            <a:r>
              <a:rPr sz="2400" spc="-5" dirty="0">
                <a:latin typeface="Times New Roman"/>
                <a:cs typeface="Times New Roman"/>
              </a:rPr>
              <a:t>space </a:t>
            </a:r>
            <a:r>
              <a:rPr sz="2400" spc="10" dirty="0">
                <a:latin typeface="Times New Roman"/>
                <a:cs typeface="Times New Roman"/>
              </a:rPr>
              <a:t>of </a:t>
            </a:r>
            <a:r>
              <a:rPr sz="2400" spc="-5" dirty="0">
                <a:latin typeface="Times New Roman"/>
                <a:cs typeface="Times New Roman"/>
              </a:rPr>
              <a:t>processes </a:t>
            </a:r>
            <a:r>
              <a:rPr sz="2400" spc="-10" dirty="0">
                <a:latin typeface="Times New Roman"/>
                <a:cs typeface="Times New Roman"/>
              </a:rPr>
              <a:t>can </a:t>
            </a:r>
            <a:r>
              <a:rPr sz="2400" spc="-5" dirty="0">
                <a:latin typeface="Times New Roman"/>
                <a:cs typeface="Times New Roman"/>
              </a:rPr>
              <a:t>exceed physical  memory</a:t>
            </a:r>
            <a:endParaRPr sz="2400">
              <a:latin typeface="Times New Roman"/>
              <a:cs typeface="Times New Roman"/>
            </a:endParaRPr>
          </a:p>
          <a:p>
            <a:pPr marL="756285" marR="6350" indent="-287020" algn="just">
              <a:lnSpc>
                <a:spcPct val="100000"/>
              </a:lnSpc>
              <a:spcBef>
                <a:spcPts val="1010"/>
              </a:spcBef>
            </a:pPr>
            <a:r>
              <a:rPr sz="2400" dirty="0">
                <a:latin typeface="Times New Roman"/>
                <a:cs typeface="Times New Roman"/>
              </a:rPr>
              <a:t>[ex]: Round robin CPU </a:t>
            </a:r>
            <a:r>
              <a:rPr sz="2400" spc="-5" dirty="0">
                <a:latin typeface="Times New Roman"/>
                <a:cs typeface="Times New Roman"/>
              </a:rPr>
              <a:t>scheduling </a:t>
            </a:r>
            <a:r>
              <a:rPr sz="2400" dirty="0">
                <a:latin typeface="Times New Roman"/>
                <a:cs typeface="Times New Roman"/>
              </a:rPr>
              <a:t>algorithm- When a </a:t>
            </a:r>
            <a:r>
              <a:rPr sz="2400" spc="-5" dirty="0">
                <a:latin typeface="Times New Roman"/>
                <a:cs typeface="Times New Roman"/>
              </a:rPr>
              <a:t>quantum  expires </a:t>
            </a:r>
            <a:r>
              <a:rPr sz="2400" dirty="0">
                <a:latin typeface="Times New Roman"/>
                <a:cs typeface="Times New Roman"/>
              </a:rPr>
              <a:t>, the memory </a:t>
            </a:r>
            <a:r>
              <a:rPr sz="2400" spc="-5" dirty="0">
                <a:latin typeface="Times New Roman"/>
                <a:cs typeface="Times New Roman"/>
              </a:rPr>
              <a:t>manager will start </a:t>
            </a:r>
            <a:r>
              <a:rPr sz="2400" dirty="0">
                <a:latin typeface="Times New Roman"/>
                <a:cs typeface="Times New Roman"/>
              </a:rPr>
              <a:t>to </a:t>
            </a:r>
            <a:r>
              <a:rPr sz="2400" spc="-5" dirty="0">
                <a:latin typeface="Times New Roman"/>
                <a:cs typeface="Times New Roman"/>
              </a:rPr>
              <a:t>swap </a:t>
            </a:r>
            <a:r>
              <a:rPr sz="2400" dirty="0">
                <a:latin typeface="Times New Roman"/>
                <a:cs typeface="Times New Roman"/>
              </a:rPr>
              <a:t>out the </a:t>
            </a:r>
            <a:r>
              <a:rPr sz="2400" spc="-5" dirty="0">
                <a:latin typeface="Times New Roman"/>
                <a:cs typeface="Times New Roman"/>
              </a:rPr>
              <a:t>process  and </a:t>
            </a:r>
            <a:r>
              <a:rPr sz="2400" dirty="0">
                <a:latin typeface="Times New Roman"/>
                <a:cs typeface="Times New Roman"/>
              </a:rPr>
              <a:t>to </a:t>
            </a:r>
            <a:r>
              <a:rPr sz="2400" spc="-5" dirty="0">
                <a:latin typeface="Times New Roman"/>
                <a:cs typeface="Times New Roman"/>
              </a:rPr>
              <a:t>swap another </a:t>
            </a:r>
            <a:r>
              <a:rPr sz="2400" dirty="0">
                <a:latin typeface="Times New Roman"/>
                <a:cs typeface="Times New Roman"/>
              </a:rPr>
              <a:t>process into the memory space </a:t>
            </a:r>
            <a:r>
              <a:rPr sz="2400" spc="-5" dirty="0">
                <a:latin typeface="Times New Roman"/>
                <a:cs typeface="Times New Roman"/>
              </a:rPr>
              <a:t>that has </a:t>
            </a:r>
            <a:r>
              <a:rPr sz="2400" spc="-10" dirty="0">
                <a:latin typeface="Times New Roman"/>
                <a:cs typeface="Times New Roman"/>
              </a:rPr>
              <a:t>been  freed.</a:t>
            </a:r>
            <a:endParaRPr sz="2400">
              <a:latin typeface="Times New Roman"/>
              <a:cs typeface="Times New Roman"/>
            </a:endParaRPr>
          </a:p>
          <a:p>
            <a:pPr marL="356870" marR="6350" indent="-344805" algn="just">
              <a:lnSpc>
                <a:spcPct val="100000"/>
              </a:lnSpc>
              <a:spcBef>
                <a:spcPts val="1015"/>
              </a:spcBef>
              <a:buClr>
                <a:srgbClr val="993300"/>
              </a:buClr>
              <a:buSzPct val="110416"/>
              <a:buFont typeface="Wingdings"/>
              <a:buChar char=""/>
              <a:tabLst>
                <a:tab pos="357505" algn="l"/>
              </a:tabLst>
            </a:pPr>
            <a:r>
              <a:rPr sz="2400" b="1" dirty="0">
                <a:solidFill>
                  <a:srgbClr val="0033CC"/>
                </a:solidFill>
                <a:latin typeface="Times New Roman"/>
                <a:cs typeface="Times New Roman"/>
              </a:rPr>
              <a:t>Backing </a:t>
            </a:r>
            <a:r>
              <a:rPr sz="2400" b="1" spc="-5" dirty="0">
                <a:solidFill>
                  <a:srgbClr val="0033CC"/>
                </a:solidFill>
                <a:latin typeface="Times New Roman"/>
                <a:cs typeface="Times New Roman"/>
              </a:rPr>
              <a:t>store </a:t>
            </a:r>
            <a:r>
              <a:rPr sz="2400" dirty="0">
                <a:latin typeface="Times New Roman"/>
                <a:cs typeface="Times New Roman"/>
              </a:rPr>
              <a:t>– </a:t>
            </a:r>
            <a:r>
              <a:rPr sz="2400" spc="-5" dirty="0">
                <a:latin typeface="Times New Roman"/>
                <a:cs typeface="Times New Roman"/>
              </a:rPr>
              <a:t>fast </a:t>
            </a:r>
            <a:r>
              <a:rPr sz="2400" spc="5" dirty="0">
                <a:latin typeface="Times New Roman"/>
                <a:cs typeface="Times New Roman"/>
              </a:rPr>
              <a:t>disk </a:t>
            </a:r>
            <a:r>
              <a:rPr sz="2400" spc="-5" dirty="0">
                <a:latin typeface="Times New Roman"/>
                <a:cs typeface="Times New Roman"/>
              </a:rPr>
              <a:t>large enough </a:t>
            </a:r>
            <a:r>
              <a:rPr sz="2400" dirty="0">
                <a:latin typeface="Times New Roman"/>
                <a:cs typeface="Times New Roman"/>
              </a:rPr>
              <a:t>to </a:t>
            </a:r>
            <a:r>
              <a:rPr sz="2400" spc="-5" dirty="0">
                <a:latin typeface="Times New Roman"/>
                <a:cs typeface="Times New Roman"/>
              </a:rPr>
              <a:t>accommodate copies of  all </a:t>
            </a:r>
            <a:r>
              <a:rPr sz="2400" dirty="0">
                <a:latin typeface="Times New Roman"/>
                <a:cs typeface="Times New Roman"/>
              </a:rPr>
              <a:t>memory </a:t>
            </a:r>
            <a:r>
              <a:rPr sz="2400" spc="-5" dirty="0">
                <a:latin typeface="Times New Roman"/>
                <a:cs typeface="Times New Roman"/>
              </a:rPr>
              <a:t>images </a:t>
            </a:r>
            <a:r>
              <a:rPr sz="2400" dirty="0">
                <a:latin typeface="Times New Roman"/>
                <a:cs typeface="Times New Roman"/>
              </a:rPr>
              <a:t>for all </a:t>
            </a:r>
            <a:r>
              <a:rPr sz="2400" spc="-5" dirty="0">
                <a:latin typeface="Times New Roman"/>
                <a:cs typeface="Times New Roman"/>
              </a:rPr>
              <a:t>users; </a:t>
            </a:r>
            <a:r>
              <a:rPr sz="2400" dirty="0">
                <a:latin typeface="Times New Roman"/>
                <a:cs typeface="Times New Roman"/>
              </a:rPr>
              <a:t>must </a:t>
            </a:r>
            <a:r>
              <a:rPr sz="2400" spc="-5" dirty="0">
                <a:latin typeface="Times New Roman"/>
                <a:cs typeface="Times New Roman"/>
              </a:rPr>
              <a:t>provide </a:t>
            </a:r>
            <a:r>
              <a:rPr sz="2400" spc="-10" dirty="0">
                <a:latin typeface="Times New Roman"/>
                <a:cs typeface="Times New Roman"/>
              </a:rPr>
              <a:t>direct access </a:t>
            </a:r>
            <a:r>
              <a:rPr sz="2400" dirty="0">
                <a:latin typeface="Times New Roman"/>
                <a:cs typeface="Times New Roman"/>
              </a:rPr>
              <a:t>to </a:t>
            </a:r>
            <a:r>
              <a:rPr sz="2400" spc="-5" dirty="0">
                <a:latin typeface="Times New Roman"/>
                <a:cs typeface="Times New Roman"/>
              </a:rPr>
              <a:t>these  memory</a:t>
            </a:r>
            <a:r>
              <a:rPr sz="2400" spc="-30" dirty="0">
                <a:latin typeface="Times New Roman"/>
                <a:cs typeface="Times New Roman"/>
              </a:rPr>
              <a:t> </a:t>
            </a:r>
            <a:r>
              <a:rPr sz="2400" spc="-10" dirty="0">
                <a:latin typeface="Times New Roman"/>
                <a:cs typeface="Times New Roman"/>
              </a:rPr>
              <a:t>images</a:t>
            </a:r>
            <a:endParaRPr sz="2400">
              <a:latin typeface="Times New Roman"/>
              <a:cs typeface="Times New Roman"/>
            </a:endParaRPr>
          </a:p>
          <a:p>
            <a:pPr marL="356870" marR="6985" indent="-344805" algn="just">
              <a:lnSpc>
                <a:spcPct val="100000"/>
              </a:lnSpc>
              <a:spcBef>
                <a:spcPts val="1010"/>
              </a:spcBef>
              <a:buClr>
                <a:srgbClr val="993300"/>
              </a:buClr>
              <a:buSzPct val="110416"/>
              <a:buFont typeface="Wingdings"/>
              <a:buChar char=""/>
              <a:tabLst>
                <a:tab pos="357505" algn="l"/>
              </a:tabLst>
            </a:pPr>
            <a:r>
              <a:rPr sz="2400" b="1" spc="-5" dirty="0">
                <a:solidFill>
                  <a:srgbClr val="0033CC"/>
                </a:solidFill>
                <a:latin typeface="Times New Roman"/>
                <a:cs typeface="Times New Roman"/>
              </a:rPr>
              <a:t>Roll </a:t>
            </a:r>
            <a:r>
              <a:rPr sz="2400" b="1" dirty="0">
                <a:solidFill>
                  <a:srgbClr val="0033CC"/>
                </a:solidFill>
                <a:latin typeface="Times New Roman"/>
                <a:cs typeface="Times New Roman"/>
              </a:rPr>
              <a:t>out, </a:t>
            </a:r>
            <a:r>
              <a:rPr sz="2400" b="1" spc="-5" dirty="0">
                <a:solidFill>
                  <a:srgbClr val="0033CC"/>
                </a:solidFill>
                <a:latin typeface="Times New Roman"/>
                <a:cs typeface="Times New Roman"/>
              </a:rPr>
              <a:t>roll </a:t>
            </a:r>
            <a:r>
              <a:rPr sz="2400" b="1" dirty="0">
                <a:solidFill>
                  <a:srgbClr val="0033CC"/>
                </a:solidFill>
                <a:latin typeface="Times New Roman"/>
                <a:cs typeface="Times New Roman"/>
              </a:rPr>
              <a:t>in </a:t>
            </a:r>
            <a:r>
              <a:rPr sz="2400" dirty="0">
                <a:latin typeface="Times New Roman"/>
                <a:cs typeface="Times New Roman"/>
              </a:rPr>
              <a:t>– </a:t>
            </a:r>
            <a:r>
              <a:rPr sz="2400" spc="-5" dirty="0">
                <a:latin typeface="Times New Roman"/>
                <a:cs typeface="Times New Roman"/>
              </a:rPr>
              <a:t>swapping variant used for priority-based  scheduling </a:t>
            </a:r>
            <a:r>
              <a:rPr sz="2400" dirty="0">
                <a:latin typeface="Times New Roman"/>
                <a:cs typeface="Times New Roman"/>
              </a:rPr>
              <a:t>algorithms; </a:t>
            </a:r>
            <a:r>
              <a:rPr sz="2400" spc="-5" dirty="0">
                <a:latin typeface="Times New Roman"/>
                <a:cs typeface="Times New Roman"/>
              </a:rPr>
              <a:t>lower-priority process </a:t>
            </a:r>
            <a:r>
              <a:rPr sz="2400" dirty="0">
                <a:latin typeface="Times New Roman"/>
                <a:cs typeface="Times New Roman"/>
              </a:rPr>
              <a:t>is </a:t>
            </a:r>
            <a:r>
              <a:rPr sz="2400" spc="-5" dirty="0">
                <a:latin typeface="Times New Roman"/>
                <a:cs typeface="Times New Roman"/>
              </a:rPr>
              <a:t>swapped </a:t>
            </a:r>
            <a:r>
              <a:rPr sz="2400" dirty="0">
                <a:latin typeface="Times New Roman"/>
                <a:cs typeface="Times New Roman"/>
              </a:rPr>
              <a:t>out </a:t>
            </a:r>
            <a:r>
              <a:rPr sz="2400" spc="-5" dirty="0">
                <a:latin typeface="Times New Roman"/>
                <a:cs typeface="Times New Roman"/>
              </a:rPr>
              <a:t>so  higher-priority process </a:t>
            </a:r>
            <a:r>
              <a:rPr sz="2400" spc="-10" dirty="0">
                <a:latin typeface="Times New Roman"/>
                <a:cs typeface="Times New Roman"/>
              </a:rPr>
              <a:t>can </a:t>
            </a:r>
            <a:r>
              <a:rPr sz="2400" spc="-5" dirty="0">
                <a:latin typeface="Times New Roman"/>
                <a:cs typeface="Times New Roman"/>
              </a:rPr>
              <a:t>be loaded and</a:t>
            </a:r>
            <a:r>
              <a:rPr sz="2400" spc="60" dirty="0">
                <a:latin typeface="Times New Roman"/>
                <a:cs typeface="Times New Roman"/>
              </a:rPr>
              <a:t> </a:t>
            </a:r>
            <a:r>
              <a:rPr sz="2400" spc="-5" dirty="0">
                <a:latin typeface="Times New Roman"/>
                <a:cs typeface="Times New Roman"/>
              </a:rPr>
              <a:t>executed</a:t>
            </a:r>
            <a:endParaRPr sz="2400">
              <a:latin typeface="Times New Roman"/>
              <a:cs typeface="Times New Roman"/>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537586" y="20777"/>
            <a:ext cx="4425315" cy="454025"/>
          </a:xfrm>
          <a:prstGeom prst="rect">
            <a:avLst/>
          </a:prstGeom>
        </p:spPr>
        <p:txBody>
          <a:bodyPr vert="horz" wrap="square" lIns="0" tIns="13970" rIns="0" bIns="0" rtlCol="0">
            <a:spAutoFit/>
          </a:bodyPr>
          <a:lstStyle/>
          <a:p>
            <a:pPr marL="12700">
              <a:lnSpc>
                <a:spcPct val="100000"/>
              </a:lnSpc>
              <a:spcBef>
                <a:spcPts val="110"/>
              </a:spcBef>
            </a:pPr>
            <a:r>
              <a:rPr sz="2800" b="1" dirty="0">
                <a:solidFill>
                  <a:srgbClr val="0033CC"/>
                </a:solidFill>
                <a:latin typeface="Times New Roman"/>
                <a:cs typeface="Times New Roman"/>
              </a:rPr>
              <a:t>Schematic View </a:t>
            </a:r>
            <a:r>
              <a:rPr sz="2800" b="1" spc="5" dirty="0">
                <a:solidFill>
                  <a:srgbClr val="0033CC"/>
                </a:solidFill>
                <a:latin typeface="Times New Roman"/>
                <a:cs typeface="Times New Roman"/>
              </a:rPr>
              <a:t>of</a:t>
            </a:r>
            <a:r>
              <a:rPr sz="2800" b="1" spc="-150" dirty="0">
                <a:solidFill>
                  <a:srgbClr val="0033CC"/>
                </a:solidFill>
                <a:latin typeface="Times New Roman"/>
                <a:cs typeface="Times New Roman"/>
              </a:rPr>
              <a:t> </a:t>
            </a:r>
            <a:r>
              <a:rPr sz="2800" b="1" spc="5" dirty="0">
                <a:solidFill>
                  <a:srgbClr val="0033CC"/>
                </a:solidFill>
                <a:latin typeface="Times New Roman"/>
                <a:cs typeface="Times New Roman"/>
              </a:rPr>
              <a:t>Swapping</a:t>
            </a:r>
            <a:endParaRPr sz="2800">
              <a:latin typeface="Times New Roman"/>
              <a:cs typeface="Times New Roman"/>
            </a:endParaRPr>
          </a:p>
        </p:txBody>
      </p:sp>
      <p:sp>
        <p:nvSpPr>
          <p:cNvPr id="3" name="object 3"/>
          <p:cNvSpPr/>
          <p:nvPr/>
        </p:nvSpPr>
        <p:spPr>
          <a:xfrm>
            <a:off x="360362" y="914336"/>
            <a:ext cx="8561324" cy="4891151"/>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776729" y="20777"/>
            <a:ext cx="6097270" cy="454025"/>
          </a:xfrm>
          <a:prstGeom prst="rect">
            <a:avLst/>
          </a:prstGeom>
        </p:spPr>
        <p:txBody>
          <a:bodyPr vert="horz" wrap="square" lIns="0" tIns="13970" rIns="0" bIns="0" rtlCol="0">
            <a:spAutoFit/>
          </a:bodyPr>
          <a:lstStyle/>
          <a:p>
            <a:pPr marL="12700">
              <a:lnSpc>
                <a:spcPct val="100000"/>
              </a:lnSpc>
              <a:spcBef>
                <a:spcPts val="110"/>
              </a:spcBef>
            </a:pPr>
            <a:r>
              <a:rPr sz="2800" b="1" spc="5" dirty="0">
                <a:solidFill>
                  <a:srgbClr val="0033CC"/>
                </a:solidFill>
                <a:latin typeface="Times New Roman"/>
                <a:cs typeface="Times New Roman"/>
              </a:rPr>
              <a:t>Multistep Processing of a </a:t>
            </a:r>
            <a:r>
              <a:rPr sz="2800" b="1" dirty="0">
                <a:solidFill>
                  <a:srgbClr val="0033CC"/>
                </a:solidFill>
                <a:latin typeface="Times New Roman"/>
                <a:cs typeface="Times New Roman"/>
              </a:rPr>
              <a:t>User</a:t>
            </a:r>
            <a:r>
              <a:rPr sz="2800" b="1" spc="-330" dirty="0">
                <a:solidFill>
                  <a:srgbClr val="0033CC"/>
                </a:solidFill>
                <a:latin typeface="Times New Roman"/>
                <a:cs typeface="Times New Roman"/>
              </a:rPr>
              <a:t> </a:t>
            </a:r>
            <a:r>
              <a:rPr sz="2800" b="1" spc="5" dirty="0">
                <a:solidFill>
                  <a:srgbClr val="0033CC"/>
                </a:solidFill>
                <a:latin typeface="Times New Roman"/>
                <a:cs typeface="Times New Roman"/>
              </a:rPr>
              <a:t>Program</a:t>
            </a:r>
            <a:endParaRPr sz="2800">
              <a:latin typeface="Times New Roman"/>
              <a:cs typeface="Times New Roman"/>
            </a:endParaRPr>
          </a:p>
        </p:txBody>
      </p:sp>
      <p:sp>
        <p:nvSpPr>
          <p:cNvPr id="3" name="object 3"/>
          <p:cNvSpPr/>
          <p:nvPr/>
        </p:nvSpPr>
        <p:spPr>
          <a:xfrm>
            <a:off x="2225099" y="643043"/>
            <a:ext cx="4992262" cy="6084735"/>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257803" y="20777"/>
            <a:ext cx="2694305" cy="454025"/>
          </a:xfrm>
          <a:prstGeom prst="rect">
            <a:avLst/>
          </a:prstGeom>
        </p:spPr>
        <p:txBody>
          <a:bodyPr vert="horz" wrap="square" lIns="0" tIns="13970" rIns="0" bIns="0" rtlCol="0">
            <a:spAutoFit/>
          </a:bodyPr>
          <a:lstStyle/>
          <a:p>
            <a:pPr marL="12700">
              <a:lnSpc>
                <a:spcPct val="100000"/>
              </a:lnSpc>
              <a:spcBef>
                <a:spcPts val="110"/>
              </a:spcBef>
            </a:pPr>
            <a:r>
              <a:rPr sz="2800" b="1" spc="5" dirty="0">
                <a:solidFill>
                  <a:srgbClr val="0033CC"/>
                </a:solidFill>
                <a:latin typeface="Times New Roman"/>
                <a:cs typeface="Times New Roman"/>
              </a:rPr>
              <a:t>Swapping</a:t>
            </a:r>
            <a:r>
              <a:rPr sz="2800" b="1" spc="-145" dirty="0">
                <a:solidFill>
                  <a:srgbClr val="0033CC"/>
                </a:solidFill>
                <a:latin typeface="Times New Roman"/>
                <a:cs typeface="Times New Roman"/>
              </a:rPr>
              <a:t> </a:t>
            </a:r>
            <a:r>
              <a:rPr sz="2800" b="1" dirty="0">
                <a:solidFill>
                  <a:srgbClr val="0033CC"/>
                </a:solidFill>
                <a:latin typeface="Times New Roman"/>
                <a:cs typeface="Times New Roman"/>
              </a:rPr>
              <a:t>(Cont.)</a:t>
            </a:r>
            <a:endParaRPr sz="2800">
              <a:latin typeface="Times New Roman"/>
              <a:cs typeface="Times New Roman"/>
            </a:endParaRPr>
          </a:p>
        </p:txBody>
      </p:sp>
      <p:sp>
        <p:nvSpPr>
          <p:cNvPr id="3" name="object 3"/>
          <p:cNvSpPr txBox="1"/>
          <p:nvPr/>
        </p:nvSpPr>
        <p:spPr>
          <a:xfrm>
            <a:off x="78739" y="627329"/>
            <a:ext cx="8995410" cy="4928870"/>
          </a:xfrm>
          <a:prstGeom prst="rect">
            <a:avLst/>
          </a:prstGeom>
        </p:spPr>
        <p:txBody>
          <a:bodyPr vert="horz" wrap="square" lIns="0" tIns="12700" rIns="0" bIns="0" rtlCol="0">
            <a:spAutoFit/>
          </a:bodyPr>
          <a:lstStyle/>
          <a:p>
            <a:pPr marL="356870" indent="-344805" algn="just">
              <a:lnSpc>
                <a:spcPct val="100000"/>
              </a:lnSpc>
              <a:spcBef>
                <a:spcPts val="100"/>
              </a:spcBef>
              <a:buClr>
                <a:srgbClr val="993300"/>
              </a:buClr>
              <a:buSzPct val="110416"/>
              <a:buFont typeface="Wingdings"/>
              <a:buChar char=""/>
              <a:tabLst>
                <a:tab pos="357505" algn="l"/>
              </a:tabLst>
            </a:pPr>
            <a:r>
              <a:rPr sz="2400" spc="-5" dirty="0">
                <a:latin typeface="Times New Roman"/>
                <a:cs typeface="Times New Roman"/>
              </a:rPr>
              <a:t>Major</a:t>
            </a:r>
            <a:r>
              <a:rPr sz="2400" spc="110" dirty="0">
                <a:latin typeface="Times New Roman"/>
                <a:cs typeface="Times New Roman"/>
              </a:rPr>
              <a:t> </a:t>
            </a:r>
            <a:r>
              <a:rPr sz="2400" spc="-10" dirty="0">
                <a:latin typeface="Times New Roman"/>
                <a:cs typeface="Times New Roman"/>
              </a:rPr>
              <a:t>part</a:t>
            </a:r>
            <a:r>
              <a:rPr sz="2400" spc="125" dirty="0">
                <a:latin typeface="Times New Roman"/>
                <a:cs typeface="Times New Roman"/>
              </a:rPr>
              <a:t> </a:t>
            </a:r>
            <a:r>
              <a:rPr sz="2400" spc="-5" dirty="0">
                <a:latin typeface="Times New Roman"/>
                <a:cs typeface="Times New Roman"/>
              </a:rPr>
              <a:t>of</a:t>
            </a:r>
            <a:r>
              <a:rPr sz="2400" spc="110" dirty="0">
                <a:latin typeface="Times New Roman"/>
                <a:cs typeface="Times New Roman"/>
              </a:rPr>
              <a:t> </a:t>
            </a:r>
            <a:r>
              <a:rPr sz="2400" spc="-5" dirty="0">
                <a:latin typeface="Times New Roman"/>
                <a:cs typeface="Times New Roman"/>
              </a:rPr>
              <a:t>swap</a:t>
            </a:r>
            <a:r>
              <a:rPr sz="2400" spc="120" dirty="0">
                <a:latin typeface="Times New Roman"/>
                <a:cs typeface="Times New Roman"/>
              </a:rPr>
              <a:t> </a:t>
            </a:r>
            <a:r>
              <a:rPr sz="2400" spc="-5" dirty="0">
                <a:latin typeface="Times New Roman"/>
                <a:cs typeface="Times New Roman"/>
              </a:rPr>
              <a:t>time</a:t>
            </a:r>
            <a:r>
              <a:rPr sz="2400" spc="90" dirty="0">
                <a:latin typeface="Times New Roman"/>
                <a:cs typeface="Times New Roman"/>
              </a:rPr>
              <a:t> </a:t>
            </a:r>
            <a:r>
              <a:rPr sz="2400" dirty="0">
                <a:latin typeface="Times New Roman"/>
                <a:cs typeface="Times New Roman"/>
              </a:rPr>
              <a:t>is</a:t>
            </a:r>
            <a:r>
              <a:rPr sz="2400" spc="120" dirty="0">
                <a:latin typeface="Times New Roman"/>
                <a:cs typeface="Times New Roman"/>
              </a:rPr>
              <a:t> </a:t>
            </a:r>
            <a:r>
              <a:rPr sz="2400" spc="-5" dirty="0">
                <a:latin typeface="Times New Roman"/>
                <a:cs typeface="Times New Roman"/>
              </a:rPr>
              <a:t>transfer</a:t>
            </a:r>
            <a:r>
              <a:rPr sz="2400" spc="110" dirty="0">
                <a:latin typeface="Times New Roman"/>
                <a:cs typeface="Times New Roman"/>
              </a:rPr>
              <a:t> </a:t>
            </a:r>
            <a:r>
              <a:rPr sz="2400" dirty="0">
                <a:latin typeface="Times New Roman"/>
                <a:cs typeface="Times New Roman"/>
              </a:rPr>
              <a:t>time;</a:t>
            </a:r>
            <a:r>
              <a:rPr sz="2400" spc="100" dirty="0">
                <a:latin typeface="Times New Roman"/>
                <a:cs typeface="Times New Roman"/>
              </a:rPr>
              <a:t> </a:t>
            </a:r>
            <a:r>
              <a:rPr sz="2400" spc="-5" dirty="0">
                <a:latin typeface="Times New Roman"/>
                <a:cs typeface="Times New Roman"/>
              </a:rPr>
              <a:t>total</a:t>
            </a:r>
            <a:r>
              <a:rPr sz="2400" spc="95" dirty="0">
                <a:latin typeface="Times New Roman"/>
                <a:cs typeface="Times New Roman"/>
              </a:rPr>
              <a:t> </a:t>
            </a:r>
            <a:r>
              <a:rPr sz="2400" spc="-5" dirty="0">
                <a:latin typeface="Times New Roman"/>
                <a:cs typeface="Times New Roman"/>
              </a:rPr>
              <a:t>transfer</a:t>
            </a:r>
            <a:r>
              <a:rPr sz="2400" spc="110" dirty="0">
                <a:latin typeface="Times New Roman"/>
                <a:cs typeface="Times New Roman"/>
              </a:rPr>
              <a:t> </a:t>
            </a:r>
            <a:r>
              <a:rPr sz="2400" dirty="0">
                <a:latin typeface="Times New Roman"/>
                <a:cs typeface="Times New Roman"/>
              </a:rPr>
              <a:t>time</a:t>
            </a:r>
            <a:r>
              <a:rPr sz="2400" spc="114" dirty="0">
                <a:latin typeface="Times New Roman"/>
                <a:cs typeface="Times New Roman"/>
              </a:rPr>
              <a:t> </a:t>
            </a:r>
            <a:r>
              <a:rPr sz="2400" dirty="0">
                <a:latin typeface="Times New Roman"/>
                <a:cs typeface="Times New Roman"/>
              </a:rPr>
              <a:t>is</a:t>
            </a:r>
            <a:r>
              <a:rPr sz="2400" spc="95" dirty="0">
                <a:latin typeface="Times New Roman"/>
                <a:cs typeface="Times New Roman"/>
              </a:rPr>
              <a:t> </a:t>
            </a:r>
            <a:r>
              <a:rPr sz="2400" dirty="0">
                <a:latin typeface="Times New Roman"/>
                <a:cs typeface="Times New Roman"/>
              </a:rPr>
              <a:t>directly</a:t>
            </a:r>
            <a:endParaRPr sz="2400">
              <a:latin typeface="Times New Roman"/>
              <a:cs typeface="Times New Roman"/>
            </a:endParaRPr>
          </a:p>
          <a:p>
            <a:pPr marL="356870" algn="just">
              <a:lnSpc>
                <a:spcPct val="100000"/>
              </a:lnSpc>
            </a:pPr>
            <a:r>
              <a:rPr sz="2400" spc="-5" dirty="0">
                <a:latin typeface="Times New Roman"/>
                <a:cs typeface="Times New Roman"/>
              </a:rPr>
              <a:t>proportional </a:t>
            </a:r>
            <a:r>
              <a:rPr sz="2400" dirty="0">
                <a:latin typeface="Times New Roman"/>
                <a:cs typeface="Times New Roman"/>
              </a:rPr>
              <a:t>to the </a:t>
            </a:r>
            <a:r>
              <a:rPr sz="2400" spc="-5" dirty="0">
                <a:latin typeface="Times New Roman"/>
                <a:cs typeface="Times New Roman"/>
              </a:rPr>
              <a:t>amount </a:t>
            </a:r>
            <a:r>
              <a:rPr sz="2400" dirty="0">
                <a:latin typeface="Times New Roman"/>
                <a:cs typeface="Times New Roman"/>
              </a:rPr>
              <a:t>of </a:t>
            </a:r>
            <a:r>
              <a:rPr sz="2400" spc="-5" dirty="0">
                <a:latin typeface="Times New Roman"/>
                <a:cs typeface="Times New Roman"/>
              </a:rPr>
              <a:t>memory</a:t>
            </a:r>
            <a:r>
              <a:rPr sz="2400" spc="-45" dirty="0">
                <a:latin typeface="Times New Roman"/>
                <a:cs typeface="Times New Roman"/>
              </a:rPr>
              <a:t> </a:t>
            </a:r>
            <a:r>
              <a:rPr sz="2400" spc="-5" dirty="0">
                <a:latin typeface="Times New Roman"/>
                <a:cs typeface="Times New Roman"/>
              </a:rPr>
              <a:t>swapped</a:t>
            </a:r>
            <a:endParaRPr sz="2400">
              <a:latin typeface="Times New Roman"/>
              <a:cs typeface="Times New Roman"/>
            </a:endParaRPr>
          </a:p>
          <a:p>
            <a:pPr marL="356870" indent="-344805" algn="just">
              <a:lnSpc>
                <a:spcPct val="100000"/>
              </a:lnSpc>
              <a:spcBef>
                <a:spcPts val="1010"/>
              </a:spcBef>
              <a:buClr>
                <a:srgbClr val="993300"/>
              </a:buClr>
              <a:buSzPct val="110416"/>
              <a:buFont typeface="Wingdings"/>
              <a:buChar char=""/>
              <a:tabLst>
                <a:tab pos="357505" algn="l"/>
              </a:tabLst>
            </a:pPr>
            <a:r>
              <a:rPr sz="2400" spc="-5" dirty="0">
                <a:latin typeface="Times New Roman"/>
                <a:cs typeface="Times New Roman"/>
              </a:rPr>
              <a:t>System maintains </a:t>
            </a:r>
            <a:r>
              <a:rPr sz="2400" dirty="0">
                <a:latin typeface="Times New Roman"/>
                <a:cs typeface="Times New Roman"/>
              </a:rPr>
              <a:t>a </a:t>
            </a:r>
            <a:r>
              <a:rPr sz="2400" b="1" spc="-10" dirty="0">
                <a:solidFill>
                  <a:srgbClr val="0033CC"/>
                </a:solidFill>
                <a:latin typeface="Times New Roman"/>
                <a:cs typeface="Times New Roman"/>
              </a:rPr>
              <a:t>ready </a:t>
            </a:r>
            <a:r>
              <a:rPr sz="2400" b="1" spc="-5" dirty="0">
                <a:solidFill>
                  <a:srgbClr val="0033CC"/>
                </a:solidFill>
                <a:latin typeface="Times New Roman"/>
                <a:cs typeface="Times New Roman"/>
              </a:rPr>
              <a:t>queue </a:t>
            </a:r>
            <a:r>
              <a:rPr sz="2400" spc="-5" dirty="0">
                <a:latin typeface="Times New Roman"/>
                <a:cs typeface="Times New Roman"/>
              </a:rPr>
              <a:t>of ready-to-run processes</a:t>
            </a:r>
            <a:r>
              <a:rPr sz="2400" spc="490" dirty="0">
                <a:latin typeface="Times New Roman"/>
                <a:cs typeface="Times New Roman"/>
              </a:rPr>
              <a:t> </a:t>
            </a:r>
            <a:r>
              <a:rPr sz="2400" spc="-5" dirty="0">
                <a:latin typeface="Times New Roman"/>
                <a:cs typeface="Times New Roman"/>
              </a:rPr>
              <a:t>which</a:t>
            </a:r>
            <a:endParaRPr sz="2400">
              <a:latin typeface="Times New Roman"/>
              <a:cs typeface="Times New Roman"/>
            </a:endParaRPr>
          </a:p>
          <a:p>
            <a:pPr marL="356870" algn="just">
              <a:lnSpc>
                <a:spcPct val="100000"/>
              </a:lnSpc>
            </a:pPr>
            <a:r>
              <a:rPr sz="2400" spc="-5" dirty="0">
                <a:latin typeface="Times New Roman"/>
                <a:cs typeface="Times New Roman"/>
              </a:rPr>
              <a:t>have memory </a:t>
            </a:r>
            <a:r>
              <a:rPr sz="2400" spc="-10" dirty="0">
                <a:latin typeface="Times New Roman"/>
                <a:cs typeface="Times New Roman"/>
              </a:rPr>
              <a:t>images </a:t>
            </a:r>
            <a:r>
              <a:rPr sz="2400" dirty="0">
                <a:latin typeface="Times New Roman"/>
                <a:cs typeface="Times New Roman"/>
              </a:rPr>
              <a:t>on</a:t>
            </a:r>
            <a:r>
              <a:rPr sz="2400" spc="10" dirty="0">
                <a:latin typeface="Times New Roman"/>
                <a:cs typeface="Times New Roman"/>
              </a:rPr>
              <a:t> </a:t>
            </a:r>
            <a:r>
              <a:rPr sz="2400" dirty="0">
                <a:latin typeface="Times New Roman"/>
                <a:cs typeface="Times New Roman"/>
              </a:rPr>
              <a:t>disk</a:t>
            </a:r>
            <a:endParaRPr sz="2400">
              <a:latin typeface="Times New Roman"/>
              <a:cs typeface="Times New Roman"/>
            </a:endParaRPr>
          </a:p>
          <a:p>
            <a:pPr marL="356870" marR="10160" indent="-344805" algn="just">
              <a:lnSpc>
                <a:spcPct val="100000"/>
              </a:lnSpc>
              <a:spcBef>
                <a:spcPts val="1010"/>
              </a:spcBef>
              <a:buClr>
                <a:srgbClr val="993300"/>
              </a:buClr>
              <a:buSzPct val="110416"/>
              <a:buFont typeface="Wingdings"/>
              <a:buChar char=""/>
              <a:tabLst>
                <a:tab pos="357505" algn="l"/>
              </a:tabLst>
            </a:pPr>
            <a:r>
              <a:rPr sz="2400" spc="-5" dirty="0">
                <a:latin typeface="Times New Roman"/>
                <a:cs typeface="Times New Roman"/>
              </a:rPr>
              <a:t>Does </a:t>
            </a:r>
            <a:r>
              <a:rPr sz="2400" dirty="0">
                <a:latin typeface="Times New Roman"/>
                <a:cs typeface="Times New Roman"/>
              </a:rPr>
              <a:t>the </a:t>
            </a:r>
            <a:r>
              <a:rPr sz="2400" spc="-5" dirty="0">
                <a:latin typeface="Times New Roman"/>
                <a:cs typeface="Times New Roman"/>
              </a:rPr>
              <a:t>swapped </a:t>
            </a:r>
            <a:r>
              <a:rPr sz="2400" dirty="0">
                <a:latin typeface="Times New Roman"/>
                <a:cs typeface="Times New Roman"/>
              </a:rPr>
              <a:t>out </a:t>
            </a:r>
            <a:r>
              <a:rPr sz="2400" spc="-5" dirty="0">
                <a:latin typeface="Times New Roman"/>
                <a:cs typeface="Times New Roman"/>
              </a:rPr>
              <a:t>process need </a:t>
            </a:r>
            <a:r>
              <a:rPr sz="2400" dirty="0">
                <a:latin typeface="Times New Roman"/>
                <a:cs typeface="Times New Roman"/>
              </a:rPr>
              <a:t>to </a:t>
            </a:r>
            <a:r>
              <a:rPr sz="2400" spc="-5" dirty="0">
                <a:latin typeface="Times New Roman"/>
                <a:cs typeface="Times New Roman"/>
              </a:rPr>
              <a:t>swap back </a:t>
            </a:r>
            <a:r>
              <a:rPr sz="2400" dirty="0">
                <a:latin typeface="Times New Roman"/>
                <a:cs typeface="Times New Roman"/>
              </a:rPr>
              <a:t>in to </a:t>
            </a:r>
            <a:r>
              <a:rPr sz="2400" spc="-5" dirty="0">
                <a:latin typeface="Times New Roman"/>
                <a:cs typeface="Times New Roman"/>
              </a:rPr>
              <a:t>same </a:t>
            </a:r>
            <a:r>
              <a:rPr sz="2400" spc="-10" dirty="0">
                <a:latin typeface="Times New Roman"/>
                <a:cs typeface="Times New Roman"/>
              </a:rPr>
              <a:t>physical  </a:t>
            </a:r>
            <a:r>
              <a:rPr sz="2400" spc="-5" dirty="0">
                <a:latin typeface="Times New Roman"/>
                <a:cs typeface="Times New Roman"/>
              </a:rPr>
              <a:t>addresses? </a:t>
            </a:r>
            <a:r>
              <a:rPr sz="2400" dirty="0">
                <a:latin typeface="Times New Roman"/>
                <a:cs typeface="Times New Roman"/>
              </a:rPr>
              <a:t>– Normally a </a:t>
            </a:r>
            <a:r>
              <a:rPr sz="2400" spc="-5" dirty="0">
                <a:latin typeface="Times New Roman"/>
                <a:cs typeface="Times New Roman"/>
              </a:rPr>
              <a:t>process that </a:t>
            </a:r>
            <a:r>
              <a:rPr sz="2400" dirty="0">
                <a:latin typeface="Times New Roman"/>
                <a:cs typeface="Times New Roman"/>
              </a:rPr>
              <a:t>is </a:t>
            </a:r>
            <a:r>
              <a:rPr sz="2400" spc="-5" dirty="0">
                <a:latin typeface="Times New Roman"/>
                <a:cs typeface="Times New Roman"/>
              </a:rPr>
              <a:t>swapped out </a:t>
            </a:r>
            <a:r>
              <a:rPr sz="2400" dirty="0">
                <a:latin typeface="Times New Roman"/>
                <a:cs typeface="Times New Roman"/>
              </a:rPr>
              <a:t>will </a:t>
            </a:r>
            <a:r>
              <a:rPr sz="2400" spc="-5" dirty="0">
                <a:latin typeface="Times New Roman"/>
                <a:cs typeface="Times New Roman"/>
              </a:rPr>
              <a:t>be swapped  back </a:t>
            </a:r>
            <a:r>
              <a:rPr sz="2400" dirty="0">
                <a:latin typeface="Times New Roman"/>
                <a:cs typeface="Times New Roman"/>
              </a:rPr>
              <a:t>into the </a:t>
            </a:r>
            <a:r>
              <a:rPr sz="2400" spc="-5" dirty="0">
                <a:latin typeface="Times New Roman"/>
                <a:cs typeface="Times New Roman"/>
              </a:rPr>
              <a:t>same </a:t>
            </a:r>
            <a:r>
              <a:rPr sz="2400" dirty="0">
                <a:latin typeface="Times New Roman"/>
                <a:cs typeface="Times New Roman"/>
              </a:rPr>
              <a:t>memory space it </a:t>
            </a:r>
            <a:r>
              <a:rPr sz="2400" spc="-5" dirty="0">
                <a:latin typeface="Times New Roman"/>
                <a:cs typeface="Times New Roman"/>
              </a:rPr>
              <a:t>occupied </a:t>
            </a:r>
            <a:r>
              <a:rPr sz="2400" spc="-10" dirty="0">
                <a:latin typeface="Times New Roman"/>
                <a:cs typeface="Times New Roman"/>
              </a:rPr>
              <a:t>previously; But </a:t>
            </a:r>
            <a:r>
              <a:rPr sz="2400" spc="-20" dirty="0">
                <a:latin typeface="Times New Roman"/>
                <a:cs typeface="Times New Roman"/>
              </a:rPr>
              <a:t>it  </a:t>
            </a:r>
            <a:r>
              <a:rPr sz="2400" spc="-5" dirty="0">
                <a:latin typeface="Times New Roman"/>
                <a:cs typeface="Times New Roman"/>
              </a:rPr>
              <a:t>depends on address </a:t>
            </a:r>
            <a:r>
              <a:rPr sz="2400" dirty="0">
                <a:latin typeface="Times New Roman"/>
                <a:cs typeface="Times New Roman"/>
              </a:rPr>
              <a:t>binding</a:t>
            </a:r>
            <a:r>
              <a:rPr sz="2400" spc="10" dirty="0">
                <a:latin typeface="Times New Roman"/>
                <a:cs typeface="Times New Roman"/>
              </a:rPr>
              <a:t> </a:t>
            </a:r>
            <a:r>
              <a:rPr sz="2400" spc="-5" dirty="0">
                <a:latin typeface="Times New Roman"/>
                <a:cs typeface="Times New Roman"/>
              </a:rPr>
              <a:t>method</a:t>
            </a:r>
            <a:endParaRPr sz="2400">
              <a:latin typeface="Times New Roman"/>
              <a:cs typeface="Times New Roman"/>
            </a:endParaRPr>
          </a:p>
          <a:p>
            <a:pPr marL="756285" marR="6350" lvl="1" indent="-287020" algn="just">
              <a:lnSpc>
                <a:spcPct val="100000"/>
              </a:lnSpc>
              <a:spcBef>
                <a:spcPts val="1015"/>
              </a:spcBef>
              <a:buClr>
                <a:srgbClr val="CC6600"/>
              </a:buClr>
              <a:buSzPct val="110416"/>
              <a:buFont typeface="Arial"/>
              <a:buChar char="•"/>
              <a:tabLst>
                <a:tab pos="756920" algn="l"/>
              </a:tabLst>
            </a:pPr>
            <a:r>
              <a:rPr sz="2400" spc="-20" dirty="0">
                <a:latin typeface="Times New Roman"/>
                <a:cs typeface="Times New Roman"/>
              </a:rPr>
              <a:t>If </a:t>
            </a:r>
            <a:r>
              <a:rPr sz="2400" b="1" dirty="0">
                <a:solidFill>
                  <a:srgbClr val="FF0000"/>
                </a:solidFill>
                <a:latin typeface="Times New Roman"/>
                <a:cs typeface="Times New Roman"/>
              </a:rPr>
              <a:t>binding is done at </a:t>
            </a:r>
            <a:r>
              <a:rPr sz="2400" b="1" spc="-10" dirty="0">
                <a:solidFill>
                  <a:srgbClr val="FF0000"/>
                </a:solidFill>
                <a:latin typeface="Times New Roman"/>
                <a:cs typeface="Times New Roman"/>
              </a:rPr>
              <a:t>assembly </a:t>
            </a:r>
            <a:r>
              <a:rPr sz="2400" b="1" dirty="0">
                <a:solidFill>
                  <a:srgbClr val="FF0000"/>
                </a:solidFill>
                <a:latin typeface="Times New Roman"/>
                <a:cs typeface="Times New Roman"/>
              </a:rPr>
              <a:t>or load </a:t>
            </a:r>
            <a:r>
              <a:rPr sz="2400" b="1" spc="-10" dirty="0">
                <a:solidFill>
                  <a:srgbClr val="FF0000"/>
                </a:solidFill>
                <a:latin typeface="Times New Roman"/>
                <a:cs typeface="Times New Roman"/>
              </a:rPr>
              <a:t>time </a:t>
            </a:r>
            <a:r>
              <a:rPr sz="2400" dirty="0">
                <a:latin typeface="Times New Roman"/>
                <a:cs typeface="Times New Roman"/>
              </a:rPr>
              <a:t>: The </a:t>
            </a:r>
            <a:r>
              <a:rPr sz="2400" spc="-5" dirty="0">
                <a:latin typeface="Times New Roman"/>
                <a:cs typeface="Times New Roman"/>
              </a:rPr>
              <a:t>process </a:t>
            </a:r>
            <a:r>
              <a:rPr sz="2400" dirty="0">
                <a:latin typeface="Times New Roman"/>
                <a:cs typeface="Times New Roman"/>
              </a:rPr>
              <a:t>is </a:t>
            </a:r>
            <a:r>
              <a:rPr sz="2400" spc="5" dirty="0">
                <a:latin typeface="Times New Roman"/>
                <a:cs typeface="Times New Roman"/>
              </a:rPr>
              <a:t>in  </a:t>
            </a:r>
            <a:r>
              <a:rPr sz="2400" spc="-5" dirty="0">
                <a:latin typeface="Times New Roman"/>
                <a:cs typeface="Times New Roman"/>
              </a:rPr>
              <a:t>same memory</a:t>
            </a:r>
            <a:r>
              <a:rPr sz="2400" spc="-30" dirty="0">
                <a:latin typeface="Times New Roman"/>
                <a:cs typeface="Times New Roman"/>
              </a:rPr>
              <a:t> </a:t>
            </a:r>
            <a:r>
              <a:rPr sz="2400" spc="-5" dirty="0">
                <a:latin typeface="Times New Roman"/>
                <a:cs typeface="Times New Roman"/>
              </a:rPr>
              <a:t>location;</a:t>
            </a:r>
            <a:endParaRPr sz="2400">
              <a:latin typeface="Times New Roman"/>
              <a:cs typeface="Times New Roman"/>
            </a:endParaRPr>
          </a:p>
          <a:p>
            <a:pPr marL="756285" lvl="1" indent="-287020" algn="just">
              <a:lnSpc>
                <a:spcPct val="100000"/>
              </a:lnSpc>
              <a:spcBef>
                <a:spcPts val="1015"/>
              </a:spcBef>
              <a:buClr>
                <a:srgbClr val="CC6600"/>
              </a:buClr>
              <a:buSzPct val="110416"/>
              <a:buFont typeface="Arial"/>
              <a:buChar char="•"/>
              <a:tabLst>
                <a:tab pos="756920" algn="l"/>
              </a:tabLst>
            </a:pPr>
            <a:r>
              <a:rPr sz="2400" spc="-20" dirty="0">
                <a:latin typeface="Times New Roman"/>
                <a:cs typeface="Times New Roman"/>
              </a:rPr>
              <a:t>If </a:t>
            </a:r>
            <a:r>
              <a:rPr sz="2400" b="1" dirty="0">
                <a:solidFill>
                  <a:srgbClr val="FF0000"/>
                </a:solidFill>
                <a:latin typeface="Times New Roman"/>
                <a:cs typeface="Times New Roman"/>
              </a:rPr>
              <a:t>binding is done </a:t>
            </a:r>
            <a:r>
              <a:rPr sz="2400" b="1" spc="-5" dirty="0">
                <a:solidFill>
                  <a:srgbClr val="FF0000"/>
                </a:solidFill>
                <a:latin typeface="Times New Roman"/>
                <a:cs typeface="Times New Roman"/>
              </a:rPr>
              <a:t>at execution time: </a:t>
            </a:r>
            <a:r>
              <a:rPr sz="2400" spc="5" dirty="0">
                <a:latin typeface="Times New Roman"/>
                <a:cs typeface="Times New Roman"/>
              </a:rPr>
              <a:t>The </a:t>
            </a:r>
            <a:r>
              <a:rPr sz="2400" spc="-5" dirty="0">
                <a:latin typeface="Times New Roman"/>
                <a:cs typeface="Times New Roman"/>
              </a:rPr>
              <a:t>process </a:t>
            </a:r>
            <a:r>
              <a:rPr sz="2400" dirty="0">
                <a:latin typeface="Times New Roman"/>
                <a:cs typeface="Times New Roman"/>
              </a:rPr>
              <a:t>is </a:t>
            </a:r>
            <a:r>
              <a:rPr sz="2400" spc="-5" dirty="0">
                <a:latin typeface="Times New Roman"/>
                <a:cs typeface="Times New Roman"/>
              </a:rPr>
              <a:t>swapped</a:t>
            </a:r>
            <a:r>
              <a:rPr sz="2400" spc="375" dirty="0">
                <a:latin typeface="Times New Roman"/>
                <a:cs typeface="Times New Roman"/>
              </a:rPr>
              <a:t> </a:t>
            </a:r>
            <a:r>
              <a:rPr sz="2400" dirty="0">
                <a:latin typeface="Times New Roman"/>
                <a:cs typeface="Times New Roman"/>
              </a:rPr>
              <a:t>into</a:t>
            </a:r>
            <a:endParaRPr sz="2400">
              <a:latin typeface="Times New Roman"/>
              <a:cs typeface="Times New Roman"/>
            </a:endParaRPr>
          </a:p>
          <a:p>
            <a:pPr marL="756285" algn="just">
              <a:lnSpc>
                <a:spcPct val="100000"/>
              </a:lnSpc>
            </a:pPr>
            <a:r>
              <a:rPr sz="2400" dirty="0">
                <a:latin typeface="Times New Roman"/>
                <a:cs typeface="Times New Roman"/>
              </a:rPr>
              <a:t>a </a:t>
            </a:r>
            <a:r>
              <a:rPr sz="2400" spc="-5" dirty="0">
                <a:latin typeface="Times New Roman"/>
                <a:cs typeface="Times New Roman"/>
              </a:rPr>
              <a:t>different memory</a:t>
            </a:r>
            <a:r>
              <a:rPr sz="2400" dirty="0">
                <a:latin typeface="Times New Roman"/>
                <a:cs typeface="Times New Roman"/>
              </a:rPr>
              <a:t> </a:t>
            </a:r>
            <a:r>
              <a:rPr sz="2400" spc="-5" dirty="0">
                <a:latin typeface="Times New Roman"/>
                <a:cs typeface="Times New Roman"/>
              </a:rPr>
              <a:t>space</a:t>
            </a:r>
            <a:endParaRPr sz="2400">
              <a:latin typeface="Times New Roman"/>
              <a:cs typeface="Times New Roman"/>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3335" marR="5080">
              <a:lnSpc>
                <a:spcPct val="100000"/>
              </a:lnSpc>
              <a:spcBef>
                <a:spcPts val="100"/>
              </a:spcBef>
            </a:pPr>
            <a:r>
              <a:rPr spc="-5" dirty="0"/>
              <a:t>Modified versions of swapping </a:t>
            </a:r>
            <a:r>
              <a:rPr dirty="0"/>
              <a:t>are found on many </a:t>
            </a:r>
            <a:r>
              <a:rPr spc="-5" dirty="0"/>
              <a:t>systems (i.e., </a:t>
            </a:r>
            <a:r>
              <a:rPr dirty="0"/>
              <a:t>UNIX,  </a:t>
            </a:r>
            <a:r>
              <a:rPr spc="-5" dirty="0"/>
              <a:t>Linux, and</a:t>
            </a:r>
            <a:r>
              <a:rPr spc="-45" dirty="0"/>
              <a:t> </a:t>
            </a:r>
            <a:r>
              <a:rPr spc="-10" dirty="0"/>
              <a:t>Windows)</a:t>
            </a:r>
          </a:p>
        </p:txBody>
      </p:sp>
      <p:sp>
        <p:nvSpPr>
          <p:cNvPr id="3" name="object 3"/>
          <p:cNvSpPr txBox="1"/>
          <p:nvPr/>
        </p:nvSpPr>
        <p:spPr>
          <a:xfrm>
            <a:off x="78739" y="782828"/>
            <a:ext cx="8813165" cy="6016625"/>
          </a:xfrm>
          <a:prstGeom prst="rect">
            <a:avLst/>
          </a:prstGeom>
        </p:spPr>
        <p:txBody>
          <a:bodyPr vert="horz" wrap="square" lIns="0" tIns="12700" rIns="0" bIns="0" rtlCol="0">
            <a:spAutoFit/>
          </a:bodyPr>
          <a:lstStyle/>
          <a:p>
            <a:pPr marL="469900">
              <a:lnSpc>
                <a:spcPct val="100000"/>
              </a:lnSpc>
              <a:spcBef>
                <a:spcPts val="100"/>
              </a:spcBef>
            </a:pPr>
            <a:r>
              <a:rPr sz="2400" spc="-5" dirty="0">
                <a:latin typeface="Times New Roman"/>
                <a:cs typeface="Times New Roman"/>
              </a:rPr>
              <a:t>Swapping normally</a:t>
            </a:r>
            <a:r>
              <a:rPr sz="2400" spc="-35" dirty="0">
                <a:latin typeface="Times New Roman"/>
                <a:cs typeface="Times New Roman"/>
              </a:rPr>
              <a:t> </a:t>
            </a:r>
            <a:r>
              <a:rPr sz="2400" dirty="0">
                <a:latin typeface="Times New Roman"/>
                <a:cs typeface="Times New Roman"/>
              </a:rPr>
              <a:t>disabled</a:t>
            </a:r>
            <a:endParaRPr sz="2400">
              <a:latin typeface="Times New Roman"/>
              <a:cs typeface="Times New Roman"/>
            </a:endParaRPr>
          </a:p>
          <a:p>
            <a:pPr marL="469900">
              <a:lnSpc>
                <a:spcPct val="100000"/>
              </a:lnSpc>
            </a:pPr>
            <a:r>
              <a:rPr sz="2400" spc="-5" dirty="0">
                <a:latin typeface="Times New Roman"/>
                <a:cs typeface="Times New Roman"/>
              </a:rPr>
              <a:t>Started </a:t>
            </a:r>
            <a:r>
              <a:rPr sz="2400" dirty="0">
                <a:latin typeface="Times New Roman"/>
                <a:cs typeface="Times New Roman"/>
              </a:rPr>
              <a:t>if more </a:t>
            </a:r>
            <a:r>
              <a:rPr sz="2400" spc="-5" dirty="0">
                <a:latin typeface="Times New Roman"/>
                <a:cs typeface="Times New Roman"/>
              </a:rPr>
              <a:t>than threshold amount of memory</a:t>
            </a:r>
            <a:r>
              <a:rPr sz="2400" spc="-45" dirty="0">
                <a:latin typeface="Times New Roman"/>
                <a:cs typeface="Times New Roman"/>
              </a:rPr>
              <a:t> </a:t>
            </a:r>
            <a:r>
              <a:rPr sz="2400" spc="-5" dirty="0">
                <a:latin typeface="Times New Roman"/>
                <a:cs typeface="Times New Roman"/>
              </a:rPr>
              <a:t>allocated</a:t>
            </a:r>
            <a:endParaRPr sz="2400">
              <a:latin typeface="Times New Roman"/>
              <a:cs typeface="Times New Roman"/>
            </a:endParaRPr>
          </a:p>
          <a:p>
            <a:pPr marL="469900">
              <a:lnSpc>
                <a:spcPct val="100000"/>
              </a:lnSpc>
            </a:pPr>
            <a:r>
              <a:rPr sz="2400" spc="-5" dirty="0">
                <a:latin typeface="Times New Roman"/>
                <a:cs typeface="Times New Roman"/>
              </a:rPr>
              <a:t>Disabled </a:t>
            </a:r>
            <a:r>
              <a:rPr sz="2400" spc="-10" dirty="0">
                <a:latin typeface="Times New Roman"/>
                <a:cs typeface="Times New Roman"/>
              </a:rPr>
              <a:t>again </a:t>
            </a:r>
            <a:r>
              <a:rPr sz="2400" spc="-5" dirty="0">
                <a:latin typeface="Times New Roman"/>
                <a:cs typeface="Times New Roman"/>
              </a:rPr>
              <a:t>once memory demand </a:t>
            </a:r>
            <a:r>
              <a:rPr sz="2400" spc="-10" dirty="0">
                <a:latin typeface="Times New Roman"/>
                <a:cs typeface="Times New Roman"/>
              </a:rPr>
              <a:t>reduced </a:t>
            </a:r>
            <a:r>
              <a:rPr sz="2400" spc="-5" dirty="0">
                <a:latin typeface="Times New Roman"/>
                <a:cs typeface="Times New Roman"/>
              </a:rPr>
              <a:t>below</a:t>
            </a:r>
            <a:r>
              <a:rPr sz="2400" spc="100" dirty="0">
                <a:latin typeface="Times New Roman"/>
                <a:cs typeface="Times New Roman"/>
              </a:rPr>
              <a:t> </a:t>
            </a:r>
            <a:r>
              <a:rPr sz="2400" spc="-5" dirty="0">
                <a:latin typeface="Times New Roman"/>
                <a:cs typeface="Times New Roman"/>
              </a:rPr>
              <a:t>threshold</a:t>
            </a:r>
            <a:endParaRPr sz="2400">
              <a:latin typeface="Times New Roman"/>
              <a:cs typeface="Times New Roman"/>
            </a:endParaRPr>
          </a:p>
          <a:p>
            <a:pPr marL="1360805">
              <a:lnSpc>
                <a:spcPct val="100000"/>
              </a:lnSpc>
              <a:spcBef>
                <a:spcPts val="210"/>
              </a:spcBef>
            </a:pPr>
            <a:r>
              <a:rPr sz="2800" b="1" spc="5" dirty="0">
                <a:solidFill>
                  <a:srgbClr val="0033CC"/>
                </a:solidFill>
                <a:latin typeface="Times New Roman"/>
                <a:cs typeface="Times New Roman"/>
              </a:rPr>
              <a:t>Context </a:t>
            </a:r>
            <a:r>
              <a:rPr sz="2800" b="1" spc="10" dirty="0">
                <a:solidFill>
                  <a:srgbClr val="0033CC"/>
                </a:solidFill>
                <a:latin typeface="Times New Roman"/>
                <a:cs typeface="Times New Roman"/>
              </a:rPr>
              <a:t>Switch </a:t>
            </a:r>
            <a:r>
              <a:rPr sz="2800" b="1" spc="-5" dirty="0">
                <a:solidFill>
                  <a:srgbClr val="0033CC"/>
                </a:solidFill>
                <a:latin typeface="Times New Roman"/>
                <a:cs typeface="Times New Roman"/>
              </a:rPr>
              <a:t>Time </a:t>
            </a:r>
            <a:r>
              <a:rPr sz="2800" b="1" spc="5" dirty="0">
                <a:solidFill>
                  <a:srgbClr val="0033CC"/>
                </a:solidFill>
                <a:latin typeface="Times New Roman"/>
                <a:cs typeface="Times New Roman"/>
              </a:rPr>
              <a:t>including</a:t>
            </a:r>
            <a:r>
              <a:rPr sz="2800" b="1" spc="-195" dirty="0">
                <a:solidFill>
                  <a:srgbClr val="0033CC"/>
                </a:solidFill>
                <a:latin typeface="Times New Roman"/>
                <a:cs typeface="Times New Roman"/>
              </a:rPr>
              <a:t> </a:t>
            </a:r>
            <a:r>
              <a:rPr sz="2800" b="1" spc="10" dirty="0">
                <a:solidFill>
                  <a:srgbClr val="0033CC"/>
                </a:solidFill>
                <a:latin typeface="Times New Roman"/>
                <a:cs typeface="Times New Roman"/>
              </a:rPr>
              <a:t>Swapping</a:t>
            </a:r>
            <a:endParaRPr sz="2800">
              <a:latin typeface="Times New Roman"/>
              <a:cs typeface="Times New Roman"/>
            </a:endParaRPr>
          </a:p>
          <a:p>
            <a:pPr marL="12700" marR="10795">
              <a:lnSpc>
                <a:spcPct val="100000"/>
              </a:lnSpc>
              <a:spcBef>
                <a:spcPts val="384"/>
              </a:spcBef>
              <a:buSzPct val="95833"/>
              <a:buFont typeface="Wingdings"/>
              <a:buChar char=""/>
              <a:tabLst>
                <a:tab pos="256540" algn="l"/>
              </a:tabLst>
            </a:pPr>
            <a:r>
              <a:rPr sz="2400" spc="-20" dirty="0">
                <a:latin typeface="Times New Roman"/>
                <a:cs typeface="Times New Roman"/>
              </a:rPr>
              <a:t>If </a:t>
            </a:r>
            <a:r>
              <a:rPr sz="2400" dirty="0">
                <a:latin typeface="Times New Roman"/>
                <a:cs typeface="Times New Roman"/>
              </a:rPr>
              <a:t>next </a:t>
            </a:r>
            <a:r>
              <a:rPr sz="2400" spc="-5" dirty="0">
                <a:latin typeface="Times New Roman"/>
                <a:cs typeface="Times New Roman"/>
              </a:rPr>
              <a:t>processes </a:t>
            </a:r>
            <a:r>
              <a:rPr sz="2400" dirty="0">
                <a:latin typeface="Times New Roman"/>
                <a:cs typeface="Times New Roman"/>
              </a:rPr>
              <a:t>to be </a:t>
            </a:r>
            <a:r>
              <a:rPr sz="2400" spc="5" dirty="0">
                <a:latin typeface="Times New Roman"/>
                <a:cs typeface="Times New Roman"/>
              </a:rPr>
              <a:t>put </a:t>
            </a:r>
            <a:r>
              <a:rPr sz="2400" dirty="0">
                <a:latin typeface="Times New Roman"/>
                <a:cs typeface="Times New Roman"/>
              </a:rPr>
              <a:t>on CPU is not in </a:t>
            </a:r>
            <a:r>
              <a:rPr sz="2400" spc="-35" dirty="0">
                <a:latin typeface="Times New Roman"/>
                <a:cs typeface="Times New Roman"/>
              </a:rPr>
              <a:t>memory, </a:t>
            </a:r>
            <a:r>
              <a:rPr sz="2400" dirty="0">
                <a:latin typeface="Times New Roman"/>
                <a:cs typeface="Times New Roman"/>
              </a:rPr>
              <a:t>need to </a:t>
            </a:r>
            <a:r>
              <a:rPr sz="2400" spc="-5" dirty="0">
                <a:latin typeface="Times New Roman"/>
                <a:cs typeface="Times New Roman"/>
              </a:rPr>
              <a:t>swap  </a:t>
            </a:r>
            <a:r>
              <a:rPr sz="2400" dirty="0">
                <a:latin typeface="Times New Roman"/>
                <a:cs typeface="Times New Roman"/>
              </a:rPr>
              <a:t>out a </a:t>
            </a:r>
            <a:r>
              <a:rPr sz="2400" spc="-5" dirty="0">
                <a:latin typeface="Times New Roman"/>
                <a:cs typeface="Times New Roman"/>
              </a:rPr>
              <a:t>process and swap </a:t>
            </a:r>
            <a:r>
              <a:rPr sz="2400" dirty="0">
                <a:latin typeface="Times New Roman"/>
                <a:cs typeface="Times New Roman"/>
              </a:rPr>
              <a:t>in </a:t>
            </a:r>
            <a:r>
              <a:rPr sz="2400" spc="-20" dirty="0">
                <a:latin typeface="Times New Roman"/>
                <a:cs typeface="Times New Roman"/>
              </a:rPr>
              <a:t>target</a:t>
            </a:r>
            <a:r>
              <a:rPr sz="2400" spc="55" dirty="0">
                <a:latin typeface="Times New Roman"/>
                <a:cs typeface="Times New Roman"/>
              </a:rPr>
              <a:t> </a:t>
            </a:r>
            <a:r>
              <a:rPr sz="2400" spc="-5" dirty="0">
                <a:latin typeface="Times New Roman"/>
                <a:cs typeface="Times New Roman"/>
              </a:rPr>
              <a:t>process</a:t>
            </a:r>
            <a:endParaRPr sz="2400">
              <a:latin typeface="Times New Roman"/>
              <a:cs typeface="Times New Roman"/>
            </a:endParaRPr>
          </a:p>
          <a:p>
            <a:pPr marL="256540" indent="-243840">
              <a:lnSpc>
                <a:spcPct val="100000"/>
              </a:lnSpc>
              <a:spcBef>
                <a:spcPts val="5"/>
              </a:spcBef>
              <a:buSzPct val="95833"/>
              <a:buFont typeface="Wingdings"/>
              <a:buChar char=""/>
              <a:tabLst>
                <a:tab pos="256540" algn="l"/>
              </a:tabLst>
            </a:pPr>
            <a:r>
              <a:rPr sz="2400" dirty="0">
                <a:latin typeface="Times New Roman"/>
                <a:cs typeface="Times New Roman"/>
              </a:rPr>
              <a:t>Context </a:t>
            </a:r>
            <a:r>
              <a:rPr sz="2400" spc="-5" dirty="0">
                <a:latin typeface="Times New Roman"/>
                <a:cs typeface="Times New Roman"/>
              </a:rPr>
              <a:t>switch </a:t>
            </a:r>
            <a:r>
              <a:rPr sz="2400" dirty="0">
                <a:latin typeface="Times New Roman"/>
                <a:cs typeface="Times New Roman"/>
              </a:rPr>
              <a:t>time </a:t>
            </a:r>
            <a:r>
              <a:rPr sz="2400" spc="-10" dirty="0">
                <a:latin typeface="Times New Roman"/>
                <a:cs typeface="Times New Roman"/>
              </a:rPr>
              <a:t>can </a:t>
            </a:r>
            <a:r>
              <a:rPr sz="2400" spc="-5" dirty="0">
                <a:latin typeface="Times New Roman"/>
                <a:cs typeface="Times New Roman"/>
              </a:rPr>
              <a:t>then be </a:t>
            </a:r>
            <a:r>
              <a:rPr sz="2400" spc="-10" dirty="0">
                <a:latin typeface="Times New Roman"/>
                <a:cs typeface="Times New Roman"/>
              </a:rPr>
              <a:t>very</a:t>
            </a:r>
            <a:r>
              <a:rPr sz="2400" spc="-55" dirty="0">
                <a:latin typeface="Times New Roman"/>
                <a:cs typeface="Times New Roman"/>
              </a:rPr>
              <a:t> </a:t>
            </a:r>
            <a:r>
              <a:rPr sz="2400" spc="-10" dirty="0">
                <a:latin typeface="Times New Roman"/>
                <a:cs typeface="Times New Roman"/>
              </a:rPr>
              <a:t>high</a:t>
            </a:r>
            <a:endParaRPr sz="2400">
              <a:latin typeface="Times New Roman"/>
              <a:cs typeface="Times New Roman"/>
            </a:endParaRPr>
          </a:p>
          <a:p>
            <a:pPr marL="256540" indent="-243840">
              <a:lnSpc>
                <a:spcPct val="100000"/>
              </a:lnSpc>
              <a:buSzPct val="95833"/>
              <a:buFont typeface="Wingdings"/>
              <a:buChar char=""/>
              <a:tabLst>
                <a:tab pos="256540" algn="l"/>
              </a:tabLst>
            </a:pPr>
            <a:r>
              <a:rPr sz="2400" spc="-5" dirty="0">
                <a:latin typeface="Times New Roman"/>
                <a:cs typeface="Times New Roman"/>
              </a:rPr>
              <a:t>10MB process swapping </a:t>
            </a:r>
            <a:r>
              <a:rPr sz="2400" dirty="0">
                <a:latin typeface="Times New Roman"/>
                <a:cs typeface="Times New Roman"/>
              </a:rPr>
              <a:t>to </a:t>
            </a:r>
            <a:r>
              <a:rPr sz="2400" spc="-5" dirty="0">
                <a:latin typeface="Times New Roman"/>
                <a:cs typeface="Times New Roman"/>
              </a:rPr>
              <a:t>hard </a:t>
            </a:r>
            <a:r>
              <a:rPr sz="2400" dirty="0">
                <a:latin typeface="Times New Roman"/>
                <a:cs typeface="Times New Roman"/>
              </a:rPr>
              <a:t>disk with </a:t>
            </a:r>
            <a:r>
              <a:rPr sz="2400" spc="-5" dirty="0">
                <a:latin typeface="Times New Roman"/>
                <a:cs typeface="Times New Roman"/>
              </a:rPr>
              <a:t>transfer rate </a:t>
            </a:r>
            <a:r>
              <a:rPr sz="2400" dirty="0">
                <a:latin typeface="Times New Roman"/>
                <a:cs typeface="Times New Roman"/>
              </a:rPr>
              <a:t>of</a:t>
            </a:r>
            <a:r>
              <a:rPr sz="2400" spc="80" dirty="0">
                <a:latin typeface="Times New Roman"/>
                <a:cs typeface="Times New Roman"/>
              </a:rPr>
              <a:t> </a:t>
            </a:r>
            <a:r>
              <a:rPr sz="2400" spc="-5" dirty="0">
                <a:latin typeface="Times New Roman"/>
                <a:cs typeface="Times New Roman"/>
              </a:rPr>
              <a:t>40MB/sec</a:t>
            </a:r>
            <a:endParaRPr sz="2400">
              <a:latin typeface="Times New Roman"/>
              <a:cs typeface="Times New Roman"/>
            </a:endParaRPr>
          </a:p>
          <a:p>
            <a:pPr marL="256540" indent="-243840">
              <a:lnSpc>
                <a:spcPct val="100000"/>
              </a:lnSpc>
              <a:buSzPct val="95833"/>
              <a:buFont typeface="Wingdings"/>
              <a:buChar char=""/>
              <a:tabLst>
                <a:tab pos="256540" algn="l"/>
                <a:tab pos="7875905" algn="l"/>
              </a:tabLst>
            </a:pPr>
            <a:r>
              <a:rPr sz="2400" spc="-5" dirty="0">
                <a:latin typeface="Times New Roman"/>
                <a:cs typeface="Times New Roman"/>
              </a:rPr>
              <a:t>Swap out </a:t>
            </a:r>
            <a:r>
              <a:rPr sz="2400" dirty="0">
                <a:latin typeface="Times New Roman"/>
                <a:cs typeface="Times New Roman"/>
              </a:rPr>
              <a:t>time = </a:t>
            </a:r>
            <a:r>
              <a:rPr sz="2400" spc="-5" dirty="0">
                <a:latin typeface="Times New Roman"/>
                <a:cs typeface="Times New Roman"/>
              </a:rPr>
              <a:t>process </a:t>
            </a:r>
            <a:r>
              <a:rPr sz="2400" dirty="0">
                <a:latin typeface="Times New Roman"/>
                <a:cs typeface="Times New Roman"/>
              </a:rPr>
              <a:t>size/ </a:t>
            </a:r>
            <a:r>
              <a:rPr sz="2400" spc="-20" dirty="0">
                <a:latin typeface="Times New Roman"/>
                <a:cs typeface="Times New Roman"/>
              </a:rPr>
              <a:t>Transfer </a:t>
            </a:r>
            <a:r>
              <a:rPr sz="2400" spc="-5" dirty="0">
                <a:latin typeface="Times New Roman"/>
                <a:cs typeface="Times New Roman"/>
              </a:rPr>
              <a:t>rate </a:t>
            </a:r>
            <a:r>
              <a:rPr sz="2400" dirty="0">
                <a:latin typeface="Times New Roman"/>
                <a:cs typeface="Times New Roman"/>
              </a:rPr>
              <a:t>=</a:t>
            </a:r>
            <a:r>
              <a:rPr sz="2400" spc="60" dirty="0">
                <a:latin typeface="Times New Roman"/>
                <a:cs typeface="Times New Roman"/>
              </a:rPr>
              <a:t> </a:t>
            </a:r>
            <a:r>
              <a:rPr sz="2400" spc="-5" dirty="0">
                <a:latin typeface="Times New Roman"/>
                <a:cs typeface="Times New Roman"/>
              </a:rPr>
              <a:t>10MB/40MB</a:t>
            </a:r>
            <a:r>
              <a:rPr sz="2400" spc="10" dirty="0">
                <a:latin typeface="Times New Roman"/>
                <a:cs typeface="Times New Roman"/>
              </a:rPr>
              <a:t> </a:t>
            </a:r>
            <a:r>
              <a:rPr sz="2400" dirty="0">
                <a:latin typeface="Times New Roman"/>
                <a:cs typeface="Times New Roman"/>
              </a:rPr>
              <a:t>=	</a:t>
            </a:r>
            <a:r>
              <a:rPr sz="2400" spc="-5" dirty="0">
                <a:latin typeface="Times New Roman"/>
                <a:cs typeface="Times New Roman"/>
              </a:rPr>
              <a:t>250</a:t>
            </a:r>
            <a:r>
              <a:rPr sz="2400" spc="-50" dirty="0">
                <a:latin typeface="Times New Roman"/>
                <a:cs typeface="Times New Roman"/>
              </a:rPr>
              <a:t> </a:t>
            </a:r>
            <a:r>
              <a:rPr sz="2400" dirty="0">
                <a:latin typeface="Times New Roman"/>
                <a:cs typeface="Times New Roman"/>
              </a:rPr>
              <a:t>ms</a:t>
            </a:r>
            <a:endParaRPr sz="2400">
              <a:latin typeface="Times New Roman"/>
              <a:cs typeface="Times New Roman"/>
            </a:endParaRPr>
          </a:p>
          <a:p>
            <a:pPr marL="12700" marR="5080">
              <a:lnSpc>
                <a:spcPct val="100000"/>
              </a:lnSpc>
              <a:buSzPct val="95833"/>
              <a:buFont typeface="Wingdings"/>
              <a:buChar char=""/>
              <a:tabLst>
                <a:tab pos="256540" algn="l"/>
              </a:tabLst>
            </a:pPr>
            <a:r>
              <a:rPr sz="2400" spc="-10" dirty="0">
                <a:latin typeface="Times New Roman"/>
                <a:cs typeface="Times New Roman"/>
              </a:rPr>
              <a:t>For </a:t>
            </a:r>
            <a:r>
              <a:rPr sz="2400" dirty="0">
                <a:latin typeface="Times New Roman"/>
                <a:cs typeface="Times New Roman"/>
              </a:rPr>
              <a:t>both </a:t>
            </a:r>
            <a:r>
              <a:rPr sz="2400" spc="-5" dirty="0">
                <a:latin typeface="Times New Roman"/>
                <a:cs typeface="Times New Roman"/>
              </a:rPr>
              <a:t>swap </a:t>
            </a:r>
            <a:r>
              <a:rPr sz="2400" dirty="0">
                <a:latin typeface="Times New Roman"/>
                <a:cs typeface="Times New Roman"/>
              </a:rPr>
              <a:t>out </a:t>
            </a:r>
            <a:r>
              <a:rPr sz="2400" spc="-5" dirty="0">
                <a:latin typeface="Times New Roman"/>
                <a:cs typeface="Times New Roman"/>
              </a:rPr>
              <a:t>and swap </a:t>
            </a:r>
            <a:r>
              <a:rPr sz="2400" dirty="0">
                <a:latin typeface="Times New Roman"/>
                <a:cs typeface="Times New Roman"/>
              </a:rPr>
              <a:t>in , the </a:t>
            </a:r>
            <a:r>
              <a:rPr sz="2400" spc="-5" dirty="0">
                <a:latin typeface="Times New Roman"/>
                <a:cs typeface="Times New Roman"/>
              </a:rPr>
              <a:t>total swap time(context switch  </a:t>
            </a:r>
            <a:r>
              <a:rPr sz="2400" dirty="0">
                <a:latin typeface="Times New Roman"/>
                <a:cs typeface="Times New Roman"/>
              </a:rPr>
              <a:t>ing time) is = </a:t>
            </a:r>
            <a:r>
              <a:rPr sz="2400" spc="-5" dirty="0">
                <a:latin typeface="Times New Roman"/>
                <a:cs typeface="Times New Roman"/>
              </a:rPr>
              <a:t>250*2 </a:t>
            </a:r>
            <a:r>
              <a:rPr sz="2400" dirty="0">
                <a:latin typeface="Times New Roman"/>
                <a:cs typeface="Times New Roman"/>
              </a:rPr>
              <a:t>=</a:t>
            </a:r>
            <a:r>
              <a:rPr sz="2400" spc="-85" dirty="0">
                <a:latin typeface="Times New Roman"/>
                <a:cs typeface="Times New Roman"/>
              </a:rPr>
              <a:t> </a:t>
            </a:r>
            <a:r>
              <a:rPr sz="2400" spc="-5" dirty="0">
                <a:latin typeface="Times New Roman"/>
                <a:cs typeface="Times New Roman"/>
              </a:rPr>
              <a:t>500ms</a:t>
            </a:r>
            <a:endParaRPr sz="2400">
              <a:latin typeface="Times New Roman"/>
              <a:cs typeface="Times New Roman"/>
            </a:endParaRPr>
          </a:p>
          <a:p>
            <a:pPr marL="713740" lvl="1" indent="-244475">
              <a:lnSpc>
                <a:spcPct val="100000"/>
              </a:lnSpc>
              <a:spcBef>
                <a:spcPts val="5"/>
              </a:spcBef>
              <a:buSzPct val="95833"/>
              <a:buFont typeface="Wingdings"/>
              <a:buChar char=""/>
              <a:tabLst>
                <a:tab pos="714375" algn="l"/>
              </a:tabLst>
            </a:pPr>
            <a:r>
              <a:rPr sz="2400" dirty="0">
                <a:latin typeface="Times New Roman"/>
                <a:cs typeface="Times New Roman"/>
              </a:rPr>
              <a:t>Plus </a:t>
            </a:r>
            <a:r>
              <a:rPr sz="2400" spc="-5" dirty="0">
                <a:latin typeface="Times New Roman"/>
                <a:cs typeface="Times New Roman"/>
              </a:rPr>
              <a:t>swap </a:t>
            </a:r>
            <a:r>
              <a:rPr sz="2400" dirty="0">
                <a:latin typeface="Times New Roman"/>
                <a:cs typeface="Times New Roman"/>
              </a:rPr>
              <a:t>in of </a:t>
            </a:r>
            <a:r>
              <a:rPr sz="2400" spc="-5" dirty="0">
                <a:latin typeface="Times New Roman"/>
                <a:cs typeface="Times New Roman"/>
              </a:rPr>
              <a:t>same </a:t>
            </a:r>
            <a:r>
              <a:rPr sz="2400" dirty="0">
                <a:latin typeface="Times New Roman"/>
                <a:cs typeface="Times New Roman"/>
              </a:rPr>
              <a:t>sized</a:t>
            </a:r>
            <a:r>
              <a:rPr sz="2400" spc="-55" dirty="0">
                <a:latin typeface="Times New Roman"/>
                <a:cs typeface="Times New Roman"/>
              </a:rPr>
              <a:t> </a:t>
            </a:r>
            <a:r>
              <a:rPr sz="2400" spc="-5" dirty="0">
                <a:latin typeface="Times New Roman"/>
                <a:cs typeface="Times New Roman"/>
              </a:rPr>
              <a:t>process</a:t>
            </a:r>
            <a:endParaRPr sz="2400">
              <a:latin typeface="Times New Roman"/>
              <a:cs typeface="Times New Roman"/>
            </a:endParaRPr>
          </a:p>
          <a:p>
            <a:pPr>
              <a:lnSpc>
                <a:spcPct val="100000"/>
              </a:lnSpc>
              <a:spcBef>
                <a:spcPts val="5"/>
              </a:spcBef>
            </a:pPr>
            <a:endParaRPr sz="2500">
              <a:latin typeface="Times New Roman"/>
              <a:cs typeface="Times New Roman"/>
            </a:endParaRPr>
          </a:p>
          <a:p>
            <a:pPr marL="469900" marR="10160" algn="just">
              <a:lnSpc>
                <a:spcPct val="100000"/>
              </a:lnSpc>
            </a:pPr>
            <a:r>
              <a:rPr sz="2400" spc="-5" dirty="0">
                <a:latin typeface="Times New Roman"/>
                <a:cs typeface="Times New Roman"/>
              </a:rPr>
              <a:t>Can reduce </a:t>
            </a:r>
            <a:r>
              <a:rPr sz="2400" dirty="0">
                <a:latin typeface="Times New Roman"/>
                <a:cs typeface="Times New Roman"/>
              </a:rPr>
              <a:t>if </a:t>
            </a:r>
            <a:r>
              <a:rPr sz="2400" spc="-5" dirty="0">
                <a:latin typeface="Times New Roman"/>
                <a:cs typeface="Times New Roman"/>
              </a:rPr>
              <a:t>reduce size </a:t>
            </a:r>
            <a:r>
              <a:rPr sz="2400" dirty="0">
                <a:latin typeface="Times New Roman"/>
                <a:cs typeface="Times New Roman"/>
              </a:rPr>
              <a:t>of memory </a:t>
            </a:r>
            <a:r>
              <a:rPr sz="2400" spc="-5" dirty="0">
                <a:latin typeface="Times New Roman"/>
                <a:cs typeface="Times New Roman"/>
              </a:rPr>
              <a:t>swapped </a:t>
            </a:r>
            <a:r>
              <a:rPr sz="2400" dirty="0">
                <a:latin typeface="Times New Roman"/>
                <a:cs typeface="Times New Roman"/>
              </a:rPr>
              <a:t>– </a:t>
            </a:r>
            <a:r>
              <a:rPr sz="2400" spc="10" dirty="0">
                <a:latin typeface="Times New Roman"/>
                <a:cs typeface="Times New Roman"/>
              </a:rPr>
              <a:t>by </a:t>
            </a:r>
            <a:r>
              <a:rPr sz="2400" dirty="0">
                <a:latin typeface="Times New Roman"/>
                <a:cs typeface="Times New Roman"/>
              </a:rPr>
              <a:t>knowing how  much memory really being used- System </a:t>
            </a:r>
            <a:r>
              <a:rPr sz="2400" spc="-5" dirty="0">
                <a:latin typeface="Times New Roman"/>
                <a:cs typeface="Times New Roman"/>
              </a:rPr>
              <a:t>calls </a:t>
            </a:r>
            <a:r>
              <a:rPr sz="2400" dirty="0">
                <a:latin typeface="Times New Roman"/>
                <a:cs typeface="Times New Roman"/>
              </a:rPr>
              <a:t>to </a:t>
            </a:r>
            <a:r>
              <a:rPr sz="2400" spc="-5" dirty="0">
                <a:latin typeface="Times New Roman"/>
                <a:cs typeface="Times New Roman"/>
              </a:rPr>
              <a:t>inform OS </a:t>
            </a:r>
            <a:r>
              <a:rPr sz="2400" dirty="0">
                <a:latin typeface="Times New Roman"/>
                <a:cs typeface="Times New Roman"/>
              </a:rPr>
              <a:t>of  </a:t>
            </a:r>
            <a:r>
              <a:rPr sz="2400" spc="-5" dirty="0">
                <a:latin typeface="Times New Roman"/>
                <a:cs typeface="Times New Roman"/>
              </a:rPr>
              <a:t>memory </a:t>
            </a:r>
            <a:r>
              <a:rPr sz="2400" dirty="0">
                <a:latin typeface="Times New Roman"/>
                <a:cs typeface="Times New Roman"/>
              </a:rPr>
              <a:t>use via </a:t>
            </a:r>
            <a:r>
              <a:rPr sz="2400" spc="-10" dirty="0">
                <a:latin typeface="Times New Roman"/>
                <a:cs typeface="Times New Roman"/>
              </a:rPr>
              <a:t>request_memory() </a:t>
            </a:r>
            <a:r>
              <a:rPr sz="2400" spc="-5" dirty="0">
                <a:latin typeface="Times New Roman"/>
                <a:cs typeface="Times New Roman"/>
              </a:rPr>
              <a:t>and</a:t>
            </a:r>
            <a:r>
              <a:rPr sz="2400" spc="60" dirty="0">
                <a:latin typeface="Times New Roman"/>
                <a:cs typeface="Times New Roman"/>
              </a:rPr>
              <a:t> </a:t>
            </a:r>
            <a:r>
              <a:rPr sz="2400" spc="-10" dirty="0">
                <a:latin typeface="Times New Roman"/>
                <a:cs typeface="Times New Roman"/>
              </a:rPr>
              <a:t>release_memory()</a:t>
            </a:r>
            <a:endParaRPr sz="2400">
              <a:latin typeface="Times New Roman"/>
              <a:cs typeface="Times New Roman"/>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388110" y="20777"/>
            <a:ext cx="6645909" cy="454025"/>
          </a:xfrm>
          <a:prstGeom prst="rect">
            <a:avLst/>
          </a:prstGeom>
        </p:spPr>
        <p:txBody>
          <a:bodyPr vert="horz" wrap="square" lIns="0" tIns="13970" rIns="0" bIns="0" rtlCol="0">
            <a:spAutoFit/>
          </a:bodyPr>
          <a:lstStyle/>
          <a:p>
            <a:pPr marL="12700">
              <a:lnSpc>
                <a:spcPct val="100000"/>
              </a:lnSpc>
              <a:spcBef>
                <a:spcPts val="110"/>
              </a:spcBef>
            </a:pPr>
            <a:r>
              <a:rPr sz="2800" b="1" dirty="0">
                <a:solidFill>
                  <a:srgbClr val="0033CC"/>
                </a:solidFill>
                <a:latin typeface="Times New Roman"/>
                <a:cs typeface="Times New Roman"/>
              </a:rPr>
              <a:t>Context </a:t>
            </a:r>
            <a:r>
              <a:rPr sz="2800" b="1" spc="5" dirty="0">
                <a:solidFill>
                  <a:srgbClr val="0033CC"/>
                </a:solidFill>
                <a:latin typeface="Times New Roman"/>
                <a:cs typeface="Times New Roman"/>
              </a:rPr>
              <a:t>Switch </a:t>
            </a:r>
            <a:r>
              <a:rPr sz="2800" b="1" spc="-5" dirty="0">
                <a:solidFill>
                  <a:srgbClr val="0033CC"/>
                </a:solidFill>
                <a:latin typeface="Times New Roman"/>
                <a:cs typeface="Times New Roman"/>
              </a:rPr>
              <a:t>Time </a:t>
            </a:r>
            <a:r>
              <a:rPr sz="2800" b="1" spc="5" dirty="0">
                <a:solidFill>
                  <a:srgbClr val="0033CC"/>
                </a:solidFill>
                <a:latin typeface="Times New Roman"/>
                <a:cs typeface="Times New Roman"/>
              </a:rPr>
              <a:t>and Swapping</a:t>
            </a:r>
            <a:r>
              <a:rPr sz="2800" b="1" spc="-200" dirty="0">
                <a:solidFill>
                  <a:srgbClr val="0033CC"/>
                </a:solidFill>
                <a:latin typeface="Times New Roman"/>
                <a:cs typeface="Times New Roman"/>
              </a:rPr>
              <a:t> </a:t>
            </a:r>
            <a:r>
              <a:rPr sz="2800" b="1" dirty="0">
                <a:solidFill>
                  <a:srgbClr val="0033CC"/>
                </a:solidFill>
                <a:latin typeface="Times New Roman"/>
                <a:cs typeface="Times New Roman"/>
              </a:rPr>
              <a:t>(Cont.)</a:t>
            </a:r>
            <a:endParaRPr sz="2800">
              <a:latin typeface="Times New Roman"/>
              <a:cs typeface="Times New Roman"/>
            </a:endParaRPr>
          </a:p>
        </p:txBody>
      </p:sp>
      <p:sp>
        <p:nvSpPr>
          <p:cNvPr id="3" name="object 3"/>
          <p:cNvSpPr txBox="1"/>
          <p:nvPr/>
        </p:nvSpPr>
        <p:spPr>
          <a:xfrm>
            <a:off x="275640" y="445123"/>
            <a:ext cx="8791575" cy="3810000"/>
          </a:xfrm>
          <a:prstGeom prst="rect">
            <a:avLst/>
          </a:prstGeom>
        </p:spPr>
        <p:txBody>
          <a:bodyPr vert="horz" wrap="square" lIns="0" tIns="100965" rIns="0" bIns="0" rtlCol="0">
            <a:spAutoFit/>
          </a:bodyPr>
          <a:lstStyle/>
          <a:p>
            <a:pPr marL="356870" indent="-344805">
              <a:lnSpc>
                <a:spcPct val="100000"/>
              </a:lnSpc>
              <a:spcBef>
                <a:spcPts val="795"/>
              </a:spcBef>
              <a:buClr>
                <a:srgbClr val="993300"/>
              </a:buClr>
              <a:buSzPct val="110416"/>
              <a:buFont typeface="Wingdings"/>
              <a:buChar char=""/>
              <a:tabLst>
                <a:tab pos="356870" algn="l"/>
                <a:tab pos="357505" algn="l"/>
              </a:tabLst>
            </a:pPr>
            <a:r>
              <a:rPr sz="2400" spc="-5" dirty="0">
                <a:latin typeface="Times New Roman"/>
                <a:cs typeface="Times New Roman"/>
              </a:rPr>
              <a:t>Other constraints </a:t>
            </a:r>
            <a:r>
              <a:rPr sz="2400" spc="-10" dirty="0">
                <a:latin typeface="Times New Roman"/>
                <a:cs typeface="Times New Roman"/>
              </a:rPr>
              <a:t>as </a:t>
            </a:r>
            <a:r>
              <a:rPr sz="2400" spc="-5" dirty="0">
                <a:latin typeface="Times New Roman"/>
                <a:cs typeface="Times New Roman"/>
              </a:rPr>
              <a:t>well </a:t>
            </a:r>
            <a:r>
              <a:rPr sz="2400" dirty="0">
                <a:latin typeface="Times New Roman"/>
                <a:cs typeface="Times New Roman"/>
              </a:rPr>
              <a:t>on</a:t>
            </a:r>
            <a:r>
              <a:rPr sz="2400" spc="30" dirty="0">
                <a:latin typeface="Times New Roman"/>
                <a:cs typeface="Times New Roman"/>
              </a:rPr>
              <a:t> </a:t>
            </a:r>
            <a:r>
              <a:rPr sz="2400" spc="-5" dirty="0">
                <a:latin typeface="Times New Roman"/>
                <a:cs typeface="Times New Roman"/>
              </a:rPr>
              <a:t>swapping</a:t>
            </a:r>
            <a:endParaRPr sz="2400">
              <a:latin typeface="Times New Roman"/>
              <a:cs typeface="Times New Roman"/>
            </a:endParaRPr>
          </a:p>
          <a:p>
            <a:pPr marL="756285" lvl="1" indent="-287020">
              <a:lnSpc>
                <a:spcPct val="100000"/>
              </a:lnSpc>
              <a:spcBef>
                <a:spcPts val="1015"/>
              </a:spcBef>
              <a:buClr>
                <a:srgbClr val="CC6600"/>
              </a:buClr>
              <a:buSzPct val="110416"/>
              <a:buFont typeface="Arial"/>
              <a:buChar char="•"/>
              <a:tabLst>
                <a:tab pos="756285" algn="l"/>
                <a:tab pos="756920" algn="l"/>
                <a:tab pos="1911985" algn="l"/>
                <a:tab pos="2473325" algn="l"/>
                <a:tab pos="2783840" algn="l"/>
                <a:tab pos="3546475" algn="l"/>
                <a:tab pos="4330065" algn="l"/>
                <a:tab pos="4875530" algn="l"/>
                <a:tab pos="5290185" algn="l"/>
                <a:tab pos="5851525" algn="l"/>
                <a:tab pos="6772275" algn="l"/>
                <a:tab pos="7601584" algn="l"/>
                <a:tab pos="7997825" algn="l"/>
              </a:tabLst>
            </a:pPr>
            <a:r>
              <a:rPr sz="2400" dirty="0">
                <a:latin typeface="Times New Roman"/>
                <a:cs typeface="Times New Roman"/>
              </a:rPr>
              <a:t>P</a:t>
            </a:r>
            <a:r>
              <a:rPr sz="2400" spc="-10" dirty="0">
                <a:latin typeface="Times New Roman"/>
                <a:cs typeface="Times New Roman"/>
              </a:rPr>
              <a:t>e</a:t>
            </a:r>
            <a:r>
              <a:rPr sz="2400" dirty="0">
                <a:latin typeface="Times New Roman"/>
                <a:cs typeface="Times New Roman"/>
              </a:rPr>
              <a:t>nding	</a:t>
            </a:r>
            <a:r>
              <a:rPr sz="2400" spc="-35" dirty="0">
                <a:latin typeface="Times New Roman"/>
                <a:cs typeface="Times New Roman"/>
              </a:rPr>
              <a:t>I</a:t>
            </a:r>
            <a:r>
              <a:rPr sz="2400" dirty="0">
                <a:latin typeface="Times New Roman"/>
                <a:cs typeface="Times New Roman"/>
              </a:rPr>
              <a:t>/O	–	</a:t>
            </a:r>
            <a:r>
              <a:rPr sz="2400" spc="-10" dirty="0">
                <a:latin typeface="Times New Roman"/>
                <a:cs typeface="Times New Roman"/>
              </a:rPr>
              <a:t>ca</a:t>
            </a:r>
            <a:r>
              <a:rPr sz="2400" dirty="0">
                <a:latin typeface="Times New Roman"/>
                <a:cs typeface="Times New Roman"/>
              </a:rPr>
              <a:t>n</a:t>
            </a:r>
            <a:r>
              <a:rPr sz="2400" spc="-10" dirty="0">
                <a:latin typeface="Times New Roman"/>
                <a:cs typeface="Times New Roman"/>
              </a:rPr>
              <a:t>‘</a:t>
            </a:r>
            <a:r>
              <a:rPr sz="2400" dirty="0">
                <a:latin typeface="Times New Roman"/>
                <a:cs typeface="Times New Roman"/>
              </a:rPr>
              <a:t>t	</a:t>
            </a:r>
            <a:r>
              <a:rPr sz="2400" spc="20" dirty="0">
                <a:latin typeface="Times New Roman"/>
                <a:cs typeface="Times New Roman"/>
              </a:rPr>
              <a:t>s</a:t>
            </a:r>
            <a:r>
              <a:rPr sz="2400" dirty="0">
                <a:latin typeface="Times New Roman"/>
                <a:cs typeface="Times New Roman"/>
              </a:rPr>
              <a:t>w</a:t>
            </a:r>
            <a:r>
              <a:rPr sz="2400" spc="-20" dirty="0">
                <a:latin typeface="Times New Roman"/>
                <a:cs typeface="Times New Roman"/>
              </a:rPr>
              <a:t>a</a:t>
            </a:r>
            <a:r>
              <a:rPr sz="2400" dirty="0">
                <a:latin typeface="Times New Roman"/>
                <a:cs typeface="Times New Roman"/>
              </a:rPr>
              <a:t>p	</a:t>
            </a:r>
            <a:r>
              <a:rPr sz="2400" spc="-5" dirty="0">
                <a:latin typeface="Times New Roman"/>
                <a:cs typeface="Times New Roman"/>
              </a:rPr>
              <a:t>ou</a:t>
            </a:r>
            <a:r>
              <a:rPr sz="2400" dirty="0">
                <a:latin typeface="Times New Roman"/>
                <a:cs typeface="Times New Roman"/>
              </a:rPr>
              <a:t>t	</a:t>
            </a:r>
            <a:r>
              <a:rPr sz="2400" spc="-15" dirty="0">
                <a:latin typeface="Times New Roman"/>
                <a:cs typeface="Times New Roman"/>
              </a:rPr>
              <a:t>a</a:t>
            </a:r>
            <a:r>
              <a:rPr sz="2400" dirty="0">
                <a:latin typeface="Times New Roman"/>
                <a:cs typeface="Times New Roman"/>
              </a:rPr>
              <a:t>s	</a:t>
            </a:r>
            <a:r>
              <a:rPr sz="2400" spc="-35" dirty="0">
                <a:latin typeface="Times New Roman"/>
                <a:cs typeface="Times New Roman"/>
              </a:rPr>
              <a:t>I</a:t>
            </a:r>
            <a:r>
              <a:rPr sz="2400" dirty="0">
                <a:latin typeface="Times New Roman"/>
                <a:cs typeface="Times New Roman"/>
              </a:rPr>
              <a:t>/O	w</a:t>
            </a:r>
            <a:r>
              <a:rPr sz="2400" spc="-10" dirty="0">
                <a:latin typeface="Times New Roman"/>
                <a:cs typeface="Times New Roman"/>
              </a:rPr>
              <a:t>o</a:t>
            </a:r>
            <a:r>
              <a:rPr sz="2400" dirty="0">
                <a:latin typeface="Times New Roman"/>
                <a:cs typeface="Times New Roman"/>
              </a:rPr>
              <a:t>uld	o</a:t>
            </a:r>
            <a:r>
              <a:rPr sz="2400" spc="-15" dirty="0">
                <a:latin typeface="Times New Roman"/>
                <a:cs typeface="Times New Roman"/>
              </a:rPr>
              <a:t>c</a:t>
            </a:r>
            <a:r>
              <a:rPr sz="2400" spc="-10" dirty="0">
                <a:latin typeface="Times New Roman"/>
                <a:cs typeface="Times New Roman"/>
              </a:rPr>
              <a:t>c</a:t>
            </a:r>
            <a:r>
              <a:rPr sz="2400" dirty="0">
                <a:latin typeface="Times New Roman"/>
                <a:cs typeface="Times New Roman"/>
              </a:rPr>
              <a:t>ur	to	w</a:t>
            </a:r>
            <a:r>
              <a:rPr sz="2400" spc="-15" dirty="0">
                <a:latin typeface="Times New Roman"/>
                <a:cs typeface="Times New Roman"/>
              </a:rPr>
              <a:t>r</a:t>
            </a:r>
            <a:r>
              <a:rPr sz="2400" dirty="0">
                <a:latin typeface="Times New Roman"/>
                <a:cs typeface="Times New Roman"/>
              </a:rPr>
              <a:t>o</a:t>
            </a:r>
            <a:r>
              <a:rPr sz="2400" spc="15" dirty="0">
                <a:latin typeface="Times New Roman"/>
                <a:cs typeface="Times New Roman"/>
              </a:rPr>
              <a:t>n</a:t>
            </a:r>
            <a:r>
              <a:rPr sz="2400" dirty="0">
                <a:latin typeface="Times New Roman"/>
                <a:cs typeface="Times New Roman"/>
              </a:rPr>
              <a:t>g</a:t>
            </a:r>
            <a:endParaRPr sz="2400">
              <a:latin typeface="Times New Roman"/>
              <a:cs typeface="Times New Roman"/>
            </a:endParaRPr>
          </a:p>
          <a:p>
            <a:pPr marL="756285">
              <a:lnSpc>
                <a:spcPct val="100000"/>
              </a:lnSpc>
            </a:pPr>
            <a:r>
              <a:rPr sz="2400" spc="-5" dirty="0">
                <a:latin typeface="Times New Roman"/>
                <a:cs typeface="Times New Roman"/>
              </a:rPr>
              <a:t>process</a:t>
            </a:r>
            <a:endParaRPr sz="2400">
              <a:latin typeface="Times New Roman"/>
              <a:cs typeface="Times New Roman"/>
            </a:endParaRPr>
          </a:p>
          <a:p>
            <a:pPr marL="756285" lvl="1" indent="-287020">
              <a:lnSpc>
                <a:spcPct val="100000"/>
              </a:lnSpc>
              <a:spcBef>
                <a:spcPts val="1010"/>
              </a:spcBef>
              <a:buClr>
                <a:srgbClr val="CC6600"/>
              </a:buClr>
              <a:buSzPct val="110416"/>
              <a:buFont typeface="Arial"/>
              <a:buChar char="•"/>
              <a:tabLst>
                <a:tab pos="756285" algn="l"/>
                <a:tab pos="756920" algn="l"/>
              </a:tabLst>
            </a:pPr>
            <a:r>
              <a:rPr sz="2400" spc="-5" dirty="0">
                <a:latin typeface="Times New Roman"/>
                <a:cs typeface="Times New Roman"/>
              </a:rPr>
              <a:t>Or </a:t>
            </a:r>
            <a:r>
              <a:rPr sz="2400" spc="-20" dirty="0">
                <a:latin typeface="Times New Roman"/>
                <a:cs typeface="Times New Roman"/>
              </a:rPr>
              <a:t>always </a:t>
            </a:r>
            <a:r>
              <a:rPr sz="2400" spc="-5" dirty="0">
                <a:latin typeface="Times New Roman"/>
                <a:cs typeface="Times New Roman"/>
              </a:rPr>
              <a:t>transfer </a:t>
            </a:r>
            <a:r>
              <a:rPr sz="2400" spc="-25" dirty="0">
                <a:latin typeface="Times New Roman"/>
                <a:cs typeface="Times New Roman"/>
              </a:rPr>
              <a:t>I/O </a:t>
            </a:r>
            <a:r>
              <a:rPr sz="2400" dirty="0">
                <a:latin typeface="Times New Roman"/>
                <a:cs typeface="Times New Roman"/>
              </a:rPr>
              <a:t>to </a:t>
            </a:r>
            <a:r>
              <a:rPr sz="2400" spc="-5" dirty="0">
                <a:latin typeface="Times New Roman"/>
                <a:cs typeface="Times New Roman"/>
              </a:rPr>
              <a:t>kernel space, </a:t>
            </a:r>
            <a:r>
              <a:rPr sz="2400" dirty="0">
                <a:latin typeface="Times New Roman"/>
                <a:cs typeface="Times New Roman"/>
              </a:rPr>
              <a:t>then to </a:t>
            </a:r>
            <a:r>
              <a:rPr sz="2400" spc="-25" dirty="0">
                <a:latin typeface="Times New Roman"/>
                <a:cs typeface="Times New Roman"/>
              </a:rPr>
              <a:t>I/O</a:t>
            </a:r>
            <a:r>
              <a:rPr sz="2400" spc="280" dirty="0">
                <a:latin typeface="Times New Roman"/>
                <a:cs typeface="Times New Roman"/>
              </a:rPr>
              <a:t> </a:t>
            </a:r>
            <a:r>
              <a:rPr sz="2400" spc="-5" dirty="0">
                <a:latin typeface="Times New Roman"/>
                <a:cs typeface="Times New Roman"/>
              </a:rPr>
              <a:t>device</a:t>
            </a:r>
            <a:endParaRPr sz="2400">
              <a:latin typeface="Times New Roman"/>
              <a:cs typeface="Times New Roman"/>
            </a:endParaRPr>
          </a:p>
          <a:p>
            <a:pPr marL="869315">
              <a:lnSpc>
                <a:spcPct val="100000"/>
              </a:lnSpc>
              <a:spcBef>
                <a:spcPts val="1010"/>
              </a:spcBef>
            </a:pPr>
            <a:r>
              <a:rPr sz="1800" spc="-5" dirty="0">
                <a:solidFill>
                  <a:srgbClr val="009900"/>
                </a:solidFill>
                <a:latin typeface="Webdings"/>
                <a:cs typeface="Webdings"/>
              </a:rPr>
              <a:t></a:t>
            </a:r>
            <a:r>
              <a:rPr sz="2400" spc="-5" dirty="0">
                <a:latin typeface="Times New Roman"/>
                <a:cs typeface="Times New Roman"/>
              </a:rPr>
              <a:t>Known </a:t>
            </a:r>
            <a:r>
              <a:rPr sz="2400" spc="-10" dirty="0">
                <a:latin typeface="Times New Roman"/>
                <a:cs typeface="Times New Roman"/>
              </a:rPr>
              <a:t>as </a:t>
            </a:r>
            <a:r>
              <a:rPr sz="2400" b="1" dirty="0">
                <a:solidFill>
                  <a:srgbClr val="FF0000"/>
                </a:solidFill>
                <a:latin typeface="Times New Roman"/>
                <a:cs typeface="Times New Roman"/>
              </a:rPr>
              <a:t>double buffering</a:t>
            </a:r>
            <a:r>
              <a:rPr sz="2400" dirty="0">
                <a:latin typeface="Times New Roman"/>
                <a:cs typeface="Times New Roman"/>
              </a:rPr>
              <a:t>, </a:t>
            </a:r>
            <a:r>
              <a:rPr sz="2400" spc="-5" dirty="0">
                <a:latin typeface="Times New Roman"/>
                <a:cs typeface="Times New Roman"/>
              </a:rPr>
              <a:t>adds</a:t>
            </a:r>
            <a:r>
              <a:rPr sz="2400" spc="-40" dirty="0">
                <a:latin typeface="Times New Roman"/>
                <a:cs typeface="Times New Roman"/>
              </a:rPr>
              <a:t> </a:t>
            </a:r>
            <a:r>
              <a:rPr sz="2400" spc="-10" dirty="0">
                <a:latin typeface="Times New Roman"/>
                <a:cs typeface="Times New Roman"/>
              </a:rPr>
              <a:t>overhead</a:t>
            </a:r>
            <a:endParaRPr sz="2400">
              <a:latin typeface="Times New Roman"/>
              <a:cs typeface="Times New Roman"/>
            </a:endParaRPr>
          </a:p>
          <a:p>
            <a:pPr marL="356870" indent="-344805">
              <a:lnSpc>
                <a:spcPct val="100000"/>
              </a:lnSpc>
              <a:spcBef>
                <a:spcPts val="1010"/>
              </a:spcBef>
              <a:buClr>
                <a:srgbClr val="993300"/>
              </a:buClr>
              <a:buSzPct val="110416"/>
              <a:buFont typeface="Wingdings"/>
              <a:buChar char=""/>
              <a:tabLst>
                <a:tab pos="356870" algn="l"/>
                <a:tab pos="357505" algn="l"/>
              </a:tabLst>
            </a:pPr>
            <a:r>
              <a:rPr sz="2400" spc="-5" dirty="0">
                <a:latin typeface="Times New Roman"/>
                <a:cs typeface="Times New Roman"/>
              </a:rPr>
              <a:t>Standard swapping not used </a:t>
            </a:r>
            <a:r>
              <a:rPr sz="2400" dirty="0">
                <a:latin typeface="Times New Roman"/>
                <a:cs typeface="Times New Roman"/>
              </a:rPr>
              <a:t>in </a:t>
            </a:r>
            <a:r>
              <a:rPr sz="2400" spc="-5" dirty="0">
                <a:latin typeface="Times New Roman"/>
                <a:cs typeface="Times New Roman"/>
              </a:rPr>
              <a:t>modern operating</a:t>
            </a:r>
            <a:r>
              <a:rPr sz="2400" dirty="0">
                <a:latin typeface="Times New Roman"/>
                <a:cs typeface="Times New Roman"/>
              </a:rPr>
              <a:t> </a:t>
            </a:r>
            <a:r>
              <a:rPr sz="2400" spc="-10" dirty="0">
                <a:latin typeface="Times New Roman"/>
                <a:cs typeface="Times New Roman"/>
              </a:rPr>
              <a:t>systems</a:t>
            </a:r>
            <a:endParaRPr sz="2400">
              <a:latin typeface="Times New Roman"/>
              <a:cs typeface="Times New Roman"/>
            </a:endParaRPr>
          </a:p>
          <a:p>
            <a:pPr marL="756285" lvl="1" indent="-287020">
              <a:lnSpc>
                <a:spcPct val="100000"/>
              </a:lnSpc>
              <a:spcBef>
                <a:spcPts val="1005"/>
              </a:spcBef>
              <a:buClr>
                <a:srgbClr val="CC6600"/>
              </a:buClr>
              <a:buSzPct val="110416"/>
              <a:buFont typeface="Arial"/>
              <a:buChar char="•"/>
              <a:tabLst>
                <a:tab pos="756285" algn="l"/>
                <a:tab pos="756920" algn="l"/>
              </a:tabLst>
            </a:pPr>
            <a:r>
              <a:rPr sz="2400" spc="-10" dirty="0">
                <a:latin typeface="Times New Roman"/>
                <a:cs typeface="Times New Roman"/>
              </a:rPr>
              <a:t>But </a:t>
            </a:r>
            <a:r>
              <a:rPr sz="2400" spc="-5" dirty="0">
                <a:latin typeface="Times New Roman"/>
                <a:cs typeface="Times New Roman"/>
              </a:rPr>
              <a:t>modified version common</a:t>
            </a:r>
            <a:endParaRPr sz="2400">
              <a:latin typeface="Times New Roman"/>
              <a:cs typeface="Times New Roman"/>
            </a:endParaRPr>
          </a:p>
          <a:p>
            <a:pPr marL="869315">
              <a:lnSpc>
                <a:spcPct val="100000"/>
              </a:lnSpc>
              <a:spcBef>
                <a:spcPts val="1010"/>
              </a:spcBef>
            </a:pPr>
            <a:r>
              <a:rPr sz="1800" spc="-5" dirty="0">
                <a:solidFill>
                  <a:srgbClr val="009900"/>
                </a:solidFill>
                <a:latin typeface="Webdings"/>
                <a:cs typeface="Webdings"/>
              </a:rPr>
              <a:t></a:t>
            </a:r>
            <a:r>
              <a:rPr sz="2400" spc="-5" dirty="0">
                <a:latin typeface="Times New Roman"/>
                <a:cs typeface="Times New Roman"/>
              </a:rPr>
              <a:t>Swap </a:t>
            </a:r>
            <a:r>
              <a:rPr sz="2400" dirty="0">
                <a:latin typeface="Times New Roman"/>
                <a:cs typeface="Times New Roman"/>
              </a:rPr>
              <a:t>only </a:t>
            </a:r>
            <a:r>
              <a:rPr sz="2400" spc="-5" dirty="0">
                <a:latin typeface="Times New Roman"/>
                <a:cs typeface="Times New Roman"/>
              </a:rPr>
              <a:t>when </a:t>
            </a:r>
            <a:r>
              <a:rPr sz="2400" spc="-10" dirty="0">
                <a:latin typeface="Times New Roman"/>
                <a:cs typeface="Times New Roman"/>
              </a:rPr>
              <a:t>free </a:t>
            </a:r>
            <a:r>
              <a:rPr sz="2400" spc="-5" dirty="0">
                <a:latin typeface="Times New Roman"/>
                <a:cs typeface="Times New Roman"/>
              </a:rPr>
              <a:t>memory extremely</a:t>
            </a:r>
            <a:r>
              <a:rPr sz="2400" spc="30" dirty="0">
                <a:latin typeface="Times New Roman"/>
                <a:cs typeface="Times New Roman"/>
              </a:rPr>
              <a:t> </a:t>
            </a:r>
            <a:r>
              <a:rPr sz="2400" spc="-5" dirty="0">
                <a:latin typeface="Times New Roman"/>
                <a:cs typeface="Times New Roman"/>
              </a:rPr>
              <a:t>low</a:t>
            </a:r>
            <a:endParaRPr sz="2400">
              <a:latin typeface="Times New Roman"/>
              <a:cs typeface="Times New Roman"/>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346451" y="20777"/>
            <a:ext cx="4464050" cy="454025"/>
          </a:xfrm>
          <a:prstGeom prst="rect">
            <a:avLst/>
          </a:prstGeom>
        </p:spPr>
        <p:txBody>
          <a:bodyPr vert="horz" wrap="square" lIns="0" tIns="13970" rIns="0" bIns="0" rtlCol="0">
            <a:spAutoFit/>
          </a:bodyPr>
          <a:lstStyle/>
          <a:p>
            <a:pPr marL="12700">
              <a:lnSpc>
                <a:spcPct val="100000"/>
              </a:lnSpc>
              <a:spcBef>
                <a:spcPts val="110"/>
              </a:spcBef>
            </a:pPr>
            <a:r>
              <a:rPr sz="2800" b="1" spc="10" dirty="0">
                <a:solidFill>
                  <a:srgbClr val="0033CC"/>
                </a:solidFill>
                <a:latin typeface="Times New Roman"/>
                <a:cs typeface="Times New Roman"/>
              </a:rPr>
              <a:t>Swapping on </a:t>
            </a:r>
            <a:r>
              <a:rPr sz="2800" b="1" spc="5" dirty="0">
                <a:solidFill>
                  <a:srgbClr val="0033CC"/>
                </a:solidFill>
                <a:latin typeface="Times New Roman"/>
                <a:cs typeface="Times New Roman"/>
              </a:rPr>
              <a:t>Mobile</a:t>
            </a:r>
            <a:r>
              <a:rPr sz="2800" b="1" spc="-270" dirty="0">
                <a:solidFill>
                  <a:srgbClr val="0033CC"/>
                </a:solidFill>
                <a:latin typeface="Times New Roman"/>
                <a:cs typeface="Times New Roman"/>
              </a:rPr>
              <a:t> </a:t>
            </a:r>
            <a:r>
              <a:rPr sz="2800" b="1" dirty="0">
                <a:solidFill>
                  <a:srgbClr val="0033CC"/>
                </a:solidFill>
                <a:latin typeface="Times New Roman"/>
                <a:cs typeface="Times New Roman"/>
              </a:rPr>
              <a:t>Systems</a:t>
            </a:r>
            <a:endParaRPr sz="2800">
              <a:latin typeface="Times New Roman"/>
              <a:cs typeface="Times New Roman"/>
            </a:endParaRPr>
          </a:p>
        </p:txBody>
      </p:sp>
      <p:sp>
        <p:nvSpPr>
          <p:cNvPr id="3" name="object 3"/>
          <p:cNvSpPr txBox="1"/>
          <p:nvPr/>
        </p:nvSpPr>
        <p:spPr>
          <a:xfrm>
            <a:off x="78739" y="524402"/>
            <a:ext cx="8537575" cy="6158230"/>
          </a:xfrm>
          <a:prstGeom prst="rect">
            <a:avLst/>
          </a:prstGeom>
        </p:spPr>
        <p:txBody>
          <a:bodyPr vert="horz" wrap="square" lIns="0" tIns="101600" rIns="0" bIns="0" rtlCol="0">
            <a:spAutoFit/>
          </a:bodyPr>
          <a:lstStyle/>
          <a:p>
            <a:pPr marL="344170" marR="5300345" indent="-344170" algn="r">
              <a:lnSpc>
                <a:spcPct val="100000"/>
              </a:lnSpc>
              <a:spcBef>
                <a:spcPts val="800"/>
              </a:spcBef>
              <a:buClr>
                <a:srgbClr val="993300"/>
              </a:buClr>
              <a:buSzPct val="110416"/>
              <a:buFont typeface="Wingdings"/>
              <a:buChar char=""/>
              <a:tabLst>
                <a:tab pos="344170" algn="l"/>
                <a:tab pos="344805" algn="l"/>
              </a:tabLst>
            </a:pPr>
            <a:r>
              <a:rPr sz="2400" spc="-5" dirty="0">
                <a:latin typeface="Times New Roman"/>
                <a:cs typeface="Times New Roman"/>
              </a:rPr>
              <a:t>Not </a:t>
            </a:r>
            <a:r>
              <a:rPr sz="2400" spc="-10" dirty="0">
                <a:latin typeface="Times New Roman"/>
                <a:cs typeface="Times New Roman"/>
              </a:rPr>
              <a:t>typically</a:t>
            </a:r>
            <a:r>
              <a:rPr sz="2400" spc="-20" dirty="0">
                <a:latin typeface="Times New Roman"/>
                <a:cs typeface="Times New Roman"/>
              </a:rPr>
              <a:t> </a:t>
            </a:r>
            <a:r>
              <a:rPr sz="2400" spc="-5" dirty="0">
                <a:latin typeface="Times New Roman"/>
                <a:cs typeface="Times New Roman"/>
              </a:rPr>
              <a:t>supported</a:t>
            </a:r>
            <a:endParaRPr sz="2400">
              <a:latin typeface="Times New Roman"/>
              <a:cs typeface="Times New Roman"/>
            </a:endParaRPr>
          </a:p>
          <a:p>
            <a:pPr marL="286385" marR="5259070" lvl="1" indent="-286385" algn="r">
              <a:lnSpc>
                <a:spcPct val="100000"/>
              </a:lnSpc>
              <a:spcBef>
                <a:spcPts val="1005"/>
              </a:spcBef>
              <a:buClr>
                <a:srgbClr val="CC6600"/>
              </a:buClr>
              <a:buSzPct val="110416"/>
              <a:buFont typeface="Arial"/>
              <a:buChar char="•"/>
              <a:tabLst>
                <a:tab pos="286385" algn="l"/>
                <a:tab pos="287020" algn="l"/>
              </a:tabLst>
            </a:pPr>
            <a:r>
              <a:rPr sz="2400" spc="-5" dirty="0">
                <a:latin typeface="Times New Roman"/>
                <a:cs typeface="Times New Roman"/>
              </a:rPr>
              <a:t>Flash memory</a:t>
            </a:r>
            <a:r>
              <a:rPr sz="2400" spc="-95" dirty="0">
                <a:latin typeface="Times New Roman"/>
                <a:cs typeface="Times New Roman"/>
              </a:rPr>
              <a:t> </a:t>
            </a:r>
            <a:r>
              <a:rPr sz="2400" spc="-5" dirty="0">
                <a:latin typeface="Times New Roman"/>
                <a:cs typeface="Times New Roman"/>
              </a:rPr>
              <a:t>based</a:t>
            </a:r>
            <a:endParaRPr sz="2400">
              <a:latin typeface="Times New Roman"/>
              <a:cs typeface="Times New Roman"/>
            </a:endParaRPr>
          </a:p>
          <a:p>
            <a:pPr marL="869315">
              <a:lnSpc>
                <a:spcPct val="100000"/>
              </a:lnSpc>
              <a:spcBef>
                <a:spcPts val="1010"/>
              </a:spcBef>
            </a:pPr>
            <a:r>
              <a:rPr sz="1800" dirty="0">
                <a:solidFill>
                  <a:srgbClr val="009900"/>
                </a:solidFill>
                <a:latin typeface="Webdings"/>
                <a:cs typeface="Webdings"/>
              </a:rPr>
              <a:t></a:t>
            </a:r>
            <a:r>
              <a:rPr sz="2400" dirty="0">
                <a:latin typeface="Times New Roman"/>
                <a:cs typeface="Times New Roman"/>
              </a:rPr>
              <a:t>Small </a:t>
            </a:r>
            <a:r>
              <a:rPr sz="2400" spc="-5" dirty="0">
                <a:latin typeface="Times New Roman"/>
                <a:cs typeface="Times New Roman"/>
              </a:rPr>
              <a:t>amount </a:t>
            </a:r>
            <a:r>
              <a:rPr sz="2400" dirty="0">
                <a:latin typeface="Times New Roman"/>
                <a:cs typeface="Times New Roman"/>
              </a:rPr>
              <a:t>of</a:t>
            </a:r>
            <a:r>
              <a:rPr sz="2400" spc="-55" dirty="0">
                <a:latin typeface="Times New Roman"/>
                <a:cs typeface="Times New Roman"/>
              </a:rPr>
              <a:t> </a:t>
            </a:r>
            <a:r>
              <a:rPr sz="2400" spc="-5" dirty="0">
                <a:latin typeface="Times New Roman"/>
                <a:cs typeface="Times New Roman"/>
              </a:rPr>
              <a:t>space</a:t>
            </a:r>
            <a:endParaRPr sz="2400">
              <a:latin typeface="Times New Roman"/>
              <a:cs typeface="Times New Roman"/>
            </a:endParaRPr>
          </a:p>
          <a:p>
            <a:pPr marL="869315">
              <a:lnSpc>
                <a:spcPct val="100000"/>
              </a:lnSpc>
              <a:spcBef>
                <a:spcPts val="1010"/>
              </a:spcBef>
            </a:pPr>
            <a:r>
              <a:rPr sz="1800" spc="-10" dirty="0">
                <a:solidFill>
                  <a:srgbClr val="009900"/>
                </a:solidFill>
                <a:latin typeface="Webdings"/>
                <a:cs typeface="Webdings"/>
              </a:rPr>
              <a:t></a:t>
            </a:r>
            <a:r>
              <a:rPr sz="2400" spc="-10" dirty="0">
                <a:latin typeface="Times New Roman"/>
                <a:cs typeface="Times New Roman"/>
              </a:rPr>
              <a:t>Limited </a:t>
            </a:r>
            <a:r>
              <a:rPr sz="2400" spc="-5" dirty="0">
                <a:latin typeface="Times New Roman"/>
                <a:cs typeface="Times New Roman"/>
              </a:rPr>
              <a:t>number </a:t>
            </a:r>
            <a:r>
              <a:rPr sz="2400" dirty="0">
                <a:latin typeface="Times New Roman"/>
                <a:cs typeface="Times New Roman"/>
              </a:rPr>
              <a:t>of </a:t>
            </a:r>
            <a:r>
              <a:rPr sz="2400" spc="-5" dirty="0">
                <a:latin typeface="Times New Roman"/>
                <a:cs typeface="Times New Roman"/>
              </a:rPr>
              <a:t>write</a:t>
            </a:r>
            <a:r>
              <a:rPr sz="2400" spc="-25" dirty="0">
                <a:latin typeface="Times New Roman"/>
                <a:cs typeface="Times New Roman"/>
              </a:rPr>
              <a:t> </a:t>
            </a:r>
            <a:r>
              <a:rPr sz="2400" spc="-20" dirty="0">
                <a:latin typeface="Times New Roman"/>
                <a:cs typeface="Times New Roman"/>
              </a:rPr>
              <a:t>cycles</a:t>
            </a:r>
            <a:endParaRPr sz="2400">
              <a:latin typeface="Times New Roman"/>
              <a:cs typeface="Times New Roman"/>
            </a:endParaRPr>
          </a:p>
          <a:p>
            <a:pPr marL="1097915" marR="104775" indent="-228600">
              <a:lnSpc>
                <a:spcPct val="100000"/>
              </a:lnSpc>
              <a:spcBef>
                <a:spcPts val="1015"/>
              </a:spcBef>
            </a:pPr>
            <a:r>
              <a:rPr sz="1800" dirty="0">
                <a:solidFill>
                  <a:srgbClr val="009900"/>
                </a:solidFill>
                <a:latin typeface="Webdings"/>
                <a:cs typeface="Webdings"/>
              </a:rPr>
              <a:t></a:t>
            </a:r>
            <a:r>
              <a:rPr sz="2400" dirty="0">
                <a:latin typeface="Times New Roman"/>
                <a:cs typeface="Times New Roman"/>
              </a:rPr>
              <a:t>Poor </a:t>
            </a:r>
            <a:r>
              <a:rPr sz="2400" spc="-5" dirty="0">
                <a:latin typeface="Times New Roman"/>
                <a:cs typeface="Times New Roman"/>
              </a:rPr>
              <a:t>throughput between flash memory and </a:t>
            </a:r>
            <a:r>
              <a:rPr sz="2400" dirty="0">
                <a:latin typeface="Times New Roman"/>
                <a:cs typeface="Times New Roman"/>
              </a:rPr>
              <a:t>CPU on mobile  </a:t>
            </a:r>
            <a:r>
              <a:rPr sz="2400" spc="-5" dirty="0">
                <a:latin typeface="Times New Roman"/>
                <a:cs typeface="Times New Roman"/>
              </a:rPr>
              <a:t>platform</a:t>
            </a:r>
            <a:endParaRPr sz="2400">
              <a:latin typeface="Times New Roman"/>
              <a:cs typeface="Times New Roman"/>
            </a:endParaRPr>
          </a:p>
          <a:p>
            <a:pPr marL="356870" indent="-344805">
              <a:lnSpc>
                <a:spcPct val="100000"/>
              </a:lnSpc>
              <a:spcBef>
                <a:spcPts val="1010"/>
              </a:spcBef>
              <a:buClr>
                <a:srgbClr val="993300"/>
              </a:buClr>
              <a:buSzPct val="110416"/>
              <a:buFont typeface="Wingdings"/>
              <a:buChar char=""/>
              <a:tabLst>
                <a:tab pos="356870" algn="l"/>
                <a:tab pos="357505" algn="l"/>
              </a:tabLst>
            </a:pPr>
            <a:r>
              <a:rPr sz="2400" spc="-15" dirty="0">
                <a:latin typeface="Times New Roman"/>
                <a:cs typeface="Times New Roman"/>
              </a:rPr>
              <a:t>Instead </a:t>
            </a:r>
            <a:r>
              <a:rPr sz="2400" dirty="0">
                <a:latin typeface="Times New Roman"/>
                <a:cs typeface="Times New Roman"/>
              </a:rPr>
              <a:t>use </a:t>
            </a:r>
            <a:r>
              <a:rPr sz="2400" spc="-5" dirty="0">
                <a:latin typeface="Times New Roman"/>
                <a:cs typeface="Times New Roman"/>
              </a:rPr>
              <a:t>other methods </a:t>
            </a:r>
            <a:r>
              <a:rPr sz="2400" dirty="0">
                <a:latin typeface="Times New Roman"/>
                <a:cs typeface="Times New Roman"/>
              </a:rPr>
              <a:t>to </a:t>
            </a:r>
            <a:r>
              <a:rPr sz="2400" spc="-10" dirty="0">
                <a:latin typeface="Times New Roman"/>
                <a:cs typeface="Times New Roman"/>
              </a:rPr>
              <a:t>free </a:t>
            </a:r>
            <a:r>
              <a:rPr sz="2400" spc="-5" dirty="0">
                <a:latin typeface="Times New Roman"/>
                <a:cs typeface="Times New Roman"/>
              </a:rPr>
              <a:t>memory </a:t>
            </a:r>
            <a:r>
              <a:rPr sz="2400" dirty="0">
                <a:latin typeface="Times New Roman"/>
                <a:cs typeface="Times New Roman"/>
              </a:rPr>
              <a:t>if</a:t>
            </a:r>
            <a:r>
              <a:rPr sz="2400" spc="45" dirty="0">
                <a:latin typeface="Times New Roman"/>
                <a:cs typeface="Times New Roman"/>
              </a:rPr>
              <a:t> </a:t>
            </a:r>
            <a:r>
              <a:rPr sz="2400" dirty="0">
                <a:latin typeface="Times New Roman"/>
                <a:cs typeface="Times New Roman"/>
              </a:rPr>
              <a:t>low</a:t>
            </a:r>
            <a:endParaRPr sz="2400">
              <a:latin typeface="Times New Roman"/>
              <a:cs typeface="Times New Roman"/>
            </a:endParaRPr>
          </a:p>
          <a:p>
            <a:pPr marL="756285" lvl="1" indent="-287020">
              <a:lnSpc>
                <a:spcPct val="100000"/>
              </a:lnSpc>
              <a:spcBef>
                <a:spcPts val="1010"/>
              </a:spcBef>
              <a:buClr>
                <a:srgbClr val="CC6600"/>
              </a:buClr>
              <a:buSzPct val="110416"/>
              <a:buFont typeface="Arial"/>
              <a:buChar char="•"/>
              <a:tabLst>
                <a:tab pos="756285" algn="l"/>
                <a:tab pos="756920" algn="l"/>
              </a:tabLst>
            </a:pPr>
            <a:r>
              <a:rPr sz="2400" dirty="0">
                <a:latin typeface="Times New Roman"/>
                <a:cs typeface="Times New Roman"/>
              </a:rPr>
              <a:t>iOS </a:t>
            </a:r>
            <a:r>
              <a:rPr sz="2400" b="1" i="1" dirty="0">
                <a:latin typeface="Times New Roman"/>
                <a:cs typeface="Times New Roman"/>
              </a:rPr>
              <a:t>asks </a:t>
            </a:r>
            <a:r>
              <a:rPr sz="2400" spc="-5" dirty="0">
                <a:latin typeface="Times New Roman"/>
                <a:cs typeface="Times New Roman"/>
              </a:rPr>
              <a:t>apps </a:t>
            </a:r>
            <a:r>
              <a:rPr sz="2400" dirty="0">
                <a:latin typeface="Times New Roman"/>
                <a:cs typeface="Times New Roman"/>
              </a:rPr>
              <a:t>to voluntarily </a:t>
            </a:r>
            <a:r>
              <a:rPr sz="2400" spc="-5" dirty="0">
                <a:latin typeface="Times New Roman"/>
                <a:cs typeface="Times New Roman"/>
              </a:rPr>
              <a:t>relinquish allocated</a:t>
            </a:r>
            <a:r>
              <a:rPr sz="2400" spc="-60" dirty="0">
                <a:latin typeface="Times New Roman"/>
                <a:cs typeface="Times New Roman"/>
              </a:rPr>
              <a:t> </a:t>
            </a:r>
            <a:r>
              <a:rPr sz="2400" spc="-5" dirty="0">
                <a:latin typeface="Times New Roman"/>
                <a:cs typeface="Times New Roman"/>
              </a:rPr>
              <a:t>memory</a:t>
            </a:r>
            <a:endParaRPr sz="2400">
              <a:latin typeface="Times New Roman"/>
              <a:cs typeface="Times New Roman"/>
            </a:endParaRPr>
          </a:p>
          <a:p>
            <a:pPr marL="869315">
              <a:lnSpc>
                <a:spcPct val="100000"/>
              </a:lnSpc>
              <a:spcBef>
                <a:spcPts val="1005"/>
              </a:spcBef>
            </a:pPr>
            <a:r>
              <a:rPr sz="1800" spc="-5" dirty="0">
                <a:solidFill>
                  <a:srgbClr val="009900"/>
                </a:solidFill>
                <a:latin typeface="Webdings"/>
                <a:cs typeface="Webdings"/>
              </a:rPr>
              <a:t></a:t>
            </a:r>
            <a:r>
              <a:rPr sz="2400" spc="-5" dirty="0">
                <a:latin typeface="Times New Roman"/>
                <a:cs typeface="Times New Roman"/>
              </a:rPr>
              <a:t>Read-only data thrown </a:t>
            </a:r>
            <a:r>
              <a:rPr sz="2400" dirty="0">
                <a:latin typeface="Times New Roman"/>
                <a:cs typeface="Times New Roman"/>
              </a:rPr>
              <a:t>out </a:t>
            </a:r>
            <a:r>
              <a:rPr sz="2400" spc="-5" dirty="0">
                <a:latin typeface="Times New Roman"/>
                <a:cs typeface="Times New Roman"/>
              </a:rPr>
              <a:t>and reloaded from flash </a:t>
            </a:r>
            <a:r>
              <a:rPr sz="2400" dirty="0">
                <a:latin typeface="Times New Roman"/>
                <a:cs typeface="Times New Roman"/>
              </a:rPr>
              <a:t>if</a:t>
            </a:r>
            <a:r>
              <a:rPr sz="2400" spc="50" dirty="0">
                <a:latin typeface="Times New Roman"/>
                <a:cs typeface="Times New Roman"/>
              </a:rPr>
              <a:t> </a:t>
            </a:r>
            <a:r>
              <a:rPr sz="2400" spc="-10" dirty="0">
                <a:latin typeface="Times New Roman"/>
                <a:cs typeface="Times New Roman"/>
              </a:rPr>
              <a:t>needed</a:t>
            </a:r>
            <a:endParaRPr sz="2400">
              <a:latin typeface="Times New Roman"/>
              <a:cs typeface="Times New Roman"/>
            </a:endParaRPr>
          </a:p>
          <a:p>
            <a:pPr marL="869315">
              <a:lnSpc>
                <a:spcPct val="100000"/>
              </a:lnSpc>
              <a:spcBef>
                <a:spcPts val="1010"/>
              </a:spcBef>
            </a:pPr>
            <a:r>
              <a:rPr sz="1800" spc="-5" dirty="0">
                <a:solidFill>
                  <a:srgbClr val="009900"/>
                </a:solidFill>
                <a:latin typeface="Webdings"/>
                <a:cs typeface="Webdings"/>
              </a:rPr>
              <a:t></a:t>
            </a:r>
            <a:r>
              <a:rPr sz="2400" spc="-5" dirty="0">
                <a:latin typeface="Times New Roman"/>
                <a:cs typeface="Times New Roman"/>
              </a:rPr>
              <a:t>Failure </a:t>
            </a:r>
            <a:r>
              <a:rPr sz="2400" dirty="0">
                <a:latin typeface="Times New Roman"/>
                <a:cs typeface="Times New Roman"/>
              </a:rPr>
              <a:t>to </a:t>
            </a:r>
            <a:r>
              <a:rPr sz="2400" spc="-10" dirty="0">
                <a:latin typeface="Times New Roman"/>
                <a:cs typeface="Times New Roman"/>
              </a:rPr>
              <a:t>free can </a:t>
            </a:r>
            <a:r>
              <a:rPr sz="2400" spc="-5" dirty="0">
                <a:latin typeface="Times New Roman"/>
                <a:cs typeface="Times New Roman"/>
              </a:rPr>
              <a:t>result </a:t>
            </a:r>
            <a:r>
              <a:rPr sz="2400" dirty="0">
                <a:latin typeface="Times New Roman"/>
                <a:cs typeface="Times New Roman"/>
              </a:rPr>
              <a:t>in</a:t>
            </a:r>
            <a:r>
              <a:rPr sz="2400" spc="35" dirty="0">
                <a:latin typeface="Times New Roman"/>
                <a:cs typeface="Times New Roman"/>
              </a:rPr>
              <a:t> </a:t>
            </a:r>
            <a:r>
              <a:rPr sz="2400" spc="-5" dirty="0">
                <a:latin typeface="Times New Roman"/>
                <a:cs typeface="Times New Roman"/>
              </a:rPr>
              <a:t>termination</a:t>
            </a:r>
            <a:endParaRPr sz="2400">
              <a:latin typeface="Times New Roman"/>
              <a:cs typeface="Times New Roman"/>
            </a:endParaRPr>
          </a:p>
          <a:p>
            <a:pPr marL="756285" lvl="1" indent="-287020">
              <a:lnSpc>
                <a:spcPct val="100000"/>
              </a:lnSpc>
              <a:spcBef>
                <a:spcPts val="1015"/>
              </a:spcBef>
              <a:buClr>
                <a:srgbClr val="CC6600"/>
              </a:buClr>
              <a:buSzPct val="110416"/>
              <a:buFont typeface="Arial"/>
              <a:buChar char="•"/>
              <a:tabLst>
                <a:tab pos="756285" algn="l"/>
                <a:tab pos="756920" algn="l"/>
              </a:tabLst>
            </a:pPr>
            <a:r>
              <a:rPr sz="2400" spc="-5" dirty="0">
                <a:latin typeface="Times New Roman"/>
                <a:cs typeface="Times New Roman"/>
              </a:rPr>
              <a:t>Android terminates apps </a:t>
            </a:r>
            <a:r>
              <a:rPr sz="2400" dirty="0">
                <a:latin typeface="Times New Roman"/>
                <a:cs typeface="Times New Roman"/>
              </a:rPr>
              <a:t>if low </a:t>
            </a:r>
            <a:r>
              <a:rPr sz="2400" spc="-10" dirty="0">
                <a:latin typeface="Times New Roman"/>
                <a:cs typeface="Times New Roman"/>
              </a:rPr>
              <a:t>free </a:t>
            </a:r>
            <a:r>
              <a:rPr sz="2400" spc="-15" dirty="0">
                <a:latin typeface="Times New Roman"/>
                <a:cs typeface="Times New Roman"/>
              </a:rPr>
              <a:t>memory, </a:t>
            </a:r>
            <a:r>
              <a:rPr sz="2400" dirty="0">
                <a:latin typeface="Times New Roman"/>
                <a:cs typeface="Times New Roman"/>
              </a:rPr>
              <a:t>but </a:t>
            </a:r>
            <a:r>
              <a:rPr sz="2400" spc="-5" dirty="0">
                <a:latin typeface="Times New Roman"/>
                <a:cs typeface="Times New Roman"/>
              </a:rPr>
              <a:t>first</a:t>
            </a:r>
            <a:r>
              <a:rPr sz="2400" spc="110" dirty="0">
                <a:latin typeface="Times New Roman"/>
                <a:cs typeface="Times New Roman"/>
              </a:rPr>
              <a:t> </a:t>
            </a:r>
            <a:r>
              <a:rPr sz="2400" spc="-5" dirty="0">
                <a:latin typeface="Times New Roman"/>
                <a:cs typeface="Times New Roman"/>
              </a:rPr>
              <a:t>writes</a:t>
            </a:r>
            <a:endParaRPr sz="2400">
              <a:latin typeface="Times New Roman"/>
              <a:cs typeface="Times New Roman"/>
            </a:endParaRPr>
          </a:p>
          <a:p>
            <a:pPr marL="756285">
              <a:lnSpc>
                <a:spcPct val="100000"/>
              </a:lnSpc>
            </a:pPr>
            <a:r>
              <a:rPr sz="2400" b="1" dirty="0">
                <a:solidFill>
                  <a:srgbClr val="0033CC"/>
                </a:solidFill>
                <a:latin typeface="Times New Roman"/>
                <a:cs typeface="Times New Roman"/>
              </a:rPr>
              <a:t>application </a:t>
            </a:r>
            <a:r>
              <a:rPr sz="2400" b="1" spc="-5" dirty="0">
                <a:solidFill>
                  <a:srgbClr val="0033CC"/>
                </a:solidFill>
                <a:latin typeface="Times New Roman"/>
                <a:cs typeface="Times New Roman"/>
              </a:rPr>
              <a:t>state </a:t>
            </a:r>
            <a:r>
              <a:rPr sz="2400" dirty="0">
                <a:latin typeface="Times New Roman"/>
                <a:cs typeface="Times New Roman"/>
              </a:rPr>
              <a:t>to </a:t>
            </a:r>
            <a:r>
              <a:rPr sz="2400" spc="-5" dirty="0">
                <a:latin typeface="Times New Roman"/>
                <a:cs typeface="Times New Roman"/>
              </a:rPr>
              <a:t>flash for fast</a:t>
            </a:r>
            <a:r>
              <a:rPr sz="2400" spc="-30" dirty="0">
                <a:latin typeface="Times New Roman"/>
                <a:cs typeface="Times New Roman"/>
              </a:rPr>
              <a:t> </a:t>
            </a:r>
            <a:r>
              <a:rPr sz="2400" spc="-5" dirty="0">
                <a:latin typeface="Times New Roman"/>
                <a:cs typeface="Times New Roman"/>
              </a:rPr>
              <a:t>restart</a:t>
            </a:r>
            <a:endParaRPr sz="2400">
              <a:latin typeface="Times New Roman"/>
              <a:cs typeface="Times New Roman"/>
            </a:endParaRPr>
          </a:p>
          <a:p>
            <a:pPr marL="756285" lvl="1" indent="-287020">
              <a:lnSpc>
                <a:spcPct val="100000"/>
              </a:lnSpc>
              <a:spcBef>
                <a:spcPts val="1010"/>
              </a:spcBef>
              <a:buClr>
                <a:srgbClr val="CC6600"/>
              </a:buClr>
              <a:buSzPct val="110416"/>
              <a:buFont typeface="Arial"/>
              <a:buChar char="•"/>
              <a:tabLst>
                <a:tab pos="756285" algn="l"/>
                <a:tab pos="756920" algn="l"/>
              </a:tabLst>
            </a:pPr>
            <a:r>
              <a:rPr sz="2400" spc="-5" dirty="0">
                <a:latin typeface="Times New Roman"/>
                <a:cs typeface="Times New Roman"/>
              </a:rPr>
              <a:t>Both OSes </a:t>
            </a:r>
            <a:r>
              <a:rPr sz="2400" dirty="0">
                <a:latin typeface="Times New Roman"/>
                <a:cs typeface="Times New Roman"/>
              </a:rPr>
              <a:t>support </a:t>
            </a:r>
            <a:r>
              <a:rPr sz="2400" spc="-10" dirty="0">
                <a:latin typeface="Times New Roman"/>
                <a:cs typeface="Times New Roman"/>
              </a:rPr>
              <a:t>paging</a:t>
            </a:r>
            <a:endParaRPr sz="2400">
              <a:latin typeface="Times New Roman"/>
              <a:cs typeface="Times New Roman"/>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34410" y="20777"/>
            <a:ext cx="3429000" cy="454025"/>
          </a:xfrm>
          <a:prstGeom prst="rect">
            <a:avLst/>
          </a:prstGeom>
        </p:spPr>
        <p:txBody>
          <a:bodyPr vert="horz" wrap="square" lIns="0" tIns="13970" rIns="0" bIns="0" rtlCol="0">
            <a:spAutoFit/>
          </a:bodyPr>
          <a:lstStyle/>
          <a:p>
            <a:pPr marL="12700">
              <a:lnSpc>
                <a:spcPct val="100000"/>
              </a:lnSpc>
              <a:spcBef>
                <a:spcPts val="110"/>
              </a:spcBef>
            </a:pPr>
            <a:r>
              <a:rPr sz="2800" b="1" spc="5" dirty="0">
                <a:solidFill>
                  <a:srgbClr val="0033CC"/>
                </a:solidFill>
                <a:latin typeface="Times New Roman"/>
                <a:cs typeface="Times New Roman"/>
              </a:rPr>
              <a:t>Swapping </a:t>
            </a:r>
            <a:r>
              <a:rPr sz="2800" b="1" spc="10" dirty="0">
                <a:solidFill>
                  <a:srgbClr val="0033CC"/>
                </a:solidFill>
                <a:latin typeface="Times New Roman"/>
                <a:cs typeface="Times New Roman"/>
              </a:rPr>
              <a:t>with</a:t>
            </a:r>
            <a:r>
              <a:rPr sz="2800" b="1" spc="-204" dirty="0">
                <a:solidFill>
                  <a:srgbClr val="0033CC"/>
                </a:solidFill>
                <a:latin typeface="Times New Roman"/>
                <a:cs typeface="Times New Roman"/>
              </a:rPr>
              <a:t> </a:t>
            </a:r>
            <a:r>
              <a:rPr sz="2800" b="1" spc="5" dirty="0">
                <a:solidFill>
                  <a:srgbClr val="0033CC"/>
                </a:solidFill>
                <a:latin typeface="Times New Roman"/>
                <a:cs typeface="Times New Roman"/>
              </a:rPr>
              <a:t>Paging</a:t>
            </a:r>
            <a:endParaRPr sz="2800">
              <a:latin typeface="Times New Roman"/>
              <a:cs typeface="Times New Roman"/>
            </a:endParaRPr>
          </a:p>
        </p:txBody>
      </p:sp>
      <p:sp>
        <p:nvSpPr>
          <p:cNvPr id="3" name="object 3"/>
          <p:cNvSpPr/>
          <p:nvPr/>
        </p:nvSpPr>
        <p:spPr>
          <a:xfrm>
            <a:off x="498475" y="789051"/>
            <a:ext cx="8132826" cy="5833999"/>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423284" y="20777"/>
            <a:ext cx="2106930" cy="454025"/>
          </a:xfrm>
          <a:prstGeom prst="rect">
            <a:avLst/>
          </a:prstGeom>
        </p:spPr>
        <p:txBody>
          <a:bodyPr vert="horz" wrap="square" lIns="0" tIns="13970" rIns="0" bIns="0" rtlCol="0">
            <a:spAutoFit/>
          </a:bodyPr>
          <a:lstStyle/>
          <a:p>
            <a:pPr marL="12700">
              <a:lnSpc>
                <a:spcPct val="100000"/>
              </a:lnSpc>
              <a:spcBef>
                <a:spcPts val="110"/>
              </a:spcBef>
            </a:pPr>
            <a:r>
              <a:rPr sz="2800" b="1" dirty="0">
                <a:solidFill>
                  <a:srgbClr val="0033CC"/>
                </a:solidFill>
                <a:latin typeface="Times New Roman"/>
                <a:cs typeface="Times New Roman"/>
              </a:rPr>
              <a:t>Segmentation</a:t>
            </a:r>
            <a:endParaRPr sz="2800">
              <a:latin typeface="Times New Roman"/>
              <a:cs typeface="Times New Roman"/>
            </a:endParaRPr>
          </a:p>
        </p:txBody>
      </p:sp>
      <p:sp>
        <p:nvSpPr>
          <p:cNvPr id="3" name="object 3"/>
          <p:cNvSpPr txBox="1"/>
          <p:nvPr/>
        </p:nvSpPr>
        <p:spPr>
          <a:xfrm>
            <a:off x="297891" y="441725"/>
            <a:ext cx="8484870" cy="5895975"/>
          </a:xfrm>
          <a:prstGeom prst="rect">
            <a:avLst/>
          </a:prstGeom>
        </p:spPr>
        <p:txBody>
          <a:bodyPr vert="horz" wrap="square" lIns="0" tIns="101600" rIns="0" bIns="0" rtlCol="0">
            <a:spAutoFit/>
          </a:bodyPr>
          <a:lstStyle/>
          <a:p>
            <a:pPr marL="356870" indent="-344805">
              <a:lnSpc>
                <a:spcPct val="100000"/>
              </a:lnSpc>
              <a:spcBef>
                <a:spcPts val="800"/>
              </a:spcBef>
              <a:buClr>
                <a:srgbClr val="993300"/>
              </a:buClr>
              <a:buSzPct val="110416"/>
              <a:buFont typeface="Wingdings"/>
              <a:buChar char=""/>
              <a:tabLst>
                <a:tab pos="356870" algn="l"/>
                <a:tab pos="357505" algn="l"/>
              </a:tabLst>
            </a:pPr>
            <a:r>
              <a:rPr sz="2400" spc="-10" dirty="0">
                <a:latin typeface="Times New Roman"/>
                <a:cs typeface="Times New Roman"/>
              </a:rPr>
              <a:t>Memory-management </a:t>
            </a:r>
            <a:r>
              <a:rPr sz="2400" spc="-5" dirty="0">
                <a:latin typeface="Times New Roman"/>
                <a:cs typeface="Times New Roman"/>
              </a:rPr>
              <a:t>scheme that supports user view of</a:t>
            </a:r>
            <a:r>
              <a:rPr sz="2400" spc="150" dirty="0">
                <a:latin typeface="Times New Roman"/>
                <a:cs typeface="Times New Roman"/>
              </a:rPr>
              <a:t> </a:t>
            </a:r>
            <a:r>
              <a:rPr sz="2400" spc="-5" dirty="0">
                <a:latin typeface="Times New Roman"/>
                <a:cs typeface="Times New Roman"/>
              </a:rPr>
              <a:t>memory</a:t>
            </a:r>
            <a:endParaRPr sz="2400">
              <a:latin typeface="Times New Roman"/>
              <a:cs typeface="Times New Roman"/>
            </a:endParaRPr>
          </a:p>
          <a:p>
            <a:pPr marL="356870" marR="309880" indent="-344805">
              <a:lnSpc>
                <a:spcPct val="100000"/>
              </a:lnSpc>
              <a:spcBef>
                <a:spcPts val="1005"/>
              </a:spcBef>
              <a:buClr>
                <a:srgbClr val="993300"/>
              </a:buClr>
              <a:buSzPct val="110416"/>
              <a:buFont typeface="Wingdings"/>
              <a:buChar char=""/>
              <a:tabLst>
                <a:tab pos="356870" algn="l"/>
                <a:tab pos="357505" algn="l"/>
              </a:tabLst>
            </a:pPr>
            <a:r>
              <a:rPr sz="2400" spc="-5" dirty="0">
                <a:latin typeface="Times New Roman"/>
                <a:cs typeface="Times New Roman"/>
              </a:rPr>
              <a:t>Segmentation is </a:t>
            </a:r>
            <a:r>
              <a:rPr sz="2400" dirty="0">
                <a:latin typeface="Times New Roman"/>
                <a:cs typeface="Times New Roman"/>
              </a:rPr>
              <a:t>another </a:t>
            </a:r>
            <a:r>
              <a:rPr sz="2400" spc="-5" dirty="0">
                <a:latin typeface="Times New Roman"/>
                <a:cs typeface="Times New Roman"/>
              </a:rPr>
              <a:t>non-contiguous memory allocation </a:t>
            </a:r>
            <a:r>
              <a:rPr sz="2400" dirty="0">
                <a:latin typeface="Times New Roman"/>
                <a:cs typeface="Times New Roman"/>
              </a:rPr>
              <a:t>like  </a:t>
            </a:r>
            <a:r>
              <a:rPr sz="2400" spc="-10" dirty="0">
                <a:latin typeface="Times New Roman"/>
                <a:cs typeface="Times New Roman"/>
              </a:rPr>
              <a:t>paging</a:t>
            </a:r>
            <a:endParaRPr sz="2400">
              <a:latin typeface="Times New Roman"/>
              <a:cs typeface="Times New Roman"/>
            </a:endParaRPr>
          </a:p>
          <a:p>
            <a:pPr marL="356870" indent="-344805">
              <a:lnSpc>
                <a:spcPct val="100000"/>
              </a:lnSpc>
              <a:spcBef>
                <a:spcPts val="1015"/>
              </a:spcBef>
              <a:buClr>
                <a:srgbClr val="993300"/>
              </a:buClr>
              <a:buSzPct val="110416"/>
              <a:buFont typeface="Wingdings"/>
              <a:buChar char=""/>
              <a:tabLst>
                <a:tab pos="356870" algn="l"/>
                <a:tab pos="357505" algn="l"/>
              </a:tabLst>
            </a:pPr>
            <a:r>
              <a:rPr sz="2400" dirty="0">
                <a:latin typeface="Times New Roman"/>
                <a:cs typeface="Times New Roman"/>
              </a:rPr>
              <a:t>Unlike </a:t>
            </a:r>
            <a:r>
              <a:rPr sz="2400" spc="-10" dirty="0">
                <a:latin typeface="Times New Roman"/>
                <a:cs typeface="Times New Roman"/>
              </a:rPr>
              <a:t>paging, </a:t>
            </a:r>
            <a:r>
              <a:rPr sz="2400" dirty="0">
                <a:latin typeface="Times New Roman"/>
                <a:cs typeface="Times New Roman"/>
              </a:rPr>
              <a:t>in </a:t>
            </a:r>
            <a:r>
              <a:rPr sz="2400" spc="-5" dirty="0">
                <a:latin typeface="Times New Roman"/>
                <a:cs typeface="Times New Roman"/>
              </a:rPr>
              <a:t>segmentation </a:t>
            </a:r>
            <a:r>
              <a:rPr sz="2400" dirty="0">
                <a:latin typeface="Times New Roman"/>
                <a:cs typeface="Times New Roman"/>
              </a:rPr>
              <a:t>, the </a:t>
            </a:r>
            <a:r>
              <a:rPr sz="2400" spc="-5" dirty="0">
                <a:latin typeface="Times New Roman"/>
                <a:cs typeface="Times New Roman"/>
              </a:rPr>
              <a:t>processes </a:t>
            </a:r>
            <a:r>
              <a:rPr sz="2400" spc="-10" dirty="0">
                <a:latin typeface="Times New Roman"/>
                <a:cs typeface="Times New Roman"/>
              </a:rPr>
              <a:t>are </a:t>
            </a:r>
            <a:r>
              <a:rPr sz="2400" dirty="0">
                <a:latin typeface="Times New Roman"/>
                <a:cs typeface="Times New Roman"/>
              </a:rPr>
              <a:t>not divided</a:t>
            </a:r>
            <a:r>
              <a:rPr sz="2400" spc="-20" dirty="0">
                <a:latin typeface="Times New Roman"/>
                <a:cs typeface="Times New Roman"/>
              </a:rPr>
              <a:t> </a:t>
            </a:r>
            <a:r>
              <a:rPr sz="2400" dirty="0">
                <a:latin typeface="Times New Roman"/>
                <a:cs typeface="Times New Roman"/>
              </a:rPr>
              <a:t>into</a:t>
            </a:r>
            <a:endParaRPr sz="2400">
              <a:latin typeface="Times New Roman"/>
              <a:cs typeface="Times New Roman"/>
            </a:endParaRPr>
          </a:p>
          <a:p>
            <a:pPr marL="356870">
              <a:lnSpc>
                <a:spcPct val="100000"/>
              </a:lnSpc>
            </a:pPr>
            <a:r>
              <a:rPr sz="2400" dirty="0">
                <a:latin typeface="Times New Roman"/>
                <a:cs typeface="Times New Roman"/>
              </a:rPr>
              <a:t>fixed size</a:t>
            </a:r>
            <a:r>
              <a:rPr sz="2400" spc="-165" dirty="0">
                <a:latin typeface="Times New Roman"/>
                <a:cs typeface="Times New Roman"/>
              </a:rPr>
              <a:t> </a:t>
            </a:r>
            <a:r>
              <a:rPr sz="2400" spc="-10" dirty="0">
                <a:latin typeface="Times New Roman"/>
                <a:cs typeface="Times New Roman"/>
              </a:rPr>
              <a:t>pages</a:t>
            </a:r>
            <a:endParaRPr sz="2400">
              <a:latin typeface="Times New Roman"/>
              <a:cs typeface="Times New Roman"/>
            </a:endParaRPr>
          </a:p>
          <a:p>
            <a:pPr marL="356870" marR="563880" indent="-344805">
              <a:lnSpc>
                <a:spcPct val="100000"/>
              </a:lnSpc>
              <a:spcBef>
                <a:spcPts val="1010"/>
              </a:spcBef>
              <a:buClr>
                <a:srgbClr val="993300"/>
              </a:buClr>
              <a:buSzPct val="110416"/>
              <a:buFont typeface="Wingdings"/>
              <a:buChar char=""/>
              <a:tabLst>
                <a:tab pos="356870" algn="l"/>
                <a:tab pos="357505" algn="l"/>
              </a:tabLst>
            </a:pPr>
            <a:r>
              <a:rPr sz="2400" spc="-15" dirty="0">
                <a:latin typeface="Times New Roman"/>
                <a:cs typeface="Times New Roman"/>
              </a:rPr>
              <a:t>Instead </a:t>
            </a:r>
            <a:r>
              <a:rPr sz="2400" dirty="0">
                <a:latin typeface="Times New Roman"/>
                <a:cs typeface="Times New Roman"/>
              </a:rPr>
              <a:t>, the </a:t>
            </a:r>
            <a:r>
              <a:rPr sz="2400" spc="-5" dirty="0">
                <a:latin typeface="Times New Roman"/>
                <a:cs typeface="Times New Roman"/>
              </a:rPr>
              <a:t>processes </a:t>
            </a:r>
            <a:r>
              <a:rPr sz="2400" spc="-10" dirty="0">
                <a:latin typeface="Times New Roman"/>
                <a:cs typeface="Times New Roman"/>
              </a:rPr>
              <a:t>are </a:t>
            </a:r>
            <a:r>
              <a:rPr sz="2400" dirty="0">
                <a:latin typeface="Times New Roman"/>
                <a:cs typeface="Times New Roman"/>
              </a:rPr>
              <a:t>divided into </a:t>
            </a:r>
            <a:r>
              <a:rPr sz="2400" spc="-10" dirty="0">
                <a:latin typeface="Times New Roman"/>
                <a:cs typeface="Times New Roman"/>
              </a:rPr>
              <a:t>several </a:t>
            </a:r>
            <a:r>
              <a:rPr sz="2400" dirty="0">
                <a:latin typeface="Times New Roman"/>
                <a:cs typeface="Times New Roman"/>
              </a:rPr>
              <a:t>modules </a:t>
            </a:r>
            <a:r>
              <a:rPr sz="2400" spc="-5" dirty="0">
                <a:latin typeface="Times New Roman"/>
                <a:cs typeface="Times New Roman"/>
              </a:rPr>
              <a:t>called  segments</a:t>
            </a:r>
            <a:endParaRPr sz="2400">
              <a:latin typeface="Times New Roman"/>
              <a:cs typeface="Times New Roman"/>
            </a:endParaRPr>
          </a:p>
          <a:p>
            <a:pPr marL="756285" lvl="1" indent="-287020">
              <a:lnSpc>
                <a:spcPct val="100000"/>
              </a:lnSpc>
              <a:spcBef>
                <a:spcPts val="1010"/>
              </a:spcBef>
              <a:buClr>
                <a:srgbClr val="CC6600"/>
              </a:buClr>
              <a:buSzPct val="110416"/>
              <a:buFont typeface="Arial"/>
              <a:buChar char="•"/>
              <a:tabLst>
                <a:tab pos="756285" algn="l"/>
                <a:tab pos="756920" algn="l"/>
              </a:tabLst>
            </a:pPr>
            <a:r>
              <a:rPr sz="2400" spc="-5" dirty="0">
                <a:latin typeface="Times New Roman"/>
                <a:cs typeface="Times New Roman"/>
              </a:rPr>
              <a:t>A </a:t>
            </a:r>
            <a:r>
              <a:rPr sz="2400" spc="-10" dirty="0">
                <a:latin typeface="Times New Roman"/>
                <a:cs typeface="Times New Roman"/>
              </a:rPr>
              <a:t>segment </a:t>
            </a:r>
            <a:r>
              <a:rPr sz="2400" spc="-5" dirty="0">
                <a:latin typeface="Times New Roman"/>
                <a:cs typeface="Times New Roman"/>
              </a:rPr>
              <a:t>is </a:t>
            </a:r>
            <a:r>
              <a:rPr sz="2400" dirty="0">
                <a:latin typeface="Times New Roman"/>
                <a:cs typeface="Times New Roman"/>
              </a:rPr>
              <a:t>a </a:t>
            </a:r>
            <a:r>
              <a:rPr sz="2400" spc="-10" dirty="0">
                <a:latin typeface="Times New Roman"/>
                <a:cs typeface="Times New Roman"/>
              </a:rPr>
              <a:t>logical </a:t>
            </a:r>
            <a:r>
              <a:rPr sz="2400" dirty="0">
                <a:latin typeface="Times New Roman"/>
                <a:cs typeface="Times New Roman"/>
              </a:rPr>
              <a:t>unit such</a:t>
            </a:r>
            <a:r>
              <a:rPr sz="2400" spc="10" dirty="0">
                <a:latin typeface="Times New Roman"/>
                <a:cs typeface="Times New Roman"/>
              </a:rPr>
              <a:t> </a:t>
            </a:r>
            <a:r>
              <a:rPr sz="2400" spc="-5" dirty="0">
                <a:latin typeface="Times New Roman"/>
                <a:cs typeface="Times New Roman"/>
              </a:rPr>
              <a:t>as:</a:t>
            </a:r>
            <a:endParaRPr sz="2400">
              <a:latin typeface="Times New Roman"/>
              <a:cs typeface="Times New Roman"/>
            </a:endParaRPr>
          </a:p>
          <a:p>
            <a:pPr marL="1844675" marR="890269">
              <a:lnSpc>
                <a:spcPct val="135100"/>
              </a:lnSpc>
              <a:tabLst>
                <a:tab pos="6415405" algn="l"/>
              </a:tabLst>
            </a:pPr>
            <a:r>
              <a:rPr sz="2400" dirty="0">
                <a:latin typeface="Times New Roman"/>
                <a:cs typeface="Times New Roman"/>
              </a:rPr>
              <a:t>main </a:t>
            </a:r>
            <a:r>
              <a:rPr sz="2400" spc="-10" dirty="0">
                <a:latin typeface="Times New Roman"/>
                <a:cs typeface="Times New Roman"/>
              </a:rPr>
              <a:t>program, </a:t>
            </a:r>
            <a:r>
              <a:rPr sz="2400" spc="-5" dirty="0">
                <a:latin typeface="Times New Roman"/>
                <a:cs typeface="Times New Roman"/>
              </a:rPr>
              <a:t>procedure, function, </a:t>
            </a:r>
            <a:r>
              <a:rPr sz="2400" dirty="0">
                <a:latin typeface="Times New Roman"/>
                <a:cs typeface="Times New Roman"/>
              </a:rPr>
              <a:t>method,  </a:t>
            </a:r>
            <a:r>
              <a:rPr sz="2400" spc="-5" dirty="0">
                <a:latin typeface="Times New Roman"/>
                <a:cs typeface="Times New Roman"/>
              </a:rPr>
              <a:t>object, local variables, </a:t>
            </a:r>
            <a:r>
              <a:rPr sz="2400" spc="-10" dirty="0">
                <a:latin typeface="Times New Roman"/>
                <a:cs typeface="Times New Roman"/>
              </a:rPr>
              <a:t>global </a:t>
            </a:r>
            <a:r>
              <a:rPr sz="2400" spc="-5" dirty="0">
                <a:latin typeface="Times New Roman"/>
                <a:cs typeface="Times New Roman"/>
              </a:rPr>
              <a:t>variables,  common </a:t>
            </a:r>
            <a:r>
              <a:rPr sz="2400" dirty="0">
                <a:latin typeface="Times New Roman"/>
                <a:cs typeface="Times New Roman"/>
              </a:rPr>
              <a:t>block, </a:t>
            </a:r>
            <a:r>
              <a:rPr sz="2400" spc="-5" dirty="0">
                <a:latin typeface="Times New Roman"/>
                <a:cs typeface="Times New Roman"/>
              </a:rPr>
              <a:t>stack,</a:t>
            </a:r>
            <a:r>
              <a:rPr sz="2400" spc="-30" dirty="0">
                <a:latin typeface="Times New Roman"/>
                <a:cs typeface="Times New Roman"/>
              </a:rPr>
              <a:t> </a:t>
            </a:r>
            <a:r>
              <a:rPr sz="2400" spc="-15" dirty="0">
                <a:latin typeface="Times New Roman"/>
                <a:cs typeface="Times New Roman"/>
              </a:rPr>
              <a:t>symbol</a:t>
            </a:r>
            <a:r>
              <a:rPr sz="2400" spc="40" dirty="0">
                <a:latin typeface="Times New Roman"/>
                <a:cs typeface="Times New Roman"/>
              </a:rPr>
              <a:t> </a:t>
            </a:r>
            <a:r>
              <a:rPr sz="2400" spc="-5" dirty="0">
                <a:latin typeface="Times New Roman"/>
                <a:cs typeface="Times New Roman"/>
              </a:rPr>
              <a:t>table,	</a:t>
            </a:r>
            <a:r>
              <a:rPr sz="2400" spc="-20" dirty="0">
                <a:latin typeface="Times New Roman"/>
                <a:cs typeface="Times New Roman"/>
              </a:rPr>
              <a:t>arrays</a:t>
            </a:r>
            <a:r>
              <a:rPr sz="2400" spc="-15" dirty="0">
                <a:latin typeface="Times New Roman"/>
                <a:cs typeface="Times New Roman"/>
              </a:rPr>
              <a:t> </a:t>
            </a:r>
            <a:r>
              <a:rPr sz="2400" spc="-5" dirty="0">
                <a:latin typeface="Times New Roman"/>
                <a:cs typeface="Times New Roman"/>
              </a:rPr>
              <a:t>etc</a:t>
            </a:r>
            <a:endParaRPr sz="2400">
              <a:latin typeface="Times New Roman"/>
              <a:cs typeface="Times New Roman"/>
            </a:endParaRPr>
          </a:p>
          <a:p>
            <a:pPr marL="356870" marR="774065" indent="-344805">
              <a:lnSpc>
                <a:spcPct val="100000"/>
              </a:lnSpc>
              <a:spcBef>
                <a:spcPts val="1010"/>
              </a:spcBef>
            </a:pPr>
            <a:r>
              <a:rPr sz="2400" dirty="0">
                <a:latin typeface="Times New Roman"/>
                <a:cs typeface="Times New Roman"/>
              </a:rPr>
              <a:t>So, both </a:t>
            </a:r>
            <a:r>
              <a:rPr sz="2400" spc="-5" dirty="0">
                <a:latin typeface="Times New Roman"/>
                <a:cs typeface="Times New Roman"/>
              </a:rPr>
              <a:t>secondary memory and </a:t>
            </a:r>
            <a:r>
              <a:rPr sz="2400" dirty="0">
                <a:latin typeface="Times New Roman"/>
                <a:cs typeface="Times New Roman"/>
              </a:rPr>
              <a:t>main </a:t>
            </a:r>
            <a:r>
              <a:rPr sz="2400" spc="-5" dirty="0">
                <a:latin typeface="Times New Roman"/>
                <a:cs typeface="Times New Roman"/>
              </a:rPr>
              <a:t>memory are divided </a:t>
            </a:r>
            <a:r>
              <a:rPr sz="2400" dirty="0">
                <a:latin typeface="Times New Roman"/>
                <a:cs typeface="Times New Roman"/>
              </a:rPr>
              <a:t>into  </a:t>
            </a:r>
            <a:r>
              <a:rPr sz="2400" spc="-5" dirty="0">
                <a:latin typeface="Times New Roman"/>
                <a:cs typeface="Times New Roman"/>
              </a:rPr>
              <a:t>partitions </a:t>
            </a:r>
            <a:r>
              <a:rPr sz="2400" dirty="0">
                <a:latin typeface="Times New Roman"/>
                <a:cs typeface="Times New Roman"/>
              </a:rPr>
              <a:t>of </a:t>
            </a:r>
            <a:r>
              <a:rPr sz="2400" spc="-5" dirty="0">
                <a:latin typeface="Times New Roman"/>
                <a:cs typeface="Times New Roman"/>
              </a:rPr>
              <a:t>unequal</a:t>
            </a:r>
            <a:r>
              <a:rPr sz="2400" spc="-35" dirty="0">
                <a:latin typeface="Times New Roman"/>
                <a:cs typeface="Times New Roman"/>
              </a:rPr>
              <a:t> </a:t>
            </a:r>
            <a:r>
              <a:rPr sz="2400" dirty="0">
                <a:latin typeface="Times New Roman"/>
                <a:cs typeface="Times New Roman"/>
              </a:rPr>
              <a:t>sizes</a:t>
            </a:r>
            <a:endParaRPr sz="2400">
              <a:latin typeface="Times New Roman"/>
              <a:cs typeface="Times New Roman"/>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483357" y="23825"/>
            <a:ext cx="4017645" cy="454025"/>
          </a:xfrm>
          <a:prstGeom prst="rect">
            <a:avLst/>
          </a:prstGeom>
        </p:spPr>
        <p:txBody>
          <a:bodyPr vert="horz" wrap="square" lIns="0" tIns="13970" rIns="0" bIns="0" rtlCol="0">
            <a:spAutoFit/>
          </a:bodyPr>
          <a:lstStyle/>
          <a:p>
            <a:pPr marL="12700">
              <a:lnSpc>
                <a:spcPct val="100000"/>
              </a:lnSpc>
              <a:spcBef>
                <a:spcPts val="110"/>
              </a:spcBef>
            </a:pPr>
            <a:r>
              <a:rPr sz="2800" b="1" spc="-225" dirty="0">
                <a:solidFill>
                  <a:srgbClr val="0033CC"/>
                </a:solidFill>
                <a:latin typeface="Times New Roman"/>
                <a:cs typeface="Times New Roman"/>
              </a:rPr>
              <a:t>User</a:t>
            </a:r>
            <a:r>
              <a:rPr sz="2800" b="1" spc="-225" dirty="0">
                <a:solidFill>
                  <a:srgbClr val="0033CC"/>
                </a:solidFill>
                <a:latin typeface="Noto Sans CJK HK"/>
                <a:cs typeface="Noto Sans CJK HK"/>
              </a:rPr>
              <a:t>’</a:t>
            </a:r>
            <a:r>
              <a:rPr sz="2800" b="1" spc="-225" dirty="0">
                <a:solidFill>
                  <a:srgbClr val="0033CC"/>
                </a:solidFill>
                <a:latin typeface="Times New Roman"/>
                <a:cs typeface="Times New Roman"/>
              </a:rPr>
              <a:t>s </a:t>
            </a:r>
            <a:r>
              <a:rPr sz="2800" b="1" dirty="0">
                <a:solidFill>
                  <a:srgbClr val="0033CC"/>
                </a:solidFill>
                <a:latin typeface="Times New Roman"/>
                <a:cs typeface="Times New Roman"/>
              </a:rPr>
              <a:t>View </a:t>
            </a:r>
            <a:r>
              <a:rPr sz="2800" b="1" spc="5" dirty="0">
                <a:solidFill>
                  <a:srgbClr val="0033CC"/>
                </a:solidFill>
                <a:latin typeface="Times New Roman"/>
                <a:cs typeface="Times New Roman"/>
              </a:rPr>
              <a:t>of a Program</a:t>
            </a:r>
            <a:endParaRPr sz="2800">
              <a:latin typeface="Times New Roman"/>
              <a:cs typeface="Times New Roman"/>
            </a:endParaRPr>
          </a:p>
        </p:txBody>
      </p:sp>
      <p:sp>
        <p:nvSpPr>
          <p:cNvPr id="3" name="object 3"/>
          <p:cNvSpPr/>
          <p:nvPr/>
        </p:nvSpPr>
        <p:spPr>
          <a:xfrm>
            <a:off x="1995551" y="776287"/>
            <a:ext cx="5472049" cy="5295900"/>
          </a:xfrm>
          <a:prstGeom prst="rect">
            <a:avLst/>
          </a:prstGeom>
          <a:blipFill>
            <a:blip r:embed="rId2" cstate="print"/>
            <a:stretch>
              <a:fillRect/>
            </a:stretch>
          </a:blipFill>
        </p:spPr>
        <p:txBody>
          <a:bodyPr wrap="square" lIns="0" tIns="0" rIns="0" bIns="0" rtlCol="0"/>
          <a:lstStyle/>
          <a:p>
            <a:endParaRPr/>
          </a:p>
        </p:txBody>
      </p:sp>
      <p:sp>
        <p:nvSpPr>
          <p:cNvPr id="4" name="object 4"/>
          <p:cNvSpPr txBox="1"/>
          <p:nvPr/>
        </p:nvSpPr>
        <p:spPr>
          <a:xfrm>
            <a:off x="3197732" y="1132408"/>
            <a:ext cx="1192530" cy="377190"/>
          </a:xfrm>
          <a:prstGeom prst="rect">
            <a:avLst/>
          </a:prstGeom>
        </p:spPr>
        <p:txBody>
          <a:bodyPr vert="horz" wrap="square" lIns="0" tIns="13335" rIns="0" bIns="0" rtlCol="0">
            <a:spAutoFit/>
          </a:bodyPr>
          <a:lstStyle/>
          <a:p>
            <a:pPr marL="12700">
              <a:lnSpc>
                <a:spcPct val="100000"/>
              </a:lnSpc>
              <a:spcBef>
                <a:spcPts val="105"/>
              </a:spcBef>
            </a:pPr>
            <a:r>
              <a:rPr sz="2300" b="1" spc="-10" dirty="0">
                <a:solidFill>
                  <a:srgbClr val="0033CC"/>
                </a:solidFill>
                <a:latin typeface="Times New Roman"/>
                <a:cs typeface="Times New Roman"/>
              </a:rPr>
              <a:t>s</a:t>
            </a:r>
            <a:r>
              <a:rPr sz="2300" b="1" dirty="0">
                <a:solidFill>
                  <a:srgbClr val="0033CC"/>
                </a:solidFill>
                <a:latin typeface="Times New Roman"/>
                <a:cs typeface="Times New Roman"/>
              </a:rPr>
              <a:t>eg</a:t>
            </a:r>
            <a:r>
              <a:rPr sz="2300" b="1" spc="-25" dirty="0">
                <a:solidFill>
                  <a:srgbClr val="0033CC"/>
                </a:solidFill>
                <a:latin typeface="Times New Roman"/>
                <a:cs typeface="Times New Roman"/>
              </a:rPr>
              <a:t>m</a:t>
            </a:r>
            <a:r>
              <a:rPr sz="2300" b="1" dirty="0">
                <a:solidFill>
                  <a:srgbClr val="0033CC"/>
                </a:solidFill>
                <a:latin typeface="Times New Roman"/>
                <a:cs typeface="Times New Roman"/>
              </a:rPr>
              <a:t>e</a:t>
            </a:r>
            <a:r>
              <a:rPr sz="2300" b="1" spc="-10" dirty="0">
                <a:solidFill>
                  <a:srgbClr val="0033CC"/>
                </a:solidFill>
                <a:latin typeface="Times New Roman"/>
                <a:cs typeface="Times New Roman"/>
              </a:rPr>
              <a:t>n</a:t>
            </a:r>
            <a:r>
              <a:rPr sz="2300" b="1" dirty="0">
                <a:solidFill>
                  <a:srgbClr val="0033CC"/>
                </a:solidFill>
                <a:latin typeface="Times New Roman"/>
                <a:cs typeface="Times New Roman"/>
              </a:rPr>
              <a:t>t1</a:t>
            </a:r>
            <a:endParaRPr sz="2300">
              <a:latin typeface="Times New Roman"/>
              <a:cs typeface="Times New Roman"/>
            </a:endParaRPr>
          </a:p>
        </p:txBody>
      </p:sp>
      <p:sp>
        <p:nvSpPr>
          <p:cNvPr id="5" name="object 5"/>
          <p:cNvSpPr txBox="1"/>
          <p:nvPr/>
        </p:nvSpPr>
        <p:spPr>
          <a:xfrm>
            <a:off x="4971669" y="1161033"/>
            <a:ext cx="1192530" cy="376555"/>
          </a:xfrm>
          <a:prstGeom prst="rect">
            <a:avLst/>
          </a:prstGeom>
        </p:spPr>
        <p:txBody>
          <a:bodyPr vert="horz" wrap="square" lIns="0" tIns="13335" rIns="0" bIns="0" rtlCol="0">
            <a:spAutoFit/>
          </a:bodyPr>
          <a:lstStyle/>
          <a:p>
            <a:pPr marL="12700">
              <a:lnSpc>
                <a:spcPct val="100000"/>
              </a:lnSpc>
              <a:spcBef>
                <a:spcPts val="105"/>
              </a:spcBef>
            </a:pPr>
            <a:r>
              <a:rPr sz="2300" b="1" spc="-10" dirty="0">
                <a:solidFill>
                  <a:srgbClr val="0033CC"/>
                </a:solidFill>
                <a:latin typeface="Times New Roman"/>
                <a:cs typeface="Times New Roman"/>
              </a:rPr>
              <a:t>s</a:t>
            </a:r>
            <a:r>
              <a:rPr sz="2300" b="1" spc="5" dirty="0">
                <a:solidFill>
                  <a:srgbClr val="0033CC"/>
                </a:solidFill>
                <a:latin typeface="Times New Roman"/>
                <a:cs typeface="Times New Roman"/>
              </a:rPr>
              <a:t>e</a:t>
            </a:r>
            <a:r>
              <a:rPr sz="2300" b="1" dirty="0">
                <a:solidFill>
                  <a:srgbClr val="0033CC"/>
                </a:solidFill>
                <a:latin typeface="Times New Roman"/>
                <a:cs typeface="Times New Roman"/>
              </a:rPr>
              <a:t>g</a:t>
            </a:r>
            <a:r>
              <a:rPr sz="2300" b="1" spc="-25" dirty="0">
                <a:solidFill>
                  <a:srgbClr val="0033CC"/>
                </a:solidFill>
                <a:latin typeface="Times New Roman"/>
                <a:cs typeface="Times New Roman"/>
              </a:rPr>
              <a:t>m</a:t>
            </a:r>
            <a:r>
              <a:rPr sz="2300" b="1" spc="5" dirty="0">
                <a:solidFill>
                  <a:srgbClr val="0033CC"/>
                </a:solidFill>
                <a:latin typeface="Times New Roman"/>
                <a:cs typeface="Times New Roman"/>
              </a:rPr>
              <a:t>e</a:t>
            </a:r>
            <a:r>
              <a:rPr sz="2300" b="1" spc="-10" dirty="0">
                <a:solidFill>
                  <a:srgbClr val="0033CC"/>
                </a:solidFill>
                <a:latin typeface="Times New Roman"/>
                <a:cs typeface="Times New Roman"/>
              </a:rPr>
              <a:t>n</a:t>
            </a:r>
            <a:r>
              <a:rPr sz="2300" b="1" dirty="0">
                <a:solidFill>
                  <a:srgbClr val="0033CC"/>
                </a:solidFill>
                <a:latin typeface="Times New Roman"/>
                <a:cs typeface="Times New Roman"/>
              </a:rPr>
              <a:t>t2</a:t>
            </a:r>
            <a:endParaRPr sz="2300">
              <a:latin typeface="Times New Roman"/>
              <a:cs typeface="Times New Roman"/>
            </a:endParaRPr>
          </a:p>
        </p:txBody>
      </p:sp>
      <p:sp>
        <p:nvSpPr>
          <p:cNvPr id="6" name="object 6"/>
          <p:cNvSpPr txBox="1"/>
          <p:nvPr/>
        </p:nvSpPr>
        <p:spPr>
          <a:xfrm>
            <a:off x="2796032" y="2296795"/>
            <a:ext cx="4088765" cy="1693545"/>
          </a:xfrm>
          <a:prstGeom prst="rect">
            <a:avLst/>
          </a:prstGeom>
        </p:spPr>
        <p:txBody>
          <a:bodyPr vert="horz" wrap="square" lIns="0" tIns="13335" rIns="0" bIns="0" rtlCol="0">
            <a:spAutoFit/>
          </a:bodyPr>
          <a:lstStyle/>
          <a:p>
            <a:pPr marR="5080" algn="r">
              <a:lnSpc>
                <a:spcPct val="100000"/>
              </a:lnSpc>
              <a:spcBef>
                <a:spcPts val="105"/>
              </a:spcBef>
            </a:pPr>
            <a:r>
              <a:rPr sz="2300" b="1" spc="-10" dirty="0">
                <a:solidFill>
                  <a:srgbClr val="0033CC"/>
                </a:solidFill>
                <a:latin typeface="Times New Roman"/>
                <a:cs typeface="Times New Roman"/>
              </a:rPr>
              <a:t>s</a:t>
            </a:r>
            <a:r>
              <a:rPr sz="2300" b="1" spc="5" dirty="0">
                <a:solidFill>
                  <a:srgbClr val="0033CC"/>
                </a:solidFill>
                <a:latin typeface="Times New Roman"/>
                <a:cs typeface="Times New Roman"/>
              </a:rPr>
              <a:t>e</a:t>
            </a:r>
            <a:r>
              <a:rPr sz="2300" b="1" dirty="0">
                <a:solidFill>
                  <a:srgbClr val="0033CC"/>
                </a:solidFill>
                <a:latin typeface="Times New Roman"/>
                <a:cs typeface="Times New Roman"/>
              </a:rPr>
              <a:t>g</a:t>
            </a:r>
            <a:r>
              <a:rPr sz="2300" b="1" spc="-25" dirty="0">
                <a:solidFill>
                  <a:srgbClr val="0033CC"/>
                </a:solidFill>
                <a:latin typeface="Times New Roman"/>
                <a:cs typeface="Times New Roman"/>
              </a:rPr>
              <a:t>m</a:t>
            </a:r>
            <a:r>
              <a:rPr sz="2300" b="1" spc="5" dirty="0">
                <a:solidFill>
                  <a:srgbClr val="0033CC"/>
                </a:solidFill>
                <a:latin typeface="Times New Roman"/>
                <a:cs typeface="Times New Roman"/>
              </a:rPr>
              <a:t>e</a:t>
            </a:r>
            <a:r>
              <a:rPr sz="2300" b="1" spc="-10" dirty="0">
                <a:solidFill>
                  <a:srgbClr val="0033CC"/>
                </a:solidFill>
                <a:latin typeface="Times New Roman"/>
                <a:cs typeface="Times New Roman"/>
              </a:rPr>
              <a:t>n</a:t>
            </a:r>
            <a:r>
              <a:rPr sz="2300" b="1" dirty="0">
                <a:solidFill>
                  <a:srgbClr val="0033CC"/>
                </a:solidFill>
                <a:latin typeface="Times New Roman"/>
                <a:cs typeface="Times New Roman"/>
              </a:rPr>
              <a:t>t3</a:t>
            </a:r>
            <a:endParaRPr sz="2300">
              <a:latin typeface="Times New Roman"/>
              <a:cs typeface="Times New Roman"/>
            </a:endParaRPr>
          </a:p>
          <a:p>
            <a:pPr>
              <a:lnSpc>
                <a:spcPct val="100000"/>
              </a:lnSpc>
              <a:spcBef>
                <a:spcPts val="30"/>
              </a:spcBef>
            </a:pPr>
            <a:endParaRPr sz="3650">
              <a:latin typeface="Times New Roman"/>
              <a:cs typeface="Times New Roman"/>
            </a:endParaRPr>
          </a:p>
          <a:p>
            <a:pPr marL="12700">
              <a:lnSpc>
                <a:spcPct val="100000"/>
              </a:lnSpc>
            </a:pPr>
            <a:r>
              <a:rPr sz="2300" b="1" spc="-5" dirty="0">
                <a:solidFill>
                  <a:srgbClr val="0033CC"/>
                </a:solidFill>
                <a:latin typeface="Times New Roman"/>
                <a:cs typeface="Times New Roman"/>
              </a:rPr>
              <a:t>segment4</a:t>
            </a:r>
            <a:endParaRPr sz="2300">
              <a:latin typeface="Times New Roman"/>
              <a:cs typeface="Times New Roman"/>
            </a:endParaRPr>
          </a:p>
          <a:p>
            <a:pPr marL="2035175">
              <a:lnSpc>
                <a:spcPct val="100000"/>
              </a:lnSpc>
              <a:spcBef>
                <a:spcPts val="620"/>
              </a:spcBef>
            </a:pPr>
            <a:r>
              <a:rPr sz="2300" b="1" dirty="0">
                <a:solidFill>
                  <a:srgbClr val="0033CC"/>
                </a:solidFill>
                <a:latin typeface="Times New Roman"/>
                <a:cs typeface="Times New Roman"/>
              </a:rPr>
              <a:t>segment5</a:t>
            </a:r>
            <a:endParaRPr sz="2300">
              <a:latin typeface="Times New Roman"/>
              <a:cs typeface="Times New Roman"/>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452242" y="157429"/>
            <a:ext cx="4558030" cy="454025"/>
          </a:xfrm>
          <a:prstGeom prst="rect">
            <a:avLst/>
          </a:prstGeom>
        </p:spPr>
        <p:txBody>
          <a:bodyPr vert="horz" wrap="square" lIns="0" tIns="13970" rIns="0" bIns="0" rtlCol="0">
            <a:spAutoFit/>
          </a:bodyPr>
          <a:lstStyle/>
          <a:p>
            <a:pPr marL="12700">
              <a:lnSpc>
                <a:spcPct val="100000"/>
              </a:lnSpc>
              <a:spcBef>
                <a:spcPts val="110"/>
              </a:spcBef>
            </a:pPr>
            <a:r>
              <a:rPr sz="2800" b="1" spc="5" dirty="0">
                <a:solidFill>
                  <a:srgbClr val="0033CC"/>
                </a:solidFill>
                <a:latin typeface="Times New Roman"/>
                <a:cs typeface="Times New Roman"/>
              </a:rPr>
              <a:t>Logical </a:t>
            </a:r>
            <a:r>
              <a:rPr sz="2800" b="1" dirty="0">
                <a:solidFill>
                  <a:srgbClr val="0033CC"/>
                </a:solidFill>
                <a:latin typeface="Times New Roman"/>
                <a:cs typeface="Times New Roman"/>
              </a:rPr>
              <a:t>View </a:t>
            </a:r>
            <a:r>
              <a:rPr sz="2800" b="1" spc="5" dirty="0">
                <a:solidFill>
                  <a:srgbClr val="0033CC"/>
                </a:solidFill>
                <a:latin typeface="Times New Roman"/>
                <a:cs typeface="Times New Roman"/>
              </a:rPr>
              <a:t>of</a:t>
            </a:r>
            <a:r>
              <a:rPr sz="2800" b="1" spc="-190" dirty="0">
                <a:solidFill>
                  <a:srgbClr val="0033CC"/>
                </a:solidFill>
                <a:latin typeface="Times New Roman"/>
                <a:cs typeface="Times New Roman"/>
              </a:rPr>
              <a:t> </a:t>
            </a:r>
            <a:r>
              <a:rPr sz="2800" b="1" dirty="0">
                <a:solidFill>
                  <a:srgbClr val="0033CC"/>
                </a:solidFill>
                <a:latin typeface="Times New Roman"/>
                <a:cs typeface="Times New Roman"/>
              </a:rPr>
              <a:t>Segmentation</a:t>
            </a:r>
            <a:endParaRPr sz="2800">
              <a:latin typeface="Times New Roman"/>
              <a:cs typeface="Times New Roman"/>
            </a:endParaRPr>
          </a:p>
        </p:txBody>
      </p:sp>
      <p:sp>
        <p:nvSpPr>
          <p:cNvPr id="3" name="object 3"/>
          <p:cNvSpPr/>
          <p:nvPr/>
        </p:nvSpPr>
        <p:spPr>
          <a:xfrm>
            <a:off x="2171700" y="1171575"/>
            <a:ext cx="2171700" cy="3962400"/>
          </a:xfrm>
          <a:custGeom>
            <a:avLst/>
            <a:gdLst/>
            <a:ahLst/>
            <a:cxnLst/>
            <a:rect l="l" t="t" r="r" b="b"/>
            <a:pathLst>
              <a:path w="2171700" h="3962400">
                <a:moveTo>
                  <a:pt x="0" y="1981200"/>
                </a:moveTo>
                <a:lnTo>
                  <a:pt x="516" y="1919488"/>
                </a:lnTo>
                <a:lnTo>
                  <a:pt x="2056" y="1858246"/>
                </a:lnTo>
                <a:lnTo>
                  <a:pt x="4605" y="1797502"/>
                </a:lnTo>
                <a:lnTo>
                  <a:pt x="8147" y="1737283"/>
                </a:lnTo>
                <a:lnTo>
                  <a:pt x="12667" y="1677616"/>
                </a:lnTo>
                <a:lnTo>
                  <a:pt x="18151" y="1618529"/>
                </a:lnTo>
                <a:lnTo>
                  <a:pt x="24582" y="1560048"/>
                </a:lnTo>
                <a:lnTo>
                  <a:pt x="31948" y="1502203"/>
                </a:lnTo>
                <a:lnTo>
                  <a:pt x="40231" y="1445019"/>
                </a:lnTo>
                <a:lnTo>
                  <a:pt x="49418" y="1388524"/>
                </a:lnTo>
                <a:lnTo>
                  <a:pt x="59493" y="1332746"/>
                </a:lnTo>
                <a:lnTo>
                  <a:pt x="70441" y="1277712"/>
                </a:lnTo>
                <a:lnTo>
                  <a:pt x="82248" y="1223450"/>
                </a:lnTo>
                <a:lnTo>
                  <a:pt x="94897" y="1169986"/>
                </a:lnTo>
                <a:lnTo>
                  <a:pt x="108375" y="1117349"/>
                </a:lnTo>
                <a:lnTo>
                  <a:pt x="122666" y="1065565"/>
                </a:lnTo>
                <a:lnTo>
                  <a:pt x="137755" y="1014662"/>
                </a:lnTo>
                <a:lnTo>
                  <a:pt x="153628" y="964668"/>
                </a:lnTo>
                <a:lnTo>
                  <a:pt x="170268" y="915609"/>
                </a:lnTo>
                <a:lnTo>
                  <a:pt x="187662" y="867513"/>
                </a:lnTo>
                <a:lnTo>
                  <a:pt x="205793" y="820409"/>
                </a:lnTo>
                <a:lnTo>
                  <a:pt x="224648" y="774322"/>
                </a:lnTo>
                <a:lnTo>
                  <a:pt x="244211" y="729280"/>
                </a:lnTo>
                <a:lnTo>
                  <a:pt x="264466" y="685311"/>
                </a:lnTo>
                <a:lnTo>
                  <a:pt x="285400" y="642443"/>
                </a:lnTo>
                <a:lnTo>
                  <a:pt x="306997" y="600702"/>
                </a:lnTo>
                <a:lnTo>
                  <a:pt x="329242" y="560116"/>
                </a:lnTo>
                <a:lnTo>
                  <a:pt x="352119" y="520712"/>
                </a:lnTo>
                <a:lnTo>
                  <a:pt x="375615" y="482518"/>
                </a:lnTo>
                <a:lnTo>
                  <a:pt x="399714" y="445561"/>
                </a:lnTo>
                <a:lnTo>
                  <a:pt x="424400" y="409868"/>
                </a:lnTo>
                <a:lnTo>
                  <a:pt x="449659" y="375468"/>
                </a:lnTo>
                <a:lnTo>
                  <a:pt x="475477" y="342386"/>
                </a:lnTo>
                <a:lnTo>
                  <a:pt x="501837" y="310652"/>
                </a:lnTo>
                <a:lnTo>
                  <a:pt x="528725" y="280291"/>
                </a:lnTo>
                <a:lnTo>
                  <a:pt x="556126" y="251332"/>
                </a:lnTo>
                <a:lnTo>
                  <a:pt x="584024" y="223802"/>
                </a:lnTo>
                <a:lnTo>
                  <a:pt x="612406" y="197728"/>
                </a:lnTo>
                <a:lnTo>
                  <a:pt x="670557" y="150059"/>
                </a:lnTo>
                <a:lnTo>
                  <a:pt x="730459" y="108543"/>
                </a:lnTo>
                <a:lnTo>
                  <a:pt x="791991" y="73401"/>
                </a:lnTo>
                <a:lnTo>
                  <a:pt x="855035" y="44850"/>
                </a:lnTo>
                <a:lnTo>
                  <a:pt x="919469" y="23111"/>
                </a:lnTo>
                <a:lnTo>
                  <a:pt x="985174" y="8402"/>
                </a:lnTo>
                <a:lnTo>
                  <a:pt x="1052028" y="942"/>
                </a:lnTo>
                <a:lnTo>
                  <a:pt x="1085850" y="0"/>
                </a:lnTo>
                <a:lnTo>
                  <a:pt x="1119671" y="942"/>
                </a:lnTo>
                <a:lnTo>
                  <a:pt x="1153234" y="3752"/>
                </a:lnTo>
                <a:lnTo>
                  <a:pt x="1219529" y="14864"/>
                </a:lnTo>
                <a:lnTo>
                  <a:pt x="1284613" y="33115"/>
                </a:lnTo>
                <a:lnTo>
                  <a:pt x="1348367" y="58288"/>
                </a:lnTo>
                <a:lnTo>
                  <a:pt x="1410670" y="90162"/>
                </a:lnTo>
                <a:lnTo>
                  <a:pt x="1471403" y="128518"/>
                </a:lnTo>
                <a:lnTo>
                  <a:pt x="1530444" y="173138"/>
                </a:lnTo>
                <a:lnTo>
                  <a:pt x="1587675" y="223802"/>
                </a:lnTo>
                <a:lnTo>
                  <a:pt x="1615573" y="251332"/>
                </a:lnTo>
                <a:lnTo>
                  <a:pt x="1642974" y="280291"/>
                </a:lnTo>
                <a:lnTo>
                  <a:pt x="1669862" y="310652"/>
                </a:lnTo>
                <a:lnTo>
                  <a:pt x="1696222" y="342386"/>
                </a:lnTo>
                <a:lnTo>
                  <a:pt x="1722040" y="375468"/>
                </a:lnTo>
                <a:lnTo>
                  <a:pt x="1747299" y="409868"/>
                </a:lnTo>
                <a:lnTo>
                  <a:pt x="1771985" y="445561"/>
                </a:lnTo>
                <a:lnTo>
                  <a:pt x="1796084" y="482518"/>
                </a:lnTo>
                <a:lnTo>
                  <a:pt x="1819580" y="520712"/>
                </a:lnTo>
                <a:lnTo>
                  <a:pt x="1842457" y="560116"/>
                </a:lnTo>
                <a:lnTo>
                  <a:pt x="1864702" y="600702"/>
                </a:lnTo>
                <a:lnTo>
                  <a:pt x="1886299" y="642443"/>
                </a:lnTo>
                <a:lnTo>
                  <a:pt x="1907233" y="685311"/>
                </a:lnTo>
                <a:lnTo>
                  <a:pt x="1927488" y="729280"/>
                </a:lnTo>
                <a:lnTo>
                  <a:pt x="1947051" y="774322"/>
                </a:lnTo>
                <a:lnTo>
                  <a:pt x="1965906" y="820409"/>
                </a:lnTo>
                <a:lnTo>
                  <a:pt x="1984037" y="867513"/>
                </a:lnTo>
                <a:lnTo>
                  <a:pt x="2001431" y="915609"/>
                </a:lnTo>
                <a:lnTo>
                  <a:pt x="2018071" y="964668"/>
                </a:lnTo>
                <a:lnTo>
                  <a:pt x="2033944" y="1014662"/>
                </a:lnTo>
                <a:lnTo>
                  <a:pt x="2049033" y="1065565"/>
                </a:lnTo>
                <a:lnTo>
                  <a:pt x="2063324" y="1117349"/>
                </a:lnTo>
                <a:lnTo>
                  <a:pt x="2076802" y="1169986"/>
                </a:lnTo>
                <a:lnTo>
                  <a:pt x="2089451" y="1223450"/>
                </a:lnTo>
                <a:lnTo>
                  <a:pt x="2101258" y="1277712"/>
                </a:lnTo>
                <a:lnTo>
                  <a:pt x="2112206" y="1332746"/>
                </a:lnTo>
                <a:lnTo>
                  <a:pt x="2122281" y="1388524"/>
                </a:lnTo>
                <a:lnTo>
                  <a:pt x="2131468" y="1445019"/>
                </a:lnTo>
                <a:lnTo>
                  <a:pt x="2139751" y="1502203"/>
                </a:lnTo>
                <a:lnTo>
                  <a:pt x="2147117" y="1560048"/>
                </a:lnTo>
                <a:lnTo>
                  <a:pt x="2153548" y="1618529"/>
                </a:lnTo>
                <a:lnTo>
                  <a:pt x="2159032" y="1677616"/>
                </a:lnTo>
                <a:lnTo>
                  <a:pt x="2163552" y="1737283"/>
                </a:lnTo>
                <a:lnTo>
                  <a:pt x="2167094" y="1797502"/>
                </a:lnTo>
                <a:lnTo>
                  <a:pt x="2169643" y="1858246"/>
                </a:lnTo>
                <a:lnTo>
                  <a:pt x="2171183" y="1919488"/>
                </a:lnTo>
                <a:lnTo>
                  <a:pt x="2171700" y="1981200"/>
                </a:lnTo>
                <a:lnTo>
                  <a:pt x="2171183" y="2042911"/>
                </a:lnTo>
                <a:lnTo>
                  <a:pt x="2169643" y="2104153"/>
                </a:lnTo>
                <a:lnTo>
                  <a:pt x="2167094" y="2164897"/>
                </a:lnTo>
                <a:lnTo>
                  <a:pt x="2163552" y="2225116"/>
                </a:lnTo>
                <a:lnTo>
                  <a:pt x="2159032" y="2284783"/>
                </a:lnTo>
                <a:lnTo>
                  <a:pt x="2153548" y="2343870"/>
                </a:lnTo>
                <a:lnTo>
                  <a:pt x="2147117" y="2402351"/>
                </a:lnTo>
                <a:lnTo>
                  <a:pt x="2139751" y="2460196"/>
                </a:lnTo>
                <a:lnTo>
                  <a:pt x="2131468" y="2517380"/>
                </a:lnTo>
                <a:lnTo>
                  <a:pt x="2122281" y="2573875"/>
                </a:lnTo>
                <a:lnTo>
                  <a:pt x="2112206" y="2629653"/>
                </a:lnTo>
                <a:lnTo>
                  <a:pt x="2101258" y="2684687"/>
                </a:lnTo>
                <a:lnTo>
                  <a:pt x="2089451" y="2738949"/>
                </a:lnTo>
                <a:lnTo>
                  <a:pt x="2076802" y="2792413"/>
                </a:lnTo>
                <a:lnTo>
                  <a:pt x="2063324" y="2845050"/>
                </a:lnTo>
                <a:lnTo>
                  <a:pt x="2049033" y="2896834"/>
                </a:lnTo>
                <a:lnTo>
                  <a:pt x="2033944" y="2947737"/>
                </a:lnTo>
                <a:lnTo>
                  <a:pt x="2018071" y="2997731"/>
                </a:lnTo>
                <a:lnTo>
                  <a:pt x="2001431" y="3046790"/>
                </a:lnTo>
                <a:lnTo>
                  <a:pt x="1984037" y="3094886"/>
                </a:lnTo>
                <a:lnTo>
                  <a:pt x="1965906" y="3141990"/>
                </a:lnTo>
                <a:lnTo>
                  <a:pt x="1947051" y="3188077"/>
                </a:lnTo>
                <a:lnTo>
                  <a:pt x="1927488" y="3233119"/>
                </a:lnTo>
                <a:lnTo>
                  <a:pt x="1907233" y="3277088"/>
                </a:lnTo>
                <a:lnTo>
                  <a:pt x="1886299" y="3319956"/>
                </a:lnTo>
                <a:lnTo>
                  <a:pt x="1864702" y="3361697"/>
                </a:lnTo>
                <a:lnTo>
                  <a:pt x="1842457" y="3402283"/>
                </a:lnTo>
                <a:lnTo>
                  <a:pt x="1819580" y="3441687"/>
                </a:lnTo>
                <a:lnTo>
                  <a:pt x="1796084" y="3479881"/>
                </a:lnTo>
                <a:lnTo>
                  <a:pt x="1771985" y="3516838"/>
                </a:lnTo>
                <a:lnTo>
                  <a:pt x="1747299" y="3552531"/>
                </a:lnTo>
                <a:lnTo>
                  <a:pt x="1722040" y="3586931"/>
                </a:lnTo>
                <a:lnTo>
                  <a:pt x="1696222" y="3620013"/>
                </a:lnTo>
                <a:lnTo>
                  <a:pt x="1669862" y="3651747"/>
                </a:lnTo>
                <a:lnTo>
                  <a:pt x="1642974" y="3682108"/>
                </a:lnTo>
                <a:lnTo>
                  <a:pt x="1615573" y="3711067"/>
                </a:lnTo>
                <a:lnTo>
                  <a:pt x="1587675" y="3738597"/>
                </a:lnTo>
                <a:lnTo>
                  <a:pt x="1559293" y="3764671"/>
                </a:lnTo>
                <a:lnTo>
                  <a:pt x="1501142" y="3812340"/>
                </a:lnTo>
                <a:lnTo>
                  <a:pt x="1441240" y="3853856"/>
                </a:lnTo>
                <a:lnTo>
                  <a:pt x="1379708" y="3888998"/>
                </a:lnTo>
                <a:lnTo>
                  <a:pt x="1316664" y="3917549"/>
                </a:lnTo>
                <a:lnTo>
                  <a:pt x="1252230" y="3939288"/>
                </a:lnTo>
                <a:lnTo>
                  <a:pt x="1186525" y="3953997"/>
                </a:lnTo>
                <a:lnTo>
                  <a:pt x="1119671" y="3961457"/>
                </a:lnTo>
                <a:lnTo>
                  <a:pt x="1085850" y="3962400"/>
                </a:lnTo>
                <a:lnTo>
                  <a:pt x="1052028" y="3961457"/>
                </a:lnTo>
                <a:lnTo>
                  <a:pt x="1018465" y="3958647"/>
                </a:lnTo>
                <a:lnTo>
                  <a:pt x="952170" y="3947535"/>
                </a:lnTo>
                <a:lnTo>
                  <a:pt x="887086" y="3929284"/>
                </a:lnTo>
                <a:lnTo>
                  <a:pt x="823332" y="3904111"/>
                </a:lnTo>
                <a:lnTo>
                  <a:pt x="761029" y="3872237"/>
                </a:lnTo>
                <a:lnTo>
                  <a:pt x="700296" y="3833881"/>
                </a:lnTo>
                <a:lnTo>
                  <a:pt x="641255" y="3789261"/>
                </a:lnTo>
                <a:lnTo>
                  <a:pt x="584024" y="3738597"/>
                </a:lnTo>
                <a:lnTo>
                  <a:pt x="556126" y="3711067"/>
                </a:lnTo>
                <a:lnTo>
                  <a:pt x="528725" y="3682108"/>
                </a:lnTo>
                <a:lnTo>
                  <a:pt x="501837" y="3651747"/>
                </a:lnTo>
                <a:lnTo>
                  <a:pt x="475477" y="3620013"/>
                </a:lnTo>
                <a:lnTo>
                  <a:pt x="449659" y="3586931"/>
                </a:lnTo>
                <a:lnTo>
                  <a:pt x="424400" y="3552531"/>
                </a:lnTo>
                <a:lnTo>
                  <a:pt x="399714" y="3516838"/>
                </a:lnTo>
                <a:lnTo>
                  <a:pt x="375615" y="3479881"/>
                </a:lnTo>
                <a:lnTo>
                  <a:pt x="352119" y="3441687"/>
                </a:lnTo>
                <a:lnTo>
                  <a:pt x="329242" y="3402283"/>
                </a:lnTo>
                <a:lnTo>
                  <a:pt x="306997" y="3361697"/>
                </a:lnTo>
                <a:lnTo>
                  <a:pt x="285400" y="3319956"/>
                </a:lnTo>
                <a:lnTo>
                  <a:pt x="264466" y="3277088"/>
                </a:lnTo>
                <a:lnTo>
                  <a:pt x="244211" y="3233119"/>
                </a:lnTo>
                <a:lnTo>
                  <a:pt x="224648" y="3188077"/>
                </a:lnTo>
                <a:lnTo>
                  <a:pt x="205793" y="3141990"/>
                </a:lnTo>
                <a:lnTo>
                  <a:pt x="187662" y="3094886"/>
                </a:lnTo>
                <a:lnTo>
                  <a:pt x="170268" y="3046790"/>
                </a:lnTo>
                <a:lnTo>
                  <a:pt x="153628" y="2997731"/>
                </a:lnTo>
                <a:lnTo>
                  <a:pt x="137755" y="2947737"/>
                </a:lnTo>
                <a:lnTo>
                  <a:pt x="122666" y="2896834"/>
                </a:lnTo>
                <a:lnTo>
                  <a:pt x="108375" y="2845050"/>
                </a:lnTo>
                <a:lnTo>
                  <a:pt x="94897" y="2792413"/>
                </a:lnTo>
                <a:lnTo>
                  <a:pt x="82248" y="2738949"/>
                </a:lnTo>
                <a:lnTo>
                  <a:pt x="70441" y="2684687"/>
                </a:lnTo>
                <a:lnTo>
                  <a:pt x="59493" y="2629653"/>
                </a:lnTo>
                <a:lnTo>
                  <a:pt x="49418" y="2573875"/>
                </a:lnTo>
                <a:lnTo>
                  <a:pt x="40231" y="2517380"/>
                </a:lnTo>
                <a:lnTo>
                  <a:pt x="31948" y="2460196"/>
                </a:lnTo>
                <a:lnTo>
                  <a:pt x="24582" y="2402351"/>
                </a:lnTo>
                <a:lnTo>
                  <a:pt x="18151" y="2343870"/>
                </a:lnTo>
                <a:lnTo>
                  <a:pt x="12667" y="2284783"/>
                </a:lnTo>
                <a:lnTo>
                  <a:pt x="8147" y="2225116"/>
                </a:lnTo>
                <a:lnTo>
                  <a:pt x="4605" y="2164897"/>
                </a:lnTo>
                <a:lnTo>
                  <a:pt x="2056" y="2104153"/>
                </a:lnTo>
                <a:lnTo>
                  <a:pt x="516" y="2042911"/>
                </a:lnTo>
                <a:lnTo>
                  <a:pt x="0" y="1981200"/>
                </a:lnTo>
                <a:close/>
              </a:path>
            </a:pathLst>
          </a:custGeom>
          <a:ln w="12700">
            <a:solidFill>
              <a:srgbClr val="000000"/>
            </a:solidFill>
          </a:ln>
        </p:spPr>
        <p:txBody>
          <a:bodyPr wrap="square" lIns="0" tIns="0" rIns="0" bIns="0" rtlCol="0"/>
          <a:lstStyle/>
          <a:p>
            <a:endParaRPr/>
          </a:p>
        </p:txBody>
      </p:sp>
      <p:sp>
        <p:nvSpPr>
          <p:cNvPr id="4" name="object 4"/>
          <p:cNvSpPr txBox="1"/>
          <p:nvPr/>
        </p:nvSpPr>
        <p:spPr>
          <a:xfrm>
            <a:off x="2571750" y="1857375"/>
            <a:ext cx="742950" cy="533400"/>
          </a:xfrm>
          <a:prstGeom prst="rect">
            <a:avLst/>
          </a:prstGeom>
          <a:ln w="12700">
            <a:solidFill>
              <a:srgbClr val="000000"/>
            </a:solidFill>
          </a:ln>
        </p:spPr>
        <p:txBody>
          <a:bodyPr vert="horz" wrap="square" lIns="0" tIns="124460" rIns="0" bIns="0" rtlCol="0">
            <a:spAutoFit/>
          </a:bodyPr>
          <a:lstStyle/>
          <a:p>
            <a:pPr algn="ctr">
              <a:lnSpc>
                <a:spcPct val="100000"/>
              </a:lnSpc>
              <a:spcBef>
                <a:spcPts val="980"/>
              </a:spcBef>
            </a:pPr>
            <a:r>
              <a:rPr sz="1800" spc="-5" dirty="0">
                <a:latin typeface="Arial"/>
                <a:cs typeface="Arial"/>
              </a:rPr>
              <a:t>1</a:t>
            </a:r>
            <a:endParaRPr sz="1800">
              <a:latin typeface="Arial"/>
              <a:cs typeface="Arial"/>
            </a:endParaRPr>
          </a:p>
        </p:txBody>
      </p:sp>
      <p:sp>
        <p:nvSpPr>
          <p:cNvPr id="5" name="object 5"/>
          <p:cNvSpPr txBox="1"/>
          <p:nvPr/>
        </p:nvSpPr>
        <p:spPr>
          <a:xfrm>
            <a:off x="2457450" y="3000375"/>
            <a:ext cx="685800" cy="914400"/>
          </a:xfrm>
          <a:prstGeom prst="rect">
            <a:avLst/>
          </a:prstGeom>
          <a:ln w="12700">
            <a:solidFill>
              <a:srgbClr val="000000"/>
            </a:solidFill>
          </a:ln>
        </p:spPr>
        <p:txBody>
          <a:bodyPr vert="horz" wrap="square" lIns="0" tIns="1270" rIns="0" bIns="0" rtlCol="0">
            <a:spAutoFit/>
          </a:bodyPr>
          <a:lstStyle/>
          <a:p>
            <a:pPr>
              <a:lnSpc>
                <a:spcPct val="100000"/>
              </a:lnSpc>
              <a:spcBef>
                <a:spcPts val="10"/>
              </a:spcBef>
            </a:pPr>
            <a:endParaRPr sz="2150">
              <a:latin typeface="Times New Roman"/>
              <a:cs typeface="Times New Roman"/>
            </a:endParaRPr>
          </a:p>
          <a:p>
            <a:pPr algn="ctr">
              <a:lnSpc>
                <a:spcPct val="100000"/>
              </a:lnSpc>
            </a:pPr>
            <a:r>
              <a:rPr sz="1800" spc="-5" dirty="0">
                <a:latin typeface="Arial"/>
                <a:cs typeface="Arial"/>
              </a:rPr>
              <a:t>3</a:t>
            </a:r>
            <a:endParaRPr sz="1800">
              <a:latin typeface="Arial"/>
              <a:cs typeface="Arial"/>
            </a:endParaRPr>
          </a:p>
        </p:txBody>
      </p:sp>
      <p:sp>
        <p:nvSpPr>
          <p:cNvPr id="6" name="object 6"/>
          <p:cNvSpPr txBox="1"/>
          <p:nvPr/>
        </p:nvSpPr>
        <p:spPr>
          <a:xfrm>
            <a:off x="3543300" y="2466975"/>
            <a:ext cx="685800" cy="381000"/>
          </a:xfrm>
          <a:prstGeom prst="rect">
            <a:avLst/>
          </a:prstGeom>
          <a:ln w="12700">
            <a:solidFill>
              <a:srgbClr val="000000"/>
            </a:solidFill>
          </a:ln>
        </p:spPr>
        <p:txBody>
          <a:bodyPr vert="horz" wrap="square" lIns="0" tIns="48260" rIns="0" bIns="0" rtlCol="0">
            <a:spAutoFit/>
          </a:bodyPr>
          <a:lstStyle/>
          <a:p>
            <a:pPr algn="ctr">
              <a:lnSpc>
                <a:spcPct val="100000"/>
              </a:lnSpc>
              <a:spcBef>
                <a:spcPts val="380"/>
              </a:spcBef>
            </a:pPr>
            <a:r>
              <a:rPr sz="1800" spc="-5" dirty="0">
                <a:latin typeface="Arial"/>
                <a:cs typeface="Arial"/>
              </a:rPr>
              <a:t>2</a:t>
            </a:r>
            <a:endParaRPr sz="1800">
              <a:latin typeface="Arial"/>
              <a:cs typeface="Arial"/>
            </a:endParaRPr>
          </a:p>
        </p:txBody>
      </p:sp>
      <p:sp>
        <p:nvSpPr>
          <p:cNvPr id="7" name="object 7"/>
          <p:cNvSpPr txBox="1"/>
          <p:nvPr/>
        </p:nvSpPr>
        <p:spPr>
          <a:xfrm>
            <a:off x="3486150" y="3457575"/>
            <a:ext cx="685800" cy="533400"/>
          </a:xfrm>
          <a:prstGeom prst="rect">
            <a:avLst/>
          </a:prstGeom>
          <a:ln w="12700">
            <a:solidFill>
              <a:srgbClr val="000000"/>
            </a:solidFill>
          </a:ln>
        </p:spPr>
        <p:txBody>
          <a:bodyPr vert="horz" wrap="square" lIns="0" tIns="125095" rIns="0" bIns="0" rtlCol="0">
            <a:spAutoFit/>
          </a:bodyPr>
          <a:lstStyle/>
          <a:p>
            <a:pPr algn="ctr">
              <a:lnSpc>
                <a:spcPct val="100000"/>
              </a:lnSpc>
              <a:spcBef>
                <a:spcPts val="985"/>
              </a:spcBef>
            </a:pPr>
            <a:r>
              <a:rPr sz="1800" spc="-5" dirty="0">
                <a:latin typeface="Arial"/>
                <a:cs typeface="Arial"/>
              </a:rPr>
              <a:t>4</a:t>
            </a:r>
            <a:endParaRPr sz="1800">
              <a:latin typeface="Arial"/>
              <a:cs typeface="Arial"/>
            </a:endParaRPr>
          </a:p>
        </p:txBody>
      </p:sp>
      <p:graphicFrame>
        <p:nvGraphicFramePr>
          <p:cNvPr id="8" name="object 8"/>
          <p:cNvGraphicFramePr>
            <a:graphicFrameLocks noGrp="1"/>
          </p:cNvGraphicFramePr>
          <p:nvPr/>
        </p:nvGraphicFramePr>
        <p:xfrm>
          <a:off x="5365750" y="1165225"/>
          <a:ext cx="876300" cy="3975100"/>
        </p:xfrm>
        <a:graphic>
          <a:graphicData uri="http://schemas.openxmlformats.org/drawingml/2006/table">
            <a:tbl>
              <a:tblPr firstRow="1" bandRow="1">
                <a:tableStyleId>{2D5ABB26-0587-4C30-8999-92F81FD0307C}</a:tableStyleId>
              </a:tblPr>
              <a:tblGrid>
                <a:gridCol w="857250"/>
              </a:tblGrid>
              <a:tr h="533400">
                <a:tc>
                  <a:txBody>
                    <a:bodyPr/>
                    <a:lstStyle/>
                    <a:p>
                      <a:pPr marL="20955" algn="ctr">
                        <a:lnSpc>
                          <a:spcPct val="100000"/>
                        </a:lnSpc>
                        <a:spcBef>
                          <a:spcPts val="1285"/>
                        </a:spcBef>
                      </a:pPr>
                      <a:r>
                        <a:rPr sz="1800" dirty="0">
                          <a:latin typeface="Arial"/>
                          <a:cs typeface="Arial"/>
                        </a:rPr>
                        <a:t>1</a:t>
                      </a:r>
                      <a:endParaRPr sz="1800">
                        <a:latin typeface="Arial"/>
                        <a:cs typeface="Arial"/>
                      </a:endParaRPr>
                    </a:p>
                  </a:txBody>
                  <a:tcPr marL="0" marR="0" marT="16319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r>
              <a:tr h="533400">
                <a:tc>
                  <a:txBody>
                    <a:bodyPr/>
                    <a:lstStyle/>
                    <a:p>
                      <a:pPr marL="25400" algn="ctr">
                        <a:lnSpc>
                          <a:spcPct val="100000"/>
                        </a:lnSpc>
                        <a:spcBef>
                          <a:spcPts val="919"/>
                        </a:spcBef>
                      </a:pPr>
                      <a:r>
                        <a:rPr sz="1800" dirty="0">
                          <a:latin typeface="Arial"/>
                          <a:cs typeface="Arial"/>
                        </a:rPr>
                        <a:t>4</a:t>
                      </a:r>
                      <a:endParaRPr sz="1800">
                        <a:latin typeface="Arial"/>
                        <a:cs typeface="Arial"/>
                      </a:endParaRPr>
                    </a:p>
                  </a:txBody>
                  <a:tcPr marL="0" marR="0" marT="116839"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r>
              <a:tr h="533400">
                <a:tc>
                  <a:txBody>
                    <a:bodyPr/>
                    <a:lstStyle/>
                    <a:p>
                      <a:pPr>
                        <a:lnSpc>
                          <a:spcPct val="100000"/>
                        </a:lnSpc>
                      </a:pPr>
                      <a:endParaRPr sz="22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DDDDD"/>
                    </a:solidFill>
                  </a:tcPr>
                </a:tc>
              </a:tr>
              <a:tr h="533400">
                <a:tc>
                  <a:txBody>
                    <a:bodyPr/>
                    <a:lstStyle/>
                    <a:p>
                      <a:pPr>
                        <a:lnSpc>
                          <a:spcPct val="100000"/>
                        </a:lnSpc>
                      </a:pPr>
                      <a:endParaRPr sz="22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DDDDD"/>
                    </a:solidFill>
                  </a:tcPr>
                </a:tc>
              </a:tr>
              <a:tr h="381000">
                <a:tc>
                  <a:txBody>
                    <a:bodyPr/>
                    <a:lstStyle/>
                    <a:p>
                      <a:pPr marL="25400" algn="ctr">
                        <a:lnSpc>
                          <a:spcPct val="100000"/>
                        </a:lnSpc>
                        <a:spcBef>
                          <a:spcPts val="690"/>
                        </a:spcBef>
                      </a:pPr>
                      <a:r>
                        <a:rPr sz="1800" dirty="0">
                          <a:latin typeface="Arial"/>
                          <a:cs typeface="Arial"/>
                        </a:rPr>
                        <a:t>2</a:t>
                      </a:r>
                      <a:endParaRPr sz="1800">
                        <a:latin typeface="Arial"/>
                        <a:cs typeface="Arial"/>
                      </a:endParaRPr>
                    </a:p>
                  </a:txBody>
                  <a:tcPr marL="0" marR="0" marT="8763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r>
              <a:tr h="1066800">
                <a:tc>
                  <a:txBody>
                    <a:bodyPr/>
                    <a:lstStyle/>
                    <a:p>
                      <a:pPr>
                        <a:lnSpc>
                          <a:spcPct val="100000"/>
                        </a:lnSpc>
                        <a:spcBef>
                          <a:spcPts val="50"/>
                        </a:spcBef>
                      </a:pPr>
                      <a:endParaRPr sz="2950">
                        <a:latin typeface="Times New Roman"/>
                        <a:cs typeface="Times New Roman"/>
                      </a:endParaRPr>
                    </a:p>
                    <a:p>
                      <a:pPr marL="25400" algn="ctr">
                        <a:lnSpc>
                          <a:spcPct val="100000"/>
                        </a:lnSpc>
                      </a:pPr>
                      <a:r>
                        <a:rPr sz="1800" dirty="0">
                          <a:latin typeface="Arial"/>
                          <a:cs typeface="Arial"/>
                        </a:rPr>
                        <a:t>3</a:t>
                      </a:r>
                      <a:endParaRPr sz="1800">
                        <a:latin typeface="Arial"/>
                        <a:cs typeface="Arial"/>
                      </a:endParaRPr>
                    </a:p>
                  </a:txBody>
                  <a:tcPr marL="0" marR="0" marT="635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r>
              <a:tr h="381000">
                <a:tc>
                  <a:txBody>
                    <a:bodyPr/>
                    <a:lstStyle/>
                    <a:p>
                      <a:pPr>
                        <a:lnSpc>
                          <a:spcPct val="100000"/>
                        </a:lnSpc>
                      </a:pPr>
                      <a:endParaRPr sz="22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DDDDD"/>
                    </a:solidFill>
                  </a:tcPr>
                </a:tc>
              </a:tr>
            </a:tbl>
          </a:graphicData>
        </a:graphic>
      </p:graphicFrame>
      <p:sp>
        <p:nvSpPr>
          <p:cNvPr id="9" name="object 9"/>
          <p:cNvSpPr txBox="1"/>
          <p:nvPr/>
        </p:nvSpPr>
        <p:spPr>
          <a:xfrm>
            <a:off x="2742438" y="5282895"/>
            <a:ext cx="1023619" cy="300355"/>
          </a:xfrm>
          <a:prstGeom prst="rect">
            <a:avLst/>
          </a:prstGeom>
        </p:spPr>
        <p:txBody>
          <a:bodyPr vert="horz" wrap="square" lIns="0" tIns="12700" rIns="0" bIns="0" rtlCol="0">
            <a:spAutoFit/>
          </a:bodyPr>
          <a:lstStyle/>
          <a:p>
            <a:pPr marL="12700">
              <a:lnSpc>
                <a:spcPct val="100000"/>
              </a:lnSpc>
              <a:spcBef>
                <a:spcPts val="100"/>
              </a:spcBef>
            </a:pPr>
            <a:r>
              <a:rPr sz="1800" b="1" spc="-10" dirty="0">
                <a:solidFill>
                  <a:srgbClr val="0033CC"/>
                </a:solidFill>
                <a:latin typeface="Times New Roman"/>
                <a:cs typeface="Times New Roman"/>
              </a:rPr>
              <a:t>user</a:t>
            </a:r>
            <a:r>
              <a:rPr sz="1800" b="1" spc="-100" dirty="0">
                <a:solidFill>
                  <a:srgbClr val="0033CC"/>
                </a:solidFill>
                <a:latin typeface="Times New Roman"/>
                <a:cs typeface="Times New Roman"/>
              </a:rPr>
              <a:t> </a:t>
            </a:r>
            <a:r>
              <a:rPr sz="1800" b="1" spc="-10" dirty="0">
                <a:solidFill>
                  <a:srgbClr val="0033CC"/>
                </a:solidFill>
                <a:latin typeface="Times New Roman"/>
                <a:cs typeface="Times New Roman"/>
              </a:rPr>
              <a:t>space</a:t>
            </a:r>
            <a:endParaRPr sz="1800">
              <a:latin typeface="Times New Roman"/>
              <a:cs typeface="Times New Roman"/>
            </a:endParaRPr>
          </a:p>
        </p:txBody>
      </p:sp>
      <p:sp>
        <p:nvSpPr>
          <p:cNvPr id="10" name="object 10"/>
          <p:cNvSpPr txBox="1"/>
          <p:nvPr/>
        </p:nvSpPr>
        <p:spPr>
          <a:xfrm>
            <a:off x="4892166" y="5282895"/>
            <a:ext cx="2277745" cy="300355"/>
          </a:xfrm>
          <a:prstGeom prst="rect">
            <a:avLst/>
          </a:prstGeom>
        </p:spPr>
        <p:txBody>
          <a:bodyPr vert="horz" wrap="square" lIns="0" tIns="12700" rIns="0" bIns="0" rtlCol="0">
            <a:spAutoFit/>
          </a:bodyPr>
          <a:lstStyle/>
          <a:p>
            <a:pPr marL="12700">
              <a:lnSpc>
                <a:spcPct val="100000"/>
              </a:lnSpc>
              <a:spcBef>
                <a:spcPts val="100"/>
              </a:spcBef>
            </a:pPr>
            <a:r>
              <a:rPr sz="1800" b="1" spc="-10" dirty="0">
                <a:solidFill>
                  <a:srgbClr val="0033CC"/>
                </a:solidFill>
                <a:latin typeface="Times New Roman"/>
                <a:cs typeface="Times New Roman"/>
              </a:rPr>
              <a:t>physical </a:t>
            </a:r>
            <a:r>
              <a:rPr sz="1800" b="1" spc="-20" dirty="0">
                <a:solidFill>
                  <a:srgbClr val="0033CC"/>
                </a:solidFill>
                <a:latin typeface="Times New Roman"/>
                <a:cs typeface="Times New Roman"/>
              </a:rPr>
              <a:t>memory</a:t>
            </a:r>
            <a:r>
              <a:rPr sz="1800" b="1" spc="60" dirty="0">
                <a:solidFill>
                  <a:srgbClr val="0033CC"/>
                </a:solidFill>
                <a:latin typeface="Times New Roman"/>
                <a:cs typeface="Times New Roman"/>
              </a:rPr>
              <a:t> </a:t>
            </a:r>
            <a:r>
              <a:rPr sz="1800" b="1" spc="-10" dirty="0">
                <a:solidFill>
                  <a:srgbClr val="0033CC"/>
                </a:solidFill>
                <a:latin typeface="Times New Roman"/>
                <a:cs typeface="Times New Roman"/>
              </a:rPr>
              <a:t>space</a:t>
            </a:r>
            <a:endParaRPr sz="1800">
              <a:latin typeface="Times New Roman"/>
              <a:cs typeface="Times New Roman"/>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489073" y="20777"/>
            <a:ext cx="4126865" cy="454025"/>
          </a:xfrm>
          <a:prstGeom prst="rect">
            <a:avLst/>
          </a:prstGeom>
        </p:spPr>
        <p:txBody>
          <a:bodyPr vert="horz" wrap="square" lIns="0" tIns="13970" rIns="0" bIns="0" rtlCol="0">
            <a:spAutoFit/>
          </a:bodyPr>
          <a:lstStyle/>
          <a:p>
            <a:pPr marL="12700">
              <a:lnSpc>
                <a:spcPct val="100000"/>
              </a:lnSpc>
              <a:spcBef>
                <a:spcPts val="110"/>
              </a:spcBef>
            </a:pPr>
            <a:r>
              <a:rPr sz="2800" b="1" dirty="0">
                <a:solidFill>
                  <a:srgbClr val="0033CC"/>
                </a:solidFill>
                <a:latin typeface="Times New Roman"/>
                <a:cs typeface="Times New Roman"/>
              </a:rPr>
              <a:t>Segmentation</a:t>
            </a:r>
            <a:r>
              <a:rPr sz="2800" b="1" spc="-90" dirty="0">
                <a:solidFill>
                  <a:srgbClr val="0033CC"/>
                </a:solidFill>
                <a:latin typeface="Times New Roman"/>
                <a:cs typeface="Times New Roman"/>
              </a:rPr>
              <a:t> </a:t>
            </a:r>
            <a:r>
              <a:rPr sz="2800" b="1" dirty="0">
                <a:solidFill>
                  <a:srgbClr val="0033CC"/>
                </a:solidFill>
                <a:latin typeface="Times New Roman"/>
                <a:cs typeface="Times New Roman"/>
              </a:rPr>
              <a:t>Architecture</a:t>
            </a:r>
            <a:endParaRPr sz="2800">
              <a:latin typeface="Times New Roman"/>
              <a:cs typeface="Times New Roman"/>
            </a:endParaRPr>
          </a:p>
        </p:txBody>
      </p:sp>
      <p:sp>
        <p:nvSpPr>
          <p:cNvPr id="3" name="object 3"/>
          <p:cNvSpPr txBox="1"/>
          <p:nvPr/>
        </p:nvSpPr>
        <p:spPr>
          <a:xfrm>
            <a:off x="78739" y="461113"/>
            <a:ext cx="8652510" cy="6390005"/>
          </a:xfrm>
          <a:prstGeom prst="rect">
            <a:avLst/>
          </a:prstGeom>
        </p:spPr>
        <p:txBody>
          <a:bodyPr vert="horz" wrap="square" lIns="0" tIns="100965" rIns="0" bIns="0" rtlCol="0">
            <a:spAutoFit/>
          </a:bodyPr>
          <a:lstStyle/>
          <a:p>
            <a:pPr marL="356870" indent="-344805">
              <a:lnSpc>
                <a:spcPct val="100000"/>
              </a:lnSpc>
              <a:spcBef>
                <a:spcPts val="795"/>
              </a:spcBef>
              <a:buClr>
                <a:srgbClr val="993300"/>
              </a:buClr>
              <a:buSzPct val="110416"/>
              <a:buFont typeface="Wingdings"/>
              <a:buChar char=""/>
              <a:tabLst>
                <a:tab pos="356870" algn="l"/>
                <a:tab pos="357505" algn="l"/>
              </a:tabLst>
            </a:pPr>
            <a:r>
              <a:rPr sz="2400" spc="-15" dirty="0">
                <a:latin typeface="Times New Roman"/>
                <a:cs typeface="Times New Roman"/>
              </a:rPr>
              <a:t>Logical </a:t>
            </a:r>
            <a:r>
              <a:rPr sz="2400" spc="-5" dirty="0">
                <a:latin typeface="Times New Roman"/>
                <a:cs typeface="Times New Roman"/>
              </a:rPr>
              <a:t>address is </a:t>
            </a:r>
            <a:r>
              <a:rPr sz="2400" dirty="0">
                <a:latin typeface="Times New Roman"/>
                <a:cs typeface="Times New Roman"/>
              </a:rPr>
              <a:t>a </a:t>
            </a:r>
            <a:r>
              <a:rPr sz="2400" spc="-5" dirty="0">
                <a:latin typeface="Times New Roman"/>
                <a:cs typeface="Times New Roman"/>
              </a:rPr>
              <a:t>collection </a:t>
            </a:r>
            <a:r>
              <a:rPr sz="2400" dirty="0">
                <a:latin typeface="Times New Roman"/>
                <a:cs typeface="Times New Roman"/>
              </a:rPr>
              <a:t>of</a:t>
            </a:r>
            <a:r>
              <a:rPr sz="2400" spc="50" dirty="0">
                <a:latin typeface="Times New Roman"/>
                <a:cs typeface="Times New Roman"/>
              </a:rPr>
              <a:t> </a:t>
            </a:r>
            <a:r>
              <a:rPr sz="2400" spc="-5" dirty="0">
                <a:latin typeface="Times New Roman"/>
                <a:cs typeface="Times New Roman"/>
              </a:rPr>
              <a:t>segments</a:t>
            </a:r>
            <a:endParaRPr sz="2400">
              <a:latin typeface="Times New Roman"/>
              <a:cs typeface="Times New Roman"/>
            </a:endParaRPr>
          </a:p>
          <a:p>
            <a:pPr marL="356870" indent="-344805">
              <a:lnSpc>
                <a:spcPct val="100000"/>
              </a:lnSpc>
              <a:spcBef>
                <a:spcPts val="1010"/>
              </a:spcBef>
              <a:buClr>
                <a:srgbClr val="993300"/>
              </a:buClr>
              <a:buSzPct val="110416"/>
              <a:buFont typeface="Wingdings"/>
              <a:buChar char=""/>
              <a:tabLst>
                <a:tab pos="356870" algn="l"/>
                <a:tab pos="357505" algn="l"/>
              </a:tabLst>
            </a:pPr>
            <a:r>
              <a:rPr sz="2400" spc="-15" dirty="0">
                <a:latin typeface="Times New Roman"/>
                <a:cs typeface="Times New Roman"/>
              </a:rPr>
              <a:t>Logical </a:t>
            </a:r>
            <a:r>
              <a:rPr sz="2400" spc="-5" dirty="0">
                <a:latin typeface="Times New Roman"/>
                <a:cs typeface="Times New Roman"/>
              </a:rPr>
              <a:t>address </a:t>
            </a:r>
            <a:r>
              <a:rPr sz="2400" dirty="0">
                <a:latin typeface="Times New Roman"/>
                <a:cs typeface="Times New Roman"/>
              </a:rPr>
              <a:t>consists of a two</a:t>
            </a:r>
            <a:r>
              <a:rPr sz="2400" spc="50" dirty="0">
                <a:latin typeface="Times New Roman"/>
                <a:cs typeface="Times New Roman"/>
              </a:rPr>
              <a:t> </a:t>
            </a:r>
            <a:r>
              <a:rPr sz="2400" spc="-5" dirty="0">
                <a:latin typeface="Times New Roman"/>
                <a:cs typeface="Times New Roman"/>
              </a:rPr>
              <a:t>tuple:</a:t>
            </a:r>
            <a:endParaRPr sz="2400">
              <a:latin typeface="Times New Roman"/>
              <a:cs typeface="Times New Roman"/>
            </a:endParaRPr>
          </a:p>
          <a:p>
            <a:pPr marL="1842135">
              <a:lnSpc>
                <a:spcPct val="100000"/>
              </a:lnSpc>
              <a:spcBef>
                <a:spcPts val="1010"/>
              </a:spcBef>
            </a:pPr>
            <a:r>
              <a:rPr sz="2400" spc="-5" dirty="0">
                <a:latin typeface="Times New Roman"/>
                <a:cs typeface="Times New Roman"/>
              </a:rPr>
              <a:t>&lt;segment-number,</a:t>
            </a:r>
            <a:r>
              <a:rPr sz="2400" spc="10" dirty="0">
                <a:latin typeface="Times New Roman"/>
                <a:cs typeface="Times New Roman"/>
              </a:rPr>
              <a:t> </a:t>
            </a:r>
            <a:r>
              <a:rPr sz="2400" spc="-5" dirty="0">
                <a:latin typeface="Times New Roman"/>
                <a:cs typeface="Times New Roman"/>
              </a:rPr>
              <a:t>offset&gt;,</a:t>
            </a:r>
            <a:endParaRPr sz="2400">
              <a:latin typeface="Times New Roman"/>
              <a:cs typeface="Times New Roman"/>
            </a:endParaRPr>
          </a:p>
          <a:p>
            <a:pPr marL="356870" marR="15875" indent="-344805">
              <a:lnSpc>
                <a:spcPct val="100000"/>
              </a:lnSpc>
              <a:spcBef>
                <a:spcPts val="1010"/>
              </a:spcBef>
              <a:buClr>
                <a:srgbClr val="993300"/>
              </a:buClr>
              <a:buSzPct val="110416"/>
              <a:buFont typeface="Wingdings"/>
              <a:buChar char=""/>
              <a:tabLst>
                <a:tab pos="356870" algn="l"/>
                <a:tab pos="357505" algn="l"/>
              </a:tabLst>
            </a:pPr>
            <a:r>
              <a:rPr sz="2400" b="1" spc="-10" dirty="0">
                <a:solidFill>
                  <a:srgbClr val="3366FF"/>
                </a:solidFill>
                <a:latin typeface="Times New Roman"/>
                <a:cs typeface="Times New Roman"/>
              </a:rPr>
              <a:t>Segment </a:t>
            </a:r>
            <a:r>
              <a:rPr sz="2400" b="1" dirty="0">
                <a:solidFill>
                  <a:srgbClr val="3366FF"/>
                </a:solidFill>
                <a:latin typeface="Times New Roman"/>
                <a:cs typeface="Times New Roman"/>
              </a:rPr>
              <a:t>table </a:t>
            </a:r>
            <a:r>
              <a:rPr sz="2400" dirty="0">
                <a:latin typeface="Times New Roman"/>
                <a:cs typeface="Times New Roman"/>
              </a:rPr>
              <a:t>– maps </a:t>
            </a:r>
            <a:r>
              <a:rPr sz="2400" spc="-5" dirty="0">
                <a:latin typeface="Times New Roman"/>
                <a:cs typeface="Times New Roman"/>
              </a:rPr>
              <a:t>two-dimensional </a:t>
            </a:r>
            <a:r>
              <a:rPr sz="2400" dirty="0">
                <a:latin typeface="Times New Roman"/>
                <a:cs typeface="Times New Roman"/>
              </a:rPr>
              <a:t>user </a:t>
            </a:r>
            <a:r>
              <a:rPr sz="2400" spc="-5" dirty="0">
                <a:latin typeface="Times New Roman"/>
                <a:cs typeface="Times New Roman"/>
              </a:rPr>
              <a:t>defined addresses </a:t>
            </a:r>
            <a:r>
              <a:rPr sz="2400" dirty="0">
                <a:latin typeface="Times New Roman"/>
                <a:cs typeface="Times New Roman"/>
              </a:rPr>
              <a:t>into  one </a:t>
            </a:r>
            <a:r>
              <a:rPr sz="2400" spc="-5" dirty="0">
                <a:latin typeface="Times New Roman"/>
                <a:cs typeface="Times New Roman"/>
              </a:rPr>
              <a:t>dimensional </a:t>
            </a:r>
            <a:r>
              <a:rPr sz="2400" spc="-15" dirty="0">
                <a:latin typeface="Times New Roman"/>
                <a:cs typeface="Times New Roman"/>
              </a:rPr>
              <a:t>physical</a:t>
            </a:r>
            <a:r>
              <a:rPr sz="2400" spc="15" dirty="0">
                <a:latin typeface="Times New Roman"/>
                <a:cs typeface="Times New Roman"/>
              </a:rPr>
              <a:t> </a:t>
            </a:r>
            <a:r>
              <a:rPr sz="2400" spc="-5" dirty="0">
                <a:latin typeface="Times New Roman"/>
                <a:cs typeface="Times New Roman"/>
              </a:rPr>
              <a:t>addresses;</a:t>
            </a:r>
            <a:endParaRPr sz="2400">
              <a:latin typeface="Times New Roman"/>
              <a:cs typeface="Times New Roman"/>
            </a:endParaRPr>
          </a:p>
          <a:p>
            <a:pPr marL="430530" indent="-418465">
              <a:lnSpc>
                <a:spcPct val="100000"/>
              </a:lnSpc>
              <a:spcBef>
                <a:spcPts val="1015"/>
              </a:spcBef>
              <a:buClr>
                <a:srgbClr val="993300"/>
              </a:buClr>
              <a:buSzPct val="110416"/>
              <a:buFont typeface="Wingdings"/>
              <a:buChar char=""/>
              <a:tabLst>
                <a:tab pos="429895" algn="l"/>
                <a:tab pos="431165" algn="l"/>
              </a:tabLst>
            </a:pPr>
            <a:r>
              <a:rPr sz="2400" spc="-10" dirty="0">
                <a:latin typeface="Times New Roman"/>
                <a:cs typeface="Times New Roman"/>
              </a:rPr>
              <a:t>each </a:t>
            </a:r>
            <a:r>
              <a:rPr sz="2400" spc="-5" dirty="0">
                <a:latin typeface="Times New Roman"/>
                <a:cs typeface="Times New Roman"/>
              </a:rPr>
              <a:t>table entry</a:t>
            </a:r>
            <a:r>
              <a:rPr sz="2400" spc="15" dirty="0">
                <a:latin typeface="Times New Roman"/>
                <a:cs typeface="Times New Roman"/>
              </a:rPr>
              <a:t> </a:t>
            </a:r>
            <a:r>
              <a:rPr sz="2400" spc="-5" dirty="0">
                <a:latin typeface="Times New Roman"/>
                <a:cs typeface="Times New Roman"/>
              </a:rPr>
              <a:t>has:</a:t>
            </a:r>
            <a:endParaRPr sz="2400">
              <a:latin typeface="Times New Roman"/>
              <a:cs typeface="Times New Roman"/>
            </a:endParaRPr>
          </a:p>
          <a:p>
            <a:pPr marL="756285" marR="5080" lvl="1" indent="-287020">
              <a:lnSpc>
                <a:spcPct val="100000"/>
              </a:lnSpc>
              <a:spcBef>
                <a:spcPts val="1010"/>
              </a:spcBef>
              <a:buClr>
                <a:srgbClr val="CC6600"/>
              </a:buClr>
              <a:buSzPct val="110416"/>
              <a:buFont typeface="Arial"/>
              <a:buChar char="•"/>
              <a:tabLst>
                <a:tab pos="756285" algn="l"/>
                <a:tab pos="756920" algn="l"/>
              </a:tabLst>
            </a:pPr>
            <a:r>
              <a:rPr sz="2400" b="1" dirty="0">
                <a:solidFill>
                  <a:srgbClr val="3366FF"/>
                </a:solidFill>
                <a:latin typeface="Times New Roman"/>
                <a:cs typeface="Times New Roman"/>
              </a:rPr>
              <a:t>base </a:t>
            </a:r>
            <a:r>
              <a:rPr sz="2400" dirty="0">
                <a:latin typeface="Times New Roman"/>
                <a:cs typeface="Times New Roman"/>
              </a:rPr>
              <a:t>– </a:t>
            </a:r>
            <a:r>
              <a:rPr sz="2400" spc="-5" dirty="0">
                <a:latin typeface="Times New Roman"/>
                <a:cs typeface="Times New Roman"/>
              </a:rPr>
              <a:t>contains </a:t>
            </a:r>
            <a:r>
              <a:rPr sz="2400" dirty="0">
                <a:latin typeface="Times New Roman"/>
                <a:cs typeface="Times New Roman"/>
              </a:rPr>
              <a:t>the </a:t>
            </a:r>
            <a:r>
              <a:rPr sz="2400" spc="-5" dirty="0">
                <a:latin typeface="Times New Roman"/>
                <a:cs typeface="Times New Roman"/>
              </a:rPr>
              <a:t>starting </a:t>
            </a:r>
            <a:r>
              <a:rPr sz="2400" spc="-15" dirty="0">
                <a:latin typeface="Times New Roman"/>
                <a:cs typeface="Times New Roman"/>
              </a:rPr>
              <a:t>physical </a:t>
            </a:r>
            <a:r>
              <a:rPr sz="2400" spc="-5" dirty="0">
                <a:latin typeface="Times New Roman"/>
                <a:cs typeface="Times New Roman"/>
              </a:rPr>
              <a:t>address where </a:t>
            </a:r>
            <a:r>
              <a:rPr sz="2400" dirty="0">
                <a:latin typeface="Times New Roman"/>
                <a:cs typeface="Times New Roman"/>
              </a:rPr>
              <a:t>the </a:t>
            </a:r>
            <a:r>
              <a:rPr sz="2400" spc="-5" dirty="0">
                <a:latin typeface="Times New Roman"/>
                <a:cs typeface="Times New Roman"/>
              </a:rPr>
              <a:t>segments  reside </a:t>
            </a:r>
            <a:r>
              <a:rPr sz="2400" dirty="0">
                <a:latin typeface="Times New Roman"/>
                <a:cs typeface="Times New Roman"/>
              </a:rPr>
              <a:t>in</a:t>
            </a:r>
            <a:r>
              <a:rPr sz="2400" spc="-25" dirty="0">
                <a:latin typeface="Times New Roman"/>
                <a:cs typeface="Times New Roman"/>
              </a:rPr>
              <a:t> </a:t>
            </a:r>
            <a:r>
              <a:rPr sz="2400" spc="-5" dirty="0">
                <a:latin typeface="Times New Roman"/>
                <a:cs typeface="Times New Roman"/>
              </a:rPr>
              <a:t>memory</a:t>
            </a:r>
            <a:endParaRPr sz="2400">
              <a:latin typeface="Times New Roman"/>
              <a:cs typeface="Times New Roman"/>
            </a:endParaRPr>
          </a:p>
          <a:p>
            <a:pPr marL="756285" lvl="1" indent="-287020">
              <a:lnSpc>
                <a:spcPct val="100000"/>
              </a:lnSpc>
              <a:spcBef>
                <a:spcPts val="1010"/>
              </a:spcBef>
              <a:buClr>
                <a:srgbClr val="CC6600"/>
              </a:buClr>
              <a:buSzPct val="110416"/>
              <a:buFont typeface="Arial"/>
              <a:buChar char="•"/>
              <a:tabLst>
                <a:tab pos="756285" algn="l"/>
                <a:tab pos="756920" algn="l"/>
              </a:tabLst>
            </a:pPr>
            <a:r>
              <a:rPr sz="2400" b="1" spc="-5" dirty="0">
                <a:solidFill>
                  <a:srgbClr val="3366FF"/>
                </a:solidFill>
                <a:latin typeface="Times New Roman"/>
                <a:cs typeface="Times New Roman"/>
              </a:rPr>
              <a:t>limit </a:t>
            </a:r>
            <a:r>
              <a:rPr sz="2400" dirty="0">
                <a:latin typeface="Times New Roman"/>
                <a:cs typeface="Times New Roman"/>
              </a:rPr>
              <a:t>– </a:t>
            </a:r>
            <a:r>
              <a:rPr sz="2400" spc="-5" dirty="0">
                <a:latin typeface="Times New Roman"/>
                <a:cs typeface="Times New Roman"/>
              </a:rPr>
              <a:t>specifies </a:t>
            </a:r>
            <a:r>
              <a:rPr sz="2400" dirty="0">
                <a:latin typeface="Times New Roman"/>
                <a:cs typeface="Times New Roman"/>
              </a:rPr>
              <a:t>the </a:t>
            </a:r>
            <a:r>
              <a:rPr sz="2400" spc="-5" dirty="0">
                <a:latin typeface="Times New Roman"/>
                <a:cs typeface="Times New Roman"/>
              </a:rPr>
              <a:t>length </a:t>
            </a:r>
            <a:r>
              <a:rPr sz="2400" dirty="0">
                <a:latin typeface="Times New Roman"/>
                <a:cs typeface="Times New Roman"/>
              </a:rPr>
              <a:t>of the</a:t>
            </a:r>
            <a:r>
              <a:rPr sz="2400" spc="-10" dirty="0">
                <a:latin typeface="Times New Roman"/>
                <a:cs typeface="Times New Roman"/>
              </a:rPr>
              <a:t> segment</a:t>
            </a:r>
            <a:endParaRPr sz="2400">
              <a:latin typeface="Times New Roman"/>
              <a:cs typeface="Times New Roman"/>
            </a:endParaRPr>
          </a:p>
          <a:p>
            <a:pPr marL="356870" marR="12700" indent="-344805">
              <a:lnSpc>
                <a:spcPts val="2860"/>
              </a:lnSpc>
              <a:spcBef>
                <a:spcPts val="1145"/>
              </a:spcBef>
              <a:buClr>
                <a:srgbClr val="993300"/>
              </a:buClr>
              <a:buSzPct val="110416"/>
              <a:buFont typeface="Wingdings"/>
              <a:buChar char=""/>
              <a:tabLst>
                <a:tab pos="356870" algn="l"/>
                <a:tab pos="357505" algn="l"/>
              </a:tabLst>
            </a:pPr>
            <a:r>
              <a:rPr sz="2400" b="1" spc="-5" dirty="0">
                <a:solidFill>
                  <a:srgbClr val="3366FF"/>
                </a:solidFill>
                <a:latin typeface="Times New Roman"/>
                <a:cs typeface="Times New Roman"/>
              </a:rPr>
              <a:t>Segment-table </a:t>
            </a:r>
            <a:r>
              <a:rPr sz="2400" b="1" dirty="0">
                <a:solidFill>
                  <a:srgbClr val="3366FF"/>
                </a:solidFill>
                <a:latin typeface="Times New Roman"/>
                <a:cs typeface="Times New Roman"/>
              </a:rPr>
              <a:t>base </a:t>
            </a:r>
            <a:r>
              <a:rPr sz="2400" b="1" spc="-5" dirty="0">
                <a:solidFill>
                  <a:srgbClr val="3366FF"/>
                </a:solidFill>
                <a:latin typeface="Times New Roman"/>
                <a:cs typeface="Times New Roman"/>
              </a:rPr>
              <a:t>register </a:t>
            </a:r>
            <a:r>
              <a:rPr sz="2400" b="1" dirty="0">
                <a:solidFill>
                  <a:srgbClr val="3366FF"/>
                </a:solidFill>
                <a:latin typeface="Times New Roman"/>
                <a:cs typeface="Times New Roman"/>
              </a:rPr>
              <a:t>(STBR) </a:t>
            </a:r>
            <a:r>
              <a:rPr sz="2400" dirty="0">
                <a:latin typeface="Times New Roman"/>
                <a:cs typeface="Times New Roman"/>
              </a:rPr>
              <a:t>points to the </a:t>
            </a:r>
            <a:r>
              <a:rPr sz="2400" spc="-10" dirty="0">
                <a:latin typeface="Times New Roman"/>
                <a:cs typeface="Times New Roman"/>
              </a:rPr>
              <a:t>segment </a:t>
            </a:r>
            <a:r>
              <a:rPr sz="2400" spc="-180" dirty="0">
                <a:latin typeface="Times New Roman"/>
                <a:cs typeface="Times New Roman"/>
              </a:rPr>
              <a:t>table</a:t>
            </a:r>
            <a:r>
              <a:rPr sz="2400" spc="-180" dirty="0">
                <a:latin typeface="AoyagiKouzanFontT"/>
                <a:cs typeface="AoyagiKouzanFontT"/>
              </a:rPr>
              <a:t>’</a:t>
            </a:r>
            <a:r>
              <a:rPr sz="2400" spc="-180" dirty="0">
                <a:latin typeface="Times New Roman"/>
                <a:cs typeface="Times New Roman"/>
              </a:rPr>
              <a:t>s  </a:t>
            </a:r>
            <a:r>
              <a:rPr sz="2400" spc="-5" dirty="0">
                <a:latin typeface="Times New Roman"/>
                <a:cs typeface="Times New Roman"/>
              </a:rPr>
              <a:t>location </a:t>
            </a:r>
            <a:r>
              <a:rPr sz="2400" dirty="0">
                <a:latin typeface="Times New Roman"/>
                <a:cs typeface="Times New Roman"/>
              </a:rPr>
              <a:t>in</a:t>
            </a:r>
            <a:r>
              <a:rPr sz="2400" spc="-50" dirty="0">
                <a:latin typeface="Times New Roman"/>
                <a:cs typeface="Times New Roman"/>
              </a:rPr>
              <a:t> </a:t>
            </a:r>
            <a:r>
              <a:rPr sz="2400" spc="-5" dirty="0">
                <a:latin typeface="Times New Roman"/>
                <a:cs typeface="Times New Roman"/>
              </a:rPr>
              <a:t>memory</a:t>
            </a:r>
            <a:endParaRPr sz="2400">
              <a:latin typeface="Times New Roman"/>
              <a:cs typeface="Times New Roman"/>
            </a:endParaRPr>
          </a:p>
          <a:p>
            <a:pPr marL="356870" indent="-344805">
              <a:lnSpc>
                <a:spcPct val="100000"/>
              </a:lnSpc>
              <a:spcBef>
                <a:spcPts val="915"/>
              </a:spcBef>
              <a:buClr>
                <a:srgbClr val="993300"/>
              </a:buClr>
              <a:buSzPct val="110416"/>
              <a:buFont typeface="Wingdings"/>
              <a:buChar char=""/>
              <a:tabLst>
                <a:tab pos="356870" algn="l"/>
                <a:tab pos="357505" algn="l"/>
              </a:tabLst>
            </a:pPr>
            <a:r>
              <a:rPr sz="2400" b="1" spc="-5" dirty="0">
                <a:solidFill>
                  <a:srgbClr val="3366FF"/>
                </a:solidFill>
                <a:latin typeface="Times New Roman"/>
                <a:cs typeface="Times New Roman"/>
              </a:rPr>
              <a:t>Segment-table length register </a:t>
            </a:r>
            <a:r>
              <a:rPr sz="2400" b="1" dirty="0">
                <a:solidFill>
                  <a:srgbClr val="3366FF"/>
                </a:solidFill>
                <a:latin typeface="Times New Roman"/>
                <a:cs typeface="Times New Roman"/>
              </a:rPr>
              <a:t>(STLR) </a:t>
            </a:r>
            <a:r>
              <a:rPr sz="2400" spc="-5" dirty="0">
                <a:latin typeface="Times New Roman"/>
                <a:cs typeface="Times New Roman"/>
              </a:rPr>
              <a:t>indicates number</a:t>
            </a:r>
            <a:r>
              <a:rPr sz="2400" spc="35" dirty="0">
                <a:latin typeface="Times New Roman"/>
                <a:cs typeface="Times New Roman"/>
              </a:rPr>
              <a:t> </a:t>
            </a:r>
            <a:r>
              <a:rPr sz="2400" dirty="0">
                <a:latin typeface="Times New Roman"/>
                <a:cs typeface="Times New Roman"/>
              </a:rPr>
              <a:t>of</a:t>
            </a:r>
            <a:endParaRPr sz="2400">
              <a:latin typeface="Times New Roman"/>
              <a:cs typeface="Times New Roman"/>
            </a:endParaRPr>
          </a:p>
          <a:p>
            <a:pPr marL="356870">
              <a:lnSpc>
                <a:spcPct val="100000"/>
              </a:lnSpc>
            </a:pPr>
            <a:r>
              <a:rPr sz="2400" spc="-5" dirty="0">
                <a:latin typeface="Times New Roman"/>
                <a:cs typeface="Times New Roman"/>
              </a:rPr>
              <a:t>segments </a:t>
            </a:r>
            <a:r>
              <a:rPr sz="2400" dirty="0">
                <a:latin typeface="Times New Roman"/>
                <a:cs typeface="Times New Roman"/>
              </a:rPr>
              <a:t>used by a</a:t>
            </a:r>
            <a:r>
              <a:rPr sz="2400" spc="-20" dirty="0">
                <a:latin typeface="Times New Roman"/>
                <a:cs typeface="Times New Roman"/>
              </a:rPr>
              <a:t> </a:t>
            </a:r>
            <a:r>
              <a:rPr sz="2400" spc="-10" dirty="0">
                <a:latin typeface="Times New Roman"/>
                <a:cs typeface="Times New Roman"/>
              </a:rPr>
              <a:t>program;</a:t>
            </a:r>
            <a:endParaRPr sz="2400">
              <a:latin typeface="Times New Roman"/>
              <a:cs typeface="Times New Roman"/>
            </a:endParaRPr>
          </a:p>
          <a:p>
            <a:pPr marL="1725930">
              <a:lnSpc>
                <a:spcPct val="100000"/>
              </a:lnSpc>
              <a:spcBef>
                <a:spcPts val="1010"/>
              </a:spcBef>
            </a:pPr>
            <a:r>
              <a:rPr sz="2400" spc="-10" dirty="0">
                <a:latin typeface="Times New Roman"/>
                <a:cs typeface="Times New Roman"/>
              </a:rPr>
              <a:t>segment </a:t>
            </a:r>
            <a:r>
              <a:rPr sz="2400" dirty="0">
                <a:latin typeface="Times New Roman"/>
                <a:cs typeface="Times New Roman"/>
              </a:rPr>
              <a:t>number </a:t>
            </a:r>
            <a:r>
              <a:rPr sz="2400" b="1" i="1" spc="-5" dirty="0">
                <a:solidFill>
                  <a:srgbClr val="FF0000"/>
                </a:solidFill>
                <a:latin typeface="Times New Roman"/>
                <a:cs typeface="Times New Roman"/>
              </a:rPr>
              <a:t>s </a:t>
            </a:r>
            <a:r>
              <a:rPr sz="2400" spc="-5" dirty="0">
                <a:latin typeface="Times New Roman"/>
                <a:cs typeface="Times New Roman"/>
              </a:rPr>
              <a:t>is </a:t>
            </a:r>
            <a:r>
              <a:rPr sz="2400" spc="-10" dirty="0">
                <a:latin typeface="Times New Roman"/>
                <a:cs typeface="Times New Roman"/>
              </a:rPr>
              <a:t>legal </a:t>
            </a:r>
            <a:r>
              <a:rPr sz="2400" dirty="0">
                <a:latin typeface="Times New Roman"/>
                <a:cs typeface="Times New Roman"/>
              </a:rPr>
              <a:t>if </a:t>
            </a:r>
            <a:r>
              <a:rPr sz="2400" b="1" i="1" spc="-5" dirty="0">
                <a:solidFill>
                  <a:srgbClr val="FF0000"/>
                </a:solidFill>
                <a:latin typeface="Times New Roman"/>
                <a:cs typeface="Times New Roman"/>
              </a:rPr>
              <a:t>s </a:t>
            </a:r>
            <a:r>
              <a:rPr sz="2400" dirty="0">
                <a:latin typeface="Times New Roman"/>
                <a:cs typeface="Times New Roman"/>
              </a:rPr>
              <a:t>&lt;</a:t>
            </a:r>
            <a:r>
              <a:rPr sz="2400" spc="60" dirty="0">
                <a:latin typeface="Times New Roman"/>
                <a:cs typeface="Times New Roman"/>
              </a:rPr>
              <a:t> </a:t>
            </a:r>
            <a:r>
              <a:rPr sz="2400" b="1" dirty="0">
                <a:solidFill>
                  <a:srgbClr val="FF0000"/>
                </a:solidFill>
                <a:latin typeface="Times New Roman"/>
                <a:cs typeface="Times New Roman"/>
              </a:rPr>
              <a:t>STLR</a:t>
            </a:r>
            <a:endParaRPr sz="2400">
              <a:latin typeface="Times New Roman"/>
              <a:cs typeface="Times New Roman"/>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78739" y="23825"/>
            <a:ext cx="8992235" cy="2892425"/>
          </a:xfrm>
          <a:prstGeom prst="rect">
            <a:avLst/>
          </a:prstGeom>
        </p:spPr>
        <p:txBody>
          <a:bodyPr vert="horz" wrap="square" lIns="0" tIns="12700" rIns="0" bIns="0" rtlCol="0">
            <a:spAutoFit/>
          </a:bodyPr>
          <a:lstStyle/>
          <a:p>
            <a:pPr marL="256540" indent="-243840">
              <a:lnSpc>
                <a:spcPct val="100000"/>
              </a:lnSpc>
              <a:spcBef>
                <a:spcPts val="100"/>
              </a:spcBef>
              <a:buSzPct val="95833"/>
              <a:buFont typeface="Wingdings"/>
              <a:buChar char=""/>
              <a:tabLst>
                <a:tab pos="256540" algn="l"/>
              </a:tabLst>
            </a:pPr>
            <a:r>
              <a:rPr sz="2400" spc="-10" dirty="0">
                <a:latin typeface="Times New Roman"/>
                <a:cs typeface="Times New Roman"/>
              </a:rPr>
              <a:t>Logical</a:t>
            </a:r>
            <a:r>
              <a:rPr sz="2400" spc="180" dirty="0">
                <a:latin typeface="Times New Roman"/>
                <a:cs typeface="Times New Roman"/>
              </a:rPr>
              <a:t> </a:t>
            </a:r>
            <a:r>
              <a:rPr sz="2400" spc="-5" dirty="0">
                <a:latin typeface="Times New Roman"/>
                <a:cs typeface="Times New Roman"/>
              </a:rPr>
              <a:t>address</a:t>
            </a:r>
            <a:r>
              <a:rPr sz="2400" spc="195" dirty="0">
                <a:latin typeface="Times New Roman"/>
                <a:cs typeface="Times New Roman"/>
              </a:rPr>
              <a:t> </a:t>
            </a:r>
            <a:r>
              <a:rPr sz="2400" dirty="0">
                <a:latin typeface="Times New Roman"/>
                <a:cs typeface="Times New Roman"/>
              </a:rPr>
              <a:t>consists</a:t>
            </a:r>
            <a:r>
              <a:rPr sz="2400" spc="175" dirty="0">
                <a:latin typeface="Times New Roman"/>
                <a:cs typeface="Times New Roman"/>
              </a:rPr>
              <a:t> </a:t>
            </a:r>
            <a:r>
              <a:rPr sz="2400" spc="-5" dirty="0">
                <a:latin typeface="Times New Roman"/>
                <a:cs typeface="Times New Roman"/>
              </a:rPr>
              <a:t>of</a:t>
            </a:r>
            <a:r>
              <a:rPr sz="2400" spc="165" dirty="0">
                <a:latin typeface="Times New Roman"/>
                <a:cs typeface="Times New Roman"/>
              </a:rPr>
              <a:t> </a:t>
            </a:r>
            <a:r>
              <a:rPr sz="2400" spc="-10" dirty="0">
                <a:latin typeface="Times New Roman"/>
                <a:cs typeface="Times New Roman"/>
              </a:rPr>
              <a:t>segment</a:t>
            </a:r>
            <a:r>
              <a:rPr sz="2400" spc="175" dirty="0">
                <a:latin typeface="Times New Roman"/>
                <a:cs typeface="Times New Roman"/>
              </a:rPr>
              <a:t> </a:t>
            </a:r>
            <a:r>
              <a:rPr sz="2400" spc="-5" dirty="0">
                <a:latin typeface="Times New Roman"/>
                <a:cs typeface="Times New Roman"/>
              </a:rPr>
              <a:t>number</a:t>
            </a:r>
            <a:r>
              <a:rPr sz="2400" spc="165" dirty="0">
                <a:latin typeface="Times New Roman"/>
                <a:cs typeface="Times New Roman"/>
              </a:rPr>
              <a:t> </a:t>
            </a:r>
            <a:r>
              <a:rPr sz="2400" spc="-140" dirty="0">
                <a:latin typeface="Times New Roman"/>
                <a:cs typeface="Times New Roman"/>
              </a:rPr>
              <a:t>‗s‘</a:t>
            </a:r>
            <a:r>
              <a:rPr sz="2400" spc="-5" dirty="0">
                <a:latin typeface="Times New Roman"/>
                <a:cs typeface="Times New Roman"/>
              </a:rPr>
              <a:t> </a:t>
            </a:r>
            <a:r>
              <a:rPr sz="2400" dirty="0">
                <a:latin typeface="Times New Roman"/>
                <a:cs typeface="Times New Roman"/>
              </a:rPr>
              <a:t>and</a:t>
            </a:r>
            <a:r>
              <a:rPr sz="2400" spc="170" dirty="0">
                <a:latin typeface="Times New Roman"/>
                <a:cs typeface="Times New Roman"/>
              </a:rPr>
              <a:t> </a:t>
            </a:r>
            <a:r>
              <a:rPr sz="2400" spc="-10" dirty="0">
                <a:latin typeface="Times New Roman"/>
                <a:cs typeface="Times New Roman"/>
              </a:rPr>
              <a:t>an</a:t>
            </a:r>
            <a:r>
              <a:rPr sz="2400" spc="170" dirty="0">
                <a:latin typeface="Times New Roman"/>
                <a:cs typeface="Times New Roman"/>
              </a:rPr>
              <a:t> </a:t>
            </a:r>
            <a:r>
              <a:rPr sz="2400" spc="-15" dirty="0">
                <a:latin typeface="Times New Roman"/>
                <a:cs typeface="Times New Roman"/>
              </a:rPr>
              <a:t>offset</a:t>
            </a:r>
            <a:r>
              <a:rPr sz="2400" spc="180" dirty="0">
                <a:latin typeface="Times New Roman"/>
                <a:cs typeface="Times New Roman"/>
              </a:rPr>
              <a:t> </a:t>
            </a:r>
            <a:r>
              <a:rPr sz="2400" dirty="0">
                <a:latin typeface="Times New Roman"/>
                <a:cs typeface="Times New Roman"/>
              </a:rPr>
              <a:t>into</a:t>
            </a:r>
            <a:r>
              <a:rPr sz="2400" spc="180" dirty="0">
                <a:latin typeface="Times New Roman"/>
                <a:cs typeface="Times New Roman"/>
              </a:rPr>
              <a:t> </a:t>
            </a:r>
            <a:r>
              <a:rPr sz="2400" spc="-5" dirty="0">
                <a:latin typeface="Times New Roman"/>
                <a:cs typeface="Times New Roman"/>
              </a:rPr>
              <a:t>that</a:t>
            </a:r>
            <a:endParaRPr sz="2400">
              <a:latin typeface="Times New Roman"/>
              <a:cs typeface="Times New Roman"/>
            </a:endParaRPr>
          </a:p>
          <a:p>
            <a:pPr marL="12700">
              <a:lnSpc>
                <a:spcPct val="100000"/>
              </a:lnSpc>
            </a:pPr>
            <a:r>
              <a:rPr sz="2400" spc="-10" dirty="0">
                <a:latin typeface="Times New Roman"/>
                <a:cs typeface="Times New Roman"/>
              </a:rPr>
              <a:t>segment</a:t>
            </a:r>
            <a:r>
              <a:rPr sz="2400" spc="-5" dirty="0">
                <a:latin typeface="Times New Roman"/>
                <a:cs typeface="Times New Roman"/>
              </a:rPr>
              <a:t> </a:t>
            </a:r>
            <a:r>
              <a:rPr sz="2400" spc="-105" dirty="0">
                <a:latin typeface="Times New Roman"/>
                <a:cs typeface="Times New Roman"/>
              </a:rPr>
              <a:t>‗d‘.</a:t>
            </a:r>
            <a:endParaRPr sz="2400">
              <a:latin typeface="Times New Roman"/>
              <a:cs typeface="Times New Roman"/>
            </a:endParaRPr>
          </a:p>
          <a:p>
            <a:pPr marL="256540" indent="-243840">
              <a:lnSpc>
                <a:spcPct val="100000"/>
              </a:lnSpc>
              <a:spcBef>
                <a:spcPts val="605"/>
              </a:spcBef>
              <a:buSzPct val="95833"/>
              <a:buFont typeface="Wingdings"/>
              <a:buChar char=""/>
              <a:tabLst>
                <a:tab pos="256540" algn="l"/>
              </a:tabLst>
            </a:pPr>
            <a:r>
              <a:rPr sz="2400" dirty="0">
                <a:latin typeface="Times New Roman"/>
                <a:cs typeface="Times New Roman"/>
              </a:rPr>
              <a:t>The </a:t>
            </a:r>
            <a:r>
              <a:rPr sz="2400" spc="-10" dirty="0">
                <a:latin typeface="Times New Roman"/>
                <a:cs typeface="Times New Roman"/>
              </a:rPr>
              <a:t>segment </a:t>
            </a:r>
            <a:r>
              <a:rPr sz="2400" spc="-5" dirty="0">
                <a:latin typeface="Times New Roman"/>
                <a:cs typeface="Times New Roman"/>
              </a:rPr>
              <a:t>number </a:t>
            </a:r>
            <a:r>
              <a:rPr sz="2400" dirty="0">
                <a:latin typeface="Times New Roman"/>
                <a:cs typeface="Times New Roman"/>
              </a:rPr>
              <a:t>is </a:t>
            </a:r>
            <a:r>
              <a:rPr sz="2400" spc="-5" dirty="0">
                <a:latin typeface="Times New Roman"/>
                <a:cs typeface="Times New Roman"/>
              </a:rPr>
              <a:t>used </a:t>
            </a:r>
            <a:r>
              <a:rPr sz="2400" spc="-10" dirty="0">
                <a:latin typeface="Times New Roman"/>
                <a:cs typeface="Times New Roman"/>
              </a:rPr>
              <a:t>as an </a:t>
            </a:r>
            <a:r>
              <a:rPr sz="2400" spc="-5" dirty="0">
                <a:latin typeface="Times New Roman"/>
                <a:cs typeface="Times New Roman"/>
              </a:rPr>
              <a:t>index </a:t>
            </a:r>
            <a:r>
              <a:rPr sz="2400" dirty="0">
                <a:latin typeface="Times New Roman"/>
                <a:cs typeface="Times New Roman"/>
              </a:rPr>
              <a:t>to the </a:t>
            </a:r>
            <a:r>
              <a:rPr sz="2400" spc="-10" dirty="0">
                <a:latin typeface="Times New Roman"/>
                <a:cs typeface="Times New Roman"/>
              </a:rPr>
              <a:t>segment</a:t>
            </a:r>
            <a:r>
              <a:rPr sz="2400" spc="60" dirty="0">
                <a:latin typeface="Times New Roman"/>
                <a:cs typeface="Times New Roman"/>
              </a:rPr>
              <a:t> </a:t>
            </a:r>
            <a:r>
              <a:rPr sz="2400" spc="-5" dirty="0">
                <a:latin typeface="Times New Roman"/>
                <a:cs typeface="Times New Roman"/>
              </a:rPr>
              <a:t>table.</a:t>
            </a:r>
            <a:endParaRPr sz="2400">
              <a:latin typeface="Times New Roman"/>
              <a:cs typeface="Times New Roman"/>
            </a:endParaRPr>
          </a:p>
          <a:p>
            <a:pPr marL="256540" indent="-243840">
              <a:lnSpc>
                <a:spcPct val="100000"/>
              </a:lnSpc>
              <a:spcBef>
                <a:spcPts val="600"/>
              </a:spcBef>
              <a:buSzPct val="95833"/>
              <a:buFont typeface="Wingdings"/>
              <a:buChar char=""/>
              <a:tabLst>
                <a:tab pos="256540" algn="l"/>
                <a:tab pos="2052320" algn="l"/>
              </a:tabLst>
            </a:pPr>
            <a:r>
              <a:rPr sz="2400" dirty="0">
                <a:latin typeface="Times New Roman"/>
                <a:cs typeface="Times New Roman"/>
              </a:rPr>
              <a:t>The</a:t>
            </a:r>
            <a:r>
              <a:rPr sz="2400" spc="-35" dirty="0">
                <a:latin typeface="Times New Roman"/>
                <a:cs typeface="Times New Roman"/>
              </a:rPr>
              <a:t> </a:t>
            </a:r>
            <a:r>
              <a:rPr sz="2400" spc="-15" dirty="0">
                <a:latin typeface="Times New Roman"/>
                <a:cs typeface="Times New Roman"/>
              </a:rPr>
              <a:t>offset</a:t>
            </a:r>
            <a:r>
              <a:rPr sz="2400" spc="40" dirty="0">
                <a:latin typeface="Times New Roman"/>
                <a:cs typeface="Times New Roman"/>
              </a:rPr>
              <a:t> </a:t>
            </a:r>
            <a:r>
              <a:rPr sz="2400" spc="-135" dirty="0">
                <a:latin typeface="Times New Roman"/>
                <a:cs typeface="Times New Roman"/>
              </a:rPr>
              <a:t>‗d‘	</a:t>
            </a:r>
            <a:r>
              <a:rPr sz="2400" dirty="0">
                <a:latin typeface="Times New Roman"/>
                <a:cs typeface="Times New Roman"/>
              </a:rPr>
              <a:t>of the </a:t>
            </a:r>
            <a:r>
              <a:rPr sz="2400" spc="-5" dirty="0">
                <a:latin typeface="Times New Roman"/>
                <a:cs typeface="Times New Roman"/>
              </a:rPr>
              <a:t>logical address between </a:t>
            </a:r>
            <a:r>
              <a:rPr sz="2400" dirty="0">
                <a:latin typeface="Times New Roman"/>
                <a:cs typeface="Times New Roman"/>
              </a:rPr>
              <a:t>0 </a:t>
            </a:r>
            <a:r>
              <a:rPr sz="2400" spc="-5" dirty="0">
                <a:latin typeface="Times New Roman"/>
                <a:cs typeface="Times New Roman"/>
              </a:rPr>
              <a:t>and </a:t>
            </a:r>
            <a:r>
              <a:rPr sz="2400" dirty="0">
                <a:latin typeface="Times New Roman"/>
                <a:cs typeface="Times New Roman"/>
              </a:rPr>
              <a:t>the</a:t>
            </a:r>
            <a:r>
              <a:rPr sz="2400" spc="65" dirty="0">
                <a:latin typeface="Times New Roman"/>
                <a:cs typeface="Times New Roman"/>
              </a:rPr>
              <a:t> </a:t>
            </a:r>
            <a:r>
              <a:rPr sz="2400" dirty="0">
                <a:latin typeface="Times New Roman"/>
                <a:cs typeface="Times New Roman"/>
              </a:rPr>
              <a:t>limit.</a:t>
            </a:r>
            <a:endParaRPr sz="2400">
              <a:latin typeface="Times New Roman"/>
              <a:cs typeface="Times New Roman"/>
            </a:endParaRPr>
          </a:p>
          <a:p>
            <a:pPr marL="12700" marR="9525">
              <a:lnSpc>
                <a:spcPct val="100000"/>
              </a:lnSpc>
              <a:spcBef>
                <a:spcPts val="600"/>
              </a:spcBef>
              <a:buSzPct val="95833"/>
              <a:buFont typeface="Wingdings"/>
              <a:buChar char=""/>
              <a:tabLst>
                <a:tab pos="256540" algn="l"/>
              </a:tabLst>
            </a:pPr>
            <a:r>
              <a:rPr sz="2400" dirty="0">
                <a:latin typeface="Times New Roman"/>
                <a:cs typeface="Times New Roman"/>
              </a:rPr>
              <a:t>When </a:t>
            </a:r>
            <a:r>
              <a:rPr sz="2400" spc="-5" dirty="0">
                <a:latin typeface="Times New Roman"/>
                <a:cs typeface="Times New Roman"/>
              </a:rPr>
              <a:t>an </a:t>
            </a:r>
            <a:r>
              <a:rPr sz="2400" spc="-10" dirty="0">
                <a:latin typeface="Times New Roman"/>
                <a:cs typeface="Times New Roman"/>
              </a:rPr>
              <a:t>offset </a:t>
            </a:r>
            <a:r>
              <a:rPr sz="2400" dirty="0">
                <a:latin typeface="Times New Roman"/>
                <a:cs typeface="Times New Roman"/>
              </a:rPr>
              <a:t>is </a:t>
            </a:r>
            <a:r>
              <a:rPr sz="2400" spc="-5" dirty="0">
                <a:latin typeface="Times New Roman"/>
                <a:cs typeface="Times New Roman"/>
              </a:rPr>
              <a:t>legal, </a:t>
            </a:r>
            <a:r>
              <a:rPr sz="2400" dirty="0">
                <a:latin typeface="Times New Roman"/>
                <a:cs typeface="Times New Roman"/>
              </a:rPr>
              <a:t>it is </a:t>
            </a:r>
            <a:r>
              <a:rPr sz="2400" spc="-5" dirty="0">
                <a:latin typeface="Times New Roman"/>
                <a:cs typeface="Times New Roman"/>
              </a:rPr>
              <a:t>added </a:t>
            </a:r>
            <a:r>
              <a:rPr sz="2400" dirty="0">
                <a:latin typeface="Times New Roman"/>
                <a:cs typeface="Times New Roman"/>
              </a:rPr>
              <a:t>to the </a:t>
            </a:r>
            <a:r>
              <a:rPr sz="2400" spc="-5" dirty="0">
                <a:latin typeface="Times New Roman"/>
                <a:cs typeface="Times New Roman"/>
              </a:rPr>
              <a:t>segment base </a:t>
            </a:r>
            <a:r>
              <a:rPr sz="2400" dirty="0">
                <a:latin typeface="Times New Roman"/>
                <a:cs typeface="Times New Roman"/>
              </a:rPr>
              <a:t>to produce the  </a:t>
            </a:r>
            <a:r>
              <a:rPr sz="2400" spc="-5" dirty="0">
                <a:latin typeface="Times New Roman"/>
                <a:cs typeface="Times New Roman"/>
              </a:rPr>
              <a:t>address </a:t>
            </a:r>
            <a:r>
              <a:rPr sz="2400" dirty="0">
                <a:latin typeface="Times New Roman"/>
                <a:cs typeface="Times New Roman"/>
              </a:rPr>
              <a:t>in </a:t>
            </a:r>
            <a:r>
              <a:rPr sz="2400" spc="-15" dirty="0">
                <a:latin typeface="Times New Roman"/>
                <a:cs typeface="Times New Roman"/>
              </a:rPr>
              <a:t>physical</a:t>
            </a:r>
            <a:r>
              <a:rPr sz="2400" spc="55" dirty="0">
                <a:latin typeface="Times New Roman"/>
                <a:cs typeface="Times New Roman"/>
              </a:rPr>
              <a:t> </a:t>
            </a:r>
            <a:r>
              <a:rPr sz="2400" spc="-5" dirty="0">
                <a:latin typeface="Times New Roman"/>
                <a:cs typeface="Times New Roman"/>
              </a:rPr>
              <a:t>memory</a:t>
            </a:r>
            <a:endParaRPr sz="2400">
              <a:latin typeface="Times New Roman"/>
              <a:cs typeface="Times New Roman"/>
            </a:endParaRPr>
          </a:p>
          <a:p>
            <a:pPr marL="256540" indent="-243840">
              <a:lnSpc>
                <a:spcPct val="100000"/>
              </a:lnSpc>
              <a:spcBef>
                <a:spcPts val="605"/>
              </a:spcBef>
              <a:buSzPct val="95833"/>
              <a:buFont typeface="Wingdings"/>
              <a:buChar char=""/>
              <a:tabLst>
                <a:tab pos="256540" algn="l"/>
              </a:tabLst>
            </a:pPr>
            <a:r>
              <a:rPr sz="2400" dirty="0">
                <a:latin typeface="Times New Roman"/>
                <a:cs typeface="Times New Roman"/>
              </a:rPr>
              <a:t>When </a:t>
            </a:r>
            <a:r>
              <a:rPr sz="2400" spc="-5" dirty="0">
                <a:latin typeface="Times New Roman"/>
                <a:cs typeface="Times New Roman"/>
              </a:rPr>
              <a:t>an </a:t>
            </a:r>
            <a:r>
              <a:rPr sz="2400" spc="-15" dirty="0">
                <a:latin typeface="Times New Roman"/>
                <a:cs typeface="Times New Roman"/>
              </a:rPr>
              <a:t>offset </a:t>
            </a:r>
            <a:r>
              <a:rPr sz="2400" dirty="0">
                <a:latin typeface="Times New Roman"/>
                <a:cs typeface="Times New Roman"/>
              </a:rPr>
              <a:t>is </a:t>
            </a:r>
            <a:r>
              <a:rPr sz="2400" spc="-15" dirty="0">
                <a:latin typeface="Times New Roman"/>
                <a:cs typeface="Times New Roman"/>
              </a:rPr>
              <a:t>beyond </a:t>
            </a:r>
            <a:r>
              <a:rPr sz="2400" dirty="0">
                <a:latin typeface="Times New Roman"/>
                <a:cs typeface="Times New Roman"/>
              </a:rPr>
              <a:t>the limit, </a:t>
            </a:r>
            <a:r>
              <a:rPr sz="2400" spc="-5" dirty="0">
                <a:latin typeface="Times New Roman"/>
                <a:cs typeface="Times New Roman"/>
              </a:rPr>
              <a:t>trap </a:t>
            </a:r>
            <a:r>
              <a:rPr sz="2400" dirty="0">
                <a:latin typeface="Times New Roman"/>
                <a:cs typeface="Times New Roman"/>
              </a:rPr>
              <a:t>to the </a:t>
            </a:r>
            <a:r>
              <a:rPr sz="2400" spc="-5" dirty="0">
                <a:latin typeface="Times New Roman"/>
                <a:cs typeface="Times New Roman"/>
              </a:rPr>
              <a:t>operating</a:t>
            </a:r>
            <a:r>
              <a:rPr sz="2400" spc="35" dirty="0">
                <a:latin typeface="Times New Roman"/>
                <a:cs typeface="Times New Roman"/>
              </a:rPr>
              <a:t> </a:t>
            </a:r>
            <a:r>
              <a:rPr sz="2400" spc="-15" dirty="0">
                <a:latin typeface="Times New Roman"/>
                <a:cs typeface="Times New Roman"/>
              </a:rPr>
              <a:t>system</a:t>
            </a:r>
            <a:endParaRPr sz="2400">
              <a:latin typeface="Times New Roman"/>
              <a:cs typeface="Times New Roman"/>
            </a:endParaRPr>
          </a:p>
        </p:txBody>
      </p:sp>
      <p:sp>
        <p:nvSpPr>
          <p:cNvPr id="3" name="object 3"/>
          <p:cNvSpPr/>
          <p:nvPr/>
        </p:nvSpPr>
        <p:spPr>
          <a:xfrm>
            <a:off x="1814576" y="3173476"/>
            <a:ext cx="5791200" cy="3379724"/>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154427" y="20777"/>
            <a:ext cx="5303520" cy="454025"/>
          </a:xfrm>
          <a:prstGeom prst="rect">
            <a:avLst/>
          </a:prstGeom>
        </p:spPr>
        <p:txBody>
          <a:bodyPr vert="horz" wrap="square" lIns="0" tIns="13970" rIns="0" bIns="0" rtlCol="0">
            <a:spAutoFit/>
          </a:bodyPr>
          <a:lstStyle/>
          <a:p>
            <a:pPr marL="12700">
              <a:lnSpc>
                <a:spcPct val="100000"/>
              </a:lnSpc>
              <a:spcBef>
                <a:spcPts val="110"/>
              </a:spcBef>
            </a:pPr>
            <a:r>
              <a:rPr sz="2800" b="1" spc="5" dirty="0">
                <a:solidFill>
                  <a:srgbClr val="0033CC"/>
                </a:solidFill>
                <a:latin typeface="Times New Roman"/>
                <a:cs typeface="Times New Roman"/>
              </a:rPr>
              <a:t>Logical vs. Physical </a:t>
            </a:r>
            <a:r>
              <a:rPr sz="2800" b="1" dirty="0">
                <a:solidFill>
                  <a:srgbClr val="0033CC"/>
                </a:solidFill>
                <a:latin typeface="Times New Roman"/>
                <a:cs typeface="Times New Roman"/>
              </a:rPr>
              <a:t>Address</a:t>
            </a:r>
            <a:r>
              <a:rPr sz="2800" b="1" spc="-320" dirty="0">
                <a:solidFill>
                  <a:srgbClr val="0033CC"/>
                </a:solidFill>
                <a:latin typeface="Times New Roman"/>
                <a:cs typeface="Times New Roman"/>
              </a:rPr>
              <a:t> </a:t>
            </a:r>
            <a:r>
              <a:rPr sz="2800" b="1" spc="5" dirty="0">
                <a:solidFill>
                  <a:srgbClr val="0033CC"/>
                </a:solidFill>
                <a:latin typeface="Times New Roman"/>
                <a:cs typeface="Times New Roman"/>
              </a:rPr>
              <a:t>Space</a:t>
            </a:r>
            <a:endParaRPr sz="2800">
              <a:latin typeface="Times New Roman"/>
              <a:cs typeface="Times New Roman"/>
            </a:endParaRPr>
          </a:p>
        </p:txBody>
      </p:sp>
      <p:sp>
        <p:nvSpPr>
          <p:cNvPr id="3" name="object 3"/>
          <p:cNvSpPr txBox="1"/>
          <p:nvPr/>
        </p:nvSpPr>
        <p:spPr>
          <a:xfrm>
            <a:off x="78739" y="437364"/>
            <a:ext cx="8996045" cy="5511800"/>
          </a:xfrm>
          <a:prstGeom prst="rect">
            <a:avLst/>
          </a:prstGeom>
        </p:spPr>
        <p:txBody>
          <a:bodyPr vert="horz" wrap="square" lIns="0" tIns="100965" rIns="0" bIns="0" rtlCol="0">
            <a:spAutoFit/>
          </a:bodyPr>
          <a:lstStyle/>
          <a:p>
            <a:pPr marL="356870" indent="-344805" algn="just">
              <a:lnSpc>
                <a:spcPct val="100000"/>
              </a:lnSpc>
              <a:spcBef>
                <a:spcPts val="795"/>
              </a:spcBef>
              <a:buClr>
                <a:srgbClr val="993300"/>
              </a:buClr>
              <a:buSzPct val="110416"/>
              <a:buFont typeface="Wingdings"/>
              <a:buChar char=""/>
              <a:tabLst>
                <a:tab pos="357505" algn="l"/>
              </a:tabLst>
            </a:pPr>
            <a:r>
              <a:rPr sz="2400" b="1" dirty="0">
                <a:solidFill>
                  <a:srgbClr val="0033CC"/>
                </a:solidFill>
                <a:latin typeface="Times New Roman"/>
                <a:cs typeface="Times New Roman"/>
              </a:rPr>
              <a:t>Logical </a:t>
            </a:r>
            <a:r>
              <a:rPr sz="2400" b="1" spc="-5" dirty="0">
                <a:solidFill>
                  <a:srgbClr val="0033CC"/>
                </a:solidFill>
                <a:latin typeface="Times New Roman"/>
                <a:cs typeface="Times New Roman"/>
              </a:rPr>
              <a:t>address </a:t>
            </a:r>
            <a:r>
              <a:rPr sz="2400" b="1" dirty="0">
                <a:latin typeface="Times New Roman"/>
                <a:cs typeface="Times New Roman"/>
              </a:rPr>
              <a:t>: </a:t>
            </a:r>
            <a:r>
              <a:rPr sz="2400" spc="-5" dirty="0">
                <a:latin typeface="Times New Roman"/>
                <a:cs typeface="Times New Roman"/>
              </a:rPr>
              <a:t>An address </a:t>
            </a:r>
            <a:r>
              <a:rPr sz="2400" spc="-10" dirty="0">
                <a:latin typeface="Times New Roman"/>
                <a:cs typeface="Times New Roman"/>
              </a:rPr>
              <a:t>generated </a:t>
            </a:r>
            <a:r>
              <a:rPr sz="2400" dirty="0">
                <a:latin typeface="Times New Roman"/>
                <a:cs typeface="Times New Roman"/>
              </a:rPr>
              <a:t>by the</a:t>
            </a:r>
            <a:r>
              <a:rPr sz="2400" spc="65" dirty="0">
                <a:latin typeface="Times New Roman"/>
                <a:cs typeface="Times New Roman"/>
              </a:rPr>
              <a:t> </a:t>
            </a:r>
            <a:r>
              <a:rPr sz="2400" dirty="0">
                <a:latin typeface="Times New Roman"/>
                <a:cs typeface="Times New Roman"/>
              </a:rPr>
              <a:t>CPU</a:t>
            </a:r>
            <a:endParaRPr sz="2400">
              <a:latin typeface="Times New Roman"/>
              <a:cs typeface="Times New Roman"/>
            </a:endParaRPr>
          </a:p>
          <a:p>
            <a:pPr marL="356870" indent="-344805" algn="just">
              <a:lnSpc>
                <a:spcPct val="100000"/>
              </a:lnSpc>
              <a:spcBef>
                <a:spcPts val="1010"/>
              </a:spcBef>
              <a:buClr>
                <a:srgbClr val="993300"/>
              </a:buClr>
              <a:buSzPct val="110416"/>
              <a:buFont typeface="Wingdings"/>
              <a:buChar char=""/>
              <a:tabLst>
                <a:tab pos="357505" algn="l"/>
              </a:tabLst>
            </a:pPr>
            <a:r>
              <a:rPr sz="2400" b="1" spc="-5" dirty="0">
                <a:solidFill>
                  <a:srgbClr val="0033CC"/>
                </a:solidFill>
                <a:latin typeface="Times New Roman"/>
                <a:cs typeface="Times New Roman"/>
              </a:rPr>
              <a:t>Physical</a:t>
            </a:r>
            <a:r>
              <a:rPr sz="2400" b="1" spc="155" dirty="0">
                <a:solidFill>
                  <a:srgbClr val="0033CC"/>
                </a:solidFill>
                <a:latin typeface="Times New Roman"/>
                <a:cs typeface="Times New Roman"/>
              </a:rPr>
              <a:t> </a:t>
            </a:r>
            <a:r>
              <a:rPr sz="2400" b="1" spc="-5" dirty="0">
                <a:solidFill>
                  <a:srgbClr val="0033CC"/>
                </a:solidFill>
                <a:latin typeface="Times New Roman"/>
                <a:cs typeface="Times New Roman"/>
              </a:rPr>
              <a:t>address</a:t>
            </a:r>
            <a:r>
              <a:rPr sz="2400" b="1" spc="155" dirty="0">
                <a:solidFill>
                  <a:srgbClr val="0033CC"/>
                </a:solidFill>
                <a:latin typeface="Times New Roman"/>
                <a:cs typeface="Times New Roman"/>
              </a:rPr>
              <a:t> </a:t>
            </a:r>
            <a:r>
              <a:rPr sz="2400" dirty="0">
                <a:solidFill>
                  <a:srgbClr val="3366FF"/>
                </a:solidFill>
                <a:latin typeface="Times New Roman"/>
                <a:cs typeface="Times New Roman"/>
              </a:rPr>
              <a:t>:</a:t>
            </a:r>
            <a:r>
              <a:rPr sz="2400" spc="145" dirty="0">
                <a:solidFill>
                  <a:srgbClr val="3366FF"/>
                </a:solidFill>
                <a:latin typeface="Times New Roman"/>
                <a:cs typeface="Times New Roman"/>
              </a:rPr>
              <a:t> </a:t>
            </a:r>
            <a:r>
              <a:rPr sz="2400" spc="-5" dirty="0">
                <a:latin typeface="Times New Roman"/>
                <a:cs typeface="Times New Roman"/>
              </a:rPr>
              <a:t>An</a:t>
            </a:r>
            <a:r>
              <a:rPr sz="2400" spc="145" dirty="0">
                <a:latin typeface="Times New Roman"/>
                <a:cs typeface="Times New Roman"/>
              </a:rPr>
              <a:t> </a:t>
            </a:r>
            <a:r>
              <a:rPr sz="2400" spc="-5" dirty="0">
                <a:latin typeface="Times New Roman"/>
                <a:cs typeface="Times New Roman"/>
              </a:rPr>
              <a:t>address</a:t>
            </a:r>
            <a:r>
              <a:rPr sz="2400" spc="145" dirty="0">
                <a:latin typeface="Times New Roman"/>
                <a:cs typeface="Times New Roman"/>
              </a:rPr>
              <a:t> </a:t>
            </a:r>
            <a:r>
              <a:rPr sz="2400" dirty="0">
                <a:latin typeface="Times New Roman"/>
                <a:cs typeface="Times New Roman"/>
              </a:rPr>
              <a:t>seen</a:t>
            </a:r>
            <a:r>
              <a:rPr sz="2400" spc="150" dirty="0">
                <a:latin typeface="Times New Roman"/>
                <a:cs typeface="Times New Roman"/>
              </a:rPr>
              <a:t> </a:t>
            </a:r>
            <a:r>
              <a:rPr sz="2400" spc="20" dirty="0">
                <a:latin typeface="Times New Roman"/>
                <a:cs typeface="Times New Roman"/>
              </a:rPr>
              <a:t>by</a:t>
            </a:r>
            <a:r>
              <a:rPr sz="2400" spc="90" dirty="0">
                <a:latin typeface="Times New Roman"/>
                <a:cs typeface="Times New Roman"/>
              </a:rPr>
              <a:t> </a:t>
            </a:r>
            <a:r>
              <a:rPr sz="2400" dirty="0">
                <a:latin typeface="Times New Roman"/>
                <a:cs typeface="Times New Roman"/>
              </a:rPr>
              <a:t>the</a:t>
            </a:r>
            <a:r>
              <a:rPr sz="2400" spc="140" dirty="0">
                <a:latin typeface="Times New Roman"/>
                <a:cs typeface="Times New Roman"/>
              </a:rPr>
              <a:t> </a:t>
            </a:r>
            <a:r>
              <a:rPr sz="2400" dirty="0">
                <a:latin typeface="Times New Roman"/>
                <a:cs typeface="Times New Roman"/>
              </a:rPr>
              <a:t>memory</a:t>
            </a:r>
            <a:r>
              <a:rPr sz="2400" spc="125" dirty="0">
                <a:latin typeface="Times New Roman"/>
                <a:cs typeface="Times New Roman"/>
              </a:rPr>
              <a:t> </a:t>
            </a:r>
            <a:r>
              <a:rPr sz="2400" dirty="0">
                <a:latin typeface="Times New Roman"/>
                <a:cs typeface="Times New Roman"/>
              </a:rPr>
              <a:t>unit—that</a:t>
            </a:r>
            <a:r>
              <a:rPr sz="2400" spc="150" dirty="0">
                <a:latin typeface="Times New Roman"/>
                <a:cs typeface="Times New Roman"/>
              </a:rPr>
              <a:t> </a:t>
            </a:r>
            <a:r>
              <a:rPr sz="2400" dirty="0">
                <a:latin typeface="Times New Roman"/>
                <a:cs typeface="Times New Roman"/>
              </a:rPr>
              <a:t>is,</a:t>
            </a:r>
            <a:r>
              <a:rPr sz="2400" spc="150" dirty="0">
                <a:latin typeface="Times New Roman"/>
                <a:cs typeface="Times New Roman"/>
              </a:rPr>
              <a:t> </a:t>
            </a:r>
            <a:r>
              <a:rPr sz="2400" dirty="0">
                <a:latin typeface="Times New Roman"/>
                <a:cs typeface="Times New Roman"/>
              </a:rPr>
              <a:t>the</a:t>
            </a:r>
            <a:endParaRPr sz="2400">
              <a:latin typeface="Times New Roman"/>
              <a:cs typeface="Times New Roman"/>
            </a:endParaRPr>
          </a:p>
          <a:p>
            <a:pPr marL="356870" algn="just">
              <a:lnSpc>
                <a:spcPct val="100000"/>
              </a:lnSpc>
            </a:pPr>
            <a:r>
              <a:rPr sz="2400" dirty="0">
                <a:latin typeface="Times New Roman"/>
                <a:cs typeface="Times New Roman"/>
              </a:rPr>
              <a:t>one </a:t>
            </a:r>
            <a:r>
              <a:rPr sz="2400" spc="-5" dirty="0">
                <a:latin typeface="Times New Roman"/>
                <a:cs typeface="Times New Roman"/>
              </a:rPr>
              <a:t>loaded </a:t>
            </a:r>
            <a:r>
              <a:rPr sz="2400" dirty="0">
                <a:latin typeface="Times New Roman"/>
                <a:cs typeface="Times New Roman"/>
              </a:rPr>
              <a:t>into </a:t>
            </a:r>
            <a:r>
              <a:rPr sz="2400" spc="-5" dirty="0">
                <a:latin typeface="Times New Roman"/>
                <a:cs typeface="Times New Roman"/>
              </a:rPr>
              <a:t>Memory Address Register </a:t>
            </a:r>
            <a:r>
              <a:rPr sz="2400" dirty="0">
                <a:latin typeface="Times New Roman"/>
                <a:cs typeface="Times New Roman"/>
              </a:rPr>
              <a:t>[MAR] of the</a:t>
            </a:r>
            <a:r>
              <a:rPr sz="2400" spc="10" dirty="0">
                <a:latin typeface="Times New Roman"/>
                <a:cs typeface="Times New Roman"/>
              </a:rPr>
              <a:t> </a:t>
            </a:r>
            <a:r>
              <a:rPr sz="2400" spc="-5" dirty="0">
                <a:latin typeface="Times New Roman"/>
                <a:cs typeface="Times New Roman"/>
              </a:rPr>
              <a:t>memory</a:t>
            </a:r>
            <a:endParaRPr sz="2400">
              <a:latin typeface="Times New Roman"/>
              <a:cs typeface="Times New Roman"/>
            </a:endParaRPr>
          </a:p>
          <a:p>
            <a:pPr marL="356870" marR="7620" indent="-344805" algn="just">
              <a:lnSpc>
                <a:spcPct val="100000"/>
              </a:lnSpc>
              <a:spcBef>
                <a:spcPts val="1010"/>
              </a:spcBef>
              <a:buClr>
                <a:srgbClr val="993300"/>
              </a:buClr>
              <a:buSzPct val="110416"/>
              <a:buFont typeface="Wingdings"/>
              <a:buChar char=""/>
              <a:tabLst>
                <a:tab pos="357505" algn="l"/>
              </a:tabLst>
            </a:pPr>
            <a:r>
              <a:rPr sz="2400" spc="-5" dirty="0">
                <a:latin typeface="Times New Roman"/>
                <a:cs typeface="Times New Roman"/>
              </a:rPr>
              <a:t>Compile </a:t>
            </a:r>
            <a:r>
              <a:rPr sz="2400" dirty="0">
                <a:latin typeface="Times New Roman"/>
                <a:cs typeface="Times New Roman"/>
              </a:rPr>
              <a:t>or </a:t>
            </a:r>
            <a:r>
              <a:rPr sz="2400" spc="-15" dirty="0">
                <a:latin typeface="Times New Roman"/>
                <a:cs typeface="Times New Roman"/>
              </a:rPr>
              <a:t>Load </a:t>
            </a:r>
            <a:r>
              <a:rPr sz="2400" dirty="0">
                <a:latin typeface="Times New Roman"/>
                <a:cs typeface="Times New Roman"/>
              </a:rPr>
              <a:t>time </a:t>
            </a:r>
            <a:r>
              <a:rPr sz="2400" spc="-10" dirty="0">
                <a:latin typeface="Times New Roman"/>
                <a:cs typeface="Times New Roman"/>
              </a:rPr>
              <a:t>address </a:t>
            </a:r>
            <a:r>
              <a:rPr sz="2400" dirty="0">
                <a:latin typeface="Times New Roman"/>
                <a:cs typeface="Times New Roman"/>
              </a:rPr>
              <a:t>binding </a:t>
            </a:r>
            <a:r>
              <a:rPr sz="2400" spc="-5" dirty="0">
                <a:latin typeface="Times New Roman"/>
                <a:cs typeface="Times New Roman"/>
              </a:rPr>
              <a:t>generates identical logical and  </a:t>
            </a:r>
            <a:r>
              <a:rPr sz="2400" spc="-10" dirty="0">
                <a:latin typeface="Times New Roman"/>
                <a:cs typeface="Times New Roman"/>
              </a:rPr>
              <a:t>physical </a:t>
            </a:r>
            <a:r>
              <a:rPr sz="2400" spc="-5" dirty="0">
                <a:latin typeface="Times New Roman"/>
                <a:cs typeface="Times New Roman"/>
              </a:rPr>
              <a:t>addresses </a:t>
            </a:r>
            <a:r>
              <a:rPr sz="2400" dirty="0">
                <a:latin typeface="Times New Roman"/>
                <a:cs typeface="Times New Roman"/>
              </a:rPr>
              <a:t>[or] </a:t>
            </a:r>
            <a:r>
              <a:rPr sz="2400" spc="-10" dirty="0">
                <a:latin typeface="Times New Roman"/>
                <a:cs typeface="Times New Roman"/>
              </a:rPr>
              <a:t>Logical </a:t>
            </a:r>
            <a:r>
              <a:rPr sz="2400" spc="-5" dirty="0">
                <a:latin typeface="Times New Roman"/>
                <a:cs typeface="Times New Roman"/>
              </a:rPr>
              <a:t>and physical addresses </a:t>
            </a:r>
            <a:r>
              <a:rPr sz="2400" dirty="0">
                <a:latin typeface="Times New Roman"/>
                <a:cs typeface="Times New Roman"/>
              </a:rPr>
              <a:t>are the </a:t>
            </a:r>
            <a:r>
              <a:rPr sz="2400" spc="-5" dirty="0">
                <a:latin typeface="Times New Roman"/>
                <a:cs typeface="Times New Roman"/>
              </a:rPr>
              <a:t>same  </a:t>
            </a:r>
            <a:r>
              <a:rPr sz="2400" dirty="0">
                <a:latin typeface="Times New Roman"/>
                <a:cs typeface="Times New Roman"/>
              </a:rPr>
              <a:t>in compile-time </a:t>
            </a:r>
            <a:r>
              <a:rPr sz="2400" spc="-5" dirty="0">
                <a:latin typeface="Times New Roman"/>
                <a:cs typeface="Times New Roman"/>
              </a:rPr>
              <a:t>and </a:t>
            </a:r>
            <a:r>
              <a:rPr sz="2400" dirty="0">
                <a:latin typeface="Times New Roman"/>
                <a:cs typeface="Times New Roman"/>
              </a:rPr>
              <a:t>load-time </a:t>
            </a:r>
            <a:r>
              <a:rPr sz="2400" spc="-5" dirty="0">
                <a:latin typeface="Times New Roman"/>
                <a:cs typeface="Times New Roman"/>
              </a:rPr>
              <a:t>address-binding</a:t>
            </a:r>
            <a:r>
              <a:rPr sz="2400" spc="-90" dirty="0">
                <a:latin typeface="Times New Roman"/>
                <a:cs typeface="Times New Roman"/>
              </a:rPr>
              <a:t> </a:t>
            </a:r>
            <a:r>
              <a:rPr sz="2400" spc="-5" dirty="0">
                <a:latin typeface="Times New Roman"/>
                <a:cs typeface="Times New Roman"/>
              </a:rPr>
              <a:t>schemes;</a:t>
            </a:r>
            <a:endParaRPr sz="2400">
              <a:latin typeface="Times New Roman"/>
              <a:cs typeface="Times New Roman"/>
            </a:endParaRPr>
          </a:p>
          <a:p>
            <a:pPr marL="356870" marR="12065" indent="-344805" algn="just">
              <a:lnSpc>
                <a:spcPct val="100000"/>
              </a:lnSpc>
              <a:spcBef>
                <a:spcPts val="1015"/>
              </a:spcBef>
              <a:buClr>
                <a:srgbClr val="993300"/>
              </a:buClr>
              <a:buSzPct val="110416"/>
              <a:buFont typeface="Wingdings"/>
              <a:buChar char=""/>
              <a:tabLst>
                <a:tab pos="357505" algn="l"/>
              </a:tabLst>
            </a:pPr>
            <a:r>
              <a:rPr sz="2400" spc="-5" dirty="0">
                <a:latin typeface="Times New Roman"/>
                <a:cs typeface="Times New Roman"/>
              </a:rPr>
              <a:t>Execution-time </a:t>
            </a:r>
            <a:r>
              <a:rPr sz="2400" dirty="0">
                <a:latin typeface="Times New Roman"/>
                <a:cs typeface="Times New Roman"/>
              </a:rPr>
              <a:t>address-binding </a:t>
            </a:r>
            <a:r>
              <a:rPr sz="2400" spc="-5" dirty="0">
                <a:latin typeface="Times New Roman"/>
                <a:cs typeface="Times New Roman"/>
              </a:rPr>
              <a:t>scheme results </a:t>
            </a:r>
            <a:r>
              <a:rPr sz="2400" dirty="0">
                <a:latin typeface="Times New Roman"/>
                <a:cs typeface="Times New Roman"/>
              </a:rPr>
              <a:t>in </a:t>
            </a:r>
            <a:r>
              <a:rPr sz="2400" spc="-5" dirty="0">
                <a:latin typeface="Times New Roman"/>
                <a:cs typeface="Times New Roman"/>
              </a:rPr>
              <a:t>differing logical  and physical addresses. </a:t>
            </a:r>
            <a:r>
              <a:rPr sz="2400" spc="-20" dirty="0">
                <a:latin typeface="Times New Roman"/>
                <a:cs typeface="Times New Roman"/>
              </a:rPr>
              <a:t>In </a:t>
            </a:r>
            <a:r>
              <a:rPr sz="2400" spc="-5" dirty="0">
                <a:latin typeface="Times New Roman"/>
                <a:cs typeface="Times New Roman"/>
              </a:rPr>
              <a:t>that case, logical address </a:t>
            </a:r>
            <a:r>
              <a:rPr sz="2400" dirty="0">
                <a:latin typeface="Times New Roman"/>
                <a:cs typeface="Times New Roman"/>
              </a:rPr>
              <a:t>is </a:t>
            </a:r>
            <a:r>
              <a:rPr sz="2400" spc="-10" dirty="0">
                <a:latin typeface="Times New Roman"/>
                <a:cs typeface="Times New Roman"/>
              </a:rPr>
              <a:t>referred </a:t>
            </a:r>
            <a:r>
              <a:rPr sz="2400" spc="-15" dirty="0">
                <a:latin typeface="Times New Roman"/>
                <a:cs typeface="Times New Roman"/>
              </a:rPr>
              <a:t>as  </a:t>
            </a:r>
            <a:r>
              <a:rPr sz="2400" spc="-5" dirty="0">
                <a:latin typeface="Times New Roman"/>
                <a:cs typeface="Times New Roman"/>
              </a:rPr>
              <a:t>virtual</a:t>
            </a:r>
            <a:r>
              <a:rPr sz="2400" spc="-50" dirty="0">
                <a:latin typeface="Times New Roman"/>
                <a:cs typeface="Times New Roman"/>
              </a:rPr>
              <a:t> </a:t>
            </a:r>
            <a:r>
              <a:rPr sz="2400" spc="-5" dirty="0">
                <a:latin typeface="Times New Roman"/>
                <a:cs typeface="Times New Roman"/>
              </a:rPr>
              <a:t>address</a:t>
            </a:r>
            <a:endParaRPr sz="2400">
              <a:latin typeface="Times New Roman"/>
              <a:cs typeface="Times New Roman"/>
            </a:endParaRPr>
          </a:p>
          <a:p>
            <a:pPr marL="356870" indent="-344805" algn="just">
              <a:lnSpc>
                <a:spcPct val="100000"/>
              </a:lnSpc>
              <a:spcBef>
                <a:spcPts val="1010"/>
              </a:spcBef>
              <a:buClr>
                <a:srgbClr val="993300"/>
              </a:buClr>
              <a:buSzPct val="110416"/>
              <a:buFont typeface="Wingdings"/>
              <a:buChar char=""/>
              <a:tabLst>
                <a:tab pos="357505" algn="l"/>
              </a:tabLst>
            </a:pPr>
            <a:r>
              <a:rPr sz="2400" b="1" spc="-5" dirty="0">
                <a:solidFill>
                  <a:srgbClr val="0033CC"/>
                </a:solidFill>
                <a:latin typeface="Times New Roman"/>
                <a:cs typeface="Times New Roman"/>
              </a:rPr>
              <a:t>Logical</a:t>
            </a:r>
            <a:r>
              <a:rPr sz="2400" b="1" spc="105" dirty="0">
                <a:solidFill>
                  <a:srgbClr val="0033CC"/>
                </a:solidFill>
                <a:latin typeface="Times New Roman"/>
                <a:cs typeface="Times New Roman"/>
              </a:rPr>
              <a:t> </a:t>
            </a:r>
            <a:r>
              <a:rPr sz="2400" b="1" spc="-5" dirty="0">
                <a:solidFill>
                  <a:srgbClr val="0033CC"/>
                </a:solidFill>
                <a:latin typeface="Times New Roman"/>
                <a:cs typeface="Times New Roman"/>
              </a:rPr>
              <a:t>address</a:t>
            </a:r>
            <a:r>
              <a:rPr sz="2400" b="1" spc="130" dirty="0">
                <a:solidFill>
                  <a:srgbClr val="0033CC"/>
                </a:solidFill>
                <a:latin typeface="Times New Roman"/>
                <a:cs typeface="Times New Roman"/>
              </a:rPr>
              <a:t> </a:t>
            </a:r>
            <a:r>
              <a:rPr sz="2400" b="1" spc="-5" dirty="0">
                <a:solidFill>
                  <a:srgbClr val="0033CC"/>
                </a:solidFill>
                <a:latin typeface="Times New Roman"/>
                <a:cs typeface="Times New Roman"/>
              </a:rPr>
              <a:t>space</a:t>
            </a:r>
            <a:r>
              <a:rPr sz="2400" b="1" spc="125" dirty="0">
                <a:solidFill>
                  <a:srgbClr val="0033CC"/>
                </a:solidFill>
                <a:latin typeface="Times New Roman"/>
                <a:cs typeface="Times New Roman"/>
              </a:rPr>
              <a:t> </a:t>
            </a:r>
            <a:r>
              <a:rPr sz="2400" spc="-10" dirty="0">
                <a:latin typeface="Times New Roman"/>
                <a:cs typeface="Times New Roman"/>
              </a:rPr>
              <a:t>is</a:t>
            </a:r>
            <a:r>
              <a:rPr sz="2400" spc="125" dirty="0">
                <a:latin typeface="Times New Roman"/>
                <a:cs typeface="Times New Roman"/>
              </a:rPr>
              <a:t> </a:t>
            </a:r>
            <a:r>
              <a:rPr sz="2400" dirty="0">
                <a:latin typeface="Times New Roman"/>
                <a:cs typeface="Times New Roman"/>
              </a:rPr>
              <a:t>the</a:t>
            </a:r>
            <a:r>
              <a:rPr sz="2400" spc="120" dirty="0">
                <a:latin typeface="Times New Roman"/>
                <a:cs typeface="Times New Roman"/>
              </a:rPr>
              <a:t> </a:t>
            </a:r>
            <a:r>
              <a:rPr sz="2400" spc="-5" dirty="0">
                <a:latin typeface="Times New Roman"/>
                <a:cs typeface="Times New Roman"/>
              </a:rPr>
              <a:t>set</a:t>
            </a:r>
            <a:r>
              <a:rPr sz="2400" spc="105" dirty="0">
                <a:latin typeface="Times New Roman"/>
                <a:cs typeface="Times New Roman"/>
              </a:rPr>
              <a:t> </a:t>
            </a:r>
            <a:r>
              <a:rPr sz="2400" spc="-5" dirty="0">
                <a:latin typeface="Times New Roman"/>
                <a:cs typeface="Times New Roman"/>
              </a:rPr>
              <a:t>of</a:t>
            </a:r>
            <a:r>
              <a:rPr sz="2400" spc="120" dirty="0">
                <a:latin typeface="Times New Roman"/>
                <a:cs typeface="Times New Roman"/>
              </a:rPr>
              <a:t> </a:t>
            </a:r>
            <a:r>
              <a:rPr sz="2400" spc="-5" dirty="0">
                <a:latin typeface="Times New Roman"/>
                <a:cs typeface="Times New Roman"/>
              </a:rPr>
              <a:t>all</a:t>
            </a:r>
            <a:r>
              <a:rPr sz="2400" spc="105" dirty="0">
                <a:latin typeface="Times New Roman"/>
                <a:cs typeface="Times New Roman"/>
              </a:rPr>
              <a:t> </a:t>
            </a:r>
            <a:r>
              <a:rPr sz="2400" spc="-10" dirty="0">
                <a:latin typeface="Times New Roman"/>
                <a:cs typeface="Times New Roman"/>
              </a:rPr>
              <a:t>logical</a:t>
            </a:r>
            <a:r>
              <a:rPr sz="2400" spc="130" dirty="0">
                <a:latin typeface="Times New Roman"/>
                <a:cs typeface="Times New Roman"/>
              </a:rPr>
              <a:t> </a:t>
            </a:r>
            <a:r>
              <a:rPr sz="2400" spc="-10" dirty="0">
                <a:latin typeface="Times New Roman"/>
                <a:cs typeface="Times New Roman"/>
              </a:rPr>
              <a:t>addresses</a:t>
            </a:r>
            <a:r>
              <a:rPr sz="2400" spc="150" dirty="0">
                <a:latin typeface="Times New Roman"/>
                <a:cs typeface="Times New Roman"/>
              </a:rPr>
              <a:t> </a:t>
            </a:r>
            <a:r>
              <a:rPr sz="2400" spc="-5" dirty="0">
                <a:latin typeface="Times New Roman"/>
                <a:cs typeface="Times New Roman"/>
              </a:rPr>
              <a:t>generated</a:t>
            </a:r>
            <a:r>
              <a:rPr sz="2400" spc="120" dirty="0">
                <a:latin typeface="Times New Roman"/>
                <a:cs typeface="Times New Roman"/>
              </a:rPr>
              <a:t> </a:t>
            </a:r>
            <a:r>
              <a:rPr sz="2400" spc="20" dirty="0">
                <a:latin typeface="Times New Roman"/>
                <a:cs typeface="Times New Roman"/>
              </a:rPr>
              <a:t>by</a:t>
            </a:r>
            <a:endParaRPr sz="2400">
              <a:latin typeface="Times New Roman"/>
              <a:cs typeface="Times New Roman"/>
            </a:endParaRPr>
          </a:p>
          <a:p>
            <a:pPr marL="356870" algn="just">
              <a:lnSpc>
                <a:spcPct val="100000"/>
              </a:lnSpc>
            </a:pPr>
            <a:r>
              <a:rPr sz="2400" dirty="0">
                <a:latin typeface="Times New Roman"/>
                <a:cs typeface="Times New Roman"/>
              </a:rPr>
              <a:t>a</a:t>
            </a:r>
            <a:r>
              <a:rPr sz="2400" spc="-40" dirty="0">
                <a:latin typeface="Times New Roman"/>
                <a:cs typeface="Times New Roman"/>
              </a:rPr>
              <a:t> </a:t>
            </a:r>
            <a:r>
              <a:rPr sz="2400" spc="-10" dirty="0">
                <a:latin typeface="Times New Roman"/>
                <a:cs typeface="Times New Roman"/>
              </a:rPr>
              <a:t>program</a:t>
            </a:r>
            <a:endParaRPr sz="2400">
              <a:latin typeface="Times New Roman"/>
              <a:cs typeface="Times New Roman"/>
            </a:endParaRPr>
          </a:p>
          <a:p>
            <a:pPr marL="356870" marR="15240" indent="-344805" algn="just">
              <a:lnSpc>
                <a:spcPct val="100000"/>
              </a:lnSpc>
              <a:spcBef>
                <a:spcPts val="1015"/>
              </a:spcBef>
              <a:buClr>
                <a:srgbClr val="993300"/>
              </a:buClr>
              <a:buSzPct val="110416"/>
              <a:buFont typeface="Wingdings"/>
              <a:buChar char=""/>
              <a:tabLst>
                <a:tab pos="357505" algn="l"/>
              </a:tabLst>
            </a:pPr>
            <a:r>
              <a:rPr sz="2400" b="1" spc="-5" dirty="0">
                <a:solidFill>
                  <a:srgbClr val="0033CC"/>
                </a:solidFill>
                <a:latin typeface="Times New Roman"/>
                <a:cs typeface="Times New Roman"/>
              </a:rPr>
              <a:t>Physical address space </a:t>
            </a:r>
            <a:r>
              <a:rPr sz="2400" dirty="0">
                <a:latin typeface="Times New Roman"/>
                <a:cs typeface="Times New Roman"/>
              </a:rPr>
              <a:t>is the </a:t>
            </a:r>
            <a:r>
              <a:rPr sz="2400" spc="-5" dirty="0">
                <a:latin typeface="Times New Roman"/>
                <a:cs typeface="Times New Roman"/>
              </a:rPr>
              <a:t>set </a:t>
            </a:r>
            <a:r>
              <a:rPr sz="2400" dirty="0">
                <a:latin typeface="Times New Roman"/>
                <a:cs typeface="Times New Roman"/>
              </a:rPr>
              <a:t>of </a:t>
            </a:r>
            <a:r>
              <a:rPr sz="2400" spc="-5" dirty="0">
                <a:latin typeface="Times New Roman"/>
                <a:cs typeface="Times New Roman"/>
              </a:rPr>
              <a:t>all </a:t>
            </a:r>
            <a:r>
              <a:rPr sz="2400" spc="-10" dirty="0">
                <a:latin typeface="Times New Roman"/>
                <a:cs typeface="Times New Roman"/>
              </a:rPr>
              <a:t>physical </a:t>
            </a:r>
            <a:r>
              <a:rPr sz="2400" dirty="0">
                <a:latin typeface="Times New Roman"/>
                <a:cs typeface="Times New Roman"/>
              </a:rPr>
              <a:t>addresses  </a:t>
            </a:r>
            <a:r>
              <a:rPr sz="2400" spc="-5" dirty="0">
                <a:latin typeface="Times New Roman"/>
                <a:cs typeface="Times New Roman"/>
              </a:rPr>
              <a:t>corresponding </a:t>
            </a:r>
            <a:r>
              <a:rPr sz="2400" dirty="0">
                <a:latin typeface="Times New Roman"/>
                <a:cs typeface="Times New Roman"/>
              </a:rPr>
              <a:t>to those </a:t>
            </a:r>
            <a:r>
              <a:rPr sz="2400" spc="-10" dirty="0">
                <a:latin typeface="Times New Roman"/>
                <a:cs typeface="Times New Roman"/>
              </a:rPr>
              <a:t>logical</a:t>
            </a:r>
            <a:r>
              <a:rPr sz="2400" spc="-5" dirty="0">
                <a:latin typeface="Times New Roman"/>
                <a:cs typeface="Times New Roman"/>
              </a:rPr>
              <a:t> addresses</a:t>
            </a:r>
            <a:endParaRPr sz="2400">
              <a:latin typeface="Times New Roman"/>
              <a:cs typeface="Times New Roman"/>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9144000" cy="6857998"/>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9144000" cy="6857998"/>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95332" y="0"/>
            <a:ext cx="8912042" cy="6857999"/>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9024157" cy="6857998"/>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500376" y="20777"/>
            <a:ext cx="3758565" cy="454025"/>
          </a:xfrm>
          <a:prstGeom prst="rect">
            <a:avLst/>
          </a:prstGeom>
        </p:spPr>
        <p:txBody>
          <a:bodyPr vert="horz" wrap="square" lIns="0" tIns="13970" rIns="0" bIns="0" rtlCol="0">
            <a:spAutoFit/>
          </a:bodyPr>
          <a:lstStyle/>
          <a:p>
            <a:pPr marL="12700">
              <a:lnSpc>
                <a:spcPct val="100000"/>
              </a:lnSpc>
              <a:spcBef>
                <a:spcPts val="110"/>
              </a:spcBef>
            </a:pPr>
            <a:r>
              <a:rPr sz="2800" b="1" dirty="0">
                <a:solidFill>
                  <a:srgbClr val="0033CC"/>
                </a:solidFill>
                <a:latin typeface="Times New Roman"/>
                <a:cs typeface="Times New Roman"/>
              </a:rPr>
              <a:t>Segmentation</a:t>
            </a:r>
            <a:r>
              <a:rPr sz="2800" b="1" spc="-125" dirty="0">
                <a:solidFill>
                  <a:srgbClr val="0033CC"/>
                </a:solidFill>
                <a:latin typeface="Times New Roman"/>
                <a:cs typeface="Times New Roman"/>
              </a:rPr>
              <a:t> </a:t>
            </a:r>
            <a:r>
              <a:rPr sz="2800" b="1" spc="10" dirty="0">
                <a:solidFill>
                  <a:srgbClr val="0033CC"/>
                </a:solidFill>
                <a:latin typeface="Times New Roman"/>
                <a:cs typeface="Times New Roman"/>
              </a:rPr>
              <a:t>Hardware</a:t>
            </a:r>
            <a:endParaRPr sz="2800">
              <a:latin typeface="Times New Roman"/>
              <a:cs typeface="Times New Roman"/>
            </a:endParaRPr>
          </a:p>
        </p:txBody>
      </p:sp>
      <p:sp>
        <p:nvSpPr>
          <p:cNvPr id="3" name="object 3"/>
          <p:cNvSpPr/>
          <p:nvPr/>
        </p:nvSpPr>
        <p:spPr>
          <a:xfrm>
            <a:off x="471487" y="665226"/>
            <a:ext cx="8201025" cy="5653024"/>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31366" y="20777"/>
            <a:ext cx="5296535" cy="454025"/>
          </a:xfrm>
          <a:prstGeom prst="rect">
            <a:avLst/>
          </a:prstGeom>
        </p:spPr>
        <p:txBody>
          <a:bodyPr vert="horz" wrap="square" lIns="0" tIns="13970" rIns="0" bIns="0" rtlCol="0">
            <a:spAutoFit/>
          </a:bodyPr>
          <a:lstStyle/>
          <a:p>
            <a:pPr marL="12700">
              <a:lnSpc>
                <a:spcPct val="100000"/>
              </a:lnSpc>
              <a:spcBef>
                <a:spcPts val="110"/>
              </a:spcBef>
            </a:pPr>
            <a:r>
              <a:rPr sz="2800" b="1" spc="5" dirty="0">
                <a:solidFill>
                  <a:srgbClr val="0033CC"/>
                </a:solidFill>
                <a:latin typeface="Times New Roman"/>
                <a:cs typeface="Times New Roman"/>
              </a:rPr>
              <a:t>Segmentation </a:t>
            </a:r>
            <a:r>
              <a:rPr sz="2800" b="1" dirty="0">
                <a:solidFill>
                  <a:srgbClr val="0033CC"/>
                </a:solidFill>
                <a:latin typeface="Times New Roman"/>
                <a:cs typeface="Times New Roman"/>
              </a:rPr>
              <a:t>Architecture</a:t>
            </a:r>
            <a:r>
              <a:rPr sz="2800" b="1" spc="-140" dirty="0">
                <a:solidFill>
                  <a:srgbClr val="0033CC"/>
                </a:solidFill>
                <a:latin typeface="Times New Roman"/>
                <a:cs typeface="Times New Roman"/>
              </a:rPr>
              <a:t> </a:t>
            </a:r>
            <a:r>
              <a:rPr sz="2800" b="1" dirty="0">
                <a:solidFill>
                  <a:srgbClr val="0033CC"/>
                </a:solidFill>
                <a:latin typeface="Times New Roman"/>
                <a:cs typeface="Times New Roman"/>
              </a:rPr>
              <a:t>(Cont.)</a:t>
            </a:r>
            <a:endParaRPr sz="2800">
              <a:latin typeface="Times New Roman"/>
              <a:cs typeface="Times New Roman"/>
            </a:endParaRPr>
          </a:p>
        </p:txBody>
      </p:sp>
      <p:sp>
        <p:nvSpPr>
          <p:cNvPr id="3" name="object 3"/>
          <p:cNvSpPr txBox="1"/>
          <p:nvPr/>
        </p:nvSpPr>
        <p:spPr>
          <a:xfrm>
            <a:off x="78739" y="529439"/>
            <a:ext cx="8066405" cy="3315970"/>
          </a:xfrm>
          <a:prstGeom prst="rect">
            <a:avLst/>
          </a:prstGeom>
        </p:spPr>
        <p:txBody>
          <a:bodyPr vert="horz" wrap="square" lIns="0" tIns="100965" rIns="0" bIns="0" rtlCol="0">
            <a:spAutoFit/>
          </a:bodyPr>
          <a:lstStyle/>
          <a:p>
            <a:pPr marL="356870" indent="-344805">
              <a:lnSpc>
                <a:spcPct val="100000"/>
              </a:lnSpc>
              <a:spcBef>
                <a:spcPts val="795"/>
              </a:spcBef>
              <a:buClr>
                <a:srgbClr val="993300"/>
              </a:buClr>
              <a:buSzPct val="110416"/>
              <a:buFont typeface="Wingdings"/>
              <a:buChar char=""/>
              <a:tabLst>
                <a:tab pos="356870" algn="l"/>
                <a:tab pos="357505" algn="l"/>
              </a:tabLst>
            </a:pPr>
            <a:r>
              <a:rPr sz="2400" spc="-5" dirty="0">
                <a:latin typeface="Times New Roman"/>
                <a:cs typeface="Times New Roman"/>
              </a:rPr>
              <a:t>Protection</a:t>
            </a:r>
            <a:endParaRPr sz="2400">
              <a:latin typeface="Times New Roman"/>
              <a:cs typeface="Times New Roman"/>
            </a:endParaRPr>
          </a:p>
          <a:p>
            <a:pPr marL="756285" lvl="1" indent="-287020">
              <a:lnSpc>
                <a:spcPct val="100000"/>
              </a:lnSpc>
              <a:spcBef>
                <a:spcPts val="1010"/>
              </a:spcBef>
              <a:buClr>
                <a:srgbClr val="CC6600"/>
              </a:buClr>
              <a:buSzPct val="110416"/>
              <a:buFont typeface="Arial"/>
              <a:buChar char="•"/>
              <a:tabLst>
                <a:tab pos="756285" algn="l"/>
                <a:tab pos="756920" algn="l"/>
              </a:tabLst>
            </a:pPr>
            <a:r>
              <a:rPr sz="2400" dirty="0">
                <a:latin typeface="Times New Roman"/>
                <a:cs typeface="Times New Roman"/>
              </a:rPr>
              <a:t>With </a:t>
            </a:r>
            <a:r>
              <a:rPr sz="2400" spc="-10" dirty="0">
                <a:latin typeface="Times New Roman"/>
                <a:cs typeface="Times New Roman"/>
              </a:rPr>
              <a:t>each </a:t>
            </a:r>
            <a:r>
              <a:rPr sz="2400" spc="-5" dirty="0">
                <a:latin typeface="Times New Roman"/>
                <a:cs typeface="Times New Roman"/>
              </a:rPr>
              <a:t>entry </a:t>
            </a:r>
            <a:r>
              <a:rPr sz="2400" dirty="0">
                <a:latin typeface="Times New Roman"/>
                <a:cs typeface="Times New Roman"/>
              </a:rPr>
              <a:t>in </a:t>
            </a:r>
            <a:r>
              <a:rPr sz="2400" spc="-10" dirty="0">
                <a:latin typeface="Times New Roman"/>
                <a:cs typeface="Times New Roman"/>
              </a:rPr>
              <a:t>segment </a:t>
            </a:r>
            <a:r>
              <a:rPr sz="2400" spc="-5" dirty="0">
                <a:latin typeface="Times New Roman"/>
                <a:cs typeface="Times New Roman"/>
              </a:rPr>
              <a:t>table</a:t>
            </a:r>
            <a:r>
              <a:rPr sz="2400" spc="-25" dirty="0">
                <a:latin typeface="Times New Roman"/>
                <a:cs typeface="Times New Roman"/>
              </a:rPr>
              <a:t> </a:t>
            </a:r>
            <a:r>
              <a:rPr sz="2400" spc="-5" dirty="0">
                <a:latin typeface="Times New Roman"/>
                <a:cs typeface="Times New Roman"/>
              </a:rPr>
              <a:t>associate:</a:t>
            </a:r>
            <a:endParaRPr sz="2400">
              <a:latin typeface="Times New Roman"/>
              <a:cs typeface="Times New Roman"/>
            </a:endParaRPr>
          </a:p>
          <a:p>
            <a:pPr marL="869315">
              <a:lnSpc>
                <a:spcPct val="100000"/>
              </a:lnSpc>
              <a:spcBef>
                <a:spcPts val="1010"/>
              </a:spcBef>
            </a:pPr>
            <a:r>
              <a:rPr sz="1800" spc="-5" dirty="0">
                <a:solidFill>
                  <a:srgbClr val="009900"/>
                </a:solidFill>
                <a:latin typeface="Webdings"/>
                <a:cs typeface="Webdings"/>
              </a:rPr>
              <a:t></a:t>
            </a:r>
            <a:r>
              <a:rPr sz="2400" spc="-5" dirty="0">
                <a:latin typeface="Times New Roman"/>
                <a:cs typeface="Times New Roman"/>
              </a:rPr>
              <a:t>validation </a:t>
            </a:r>
            <a:r>
              <a:rPr sz="2400" dirty="0">
                <a:latin typeface="Times New Roman"/>
                <a:cs typeface="Times New Roman"/>
              </a:rPr>
              <a:t>bit = 0 </a:t>
            </a:r>
            <a:r>
              <a:rPr sz="2400" dirty="0">
                <a:latin typeface="Symbol"/>
                <a:cs typeface="Symbol"/>
              </a:rPr>
              <a:t></a:t>
            </a:r>
            <a:r>
              <a:rPr sz="2400" dirty="0">
                <a:latin typeface="Times New Roman"/>
                <a:cs typeface="Times New Roman"/>
              </a:rPr>
              <a:t> </a:t>
            </a:r>
            <a:r>
              <a:rPr sz="2400" spc="-5" dirty="0">
                <a:latin typeface="Times New Roman"/>
                <a:cs typeface="Times New Roman"/>
              </a:rPr>
              <a:t>illegal</a:t>
            </a:r>
            <a:r>
              <a:rPr sz="2400" spc="-65" dirty="0">
                <a:latin typeface="Times New Roman"/>
                <a:cs typeface="Times New Roman"/>
              </a:rPr>
              <a:t> </a:t>
            </a:r>
            <a:r>
              <a:rPr sz="2400" spc="-10" dirty="0">
                <a:latin typeface="Times New Roman"/>
                <a:cs typeface="Times New Roman"/>
              </a:rPr>
              <a:t>segment</a:t>
            </a:r>
            <a:endParaRPr sz="2400">
              <a:latin typeface="Times New Roman"/>
              <a:cs typeface="Times New Roman"/>
            </a:endParaRPr>
          </a:p>
          <a:p>
            <a:pPr marL="869315">
              <a:lnSpc>
                <a:spcPct val="100000"/>
              </a:lnSpc>
              <a:spcBef>
                <a:spcPts val="1010"/>
              </a:spcBef>
            </a:pPr>
            <a:r>
              <a:rPr sz="1800" spc="-5" dirty="0">
                <a:solidFill>
                  <a:srgbClr val="009900"/>
                </a:solidFill>
                <a:latin typeface="Webdings"/>
                <a:cs typeface="Webdings"/>
              </a:rPr>
              <a:t></a:t>
            </a:r>
            <a:r>
              <a:rPr sz="2400" spc="-5" dirty="0">
                <a:latin typeface="Times New Roman"/>
                <a:cs typeface="Times New Roman"/>
              </a:rPr>
              <a:t>read/write privileges</a:t>
            </a:r>
            <a:endParaRPr sz="2400">
              <a:latin typeface="Times New Roman"/>
              <a:cs typeface="Times New Roman"/>
            </a:endParaRPr>
          </a:p>
          <a:p>
            <a:pPr marL="356870" indent="-344805">
              <a:lnSpc>
                <a:spcPct val="100000"/>
              </a:lnSpc>
              <a:spcBef>
                <a:spcPts val="1010"/>
              </a:spcBef>
              <a:buClr>
                <a:srgbClr val="993300"/>
              </a:buClr>
              <a:buSzPct val="110416"/>
              <a:buFont typeface="Wingdings"/>
              <a:buChar char=""/>
              <a:tabLst>
                <a:tab pos="356870" algn="l"/>
                <a:tab pos="357505" algn="l"/>
              </a:tabLst>
            </a:pPr>
            <a:r>
              <a:rPr sz="2400" spc="-5" dirty="0">
                <a:latin typeface="Times New Roman"/>
                <a:cs typeface="Times New Roman"/>
              </a:rPr>
              <a:t>Protection </a:t>
            </a:r>
            <a:r>
              <a:rPr sz="2400" dirty="0">
                <a:latin typeface="Times New Roman"/>
                <a:cs typeface="Times New Roman"/>
              </a:rPr>
              <a:t>bits </a:t>
            </a:r>
            <a:r>
              <a:rPr sz="2400" spc="-5" dirty="0">
                <a:latin typeface="Times New Roman"/>
                <a:cs typeface="Times New Roman"/>
              </a:rPr>
              <a:t>associated </a:t>
            </a:r>
            <a:r>
              <a:rPr sz="2400" dirty="0">
                <a:latin typeface="Times New Roman"/>
                <a:cs typeface="Times New Roman"/>
              </a:rPr>
              <a:t>with</a:t>
            </a:r>
            <a:r>
              <a:rPr sz="2400" spc="-45" dirty="0">
                <a:latin typeface="Times New Roman"/>
                <a:cs typeface="Times New Roman"/>
              </a:rPr>
              <a:t> </a:t>
            </a:r>
            <a:r>
              <a:rPr sz="2400" spc="-5" dirty="0">
                <a:latin typeface="Times New Roman"/>
                <a:cs typeface="Times New Roman"/>
              </a:rPr>
              <a:t>segments</a:t>
            </a:r>
            <a:endParaRPr sz="2400">
              <a:latin typeface="Times New Roman"/>
              <a:cs typeface="Times New Roman"/>
            </a:endParaRPr>
          </a:p>
          <a:p>
            <a:pPr marL="356870" marR="5080" indent="-344805">
              <a:lnSpc>
                <a:spcPct val="100000"/>
              </a:lnSpc>
              <a:spcBef>
                <a:spcPts val="1010"/>
              </a:spcBef>
              <a:buClr>
                <a:srgbClr val="993300"/>
              </a:buClr>
              <a:buSzPct val="110416"/>
              <a:buFont typeface="Wingdings"/>
              <a:buChar char=""/>
              <a:tabLst>
                <a:tab pos="356870" algn="l"/>
                <a:tab pos="357505" algn="l"/>
              </a:tabLst>
            </a:pPr>
            <a:r>
              <a:rPr sz="2400" spc="-5" dirty="0">
                <a:latin typeface="Times New Roman"/>
                <a:cs typeface="Times New Roman"/>
              </a:rPr>
              <a:t>Since segments </a:t>
            </a:r>
            <a:r>
              <a:rPr sz="2400" spc="-10" dirty="0">
                <a:latin typeface="Times New Roman"/>
                <a:cs typeface="Times New Roman"/>
              </a:rPr>
              <a:t>vary </a:t>
            </a:r>
            <a:r>
              <a:rPr sz="2400" dirty="0">
                <a:latin typeface="Times New Roman"/>
                <a:cs typeface="Times New Roman"/>
              </a:rPr>
              <a:t>in </a:t>
            </a:r>
            <a:r>
              <a:rPr sz="2400" spc="-5" dirty="0">
                <a:latin typeface="Times New Roman"/>
                <a:cs typeface="Times New Roman"/>
              </a:rPr>
              <a:t>length, memory allocation </a:t>
            </a:r>
            <a:r>
              <a:rPr sz="2400" dirty="0">
                <a:latin typeface="Times New Roman"/>
                <a:cs typeface="Times New Roman"/>
              </a:rPr>
              <a:t>is a </a:t>
            </a:r>
            <a:r>
              <a:rPr sz="2400" spc="-15" dirty="0">
                <a:latin typeface="Times New Roman"/>
                <a:cs typeface="Times New Roman"/>
              </a:rPr>
              <a:t>dynamic  </a:t>
            </a:r>
            <a:r>
              <a:rPr sz="2400" spc="-5" dirty="0">
                <a:latin typeface="Times New Roman"/>
                <a:cs typeface="Times New Roman"/>
              </a:rPr>
              <a:t>storage-allocation problem</a:t>
            </a:r>
            <a:endParaRPr sz="2400">
              <a:latin typeface="Times New Roman"/>
              <a:cs typeface="Times New Roman"/>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223007" y="20777"/>
            <a:ext cx="4699000" cy="454025"/>
          </a:xfrm>
          <a:prstGeom prst="rect">
            <a:avLst/>
          </a:prstGeom>
        </p:spPr>
        <p:txBody>
          <a:bodyPr vert="horz" wrap="square" lIns="0" tIns="13970" rIns="0" bIns="0" rtlCol="0">
            <a:spAutoFit/>
          </a:bodyPr>
          <a:lstStyle/>
          <a:p>
            <a:pPr marL="12700">
              <a:lnSpc>
                <a:spcPct val="100000"/>
              </a:lnSpc>
              <a:spcBef>
                <a:spcPts val="110"/>
              </a:spcBef>
            </a:pPr>
            <a:r>
              <a:rPr sz="2800" b="1" dirty="0">
                <a:solidFill>
                  <a:srgbClr val="0000FF"/>
                </a:solidFill>
                <a:latin typeface="Times New Roman"/>
                <a:cs typeface="Times New Roman"/>
              </a:rPr>
              <a:t>Virtual </a:t>
            </a:r>
            <a:r>
              <a:rPr sz="2800" b="1" spc="-5" dirty="0">
                <a:solidFill>
                  <a:srgbClr val="0000FF"/>
                </a:solidFill>
                <a:latin typeface="Times New Roman"/>
                <a:cs typeface="Times New Roman"/>
              </a:rPr>
              <a:t>Memory </a:t>
            </a:r>
            <a:r>
              <a:rPr sz="2800" b="1" dirty="0">
                <a:solidFill>
                  <a:srgbClr val="0000FF"/>
                </a:solidFill>
                <a:latin typeface="Times New Roman"/>
                <a:cs typeface="Times New Roman"/>
              </a:rPr>
              <a:t>-</a:t>
            </a:r>
            <a:r>
              <a:rPr sz="2800" b="1" spc="-85" dirty="0">
                <a:solidFill>
                  <a:srgbClr val="0000FF"/>
                </a:solidFill>
                <a:latin typeface="Times New Roman"/>
                <a:cs typeface="Times New Roman"/>
              </a:rPr>
              <a:t> </a:t>
            </a:r>
            <a:r>
              <a:rPr sz="2800" b="1" dirty="0">
                <a:solidFill>
                  <a:srgbClr val="0000FF"/>
                </a:solidFill>
                <a:latin typeface="Times New Roman"/>
                <a:cs typeface="Times New Roman"/>
              </a:rPr>
              <a:t>Background</a:t>
            </a:r>
            <a:endParaRPr sz="2800">
              <a:latin typeface="Times New Roman"/>
              <a:cs typeface="Times New Roman"/>
            </a:endParaRPr>
          </a:p>
        </p:txBody>
      </p:sp>
      <p:sp>
        <p:nvSpPr>
          <p:cNvPr id="3" name="object 3"/>
          <p:cNvSpPr txBox="1"/>
          <p:nvPr/>
        </p:nvSpPr>
        <p:spPr>
          <a:xfrm>
            <a:off x="78739" y="517906"/>
            <a:ext cx="8992235" cy="6108065"/>
          </a:xfrm>
          <a:prstGeom prst="rect">
            <a:avLst/>
          </a:prstGeom>
        </p:spPr>
        <p:txBody>
          <a:bodyPr vert="horz" wrap="square" lIns="0" tIns="55880" rIns="0" bIns="0" rtlCol="0">
            <a:spAutoFit/>
          </a:bodyPr>
          <a:lstStyle/>
          <a:p>
            <a:pPr marL="356870" marR="5080" indent="-344805" algn="just">
              <a:lnSpc>
                <a:spcPts val="2810"/>
              </a:lnSpc>
              <a:spcBef>
                <a:spcPts val="440"/>
              </a:spcBef>
            </a:pPr>
            <a:r>
              <a:rPr sz="2600" spc="-10" dirty="0">
                <a:solidFill>
                  <a:srgbClr val="000099"/>
                </a:solidFill>
                <a:latin typeface="Times New Roman"/>
                <a:cs typeface="Times New Roman"/>
              </a:rPr>
              <a:t>Code </a:t>
            </a:r>
            <a:r>
              <a:rPr sz="2600" spc="-5" dirty="0">
                <a:solidFill>
                  <a:srgbClr val="000099"/>
                </a:solidFill>
                <a:latin typeface="Times New Roman"/>
                <a:cs typeface="Times New Roman"/>
              </a:rPr>
              <a:t>needs </a:t>
            </a:r>
            <a:r>
              <a:rPr sz="2600" spc="-10" dirty="0">
                <a:solidFill>
                  <a:srgbClr val="000099"/>
                </a:solidFill>
                <a:latin typeface="Times New Roman"/>
                <a:cs typeface="Times New Roman"/>
              </a:rPr>
              <a:t>to </a:t>
            </a:r>
            <a:r>
              <a:rPr sz="2600" spc="-5" dirty="0">
                <a:solidFill>
                  <a:srgbClr val="000099"/>
                </a:solidFill>
                <a:latin typeface="Times New Roman"/>
                <a:cs typeface="Times New Roman"/>
              </a:rPr>
              <a:t>be </a:t>
            </a:r>
            <a:r>
              <a:rPr sz="2600" spc="-10" dirty="0">
                <a:solidFill>
                  <a:srgbClr val="000099"/>
                </a:solidFill>
                <a:latin typeface="Times New Roman"/>
                <a:cs typeface="Times New Roman"/>
              </a:rPr>
              <a:t>in </a:t>
            </a:r>
            <a:r>
              <a:rPr sz="2600" spc="-5" dirty="0">
                <a:solidFill>
                  <a:srgbClr val="000099"/>
                </a:solidFill>
                <a:latin typeface="Times New Roman"/>
                <a:cs typeface="Times New Roman"/>
              </a:rPr>
              <a:t>memory </a:t>
            </a:r>
            <a:r>
              <a:rPr sz="2600" spc="-10" dirty="0">
                <a:solidFill>
                  <a:srgbClr val="000099"/>
                </a:solidFill>
                <a:latin typeface="Times New Roman"/>
                <a:cs typeface="Times New Roman"/>
              </a:rPr>
              <a:t>to </a:t>
            </a:r>
            <a:r>
              <a:rPr sz="2600" spc="-5" dirty="0">
                <a:solidFill>
                  <a:srgbClr val="000099"/>
                </a:solidFill>
                <a:latin typeface="Times New Roman"/>
                <a:cs typeface="Times New Roman"/>
              </a:rPr>
              <a:t>execute, but entire program </a:t>
            </a:r>
            <a:r>
              <a:rPr sz="2600" spc="5" dirty="0">
                <a:solidFill>
                  <a:srgbClr val="000099"/>
                </a:solidFill>
                <a:latin typeface="Times New Roman"/>
                <a:cs typeface="Times New Roman"/>
              </a:rPr>
              <a:t>rarely  </a:t>
            </a:r>
            <a:r>
              <a:rPr sz="2600" spc="-5" dirty="0">
                <a:solidFill>
                  <a:srgbClr val="000099"/>
                </a:solidFill>
                <a:latin typeface="Times New Roman"/>
                <a:cs typeface="Times New Roman"/>
              </a:rPr>
              <a:t>used.</a:t>
            </a:r>
            <a:r>
              <a:rPr sz="2600" spc="-10" dirty="0">
                <a:solidFill>
                  <a:srgbClr val="000099"/>
                </a:solidFill>
                <a:latin typeface="Times New Roman"/>
                <a:cs typeface="Times New Roman"/>
              </a:rPr>
              <a:t> </a:t>
            </a:r>
            <a:r>
              <a:rPr sz="2600" dirty="0">
                <a:latin typeface="Times New Roman"/>
                <a:cs typeface="Times New Roman"/>
              </a:rPr>
              <a:t>[ex]</a:t>
            </a:r>
            <a:endParaRPr sz="2600">
              <a:latin typeface="Times New Roman"/>
              <a:cs typeface="Times New Roman"/>
            </a:endParaRPr>
          </a:p>
          <a:p>
            <a:pPr marL="356870" marR="10160" indent="-344805" algn="just">
              <a:lnSpc>
                <a:spcPct val="90000"/>
              </a:lnSpc>
              <a:spcBef>
                <a:spcPts val="1045"/>
              </a:spcBef>
              <a:buClr>
                <a:srgbClr val="993300"/>
              </a:buClr>
              <a:buSzPct val="109615"/>
              <a:buFont typeface="Wingdings"/>
              <a:buChar char=""/>
              <a:tabLst>
                <a:tab pos="357505" algn="l"/>
              </a:tabLst>
            </a:pPr>
            <a:r>
              <a:rPr sz="2600" spc="-5" dirty="0">
                <a:latin typeface="Times New Roman"/>
                <a:cs typeface="Times New Roman"/>
              </a:rPr>
              <a:t>Programs </a:t>
            </a:r>
            <a:r>
              <a:rPr sz="2600" dirty="0">
                <a:latin typeface="Times New Roman"/>
                <a:cs typeface="Times New Roman"/>
              </a:rPr>
              <a:t>often </a:t>
            </a:r>
            <a:r>
              <a:rPr sz="2600" spc="-5" dirty="0">
                <a:latin typeface="Times New Roman"/>
                <a:cs typeface="Times New Roman"/>
              </a:rPr>
              <a:t>have code </a:t>
            </a:r>
            <a:r>
              <a:rPr sz="2600" spc="-10" dirty="0">
                <a:latin typeface="Times New Roman"/>
                <a:cs typeface="Times New Roman"/>
              </a:rPr>
              <a:t>to </a:t>
            </a:r>
            <a:r>
              <a:rPr sz="2600" spc="-5" dirty="0">
                <a:latin typeface="Times New Roman"/>
                <a:cs typeface="Times New Roman"/>
              </a:rPr>
              <a:t>handle </a:t>
            </a:r>
            <a:r>
              <a:rPr sz="2600" dirty="0">
                <a:latin typeface="Times New Roman"/>
                <a:cs typeface="Times New Roman"/>
              </a:rPr>
              <a:t>unusual </a:t>
            </a:r>
            <a:r>
              <a:rPr sz="2600" spc="-5" dirty="0">
                <a:latin typeface="Times New Roman"/>
                <a:cs typeface="Times New Roman"/>
              </a:rPr>
              <a:t>error conditions.  Since </a:t>
            </a:r>
            <a:r>
              <a:rPr sz="2600" dirty="0">
                <a:latin typeface="Times New Roman"/>
                <a:cs typeface="Times New Roman"/>
              </a:rPr>
              <a:t>these </a:t>
            </a:r>
            <a:r>
              <a:rPr sz="2600" spc="-5" dirty="0">
                <a:latin typeface="Times New Roman"/>
                <a:cs typeface="Times New Roman"/>
              </a:rPr>
              <a:t>errors seldom, </a:t>
            </a:r>
            <a:r>
              <a:rPr sz="2600" spc="5" dirty="0">
                <a:latin typeface="Times New Roman"/>
                <a:cs typeface="Times New Roman"/>
              </a:rPr>
              <a:t>in </a:t>
            </a:r>
            <a:r>
              <a:rPr sz="2600" spc="-5" dirty="0">
                <a:latin typeface="Times New Roman"/>
                <a:cs typeface="Times New Roman"/>
              </a:rPr>
              <a:t>practice, </a:t>
            </a:r>
            <a:r>
              <a:rPr sz="2600" dirty="0">
                <a:latin typeface="Times New Roman"/>
                <a:cs typeface="Times New Roman"/>
              </a:rPr>
              <a:t>this </a:t>
            </a:r>
            <a:r>
              <a:rPr sz="2600" spc="-5" dirty="0">
                <a:latin typeface="Times New Roman"/>
                <a:cs typeface="Times New Roman"/>
              </a:rPr>
              <a:t>code </a:t>
            </a:r>
            <a:r>
              <a:rPr sz="2600" spc="-10" dirty="0">
                <a:latin typeface="Times New Roman"/>
                <a:cs typeface="Times New Roman"/>
              </a:rPr>
              <a:t>is </a:t>
            </a:r>
            <a:r>
              <a:rPr sz="2600" spc="-5" dirty="0">
                <a:latin typeface="Times New Roman"/>
                <a:cs typeface="Times New Roman"/>
              </a:rPr>
              <a:t>almost never  executed.</a:t>
            </a:r>
            <a:endParaRPr sz="2600">
              <a:latin typeface="Times New Roman"/>
              <a:cs typeface="Times New Roman"/>
            </a:endParaRPr>
          </a:p>
          <a:p>
            <a:pPr marL="356870" marR="6985" indent="-344805" algn="just">
              <a:lnSpc>
                <a:spcPct val="90000"/>
              </a:lnSpc>
              <a:spcBef>
                <a:spcPts val="1100"/>
              </a:spcBef>
              <a:buClr>
                <a:srgbClr val="993300"/>
              </a:buClr>
              <a:buSzPct val="109615"/>
              <a:buFont typeface="Wingdings"/>
              <a:buChar char=""/>
              <a:tabLst>
                <a:tab pos="357505" algn="l"/>
              </a:tabLst>
            </a:pPr>
            <a:r>
              <a:rPr sz="2600" spc="-10" dirty="0">
                <a:latin typeface="Times New Roman"/>
                <a:cs typeface="Times New Roman"/>
              </a:rPr>
              <a:t>Arrays, </a:t>
            </a:r>
            <a:r>
              <a:rPr sz="2600" spc="-5" dirty="0">
                <a:latin typeface="Times New Roman"/>
                <a:cs typeface="Times New Roman"/>
              </a:rPr>
              <a:t>lists, and </a:t>
            </a:r>
            <a:r>
              <a:rPr sz="2600" dirty="0">
                <a:latin typeface="Times New Roman"/>
                <a:cs typeface="Times New Roman"/>
              </a:rPr>
              <a:t>tables </a:t>
            </a:r>
            <a:r>
              <a:rPr sz="2600" spc="-5" dirty="0">
                <a:latin typeface="Times New Roman"/>
                <a:cs typeface="Times New Roman"/>
              </a:rPr>
              <a:t>are </a:t>
            </a:r>
            <a:r>
              <a:rPr sz="2600" dirty="0">
                <a:latin typeface="Times New Roman"/>
                <a:cs typeface="Times New Roman"/>
              </a:rPr>
              <a:t>often </a:t>
            </a:r>
            <a:r>
              <a:rPr sz="2600" spc="-5" dirty="0">
                <a:latin typeface="Times New Roman"/>
                <a:cs typeface="Times New Roman"/>
              </a:rPr>
              <a:t>allocated more memory than  </a:t>
            </a:r>
            <a:r>
              <a:rPr sz="2600" dirty="0">
                <a:latin typeface="Times New Roman"/>
                <a:cs typeface="Times New Roman"/>
              </a:rPr>
              <a:t>they actually </a:t>
            </a:r>
            <a:r>
              <a:rPr sz="2600" spc="-5" dirty="0">
                <a:latin typeface="Times New Roman"/>
                <a:cs typeface="Times New Roman"/>
              </a:rPr>
              <a:t>need. </a:t>
            </a:r>
            <a:r>
              <a:rPr sz="2600" spc="-10" dirty="0">
                <a:latin typeface="Times New Roman"/>
                <a:cs typeface="Times New Roman"/>
              </a:rPr>
              <a:t>An </a:t>
            </a:r>
            <a:r>
              <a:rPr sz="2600" spc="5" dirty="0">
                <a:latin typeface="Times New Roman"/>
                <a:cs typeface="Times New Roman"/>
              </a:rPr>
              <a:t>array </a:t>
            </a:r>
            <a:r>
              <a:rPr sz="2600" dirty="0">
                <a:latin typeface="Times New Roman"/>
                <a:cs typeface="Times New Roman"/>
              </a:rPr>
              <a:t>may </a:t>
            </a:r>
            <a:r>
              <a:rPr sz="2600" spc="-5" dirty="0">
                <a:latin typeface="Times New Roman"/>
                <a:cs typeface="Times New Roman"/>
              </a:rPr>
              <a:t>be declared 100 </a:t>
            </a:r>
            <a:r>
              <a:rPr sz="2600" spc="15" dirty="0">
                <a:latin typeface="Times New Roman"/>
                <a:cs typeface="Times New Roman"/>
              </a:rPr>
              <a:t>by </a:t>
            </a:r>
            <a:r>
              <a:rPr sz="2600" dirty="0">
                <a:latin typeface="Times New Roman"/>
                <a:cs typeface="Times New Roman"/>
              </a:rPr>
              <a:t>100  </a:t>
            </a:r>
            <a:r>
              <a:rPr sz="2600" spc="-5" dirty="0">
                <a:latin typeface="Times New Roman"/>
                <a:cs typeface="Times New Roman"/>
              </a:rPr>
              <a:t>elements, even </a:t>
            </a:r>
            <a:r>
              <a:rPr sz="2600" dirty="0">
                <a:latin typeface="Times New Roman"/>
                <a:cs typeface="Times New Roman"/>
              </a:rPr>
              <a:t>though </a:t>
            </a:r>
            <a:r>
              <a:rPr sz="2600" spc="-5" dirty="0">
                <a:latin typeface="Times New Roman"/>
                <a:cs typeface="Times New Roman"/>
              </a:rPr>
              <a:t>it is </a:t>
            </a:r>
            <a:r>
              <a:rPr sz="2600" dirty="0">
                <a:latin typeface="Times New Roman"/>
                <a:cs typeface="Times New Roman"/>
              </a:rPr>
              <a:t>seldom larger </a:t>
            </a:r>
            <a:r>
              <a:rPr sz="2600" spc="-5" dirty="0">
                <a:latin typeface="Times New Roman"/>
                <a:cs typeface="Times New Roman"/>
              </a:rPr>
              <a:t>than </a:t>
            </a:r>
            <a:r>
              <a:rPr sz="2600" spc="-10" dirty="0">
                <a:latin typeface="Times New Roman"/>
                <a:cs typeface="Times New Roman"/>
              </a:rPr>
              <a:t>10 </a:t>
            </a:r>
            <a:r>
              <a:rPr sz="2600" spc="15" dirty="0">
                <a:latin typeface="Times New Roman"/>
                <a:cs typeface="Times New Roman"/>
              </a:rPr>
              <a:t>by 10  </a:t>
            </a:r>
            <a:r>
              <a:rPr sz="2600" spc="-10" dirty="0">
                <a:latin typeface="Times New Roman"/>
                <a:cs typeface="Times New Roman"/>
              </a:rPr>
              <a:t>elements.</a:t>
            </a:r>
            <a:endParaRPr sz="2600">
              <a:latin typeface="Times New Roman"/>
              <a:cs typeface="Times New Roman"/>
            </a:endParaRPr>
          </a:p>
          <a:p>
            <a:pPr marL="356870" marR="10160" indent="-344805" algn="just">
              <a:lnSpc>
                <a:spcPct val="90000"/>
              </a:lnSpc>
              <a:spcBef>
                <a:spcPts val="1085"/>
              </a:spcBef>
              <a:buClr>
                <a:srgbClr val="993300"/>
              </a:buClr>
              <a:buSzPct val="109615"/>
              <a:buFont typeface="Wingdings"/>
              <a:buChar char=""/>
              <a:tabLst>
                <a:tab pos="357505" algn="l"/>
              </a:tabLst>
            </a:pPr>
            <a:r>
              <a:rPr sz="2600" spc="-5" dirty="0">
                <a:latin typeface="Times New Roman"/>
                <a:cs typeface="Times New Roman"/>
              </a:rPr>
              <a:t>Certain options and </a:t>
            </a:r>
            <a:r>
              <a:rPr sz="2600" dirty="0">
                <a:latin typeface="Times New Roman"/>
                <a:cs typeface="Times New Roman"/>
              </a:rPr>
              <a:t>features </a:t>
            </a:r>
            <a:r>
              <a:rPr sz="2600" spc="-5" dirty="0">
                <a:latin typeface="Times New Roman"/>
                <a:cs typeface="Times New Roman"/>
              </a:rPr>
              <a:t>of a program </a:t>
            </a:r>
            <a:r>
              <a:rPr sz="2600" dirty="0">
                <a:latin typeface="Times New Roman"/>
                <a:cs typeface="Times New Roman"/>
              </a:rPr>
              <a:t>may </a:t>
            </a:r>
            <a:r>
              <a:rPr sz="2600" spc="-10" dirty="0">
                <a:latin typeface="Times New Roman"/>
                <a:cs typeface="Times New Roman"/>
              </a:rPr>
              <a:t>be </a:t>
            </a:r>
            <a:r>
              <a:rPr sz="2600" dirty="0">
                <a:latin typeface="Times New Roman"/>
                <a:cs typeface="Times New Roman"/>
              </a:rPr>
              <a:t>used </a:t>
            </a:r>
            <a:r>
              <a:rPr sz="2600" spc="-5" dirty="0">
                <a:latin typeface="Times New Roman"/>
                <a:cs typeface="Times New Roman"/>
              </a:rPr>
              <a:t>rarely.  For instance, </a:t>
            </a:r>
            <a:r>
              <a:rPr sz="2600" spc="-10" dirty="0">
                <a:latin typeface="Times New Roman"/>
                <a:cs typeface="Times New Roman"/>
              </a:rPr>
              <a:t>the </a:t>
            </a:r>
            <a:r>
              <a:rPr sz="2600" spc="-5" dirty="0">
                <a:latin typeface="Times New Roman"/>
                <a:cs typeface="Times New Roman"/>
              </a:rPr>
              <a:t>routines on U.S. Government computers </a:t>
            </a:r>
            <a:r>
              <a:rPr sz="2600" dirty="0">
                <a:latin typeface="Times New Roman"/>
                <a:cs typeface="Times New Roman"/>
              </a:rPr>
              <a:t>that  </a:t>
            </a:r>
            <a:r>
              <a:rPr sz="2600" spc="-5" dirty="0">
                <a:latin typeface="Times New Roman"/>
                <a:cs typeface="Times New Roman"/>
              </a:rPr>
              <a:t>balance </a:t>
            </a:r>
            <a:r>
              <a:rPr sz="2600" spc="-10" dirty="0">
                <a:latin typeface="Times New Roman"/>
                <a:cs typeface="Times New Roman"/>
              </a:rPr>
              <a:t>the </a:t>
            </a:r>
            <a:r>
              <a:rPr sz="2600" spc="-5" dirty="0">
                <a:latin typeface="Times New Roman"/>
                <a:cs typeface="Times New Roman"/>
              </a:rPr>
              <a:t>budget have </a:t>
            </a:r>
            <a:r>
              <a:rPr sz="2600" spc="-10" dirty="0">
                <a:latin typeface="Times New Roman"/>
                <a:cs typeface="Times New Roman"/>
              </a:rPr>
              <a:t>not </a:t>
            </a:r>
            <a:r>
              <a:rPr sz="2600" spc="-5" dirty="0">
                <a:latin typeface="Times New Roman"/>
                <a:cs typeface="Times New Roman"/>
              </a:rPr>
              <a:t>been used in </a:t>
            </a:r>
            <a:r>
              <a:rPr sz="2600" spc="-15" dirty="0">
                <a:latin typeface="Times New Roman"/>
                <a:cs typeface="Times New Roman"/>
              </a:rPr>
              <a:t>many</a:t>
            </a:r>
            <a:r>
              <a:rPr sz="2600" spc="110" dirty="0">
                <a:latin typeface="Times New Roman"/>
                <a:cs typeface="Times New Roman"/>
              </a:rPr>
              <a:t> </a:t>
            </a:r>
            <a:r>
              <a:rPr sz="2600" spc="-20" dirty="0">
                <a:latin typeface="Times New Roman"/>
                <a:cs typeface="Times New Roman"/>
              </a:rPr>
              <a:t>years.</a:t>
            </a:r>
            <a:endParaRPr sz="2600">
              <a:latin typeface="Times New Roman"/>
              <a:cs typeface="Times New Roman"/>
            </a:endParaRPr>
          </a:p>
          <a:p>
            <a:pPr marL="356870" marR="10160" indent="-344805" algn="just">
              <a:lnSpc>
                <a:spcPts val="2810"/>
              </a:lnSpc>
              <a:spcBef>
                <a:spcPts val="1145"/>
              </a:spcBef>
              <a:buClr>
                <a:srgbClr val="993300"/>
              </a:buClr>
              <a:buSzPct val="109615"/>
              <a:buFont typeface="Wingdings"/>
              <a:buChar char=""/>
              <a:tabLst>
                <a:tab pos="357505" algn="l"/>
              </a:tabLst>
            </a:pPr>
            <a:r>
              <a:rPr sz="2600" spc="-5" dirty="0">
                <a:latin typeface="Times New Roman"/>
                <a:cs typeface="Times New Roman"/>
              </a:rPr>
              <a:t>Symbol table have </a:t>
            </a:r>
            <a:r>
              <a:rPr sz="2600" dirty="0">
                <a:latin typeface="Times New Roman"/>
                <a:cs typeface="Times New Roman"/>
              </a:rPr>
              <a:t>3000 </a:t>
            </a:r>
            <a:r>
              <a:rPr sz="2600" spc="-5" dirty="0">
                <a:latin typeface="Times New Roman"/>
                <a:cs typeface="Times New Roman"/>
              </a:rPr>
              <a:t>symbols , but </a:t>
            </a:r>
            <a:r>
              <a:rPr sz="2600" spc="-10" dirty="0">
                <a:latin typeface="Times New Roman"/>
                <a:cs typeface="Times New Roman"/>
              </a:rPr>
              <a:t>the </a:t>
            </a:r>
            <a:r>
              <a:rPr sz="2600" spc="-5" dirty="0">
                <a:latin typeface="Times New Roman"/>
                <a:cs typeface="Times New Roman"/>
              </a:rPr>
              <a:t>average program has  less than 200</a:t>
            </a:r>
            <a:r>
              <a:rPr sz="2600" spc="20" dirty="0">
                <a:latin typeface="Times New Roman"/>
                <a:cs typeface="Times New Roman"/>
              </a:rPr>
              <a:t> </a:t>
            </a:r>
            <a:r>
              <a:rPr sz="2600" spc="-15" dirty="0">
                <a:latin typeface="Times New Roman"/>
                <a:cs typeface="Times New Roman"/>
              </a:rPr>
              <a:t>symbols</a:t>
            </a:r>
            <a:endParaRPr sz="2600">
              <a:latin typeface="Times New Roman"/>
              <a:cs typeface="Times New Roman"/>
            </a:endParaRPr>
          </a:p>
          <a:p>
            <a:pPr marL="12700" algn="just">
              <a:lnSpc>
                <a:spcPct val="100000"/>
              </a:lnSpc>
              <a:spcBef>
                <a:spcPts val="730"/>
              </a:spcBef>
            </a:pPr>
            <a:r>
              <a:rPr sz="2600" b="1" spc="-5" dirty="0">
                <a:solidFill>
                  <a:srgbClr val="0000FF"/>
                </a:solidFill>
                <a:latin typeface="Times New Roman"/>
                <a:cs typeface="Times New Roman"/>
              </a:rPr>
              <a:t>Entire program code not needed at </a:t>
            </a:r>
            <a:r>
              <a:rPr sz="2600" b="1" spc="-15" dirty="0">
                <a:solidFill>
                  <a:srgbClr val="0000FF"/>
                </a:solidFill>
                <a:latin typeface="Times New Roman"/>
                <a:cs typeface="Times New Roman"/>
              </a:rPr>
              <a:t>same</a:t>
            </a:r>
            <a:r>
              <a:rPr sz="2600" b="1" spc="114" dirty="0">
                <a:solidFill>
                  <a:srgbClr val="0000FF"/>
                </a:solidFill>
                <a:latin typeface="Times New Roman"/>
                <a:cs typeface="Times New Roman"/>
              </a:rPr>
              <a:t> </a:t>
            </a:r>
            <a:r>
              <a:rPr sz="2600" b="1" spc="-15" dirty="0">
                <a:solidFill>
                  <a:srgbClr val="0000FF"/>
                </a:solidFill>
                <a:latin typeface="Times New Roman"/>
                <a:cs typeface="Times New Roman"/>
              </a:rPr>
              <a:t>time</a:t>
            </a:r>
            <a:endParaRPr sz="2600">
              <a:latin typeface="Times New Roman"/>
              <a:cs typeface="Times New Roman"/>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78739" y="23825"/>
            <a:ext cx="8991600" cy="5880735"/>
          </a:xfrm>
          <a:prstGeom prst="rect">
            <a:avLst/>
          </a:prstGeom>
        </p:spPr>
        <p:txBody>
          <a:bodyPr vert="horz" wrap="square" lIns="0" tIns="12700" rIns="0" bIns="0" rtlCol="0">
            <a:spAutoFit/>
          </a:bodyPr>
          <a:lstStyle/>
          <a:p>
            <a:pPr marL="12700">
              <a:lnSpc>
                <a:spcPct val="100000"/>
              </a:lnSpc>
              <a:spcBef>
                <a:spcPts val="100"/>
              </a:spcBef>
            </a:pPr>
            <a:r>
              <a:rPr sz="2400" dirty="0">
                <a:latin typeface="Times New Roman"/>
                <a:cs typeface="Times New Roman"/>
              </a:rPr>
              <a:t>The ability to </a:t>
            </a:r>
            <a:r>
              <a:rPr sz="2400" spc="-5" dirty="0">
                <a:latin typeface="Times New Roman"/>
                <a:cs typeface="Times New Roman"/>
              </a:rPr>
              <a:t>execute </a:t>
            </a:r>
            <a:r>
              <a:rPr sz="2400" dirty="0">
                <a:latin typeface="Times New Roman"/>
                <a:cs typeface="Times New Roman"/>
              </a:rPr>
              <a:t>a </a:t>
            </a:r>
            <a:r>
              <a:rPr sz="2400" spc="-10" dirty="0">
                <a:latin typeface="Times New Roman"/>
                <a:cs typeface="Times New Roman"/>
              </a:rPr>
              <a:t>program </a:t>
            </a:r>
            <a:r>
              <a:rPr sz="2400" spc="-5" dirty="0">
                <a:latin typeface="Times New Roman"/>
                <a:cs typeface="Times New Roman"/>
              </a:rPr>
              <a:t>that </a:t>
            </a:r>
            <a:r>
              <a:rPr sz="2400" dirty="0">
                <a:latin typeface="Times New Roman"/>
                <a:cs typeface="Times New Roman"/>
              </a:rPr>
              <a:t>is only </a:t>
            </a:r>
            <a:r>
              <a:rPr sz="2400" spc="-5" dirty="0">
                <a:latin typeface="Times New Roman"/>
                <a:cs typeface="Times New Roman"/>
              </a:rPr>
              <a:t>partially </a:t>
            </a:r>
            <a:r>
              <a:rPr sz="2400" dirty="0">
                <a:latin typeface="Times New Roman"/>
                <a:cs typeface="Times New Roman"/>
              </a:rPr>
              <a:t>in </a:t>
            </a:r>
            <a:r>
              <a:rPr sz="2400" spc="-5" dirty="0">
                <a:latin typeface="Times New Roman"/>
                <a:cs typeface="Times New Roman"/>
              </a:rPr>
              <a:t>memory</a:t>
            </a:r>
            <a:r>
              <a:rPr sz="2400" spc="-65" dirty="0">
                <a:latin typeface="Times New Roman"/>
                <a:cs typeface="Times New Roman"/>
              </a:rPr>
              <a:t> </a:t>
            </a:r>
            <a:r>
              <a:rPr sz="2400" spc="-5" dirty="0">
                <a:latin typeface="Times New Roman"/>
                <a:cs typeface="Times New Roman"/>
              </a:rPr>
              <a:t>would</a:t>
            </a:r>
            <a:endParaRPr sz="2400">
              <a:latin typeface="Times New Roman"/>
              <a:cs typeface="Times New Roman"/>
            </a:endParaRPr>
          </a:p>
          <a:p>
            <a:pPr marL="12700">
              <a:lnSpc>
                <a:spcPct val="100000"/>
              </a:lnSpc>
            </a:pPr>
            <a:r>
              <a:rPr sz="2400" spc="-5" dirty="0">
                <a:latin typeface="Times New Roman"/>
                <a:cs typeface="Times New Roman"/>
              </a:rPr>
              <a:t>confer </a:t>
            </a:r>
            <a:r>
              <a:rPr sz="2400" dirty="0">
                <a:latin typeface="Times New Roman"/>
                <a:cs typeface="Times New Roman"/>
              </a:rPr>
              <a:t>many</a:t>
            </a:r>
            <a:r>
              <a:rPr sz="2400" spc="-10" dirty="0">
                <a:latin typeface="Times New Roman"/>
                <a:cs typeface="Times New Roman"/>
              </a:rPr>
              <a:t> </a:t>
            </a:r>
            <a:r>
              <a:rPr sz="2400" spc="-5" dirty="0">
                <a:latin typeface="Times New Roman"/>
                <a:cs typeface="Times New Roman"/>
              </a:rPr>
              <a:t>benefits:</a:t>
            </a:r>
            <a:endParaRPr sz="2400">
              <a:latin typeface="Times New Roman"/>
              <a:cs typeface="Times New Roman"/>
            </a:endParaRPr>
          </a:p>
          <a:p>
            <a:pPr marL="12700" marR="5080">
              <a:lnSpc>
                <a:spcPct val="100000"/>
              </a:lnSpc>
              <a:spcBef>
                <a:spcPts val="5"/>
              </a:spcBef>
              <a:buChar char="•"/>
              <a:tabLst>
                <a:tab pos="174625" algn="l"/>
                <a:tab pos="1378585" algn="l"/>
                <a:tab pos="2137410" algn="l"/>
                <a:tab pos="3122295" algn="l"/>
                <a:tab pos="4223385" algn="l"/>
                <a:tab pos="5146675" algn="l"/>
                <a:tab pos="6704965" algn="l"/>
                <a:tab pos="7247890" algn="l"/>
              </a:tabLst>
            </a:pPr>
            <a:r>
              <a:rPr sz="2400" dirty="0">
                <a:latin typeface="Times New Roman"/>
                <a:cs typeface="Times New Roman"/>
              </a:rPr>
              <a:t>A </a:t>
            </a:r>
            <a:r>
              <a:rPr sz="2400" spc="-10" dirty="0">
                <a:latin typeface="Times New Roman"/>
                <a:cs typeface="Times New Roman"/>
              </a:rPr>
              <a:t>program </a:t>
            </a:r>
            <a:r>
              <a:rPr sz="2400" spc="-5" dirty="0">
                <a:latin typeface="Times New Roman"/>
                <a:cs typeface="Times New Roman"/>
              </a:rPr>
              <a:t>would no longer be constrained by </a:t>
            </a:r>
            <a:r>
              <a:rPr sz="2400" dirty="0">
                <a:latin typeface="Times New Roman"/>
                <a:cs typeface="Times New Roman"/>
              </a:rPr>
              <a:t>the </a:t>
            </a:r>
            <a:r>
              <a:rPr sz="2400" spc="-5" dirty="0">
                <a:latin typeface="Times New Roman"/>
                <a:cs typeface="Times New Roman"/>
              </a:rPr>
              <a:t>amount of </a:t>
            </a:r>
            <a:r>
              <a:rPr sz="2400" spc="-15" dirty="0">
                <a:latin typeface="Times New Roman"/>
                <a:cs typeface="Times New Roman"/>
              </a:rPr>
              <a:t>physical  </a:t>
            </a:r>
            <a:r>
              <a:rPr sz="2400" spc="-5" dirty="0">
                <a:latin typeface="Times New Roman"/>
                <a:cs typeface="Times New Roman"/>
              </a:rPr>
              <a:t>memory </a:t>
            </a:r>
            <a:r>
              <a:rPr sz="2400" dirty="0">
                <a:latin typeface="Times New Roman"/>
                <a:cs typeface="Times New Roman"/>
              </a:rPr>
              <a:t>that is </a:t>
            </a:r>
            <a:r>
              <a:rPr sz="2400" spc="-5" dirty="0">
                <a:latin typeface="Times New Roman"/>
                <a:cs typeface="Times New Roman"/>
              </a:rPr>
              <a:t>available. Users </a:t>
            </a:r>
            <a:r>
              <a:rPr sz="2400" dirty="0">
                <a:latin typeface="Times New Roman"/>
                <a:cs typeface="Times New Roman"/>
              </a:rPr>
              <a:t>would be </a:t>
            </a:r>
            <a:r>
              <a:rPr sz="2400" spc="-5" dirty="0">
                <a:latin typeface="Times New Roman"/>
                <a:cs typeface="Times New Roman"/>
              </a:rPr>
              <a:t>able </a:t>
            </a:r>
            <a:r>
              <a:rPr sz="2400" dirty="0">
                <a:latin typeface="Times New Roman"/>
                <a:cs typeface="Times New Roman"/>
              </a:rPr>
              <a:t>to </a:t>
            </a:r>
            <a:r>
              <a:rPr sz="2400" spc="-5" dirty="0">
                <a:latin typeface="Times New Roman"/>
                <a:cs typeface="Times New Roman"/>
              </a:rPr>
              <a:t>write </a:t>
            </a:r>
            <a:r>
              <a:rPr sz="2400" spc="-10" dirty="0">
                <a:latin typeface="Times New Roman"/>
                <a:cs typeface="Times New Roman"/>
              </a:rPr>
              <a:t>programs </a:t>
            </a:r>
            <a:r>
              <a:rPr sz="2400" dirty="0">
                <a:latin typeface="Times New Roman"/>
                <a:cs typeface="Times New Roman"/>
              </a:rPr>
              <a:t>for </a:t>
            </a:r>
            <a:r>
              <a:rPr sz="2400" spc="-10" dirty="0">
                <a:latin typeface="Times New Roman"/>
                <a:cs typeface="Times New Roman"/>
              </a:rPr>
              <a:t>an  e</a:t>
            </a:r>
            <a:r>
              <a:rPr sz="2400" spc="15" dirty="0">
                <a:latin typeface="Times New Roman"/>
                <a:cs typeface="Times New Roman"/>
              </a:rPr>
              <a:t>x</a:t>
            </a:r>
            <a:r>
              <a:rPr sz="2400" dirty="0">
                <a:latin typeface="Times New Roman"/>
                <a:cs typeface="Times New Roman"/>
              </a:rPr>
              <a:t>tr</a:t>
            </a:r>
            <a:r>
              <a:rPr sz="2400" spc="-15" dirty="0">
                <a:latin typeface="Times New Roman"/>
                <a:cs typeface="Times New Roman"/>
              </a:rPr>
              <a:t>e</a:t>
            </a:r>
            <a:r>
              <a:rPr sz="2400" dirty="0">
                <a:latin typeface="Times New Roman"/>
                <a:cs typeface="Times New Roman"/>
              </a:rPr>
              <a:t>m</a:t>
            </a:r>
            <a:r>
              <a:rPr sz="2400" spc="-10" dirty="0">
                <a:latin typeface="Times New Roman"/>
                <a:cs typeface="Times New Roman"/>
              </a:rPr>
              <a:t>e</a:t>
            </a:r>
            <a:r>
              <a:rPr sz="2400" spc="25" dirty="0">
                <a:latin typeface="Times New Roman"/>
                <a:cs typeface="Times New Roman"/>
              </a:rPr>
              <a:t>l</a:t>
            </a:r>
            <a:r>
              <a:rPr sz="2400" dirty="0">
                <a:latin typeface="Times New Roman"/>
                <a:cs typeface="Times New Roman"/>
              </a:rPr>
              <a:t>y	l</a:t>
            </a:r>
            <a:r>
              <a:rPr sz="2400" spc="10" dirty="0">
                <a:latin typeface="Times New Roman"/>
                <a:cs typeface="Times New Roman"/>
              </a:rPr>
              <a:t>a</a:t>
            </a:r>
            <a:r>
              <a:rPr sz="2400" spc="-35" dirty="0">
                <a:latin typeface="Times New Roman"/>
                <a:cs typeface="Times New Roman"/>
              </a:rPr>
              <a:t>r</a:t>
            </a:r>
            <a:r>
              <a:rPr sz="2400" spc="-25" dirty="0">
                <a:latin typeface="Times New Roman"/>
                <a:cs typeface="Times New Roman"/>
              </a:rPr>
              <a:t>g</a:t>
            </a:r>
            <a:r>
              <a:rPr sz="2400" dirty="0">
                <a:latin typeface="Times New Roman"/>
                <a:cs typeface="Times New Roman"/>
              </a:rPr>
              <a:t>e	</a:t>
            </a:r>
            <a:r>
              <a:rPr sz="2400" b="1" i="1" spc="-10" dirty="0">
                <a:latin typeface="Times New Roman"/>
                <a:cs typeface="Times New Roman"/>
              </a:rPr>
              <a:t>v</a:t>
            </a:r>
            <a:r>
              <a:rPr sz="2400" b="1" i="1" dirty="0">
                <a:latin typeface="Times New Roman"/>
                <a:cs typeface="Times New Roman"/>
              </a:rPr>
              <a:t>ir</a:t>
            </a:r>
            <a:r>
              <a:rPr sz="2400" b="1" i="1" spc="5" dirty="0">
                <a:latin typeface="Times New Roman"/>
                <a:cs typeface="Times New Roman"/>
              </a:rPr>
              <a:t>t</a:t>
            </a:r>
            <a:r>
              <a:rPr sz="2400" b="1" i="1" dirty="0">
                <a:latin typeface="Times New Roman"/>
                <a:cs typeface="Times New Roman"/>
              </a:rPr>
              <a:t>ual	addr</a:t>
            </a:r>
            <a:r>
              <a:rPr sz="2400" b="1" i="1" spc="-15" dirty="0">
                <a:latin typeface="Times New Roman"/>
                <a:cs typeface="Times New Roman"/>
              </a:rPr>
              <a:t>e</a:t>
            </a:r>
            <a:r>
              <a:rPr sz="2400" b="1" i="1" dirty="0">
                <a:latin typeface="Times New Roman"/>
                <a:cs typeface="Times New Roman"/>
              </a:rPr>
              <a:t>ss	spa</a:t>
            </a:r>
            <a:r>
              <a:rPr sz="2400" b="1" i="1" spc="-15" dirty="0">
                <a:latin typeface="Times New Roman"/>
                <a:cs typeface="Times New Roman"/>
              </a:rPr>
              <a:t>c</a:t>
            </a:r>
            <a:r>
              <a:rPr sz="2400" b="1" i="1" spc="-10" dirty="0">
                <a:latin typeface="Times New Roman"/>
                <a:cs typeface="Times New Roman"/>
              </a:rPr>
              <a:t>e</a:t>
            </a:r>
            <a:r>
              <a:rPr sz="2400" b="1" i="1" dirty="0">
                <a:latin typeface="Times New Roman"/>
                <a:cs typeface="Times New Roman"/>
              </a:rPr>
              <a:t>,	si</a:t>
            </a:r>
            <a:r>
              <a:rPr sz="2400" b="1" i="1" spc="30" dirty="0">
                <a:latin typeface="Times New Roman"/>
                <a:cs typeface="Times New Roman"/>
              </a:rPr>
              <a:t>m</a:t>
            </a:r>
            <a:r>
              <a:rPr sz="2400" b="1" i="1" dirty="0">
                <a:latin typeface="Times New Roman"/>
                <a:cs typeface="Times New Roman"/>
              </a:rPr>
              <a:t>p</a:t>
            </a:r>
            <a:r>
              <a:rPr sz="2400" b="1" i="1" spc="-25" dirty="0">
                <a:latin typeface="Times New Roman"/>
                <a:cs typeface="Times New Roman"/>
              </a:rPr>
              <a:t>l</a:t>
            </a:r>
            <a:r>
              <a:rPr sz="2400" b="1" i="1" dirty="0">
                <a:latin typeface="Times New Roman"/>
                <a:cs typeface="Times New Roman"/>
              </a:rPr>
              <a:t>if</a:t>
            </a:r>
            <a:r>
              <a:rPr sz="2400" b="1" i="1" spc="-15" dirty="0">
                <a:latin typeface="Times New Roman"/>
                <a:cs typeface="Times New Roman"/>
              </a:rPr>
              <a:t>y</a:t>
            </a:r>
            <a:r>
              <a:rPr sz="2400" b="1" i="1" spc="-20" dirty="0">
                <a:latin typeface="Times New Roman"/>
                <a:cs typeface="Times New Roman"/>
              </a:rPr>
              <a:t>i</a:t>
            </a:r>
            <a:r>
              <a:rPr sz="2400" b="1" i="1" dirty="0">
                <a:latin typeface="Times New Roman"/>
                <a:cs typeface="Times New Roman"/>
              </a:rPr>
              <a:t>ng	t</a:t>
            </a:r>
            <a:r>
              <a:rPr sz="2400" b="1" i="1" spc="5" dirty="0">
                <a:latin typeface="Times New Roman"/>
                <a:cs typeface="Times New Roman"/>
              </a:rPr>
              <a:t>h</a:t>
            </a:r>
            <a:r>
              <a:rPr sz="2400" b="1" i="1" dirty="0">
                <a:latin typeface="Times New Roman"/>
                <a:cs typeface="Times New Roman"/>
              </a:rPr>
              <a:t>e	programming  task.</a:t>
            </a:r>
            <a:endParaRPr sz="2400">
              <a:latin typeface="Times New Roman"/>
              <a:cs typeface="Times New Roman"/>
            </a:endParaRPr>
          </a:p>
          <a:p>
            <a:pPr marL="12700" marR="5715" algn="just">
              <a:lnSpc>
                <a:spcPct val="100000"/>
              </a:lnSpc>
              <a:spcBef>
                <a:spcPts val="5"/>
              </a:spcBef>
              <a:buChar char="•"/>
              <a:tabLst>
                <a:tab pos="330200" algn="l"/>
              </a:tabLst>
            </a:pPr>
            <a:r>
              <a:rPr sz="2400" spc="-5" dirty="0">
                <a:latin typeface="Times New Roman"/>
                <a:cs typeface="Times New Roman"/>
              </a:rPr>
              <a:t>Because each </a:t>
            </a:r>
            <a:r>
              <a:rPr sz="2400" dirty="0">
                <a:latin typeface="Times New Roman"/>
                <a:cs typeface="Times New Roman"/>
              </a:rPr>
              <a:t>program </a:t>
            </a:r>
            <a:r>
              <a:rPr sz="2400" spc="-5" dirty="0">
                <a:latin typeface="Times New Roman"/>
                <a:cs typeface="Times New Roman"/>
              </a:rPr>
              <a:t>could take </a:t>
            </a:r>
            <a:r>
              <a:rPr sz="2400" dirty="0">
                <a:latin typeface="Times New Roman"/>
                <a:cs typeface="Times New Roman"/>
              </a:rPr>
              <a:t>less </a:t>
            </a:r>
            <a:r>
              <a:rPr sz="2400" spc="-5" dirty="0">
                <a:latin typeface="Times New Roman"/>
                <a:cs typeface="Times New Roman"/>
              </a:rPr>
              <a:t>physical </a:t>
            </a:r>
            <a:r>
              <a:rPr sz="2400" spc="-30" dirty="0">
                <a:latin typeface="Times New Roman"/>
                <a:cs typeface="Times New Roman"/>
              </a:rPr>
              <a:t>memory, </a:t>
            </a:r>
            <a:r>
              <a:rPr sz="2400" dirty="0">
                <a:latin typeface="Times New Roman"/>
                <a:cs typeface="Times New Roman"/>
              </a:rPr>
              <a:t>more  </a:t>
            </a:r>
            <a:r>
              <a:rPr sz="2400" spc="-5" dirty="0">
                <a:latin typeface="Times New Roman"/>
                <a:cs typeface="Times New Roman"/>
              </a:rPr>
              <a:t>programs could </a:t>
            </a:r>
            <a:r>
              <a:rPr sz="2400" dirty="0">
                <a:latin typeface="Times New Roman"/>
                <a:cs typeface="Times New Roman"/>
              </a:rPr>
              <a:t>be run </a:t>
            </a:r>
            <a:r>
              <a:rPr sz="2400" spc="-5" dirty="0">
                <a:latin typeface="Times New Roman"/>
                <a:cs typeface="Times New Roman"/>
              </a:rPr>
              <a:t>at </a:t>
            </a:r>
            <a:r>
              <a:rPr sz="2400" dirty="0">
                <a:latin typeface="Times New Roman"/>
                <a:cs typeface="Times New Roman"/>
              </a:rPr>
              <a:t>the </a:t>
            </a:r>
            <a:r>
              <a:rPr sz="2400" spc="-5" dirty="0">
                <a:latin typeface="Times New Roman"/>
                <a:cs typeface="Times New Roman"/>
              </a:rPr>
              <a:t>same </a:t>
            </a:r>
            <a:r>
              <a:rPr sz="2400" dirty="0">
                <a:latin typeface="Times New Roman"/>
                <a:cs typeface="Times New Roman"/>
              </a:rPr>
              <a:t>time, with a </a:t>
            </a:r>
            <a:r>
              <a:rPr sz="2400" spc="-5" dirty="0">
                <a:latin typeface="Times New Roman"/>
                <a:cs typeface="Times New Roman"/>
              </a:rPr>
              <a:t>corresponding increase </a:t>
            </a:r>
            <a:r>
              <a:rPr sz="2400" spc="5" dirty="0">
                <a:latin typeface="Times New Roman"/>
                <a:cs typeface="Times New Roman"/>
              </a:rPr>
              <a:t>in  </a:t>
            </a:r>
            <a:r>
              <a:rPr sz="2400" dirty="0">
                <a:latin typeface="Times New Roman"/>
                <a:cs typeface="Times New Roman"/>
              </a:rPr>
              <a:t>CPU </a:t>
            </a:r>
            <a:r>
              <a:rPr sz="2400" spc="-5" dirty="0">
                <a:latin typeface="Times New Roman"/>
                <a:cs typeface="Times New Roman"/>
              </a:rPr>
              <a:t>utilization and </a:t>
            </a:r>
            <a:r>
              <a:rPr sz="2400" spc="-10" dirty="0">
                <a:latin typeface="Times New Roman"/>
                <a:cs typeface="Times New Roman"/>
              </a:rPr>
              <a:t>throughput </a:t>
            </a:r>
            <a:r>
              <a:rPr sz="2400" dirty="0">
                <a:latin typeface="Times New Roman"/>
                <a:cs typeface="Times New Roman"/>
              </a:rPr>
              <a:t>but with no </a:t>
            </a:r>
            <a:r>
              <a:rPr sz="2400" spc="-5" dirty="0">
                <a:latin typeface="Times New Roman"/>
                <a:cs typeface="Times New Roman"/>
              </a:rPr>
              <a:t>increase </a:t>
            </a:r>
            <a:r>
              <a:rPr sz="2400" dirty="0">
                <a:latin typeface="Times New Roman"/>
                <a:cs typeface="Times New Roman"/>
              </a:rPr>
              <a:t>in </a:t>
            </a:r>
            <a:r>
              <a:rPr sz="2400" spc="-5" dirty="0">
                <a:latin typeface="Times New Roman"/>
                <a:cs typeface="Times New Roman"/>
              </a:rPr>
              <a:t>response </a:t>
            </a:r>
            <a:r>
              <a:rPr sz="2400" dirty="0">
                <a:latin typeface="Times New Roman"/>
                <a:cs typeface="Times New Roman"/>
              </a:rPr>
              <a:t>time or  </a:t>
            </a:r>
            <a:r>
              <a:rPr sz="2400" spc="-5" dirty="0">
                <a:latin typeface="Times New Roman"/>
                <a:cs typeface="Times New Roman"/>
              </a:rPr>
              <a:t>turnaround</a:t>
            </a:r>
            <a:r>
              <a:rPr sz="2400" spc="-10" dirty="0">
                <a:latin typeface="Times New Roman"/>
                <a:cs typeface="Times New Roman"/>
              </a:rPr>
              <a:t> </a:t>
            </a:r>
            <a:r>
              <a:rPr sz="2400" dirty="0">
                <a:latin typeface="Times New Roman"/>
                <a:cs typeface="Times New Roman"/>
              </a:rPr>
              <a:t>time.</a:t>
            </a:r>
            <a:endParaRPr sz="2400">
              <a:latin typeface="Times New Roman"/>
              <a:cs typeface="Times New Roman"/>
            </a:endParaRPr>
          </a:p>
          <a:p>
            <a:pPr marL="12700" marR="476250" algn="just">
              <a:lnSpc>
                <a:spcPct val="100000"/>
              </a:lnSpc>
              <a:spcBef>
                <a:spcPts val="5"/>
              </a:spcBef>
              <a:buChar char="•"/>
              <a:tabLst>
                <a:tab pos="193040" algn="l"/>
              </a:tabLst>
            </a:pPr>
            <a:r>
              <a:rPr sz="2400" spc="-20" dirty="0">
                <a:latin typeface="Times New Roman"/>
                <a:cs typeface="Times New Roman"/>
              </a:rPr>
              <a:t>Less </a:t>
            </a:r>
            <a:r>
              <a:rPr sz="2400" spc="-25" dirty="0">
                <a:latin typeface="Times New Roman"/>
                <a:cs typeface="Times New Roman"/>
              </a:rPr>
              <a:t>I/O </a:t>
            </a:r>
            <a:r>
              <a:rPr sz="2400" dirty="0">
                <a:latin typeface="Times New Roman"/>
                <a:cs typeface="Times New Roman"/>
              </a:rPr>
              <a:t>would be </a:t>
            </a:r>
            <a:r>
              <a:rPr sz="2400" spc="-5" dirty="0">
                <a:latin typeface="Times New Roman"/>
                <a:cs typeface="Times New Roman"/>
              </a:rPr>
              <a:t>needed </a:t>
            </a:r>
            <a:r>
              <a:rPr sz="2400" dirty="0">
                <a:latin typeface="Times New Roman"/>
                <a:cs typeface="Times New Roman"/>
              </a:rPr>
              <a:t>to load or </a:t>
            </a:r>
            <a:r>
              <a:rPr sz="2400" spc="-5" dirty="0">
                <a:latin typeface="Times New Roman"/>
                <a:cs typeface="Times New Roman"/>
              </a:rPr>
              <a:t>swap </a:t>
            </a:r>
            <a:r>
              <a:rPr sz="2400" dirty="0">
                <a:latin typeface="Times New Roman"/>
                <a:cs typeface="Times New Roman"/>
              </a:rPr>
              <a:t>portions of </a:t>
            </a:r>
            <a:r>
              <a:rPr sz="2400" spc="-10" dirty="0">
                <a:latin typeface="Times New Roman"/>
                <a:cs typeface="Times New Roman"/>
              </a:rPr>
              <a:t>programs </a:t>
            </a:r>
            <a:r>
              <a:rPr sz="2400" dirty="0">
                <a:latin typeface="Times New Roman"/>
                <a:cs typeface="Times New Roman"/>
              </a:rPr>
              <a:t>into  </a:t>
            </a:r>
            <a:r>
              <a:rPr sz="2400" spc="-40" dirty="0">
                <a:latin typeface="Times New Roman"/>
                <a:cs typeface="Times New Roman"/>
              </a:rPr>
              <a:t>memory, </a:t>
            </a:r>
            <a:r>
              <a:rPr sz="2400" dirty="0">
                <a:latin typeface="Times New Roman"/>
                <a:cs typeface="Times New Roman"/>
              </a:rPr>
              <a:t>so </a:t>
            </a:r>
            <a:r>
              <a:rPr sz="2400" spc="-15" dirty="0">
                <a:latin typeface="Times New Roman"/>
                <a:cs typeface="Times New Roman"/>
              </a:rPr>
              <a:t>each </a:t>
            </a:r>
            <a:r>
              <a:rPr sz="2400" spc="-10" dirty="0">
                <a:latin typeface="Times New Roman"/>
                <a:cs typeface="Times New Roman"/>
              </a:rPr>
              <a:t>program </a:t>
            </a:r>
            <a:r>
              <a:rPr sz="2400" spc="-5" dirty="0">
                <a:latin typeface="Times New Roman"/>
                <a:cs typeface="Times New Roman"/>
              </a:rPr>
              <a:t>would run</a:t>
            </a:r>
            <a:r>
              <a:rPr sz="2400" spc="180" dirty="0">
                <a:latin typeface="Times New Roman"/>
                <a:cs typeface="Times New Roman"/>
              </a:rPr>
              <a:t> </a:t>
            </a:r>
            <a:r>
              <a:rPr sz="2400" spc="-25" dirty="0">
                <a:latin typeface="Times New Roman"/>
                <a:cs typeface="Times New Roman"/>
              </a:rPr>
              <a:t>faster.</a:t>
            </a:r>
            <a:endParaRPr sz="2400">
              <a:latin typeface="Times New Roman"/>
              <a:cs typeface="Times New Roman"/>
            </a:endParaRPr>
          </a:p>
          <a:p>
            <a:pPr>
              <a:lnSpc>
                <a:spcPct val="100000"/>
              </a:lnSpc>
            </a:pPr>
            <a:endParaRPr sz="2600">
              <a:latin typeface="Times New Roman"/>
              <a:cs typeface="Times New Roman"/>
            </a:endParaRPr>
          </a:p>
          <a:p>
            <a:pPr>
              <a:lnSpc>
                <a:spcPct val="100000"/>
              </a:lnSpc>
              <a:spcBef>
                <a:spcPts val="10"/>
              </a:spcBef>
            </a:pPr>
            <a:endParaRPr sz="2400">
              <a:latin typeface="Times New Roman"/>
              <a:cs typeface="Times New Roman"/>
            </a:endParaRPr>
          </a:p>
          <a:p>
            <a:pPr marL="12700" marR="217170">
              <a:lnSpc>
                <a:spcPct val="100000"/>
              </a:lnSpc>
              <a:spcBef>
                <a:spcPts val="5"/>
              </a:spcBef>
            </a:pPr>
            <a:r>
              <a:rPr sz="2400" b="1" dirty="0">
                <a:solidFill>
                  <a:srgbClr val="0000FF"/>
                </a:solidFill>
                <a:latin typeface="Times New Roman"/>
                <a:cs typeface="Times New Roman"/>
              </a:rPr>
              <a:t>So, running a </a:t>
            </a:r>
            <a:r>
              <a:rPr sz="2400" b="1" spc="-10" dirty="0">
                <a:solidFill>
                  <a:srgbClr val="0000FF"/>
                </a:solidFill>
                <a:latin typeface="Times New Roman"/>
                <a:cs typeface="Times New Roman"/>
              </a:rPr>
              <a:t>program </a:t>
            </a:r>
            <a:r>
              <a:rPr sz="2400" b="1" dirty="0">
                <a:solidFill>
                  <a:srgbClr val="0000FF"/>
                </a:solidFill>
                <a:latin typeface="Times New Roman"/>
                <a:cs typeface="Times New Roman"/>
              </a:rPr>
              <a:t>that </a:t>
            </a:r>
            <a:r>
              <a:rPr sz="2400" b="1" spc="-5" dirty="0">
                <a:solidFill>
                  <a:srgbClr val="0000FF"/>
                </a:solidFill>
                <a:latin typeface="Times New Roman"/>
                <a:cs typeface="Times New Roman"/>
              </a:rPr>
              <a:t>is </a:t>
            </a:r>
            <a:r>
              <a:rPr sz="2400" b="1" dirty="0">
                <a:solidFill>
                  <a:srgbClr val="0000FF"/>
                </a:solidFill>
                <a:latin typeface="Times New Roman"/>
                <a:cs typeface="Times New Roman"/>
              </a:rPr>
              <a:t>not </a:t>
            </a:r>
            <a:r>
              <a:rPr sz="2400" b="1" spc="-10" dirty="0">
                <a:solidFill>
                  <a:srgbClr val="0000FF"/>
                </a:solidFill>
                <a:latin typeface="Times New Roman"/>
                <a:cs typeface="Times New Roman"/>
              </a:rPr>
              <a:t>entirely </a:t>
            </a:r>
            <a:r>
              <a:rPr sz="2400" b="1" spc="-5" dirty="0">
                <a:solidFill>
                  <a:srgbClr val="0000FF"/>
                </a:solidFill>
                <a:latin typeface="Times New Roman"/>
                <a:cs typeface="Times New Roman"/>
              </a:rPr>
              <a:t>in </a:t>
            </a:r>
            <a:r>
              <a:rPr sz="2400" b="1" spc="-15" dirty="0">
                <a:solidFill>
                  <a:srgbClr val="0000FF"/>
                </a:solidFill>
                <a:latin typeface="Times New Roman"/>
                <a:cs typeface="Times New Roman"/>
              </a:rPr>
              <a:t>memory </a:t>
            </a:r>
            <a:r>
              <a:rPr sz="2400" b="1" dirty="0">
                <a:solidFill>
                  <a:srgbClr val="0000FF"/>
                </a:solidFill>
                <a:latin typeface="Times New Roman"/>
                <a:cs typeface="Times New Roman"/>
              </a:rPr>
              <a:t>would </a:t>
            </a:r>
            <a:r>
              <a:rPr sz="2400" b="1" spc="-5" dirty="0">
                <a:solidFill>
                  <a:srgbClr val="0000FF"/>
                </a:solidFill>
                <a:latin typeface="Times New Roman"/>
                <a:cs typeface="Times New Roman"/>
              </a:rPr>
              <a:t>benefit  both the system </a:t>
            </a:r>
            <a:r>
              <a:rPr sz="2400" b="1" dirty="0">
                <a:solidFill>
                  <a:srgbClr val="0000FF"/>
                </a:solidFill>
                <a:latin typeface="Times New Roman"/>
                <a:cs typeface="Times New Roman"/>
              </a:rPr>
              <a:t>and its </a:t>
            </a:r>
            <a:r>
              <a:rPr sz="2400" b="1" spc="-5" dirty="0">
                <a:solidFill>
                  <a:srgbClr val="0000FF"/>
                </a:solidFill>
                <a:latin typeface="Times New Roman"/>
                <a:cs typeface="Times New Roman"/>
              </a:rPr>
              <a:t>users.</a:t>
            </a:r>
            <a:endParaRPr sz="2400">
              <a:latin typeface="Times New Roman"/>
              <a:cs typeface="Times New Roman"/>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466846" y="23825"/>
            <a:ext cx="2208530" cy="406400"/>
          </a:xfrm>
          <a:prstGeom prst="rect">
            <a:avLst/>
          </a:prstGeom>
        </p:spPr>
        <p:txBody>
          <a:bodyPr vert="horz" wrap="square" lIns="0" tIns="12065" rIns="0" bIns="0" rtlCol="0">
            <a:spAutoFit/>
          </a:bodyPr>
          <a:lstStyle/>
          <a:p>
            <a:pPr marL="12700">
              <a:lnSpc>
                <a:spcPct val="100000"/>
              </a:lnSpc>
              <a:spcBef>
                <a:spcPts val="95"/>
              </a:spcBef>
            </a:pPr>
            <a:r>
              <a:rPr sz="2500" b="1" spc="-5" dirty="0">
                <a:solidFill>
                  <a:srgbClr val="0000FF"/>
                </a:solidFill>
                <a:latin typeface="Times New Roman"/>
                <a:cs typeface="Times New Roman"/>
              </a:rPr>
              <a:t>Virtual</a:t>
            </a:r>
            <a:r>
              <a:rPr sz="2500" b="1" spc="-50" dirty="0">
                <a:solidFill>
                  <a:srgbClr val="0000FF"/>
                </a:solidFill>
                <a:latin typeface="Times New Roman"/>
                <a:cs typeface="Times New Roman"/>
              </a:rPr>
              <a:t> </a:t>
            </a:r>
            <a:r>
              <a:rPr sz="2500" b="1" spc="-20" dirty="0">
                <a:solidFill>
                  <a:srgbClr val="0000FF"/>
                </a:solidFill>
                <a:latin typeface="Times New Roman"/>
                <a:cs typeface="Times New Roman"/>
              </a:rPr>
              <a:t>memory</a:t>
            </a:r>
            <a:endParaRPr sz="2500">
              <a:latin typeface="Times New Roman"/>
              <a:cs typeface="Times New Roman"/>
            </a:endParaRPr>
          </a:p>
        </p:txBody>
      </p:sp>
      <p:sp>
        <p:nvSpPr>
          <p:cNvPr id="3" name="object 3"/>
          <p:cNvSpPr txBox="1"/>
          <p:nvPr/>
        </p:nvSpPr>
        <p:spPr>
          <a:xfrm>
            <a:off x="78739" y="322716"/>
            <a:ext cx="8959850" cy="6167755"/>
          </a:xfrm>
          <a:prstGeom prst="rect">
            <a:avLst/>
          </a:prstGeom>
        </p:spPr>
        <p:txBody>
          <a:bodyPr vert="horz" wrap="square" lIns="0" tIns="62230" rIns="0" bIns="0" rtlCol="0">
            <a:spAutoFit/>
          </a:bodyPr>
          <a:lstStyle/>
          <a:p>
            <a:pPr marL="12700">
              <a:lnSpc>
                <a:spcPct val="100000"/>
              </a:lnSpc>
              <a:spcBef>
                <a:spcPts val="490"/>
              </a:spcBef>
            </a:pPr>
            <a:r>
              <a:rPr sz="2200" b="1" dirty="0">
                <a:solidFill>
                  <a:srgbClr val="0000FF"/>
                </a:solidFill>
                <a:latin typeface="Times New Roman"/>
                <a:cs typeface="Times New Roman"/>
              </a:rPr>
              <a:t>Virtual </a:t>
            </a:r>
            <a:r>
              <a:rPr sz="2200" b="1" spc="5" dirty="0">
                <a:solidFill>
                  <a:srgbClr val="0000FF"/>
                </a:solidFill>
                <a:latin typeface="Times New Roman"/>
                <a:cs typeface="Times New Roman"/>
              </a:rPr>
              <a:t>memory </a:t>
            </a:r>
            <a:r>
              <a:rPr sz="2200" dirty="0">
                <a:latin typeface="Times New Roman"/>
                <a:cs typeface="Times New Roman"/>
              </a:rPr>
              <a:t>– </a:t>
            </a:r>
            <a:r>
              <a:rPr sz="2200" spc="5" dirty="0">
                <a:latin typeface="Times New Roman"/>
                <a:cs typeface="Times New Roman"/>
              </a:rPr>
              <a:t>separation </a:t>
            </a:r>
            <a:r>
              <a:rPr sz="2200" dirty="0">
                <a:latin typeface="Times New Roman"/>
                <a:cs typeface="Times New Roman"/>
              </a:rPr>
              <a:t>of user logical </a:t>
            </a:r>
            <a:r>
              <a:rPr sz="2200" spc="-10" dirty="0">
                <a:latin typeface="Times New Roman"/>
                <a:cs typeface="Times New Roman"/>
              </a:rPr>
              <a:t>memory </a:t>
            </a:r>
            <a:r>
              <a:rPr sz="2200" spc="5" dirty="0">
                <a:latin typeface="Times New Roman"/>
                <a:cs typeface="Times New Roman"/>
              </a:rPr>
              <a:t>from </a:t>
            </a:r>
            <a:r>
              <a:rPr sz="2200" dirty="0">
                <a:latin typeface="Times New Roman"/>
                <a:cs typeface="Times New Roman"/>
              </a:rPr>
              <a:t>physical</a:t>
            </a:r>
            <a:r>
              <a:rPr sz="2200" spc="-270" dirty="0">
                <a:latin typeface="Times New Roman"/>
                <a:cs typeface="Times New Roman"/>
              </a:rPr>
              <a:t> </a:t>
            </a:r>
            <a:r>
              <a:rPr sz="2200" spc="-10" dirty="0">
                <a:latin typeface="Times New Roman"/>
                <a:cs typeface="Times New Roman"/>
              </a:rPr>
              <a:t>memory</a:t>
            </a:r>
            <a:endParaRPr sz="2200">
              <a:latin typeface="Times New Roman"/>
              <a:cs typeface="Times New Roman"/>
            </a:endParaRPr>
          </a:p>
          <a:p>
            <a:pPr marL="756285" indent="-287020">
              <a:lnSpc>
                <a:spcPct val="100000"/>
              </a:lnSpc>
              <a:spcBef>
                <a:spcPts val="650"/>
              </a:spcBef>
              <a:buClr>
                <a:srgbClr val="CC6600"/>
              </a:buClr>
              <a:buSzPct val="109090"/>
              <a:buFont typeface="Arial"/>
              <a:buChar char="•"/>
              <a:tabLst>
                <a:tab pos="756285" algn="l"/>
                <a:tab pos="756920" algn="l"/>
              </a:tabLst>
            </a:pPr>
            <a:r>
              <a:rPr sz="2200" dirty="0">
                <a:latin typeface="Times New Roman"/>
                <a:cs typeface="Times New Roman"/>
              </a:rPr>
              <a:t>Only </a:t>
            </a:r>
            <a:r>
              <a:rPr sz="2200" spc="5" dirty="0">
                <a:latin typeface="Times New Roman"/>
                <a:cs typeface="Times New Roman"/>
              </a:rPr>
              <a:t>part </a:t>
            </a:r>
            <a:r>
              <a:rPr sz="2200" dirty="0">
                <a:latin typeface="Times New Roman"/>
                <a:cs typeface="Times New Roman"/>
              </a:rPr>
              <a:t>of </a:t>
            </a:r>
            <a:r>
              <a:rPr sz="2200" spc="5" dirty="0">
                <a:latin typeface="Times New Roman"/>
                <a:cs typeface="Times New Roman"/>
              </a:rPr>
              <a:t>the </a:t>
            </a:r>
            <a:r>
              <a:rPr sz="2200" dirty="0">
                <a:latin typeface="Times New Roman"/>
                <a:cs typeface="Times New Roman"/>
              </a:rPr>
              <a:t>program needs </a:t>
            </a:r>
            <a:r>
              <a:rPr sz="2200" spc="5" dirty="0">
                <a:latin typeface="Times New Roman"/>
                <a:cs typeface="Times New Roman"/>
              </a:rPr>
              <a:t>to </a:t>
            </a:r>
            <a:r>
              <a:rPr sz="2200" dirty="0">
                <a:latin typeface="Times New Roman"/>
                <a:cs typeface="Times New Roman"/>
              </a:rPr>
              <a:t>be </a:t>
            </a:r>
            <a:r>
              <a:rPr sz="2200" spc="5" dirty="0">
                <a:latin typeface="Times New Roman"/>
                <a:cs typeface="Times New Roman"/>
              </a:rPr>
              <a:t>in </a:t>
            </a:r>
            <a:r>
              <a:rPr sz="2200" spc="-10" dirty="0">
                <a:latin typeface="Times New Roman"/>
                <a:cs typeface="Times New Roman"/>
              </a:rPr>
              <a:t>memory </a:t>
            </a:r>
            <a:r>
              <a:rPr sz="2200" spc="5" dirty="0">
                <a:latin typeface="Times New Roman"/>
                <a:cs typeface="Times New Roman"/>
              </a:rPr>
              <a:t>for</a:t>
            </a:r>
            <a:r>
              <a:rPr sz="2200" spc="-210" dirty="0">
                <a:latin typeface="Times New Roman"/>
                <a:cs typeface="Times New Roman"/>
              </a:rPr>
              <a:t> </a:t>
            </a:r>
            <a:r>
              <a:rPr sz="2200" spc="5" dirty="0">
                <a:latin typeface="Times New Roman"/>
                <a:cs typeface="Times New Roman"/>
              </a:rPr>
              <a:t>execution</a:t>
            </a:r>
            <a:endParaRPr sz="2200">
              <a:latin typeface="Times New Roman"/>
              <a:cs typeface="Times New Roman"/>
            </a:endParaRPr>
          </a:p>
          <a:p>
            <a:pPr marL="756285" indent="-287020">
              <a:lnSpc>
                <a:spcPts val="2510"/>
              </a:lnSpc>
              <a:spcBef>
                <a:spcPts val="675"/>
              </a:spcBef>
              <a:buClr>
                <a:srgbClr val="CC6600"/>
              </a:buClr>
              <a:buSzPct val="109090"/>
              <a:buFont typeface="Arial"/>
              <a:buChar char="•"/>
              <a:tabLst>
                <a:tab pos="756285" algn="l"/>
                <a:tab pos="756920" algn="l"/>
              </a:tabLst>
            </a:pPr>
            <a:r>
              <a:rPr sz="2200" spc="-5" dirty="0">
                <a:latin typeface="Times New Roman"/>
                <a:cs typeface="Times New Roman"/>
              </a:rPr>
              <a:t>Logical </a:t>
            </a:r>
            <a:r>
              <a:rPr sz="2200" spc="5" dirty="0">
                <a:latin typeface="Times New Roman"/>
                <a:cs typeface="Times New Roman"/>
              </a:rPr>
              <a:t>address </a:t>
            </a:r>
            <a:r>
              <a:rPr sz="2200" dirty="0">
                <a:latin typeface="Times New Roman"/>
                <a:cs typeface="Times New Roman"/>
              </a:rPr>
              <a:t>space can </a:t>
            </a:r>
            <a:r>
              <a:rPr sz="2200" spc="5" dirty="0">
                <a:latin typeface="Times New Roman"/>
                <a:cs typeface="Times New Roman"/>
              </a:rPr>
              <a:t>therefore </a:t>
            </a:r>
            <a:r>
              <a:rPr sz="2200" dirty="0">
                <a:latin typeface="Times New Roman"/>
                <a:cs typeface="Times New Roman"/>
              </a:rPr>
              <a:t>be </a:t>
            </a:r>
            <a:r>
              <a:rPr sz="2200" spc="-10" dirty="0">
                <a:latin typeface="Times New Roman"/>
                <a:cs typeface="Times New Roman"/>
              </a:rPr>
              <a:t>much </a:t>
            </a:r>
            <a:r>
              <a:rPr sz="2200" dirty="0">
                <a:latin typeface="Times New Roman"/>
                <a:cs typeface="Times New Roman"/>
              </a:rPr>
              <a:t>larger than physical</a:t>
            </a:r>
            <a:r>
              <a:rPr sz="2200" spc="-235" dirty="0">
                <a:latin typeface="Times New Roman"/>
                <a:cs typeface="Times New Roman"/>
              </a:rPr>
              <a:t> </a:t>
            </a:r>
            <a:r>
              <a:rPr sz="2200" spc="5" dirty="0">
                <a:latin typeface="Times New Roman"/>
                <a:cs typeface="Times New Roman"/>
              </a:rPr>
              <a:t>address</a:t>
            </a:r>
            <a:endParaRPr sz="2200">
              <a:latin typeface="Times New Roman"/>
              <a:cs typeface="Times New Roman"/>
            </a:endParaRPr>
          </a:p>
          <a:p>
            <a:pPr marL="756285">
              <a:lnSpc>
                <a:spcPts val="2510"/>
              </a:lnSpc>
            </a:pPr>
            <a:r>
              <a:rPr sz="2200" spc="5" dirty="0">
                <a:latin typeface="Times New Roman"/>
                <a:cs typeface="Times New Roman"/>
              </a:rPr>
              <a:t>space</a:t>
            </a:r>
            <a:endParaRPr sz="2200">
              <a:latin typeface="Times New Roman"/>
              <a:cs typeface="Times New Roman"/>
            </a:endParaRPr>
          </a:p>
          <a:p>
            <a:pPr marL="756285" indent="-287020">
              <a:lnSpc>
                <a:spcPct val="100000"/>
              </a:lnSpc>
              <a:spcBef>
                <a:spcPts val="645"/>
              </a:spcBef>
              <a:buClr>
                <a:srgbClr val="CC6600"/>
              </a:buClr>
              <a:buSzPct val="109090"/>
              <a:buFont typeface="Arial"/>
              <a:buChar char="•"/>
              <a:tabLst>
                <a:tab pos="756285" algn="l"/>
                <a:tab pos="756920" algn="l"/>
              </a:tabLst>
            </a:pPr>
            <a:r>
              <a:rPr sz="2200" dirty="0">
                <a:latin typeface="Times New Roman"/>
                <a:cs typeface="Times New Roman"/>
              </a:rPr>
              <a:t>Allows </a:t>
            </a:r>
            <a:r>
              <a:rPr sz="2200" spc="5" dirty="0">
                <a:latin typeface="Times New Roman"/>
                <a:cs typeface="Times New Roman"/>
              </a:rPr>
              <a:t>address </a:t>
            </a:r>
            <a:r>
              <a:rPr sz="2200" dirty="0">
                <a:latin typeface="Times New Roman"/>
                <a:cs typeface="Times New Roman"/>
              </a:rPr>
              <a:t>spaces </a:t>
            </a:r>
            <a:r>
              <a:rPr sz="2200" spc="5" dirty="0">
                <a:latin typeface="Times New Roman"/>
                <a:cs typeface="Times New Roman"/>
              </a:rPr>
              <a:t>to </a:t>
            </a:r>
            <a:r>
              <a:rPr sz="2200" dirty="0">
                <a:latin typeface="Times New Roman"/>
                <a:cs typeface="Times New Roman"/>
              </a:rPr>
              <a:t>be </a:t>
            </a:r>
            <a:r>
              <a:rPr sz="2200" spc="5" dirty="0">
                <a:latin typeface="Times New Roman"/>
                <a:cs typeface="Times New Roman"/>
              </a:rPr>
              <a:t>shared </a:t>
            </a:r>
            <a:r>
              <a:rPr sz="2200" dirty="0">
                <a:latin typeface="Times New Roman"/>
                <a:cs typeface="Times New Roman"/>
              </a:rPr>
              <a:t>by several</a:t>
            </a:r>
            <a:r>
              <a:rPr sz="2200" spc="-300" dirty="0">
                <a:latin typeface="Times New Roman"/>
                <a:cs typeface="Times New Roman"/>
              </a:rPr>
              <a:t> </a:t>
            </a:r>
            <a:r>
              <a:rPr sz="2200" dirty="0">
                <a:latin typeface="Times New Roman"/>
                <a:cs typeface="Times New Roman"/>
              </a:rPr>
              <a:t>processes</a:t>
            </a:r>
            <a:endParaRPr sz="2200">
              <a:latin typeface="Times New Roman"/>
              <a:cs typeface="Times New Roman"/>
            </a:endParaRPr>
          </a:p>
          <a:p>
            <a:pPr marL="756285" indent="-287020">
              <a:lnSpc>
                <a:spcPct val="100000"/>
              </a:lnSpc>
              <a:spcBef>
                <a:spcPts val="675"/>
              </a:spcBef>
              <a:buClr>
                <a:srgbClr val="CC6600"/>
              </a:buClr>
              <a:buSzPct val="109090"/>
              <a:buFont typeface="Arial"/>
              <a:buChar char="•"/>
              <a:tabLst>
                <a:tab pos="756285" algn="l"/>
                <a:tab pos="756920" algn="l"/>
              </a:tabLst>
            </a:pPr>
            <a:r>
              <a:rPr sz="2200" dirty="0">
                <a:latin typeface="Times New Roman"/>
                <a:cs typeface="Times New Roman"/>
              </a:rPr>
              <a:t>Allows </a:t>
            </a:r>
            <a:r>
              <a:rPr sz="2200" spc="5" dirty="0">
                <a:latin typeface="Times New Roman"/>
                <a:cs typeface="Times New Roman"/>
              </a:rPr>
              <a:t>for </a:t>
            </a:r>
            <a:r>
              <a:rPr sz="2200" spc="-5" dirty="0">
                <a:latin typeface="Times New Roman"/>
                <a:cs typeface="Times New Roman"/>
              </a:rPr>
              <a:t>more </a:t>
            </a:r>
            <a:r>
              <a:rPr sz="2200" spc="5" dirty="0">
                <a:latin typeface="Times New Roman"/>
                <a:cs typeface="Times New Roman"/>
              </a:rPr>
              <a:t>efficient process</a:t>
            </a:r>
            <a:r>
              <a:rPr sz="2200" spc="-210" dirty="0">
                <a:latin typeface="Times New Roman"/>
                <a:cs typeface="Times New Roman"/>
              </a:rPr>
              <a:t> </a:t>
            </a:r>
            <a:r>
              <a:rPr sz="2200" spc="5" dirty="0">
                <a:latin typeface="Times New Roman"/>
                <a:cs typeface="Times New Roman"/>
              </a:rPr>
              <a:t>creation</a:t>
            </a:r>
            <a:endParaRPr sz="2200">
              <a:latin typeface="Times New Roman"/>
              <a:cs typeface="Times New Roman"/>
            </a:endParaRPr>
          </a:p>
          <a:p>
            <a:pPr marL="756285" indent="-287020">
              <a:lnSpc>
                <a:spcPct val="100000"/>
              </a:lnSpc>
              <a:spcBef>
                <a:spcPts val="650"/>
              </a:spcBef>
              <a:buClr>
                <a:srgbClr val="CC6600"/>
              </a:buClr>
              <a:buSzPct val="109090"/>
              <a:buFont typeface="Arial"/>
              <a:buChar char="•"/>
              <a:tabLst>
                <a:tab pos="756285" algn="l"/>
                <a:tab pos="756920" algn="l"/>
              </a:tabLst>
            </a:pPr>
            <a:r>
              <a:rPr sz="2200" spc="5" dirty="0">
                <a:latin typeface="Times New Roman"/>
                <a:cs typeface="Times New Roman"/>
              </a:rPr>
              <a:t>More </a:t>
            </a:r>
            <a:r>
              <a:rPr sz="2200" spc="-5" dirty="0">
                <a:latin typeface="Times New Roman"/>
                <a:cs typeface="Times New Roman"/>
              </a:rPr>
              <a:t>programs </a:t>
            </a:r>
            <a:r>
              <a:rPr sz="2200" spc="5" dirty="0">
                <a:latin typeface="Times New Roman"/>
                <a:cs typeface="Times New Roman"/>
              </a:rPr>
              <a:t>running</a:t>
            </a:r>
            <a:r>
              <a:rPr sz="2200" spc="-80" dirty="0">
                <a:latin typeface="Times New Roman"/>
                <a:cs typeface="Times New Roman"/>
              </a:rPr>
              <a:t> </a:t>
            </a:r>
            <a:r>
              <a:rPr sz="2200" spc="5" dirty="0">
                <a:latin typeface="Times New Roman"/>
                <a:cs typeface="Times New Roman"/>
              </a:rPr>
              <a:t>concurrently</a:t>
            </a:r>
            <a:endParaRPr sz="2200">
              <a:latin typeface="Times New Roman"/>
              <a:cs typeface="Times New Roman"/>
            </a:endParaRPr>
          </a:p>
          <a:p>
            <a:pPr marL="756285" indent="-287020">
              <a:lnSpc>
                <a:spcPct val="100000"/>
              </a:lnSpc>
              <a:spcBef>
                <a:spcPts val="675"/>
              </a:spcBef>
              <a:buClr>
                <a:srgbClr val="CC6600"/>
              </a:buClr>
              <a:buSzPct val="109090"/>
              <a:buFont typeface="Arial"/>
              <a:buChar char="•"/>
              <a:tabLst>
                <a:tab pos="756285" algn="l"/>
                <a:tab pos="756920" algn="l"/>
              </a:tabLst>
            </a:pPr>
            <a:r>
              <a:rPr sz="2200" dirty="0">
                <a:latin typeface="Times New Roman"/>
                <a:cs typeface="Times New Roman"/>
              </a:rPr>
              <a:t>Less </a:t>
            </a:r>
            <a:r>
              <a:rPr sz="2200" spc="-10" dirty="0">
                <a:latin typeface="Times New Roman"/>
                <a:cs typeface="Times New Roman"/>
              </a:rPr>
              <a:t>I/O </a:t>
            </a:r>
            <a:r>
              <a:rPr sz="2200" dirty="0">
                <a:latin typeface="Times New Roman"/>
                <a:cs typeface="Times New Roman"/>
              </a:rPr>
              <a:t>needed </a:t>
            </a:r>
            <a:r>
              <a:rPr sz="2200" spc="5" dirty="0">
                <a:latin typeface="Times New Roman"/>
                <a:cs typeface="Times New Roman"/>
              </a:rPr>
              <a:t>to </a:t>
            </a:r>
            <a:r>
              <a:rPr sz="2200" dirty="0">
                <a:latin typeface="Times New Roman"/>
                <a:cs typeface="Times New Roman"/>
              </a:rPr>
              <a:t>load or swap</a:t>
            </a:r>
            <a:r>
              <a:rPr sz="2200" spc="-110" dirty="0">
                <a:latin typeface="Times New Roman"/>
                <a:cs typeface="Times New Roman"/>
              </a:rPr>
              <a:t> </a:t>
            </a:r>
            <a:r>
              <a:rPr sz="2200" dirty="0">
                <a:latin typeface="Times New Roman"/>
                <a:cs typeface="Times New Roman"/>
              </a:rPr>
              <a:t>processes</a:t>
            </a:r>
            <a:endParaRPr sz="2200">
              <a:latin typeface="Times New Roman"/>
              <a:cs typeface="Times New Roman"/>
            </a:endParaRPr>
          </a:p>
          <a:p>
            <a:pPr marL="12700">
              <a:lnSpc>
                <a:spcPct val="100000"/>
              </a:lnSpc>
              <a:spcBef>
                <a:spcPts val="650"/>
              </a:spcBef>
            </a:pPr>
            <a:r>
              <a:rPr sz="2200" b="1" dirty="0">
                <a:solidFill>
                  <a:srgbClr val="0000FF"/>
                </a:solidFill>
                <a:latin typeface="Times New Roman"/>
                <a:cs typeface="Times New Roman"/>
              </a:rPr>
              <a:t>Virtual address space </a:t>
            </a:r>
            <a:r>
              <a:rPr sz="2200" spc="5" dirty="0">
                <a:latin typeface="Times New Roman"/>
                <a:cs typeface="Times New Roman"/>
              </a:rPr>
              <a:t>– </a:t>
            </a:r>
            <a:r>
              <a:rPr sz="2200" dirty="0">
                <a:latin typeface="Times New Roman"/>
                <a:cs typeface="Times New Roman"/>
              </a:rPr>
              <a:t>logical view of </a:t>
            </a:r>
            <a:r>
              <a:rPr sz="2200" spc="5" dirty="0">
                <a:latin typeface="Times New Roman"/>
                <a:cs typeface="Times New Roman"/>
              </a:rPr>
              <a:t>how </a:t>
            </a:r>
            <a:r>
              <a:rPr sz="2200" dirty="0">
                <a:latin typeface="Times New Roman"/>
                <a:cs typeface="Times New Roman"/>
              </a:rPr>
              <a:t>process </a:t>
            </a:r>
            <a:r>
              <a:rPr sz="2200" spc="5" dirty="0">
                <a:latin typeface="Times New Roman"/>
                <a:cs typeface="Times New Roman"/>
              </a:rPr>
              <a:t>is stored in</a:t>
            </a:r>
            <a:r>
              <a:rPr sz="2200" spc="-335" dirty="0">
                <a:latin typeface="Times New Roman"/>
                <a:cs typeface="Times New Roman"/>
              </a:rPr>
              <a:t> </a:t>
            </a:r>
            <a:r>
              <a:rPr sz="2200" spc="-10" dirty="0">
                <a:latin typeface="Times New Roman"/>
                <a:cs typeface="Times New Roman"/>
              </a:rPr>
              <a:t>memory</a:t>
            </a:r>
            <a:endParaRPr sz="2200">
              <a:latin typeface="Times New Roman"/>
              <a:cs typeface="Times New Roman"/>
            </a:endParaRPr>
          </a:p>
          <a:p>
            <a:pPr marL="756285" indent="-287020">
              <a:lnSpc>
                <a:spcPct val="100000"/>
              </a:lnSpc>
              <a:spcBef>
                <a:spcPts val="675"/>
              </a:spcBef>
              <a:buClr>
                <a:srgbClr val="CC6600"/>
              </a:buClr>
              <a:buSzPct val="109090"/>
              <a:buFont typeface="Arial"/>
              <a:buChar char="•"/>
              <a:tabLst>
                <a:tab pos="756285" algn="l"/>
                <a:tab pos="756920" algn="l"/>
              </a:tabLst>
            </a:pPr>
            <a:r>
              <a:rPr sz="2200" dirty="0">
                <a:latin typeface="Times New Roman"/>
                <a:cs typeface="Times New Roman"/>
              </a:rPr>
              <a:t>Usually </a:t>
            </a:r>
            <a:r>
              <a:rPr sz="2200" spc="5" dirty="0">
                <a:latin typeface="Times New Roman"/>
                <a:cs typeface="Times New Roman"/>
              </a:rPr>
              <a:t>start </a:t>
            </a:r>
            <a:r>
              <a:rPr sz="2200" dirty="0">
                <a:latin typeface="Times New Roman"/>
                <a:cs typeface="Times New Roman"/>
              </a:rPr>
              <a:t>at </a:t>
            </a:r>
            <a:r>
              <a:rPr sz="2200" spc="5" dirty="0">
                <a:latin typeface="Times New Roman"/>
                <a:cs typeface="Times New Roman"/>
              </a:rPr>
              <a:t>address </a:t>
            </a:r>
            <a:r>
              <a:rPr sz="2200" dirty="0">
                <a:latin typeface="Times New Roman"/>
                <a:cs typeface="Times New Roman"/>
              </a:rPr>
              <a:t>0, contiguous </a:t>
            </a:r>
            <a:r>
              <a:rPr sz="2200" spc="5" dirty="0">
                <a:latin typeface="Times New Roman"/>
                <a:cs typeface="Times New Roman"/>
              </a:rPr>
              <a:t>addresses </a:t>
            </a:r>
            <a:r>
              <a:rPr sz="2200" dirty="0">
                <a:latin typeface="Times New Roman"/>
                <a:cs typeface="Times New Roman"/>
              </a:rPr>
              <a:t>until end of</a:t>
            </a:r>
            <a:r>
              <a:rPr sz="2200" spc="-380" dirty="0">
                <a:latin typeface="Times New Roman"/>
                <a:cs typeface="Times New Roman"/>
              </a:rPr>
              <a:t> </a:t>
            </a:r>
            <a:r>
              <a:rPr sz="2200" dirty="0">
                <a:latin typeface="Times New Roman"/>
                <a:cs typeface="Times New Roman"/>
              </a:rPr>
              <a:t>space</a:t>
            </a:r>
            <a:endParaRPr sz="2200">
              <a:latin typeface="Times New Roman"/>
              <a:cs typeface="Times New Roman"/>
            </a:endParaRPr>
          </a:p>
          <a:p>
            <a:pPr marL="756285" indent="-287020">
              <a:lnSpc>
                <a:spcPct val="100000"/>
              </a:lnSpc>
              <a:spcBef>
                <a:spcPts val="645"/>
              </a:spcBef>
              <a:buClr>
                <a:srgbClr val="CC6600"/>
              </a:buClr>
              <a:buSzPct val="109090"/>
              <a:buFont typeface="Arial"/>
              <a:buChar char="•"/>
              <a:tabLst>
                <a:tab pos="756285" algn="l"/>
                <a:tab pos="756920" algn="l"/>
              </a:tabLst>
            </a:pPr>
            <a:r>
              <a:rPr sz="2200" spc="5" dirty="0">
                <a:latin typeface="Times New Roman"/>
                <a:cs typeface="Times New Roman"/>
              </a:rPr>
              <a:t>Meanwhile, </a:t>
            </a:r>
            <a:r>
              <a:rPr sz="2200" dirty="0">
                <a:latin typeface="Times New Roman"/>
                <a:cs typeface="Times New Roman"/>
              </a:rPr>
              <a:t>physical </a:t>
            </a:r>
            <a:r>
              <a:rPr sz="2200" spc="-10" dirty="0">
                <a:latin typeface="Times New Roman"/>
                <a:cs typeface="Times New Roman"/>
              </a:rPr>
              <a:t>memory </a:t>
            </a:r>
            <a:r>
              <a:rPr sz="2200" dirty="0">
                <a:latin typeface="Times New Roman"/>
                <a:cs typeface="Times New Roman"/>
              </a:rPr>
              <a:t>organized </a:t>
            </a:r>
            <a:r>
              <a:rPr sz="2200" spc="5" dirty="0">
                <a:latin typeface="Times New Roman"/>
                <a:cs typeface="Times New Roman"/>
              </a:rPr>
              <a:t>in </a:t>
            </a:r>
            <a:r>
              <a:rPr sz="2200" spc="-5" dirty="0">
                <a:latin typeface="Times New Roman"/>
                <a:cs typeface="Times New Roman"/>
              </a:rPr>
              <a:t>page</a:t>
            </a:r>
            <a:r>
              <a:rPr sz="2200" spc="-145" dirty="0">
                <a:latin typeface="Times New Roman"/>
                <a:cs typeface="Times New Roman"/>
              </a:rPr>
              <a:t> </a:t>
            </a:r>
            <a:r>
              <a:rPr sz="2200" dirty="0">
                <a:latin typeface="Times New Roman"/>
                <a:cs typeface="Times New Roman"/>
              </a:rPr>
              <a:t>frames</a:t>
            </a:r>
            <a:endParaRPr sz="2200">
              <a:latin typeface="Times New Roman"/>
              <a:cs typeface="Times New Roman"/>
            </a:endParaRPr>
          </a:p>
          <a:p>
            <a:pPr marL="756285" indent="-287020">
              <a:lnSpc>
                <a:spcPct val="100000"/>
              </a:lnSpc>
              <a:spcBef>
                <a:spcPts val="675"/>
              </a:spcBef>
              <a:buClr>
                <a:srgbClr val="CC6600"/>
              </a:buClr>
              <a:buSzPct val="109090"/>
              <a:buFont typeface="Arial"/>
              <a:buChar char="•"/>
              <a:tabLst>
                <a:tab pos="756285" algn="l"/>
                <a:tab pos="756920" algn="l"/>
              </a:tabLst>
            </a:pPr>
            <a:r>
              <a:rPr sz="2200" spc="5" dirty="0">
                <a:latin typeface="Times New Roman"/>
                <a:cs typeface="Times New Roman"/>
              </a:rPr>
              <a:t>MMU </a:t>
            </a:r>
            <a:r>
              <a:rPr sz="2200" spc="-5" dirty="0">
                <a:latin typeface="Times New Roman"/>
                <a:cs typeface="Times New Roman"/>
              </a:rPr>
              <a:t>must </a:t>
            </a:r>
            <a:r>
              <a:rPr sz="2200" spc="-10" dirty="0">
                <a:latin typeface="Times New Roman"/>
                <a:cs typeface="Times New Roman"/>
              </a:rPr>
              <a:t>map </a:t>
            </a:r>
            <a:r>
              <a:rPr sz="2200" dirty="0">
                <a:latin typeface="Times New Roman"/>
                <a:cs typeface="Times New Roman"/>
              </a:rPr>
              <a:t>logical </a:t>
            </a:r>
            <a:r>
              <a:rPr sz="2200" spc="5" dirty="0">
                <a:latin typeface="Times New Roman"/>
                <a:cs typeface="Times New Roman"/>
              </a:rPr>
              <a:t>to</a:t>
            </a:r>
            <a:r>
              <a:rPr sz="2200" spc="-75" dirty="0">
                <a:latin typeface="Times New Roman"/>
                <a:cs typeface="Times New Roman"/>
              </a:rPr>
              <a:t> </a:t>
            </a:r>
            <a:r>
              <a:rPr sz="2200" dirty="0">
                <a:latin typeface="Times New Roman"/>
                <a:cs typeface="Times New Roman"/>
              </a:rPr>
              <a:t>physical</a:t>
            </a:r>
            <a:endParaRPr sz="2200">
              <a:latin typeface="Times New Roman"/>
              <a:cs typeface="Times New Roman"/>
            </a:endParaRPr>
          </a:p>
          <a:p>
            <a:pPr marL="12700">
              <a:lnSpc>
                <a:spcPct val="100000"/>
              </a:lnSpc>
              <a:spcBef>
                <a:spcPts val="650"/>
              </a:spcBef>
            </a:pPr>
            <a:r>
              <a:rPr sz="2200" b="1" dirty="0">
                <a:solidFill>
                  <a:srgbClr val="0000FF"/>
                </a:solidFill>
                <a:latin typeface="Times New Roman"/>
                <a:cs typeface="Times New Roman"/>
              </a:rPr>
              <a:t>Virtual </a:t>
            </a:r>
            <a:r>
              <a:rPr sz="2200" b="1" spc="5" dirty="0">
                <a:solidFill>
                  <a:srgbClr val="0000FF"/>
                </a:solidFill>
                <a:latin typeface="Times New Roman"/>
                <a:cs typeface="Times New Roman"/>
              </a:rPr>
              <a:t>memory </a:t>
            </a:r>
            <a:r>
              <a:rPr sz="2200" b="1" dirty="0">
                <a:solidFill>
                  <a:srgbClr val="0000FF"/>
                </a:solidFill>
                <a:latin typeface="Times New Roman"/>
                <a:cs typeface="Times New Roman"/>
              </a:rPr>
              <a:t>can be </a:t>
            </a:r>
            <a:r>
              <a:rPr sz="2200" b="1" spc="5" dirty="0">
                <a:solidFill>
                  <a:srgbClr val="0000FF"/>
                </a:solidFill>
                <a:latin typeface="Times New Roman"/>
                <a:cs typeface="Times New Roman"/>
              </a:rPr>
              <a:t>implemented</a:t>
            </a:r>
            <a:r>
              <a:rPr sz="2200" b="1" spc="-220" dirty="0">
                <a:solidFill>
                  <a:srgbClr val="0000FF"/>
                </a:solidFill>
                <a:latin typeface="Times New Roman"/>
                <a:cs typeface="Times New Roman"/>
              </a:rPr>
              <a:t> </a:t>
            </a:r>
            <a:r>
              <a:rPr sz="2200" b="1" dirty="0">
                <a:solidFill>
                  <a:srgbClr val="0000FF"/>
                </a:solidFill>
                <a:latin typeface="Times New Roman"/>
                <a:cs typeface="Times New Roman"/>
              </a:rPr>
              <a:t>via:</a:t>
            </a:r>
            <a:endParaRPr sz="2200">
              <a:latin typeface="Times New Roman"/>
              <a:cs typeface="Times New Roman"/>
            </a:endParaRPr>
          </a:p>
          <a:p>
            <a:pPr marL="756285" indent="-287020">
              <a:lnSpc>
                <a:spcPct val="100000"/>
              </a:lnSpc>
              <a:spcBef>
                <a:spcPts val="675"/>
              </a:spcBef>
              <a:buClr>
                <a:srgbClr val="CC6600"/>
              </a:buClr>
              <a:buSzPct val="109090"/>
              <a:buFont typeface="Arial"/>
              <a:buChar char="•"/>
              <a:tabLst>
                <a:tab pos="756285" algn="l"/>
                <a:tab pos="756920" algn="l"/>
              </a:tabLst>
            </a:pPr>
            <a:r>
              <a:rPr sz="2200" spc="-5" dirty="0">
                <a:latin typeface="Times New Roman"/>
                <a:cs typeface="Times New Roman"/>
              </a:rPr>
              <a:t>Demand</a:t>
            </a:r>
            <a:r>
              <a:rPr sz="2200" spc="-25" dirty="0">
                <a:latin typeface="Times New Roman"/>
                <a:cs typeface="Times New Roman"/>
              </a:rPr>
              <a:t> </a:t>
            </a:r>
            <a:r>
              <a:rPr sz="2200" dirty="0">
                <a:latin typeface="Times New Roman"/>
                <a:cs typeface="Times New Roman"/>
              </a:rPr>
              <a:t>paging</a:t>
            </a:r>
            <a:endParaRPr sz="2200">
              <a:latin typeface="Times New Roman"/>
              <a:cs typeface="Times New Roman"/>
            </a:endParaRPr>
          </a:p>
          <a:p>
            <a:pPr marL="756285" indent="-287020">
              <a:lnSpc>
                <a:spcPct val="100000"/>
              </a:lnSpc>
              <a:spcBef>
                <a:spcPts val="650"/>
              </a:spcBef>
              <a:buClr>
                <a:srgbClr val="CC6600"/>
              </a:buClr>
              <a:buSzPct val="109090"/>
              <a:buFont typeface="Arial"/>
              <a:buChar char="•"/>
              <a:tabLst>
                <a:tab pos="756285" algn="l"/>
                <a:tab pos="756920" algn="l"/>
              </a:tabLst>
            </a:pPr>
            <a:r>
              <a:rPr sz="2200" spc="-5" dirty="0">
                <a:latin typeface="Times New Roman"/>
                <a:cs typeface="Times New Roman"/>
              </a:rPr>
              <a:t>Demand</a:t>
            </a:r>
            <a:r>
              <a:rPr sz="2200" spc="-30" dirty="0">
                <a:latin typeface="Times New Roman"/>
                <a:cs typeface="Times New Roman"/>
              </a:rPr>
              <a:t> </a:t>
            </a:r>
            <a:r>
              <a:rPr sz="2200" dirty="0">
                <a:latin typeface="Times New Roman"/>
                <a:cs typeface="Times New Roman"/>
              </a:rPr>
              <a:t>segmentation</a:t>
            </a:r>
            <a:endParaRPr sz="2200">
              <a:latin typeface="Times New Roman"/>
              <a:cs typeface="Times New Roman"/>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2877" y="20777"/>
            <a:ext cx="8460740" cy="454025"/>
          </a:xfrm>
          <a:prstGeom prst="rect">
            <a:avLst/>
          </a:prstGeom>
        </p:spPr>
        <p:txBody>
          <a:bodyPr vert="horz" wrap="square" lIns="0" tIns="13970" rIns="0" bIns="0" rtlCol="0">
            <a:spAutoFit/>
          </a:bodyPr>
          <a:lstStyle/>
          <a:p>
            <a:pPr marL="12700">
              <a:lnSpc>
                <a:spcPct val="100000"/>
              </a:lnSpc>
              <a:spcBef>
                <a:spcPts val="110"/>
              </a:spcBef>
            </a:pPr>
            <a:r>
              <a:rPr sz="2800" b="1" dirty="0">
                <a:solidFill>
                  <a:srgbClr val="0000FF"/>
                </a:solidFill>
                <a:latin typeface="Times New Roman"/>
                <a:cs typeface="Times New Roman"/>
              </a:rPr>
              <a:t>Virtual </a:t>
            </a:r>
            <a:r>
              <a:rPr sz="2800" b="1" spc="-5" dirty="0">
                <a:solidFill>
                  <a:srgbClr val="0000FF"/>
                </a:solidFill>
                <a:latin typeface="Times New Roman"/>
                <a:cs typeface="Times New Roman"/>
              </a:rPr>
              <a:t>Memory </a:t>
            </a:r>
            <a:r>
              <a:rPr sz="2800" b="1" spc="5" dirty="0">
                <a:solidFill>
                  <a:srgbClr val="0000FF"/>
                </a:solidFill>
                <a:latin typeface="Times New Roman"/>
                <a:cs typeface="Times New Roman"/>
              </a:rPr>
              <a:t>That is Larger Than Physical</a:t>
            </a:r>
            <a:r>
              <a:rPr sz="2800" b="1" spc="-310" dirty="0">
                <a:solidFill>
                  <a:srgbClr val="0000FF"/>
                </a:solidFill>
                <a:latin typeface="Times New Roman"/>
                <a:cs typeface="Times New Roman"/>
              </a:rPr>
              <a:t> </a:t>
            </a:r>
            <a:r>
              <a:rPr sz="2800" b="1" spc="-5" dirty="0">
                <a:solidFill>
                  <a:srgbClr val="0000FF"/>
                </a:solidFill>
                <a:latin typeface="Times New Roman"/>
                <a:cs typeface="Times New Roman"/>
              </a:rPr>
              <a:t>Memory</a:t>
            </a:r>
            <a:endParaRPr sz="2800">
              <a:latin typeface="Times New Roman"/>
              <a:cs typeface="Times New Roman"/>
            </a:endParaRPr>
          </a:p>
        </p:txBody>
      </p:sp>
      <p:sp>
        <p:nvSpPr>
          <p:cNvPr id="3" name="object 3"/>
          <p:cNvSpPr/>
          <p:nvPr/>
        </p:nvSpPr>
        <p:spPr>
          <a:xfrm>
            <a:off x="381000" y="685800"/>
            <a:ext cx="8534400" cy="5791200"/>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127630" y="20777"/>
            <a:ext cx="5453380" cy="454025"/>
          </a:xfrm>
          <a:prstGeom prst="rect">
            <a:avLst/>
          </a:prstGeom>
        </p:spPr>
        <p:txBody>
          <a:bodyPr vert="horz" wrap="square" lIns="0" tIns="13970" rIns="0" bIns="0" rtlCol="0">
            <a:spAutoFit/>
          </a:bodyPr>
          <a:lstStyle/>
          <a:p>
            <a:pPr marL="12700">
              <a:lnSpc>
                <a:spcPct val="100000"/>
              </a:lnSpc>
              <a:spcBef>
                <a:spcPts val="110"/>
              </a:spcBef>
            </a:pPr>
            <a:r>
              <a:rPr sz="2800" b="1" dirty="0">
                <a:solidFill>
                  <a:srgbClr val="0033CC"/>
                </a:solidFill>
                <a:latin typeface="Times New Roman"/>
                <a:cs typeface="Times New Roman"/>
              </a:rPr>
              <a:t>Memory-Management Unit</a:t>
            </a:r>
            <a:r>
              <a:rPr sz="2800" b="1" spc="-130" dirty="0">
                <a:solidFill>
                  <a:srgbClr val="0033CC"/>
                </a:solidFill>
                <a:latin typeface="Times New Roman"/>
                <a:cs typeface="Times New Roman"/>
              </a:rPr>
              <a:t> </a:t>
            </a:r>
            <a:r>
              <a:rPr sz="2800" b="1" spc="-5" dirty="0">
                <a:solidFill>
                  <a:srgbClr val="0033CC"/>
                </a:solidFill>
                <a:latin typeface="Times New Roman"/>
                <a:cs typeface="Times New Roman"/>
              </a:rPr>
              <a:t>(MMU)</a:t>
            </a:r>
            <a:endParaRPr sz="2800">
              <a:latin typeface="Times New Roman"/>
              <a:cs typeface="Times New Roman"/>
            </a:endParaRPr>
          </a:p>
        </p:txBody>
      </p:sp>
      <p:sp>
        <p:nvSpPr>
          <p:cNvPr id="3" name="object 3"/>
          <p:cNvSpPr txBox="1"/>
          <p:nvPr/>
        </p:nvSpPr>
        <p:spPr>
          <a:xfrm>
            <a:off x="272592" y="481329"/>
            <a:ext cx="8803640" cy="757555"/>
          </a:xfrm>
          <a:prstGeom prst="rect">
            <a:avLst/>
          </a:prstGeom>
        </p:spPr>
        <p:txBody>
          <a:bodyPr vert="horz" wrap="square" lIns="0" tIns="12700" rIns="0" bIns="0" rtlCol="0">
            <a:spAutoFit/>
          </a:bodyPr>
          <a:lstStyle/>
          <a:p>
            <a:pPr marL="356870" marR="5080" indent="-344805">
              <a:lnSpc>
                <a:spcPct val="100000"/>
              </a:lnSpc>
              <a:spcBef>
                <a:spcPts val="100"/>
              </a:spcBef>
              <a:buClr>
                <a:srgbClr val="993300"/>
              </a:buClr>
              <a:buSzPct val="110416"/>
              <a:buFont typeface="Wingdings"/>
              <a:buChar char=""/>
              <a:tabLst>
                <a:tab pos="356870" algn="l"/>
                <a:tab pos="357505" algn="l"/>
              </a:tabLst>
            </a:pPr>
            <a:r>
              <a:rPr sz="2400" dirty="0">
                <a:latin typeface="Times New Roman"/>
                <a:cs typeface="Times New Roman"/>
              </a:rPr>
              <a:t>The </a:t>
            </a:r>
            <a:r>
              <a:rPr sz="2400" spc="-5" dirty="0">
                <a:latin typeface="Times New Roman"/>
                <a:cs typeface="Times New Roman"/>
              </a:rPr>
              <a:t>run-time </a:t>
            </a:r>
            <a:r>
              <a:rPr sz="2400" dirty="0">
                <a:latin typeface="Times New Roman"/>
                <a:cs typeface="Times New Roman"/>
              </a:rPr>
              <a:t>mapping </a:t>
            </a:r>
            <a:r>
              <a:rPr sz="2400" spc="-5" dirty="0">
                <a:latin typeface="Times New Roman"/>
                <a:cs typeface="Times New Roman"/>
              </a:rPr>
              <a:t>from virtual </a:t>
            </a:r>
            <a:r>
              <a:rPr sz="2400" dirty="0">
                <a:latin typeface="Times New Roman"/>
                <a:cs typeface="Times New Roman"/>
              </a:rPr>
              <a:t>to </a:t>
            </a:r>
            <a:r>
              <a:rPr sz="2400" spc="-10" dirty="0">
                <a:latin typeface="Times New Roman"/>
                <a:cs typeface="Times New Roman"/>
              </a:rPr>
              <a:t>physical </a:t>
            </a:r>
            <a:r>
              <a:rPr sz="2400" spc="-5" dirty="0">
                <a:latin typeface="Times New Roman"/>
                <a:cs typeface="Times New Roman"/>
              </a:rPr>
              <a:t>addresses </a:t>
            </a:r>
            <a:r>
              <a:rPr sz="2400" dirty="0">
                <a:latin typeface="Times New Roman"/>
                <a:cs typeface="Times New Roman"/>
              </a:rPr>
              <a:t>is done </a:t>
            </a:r>
            <a:r>
              <a:rPr sz="2400" spc="20" dirty="0">
                <a:latin typeface="Times New Roman"/>
                <a:cs typeface="Times New Roman"/>
              </a:rPr>
              <a:t>by  </a:t>
            </a:r>
            <a:r>
              <a:rPr sz="2400" dirty="0">
                <a:latin typeface="Times New Roman"/>
                <a:cs typeface="Times New Roman"/>
              </a:rPr>
              <a:t>a </a:t>
            </a:r>
            <a:r>
              <a:rPr sz="2400" spc="-10" dirty="0">
                <a:latin typeface="Times New Roman"/>
                <a:cs typeface="Times New Roman"/>
              </a:rPr>
              <a:t>hardware </a:t>
            </a:r>
            <a:r>
              <a:rPr sz="2400" spc="-5" dirty="0">
                <a:latin typeface="Times New Roman"/>
                <a:cs typeface="Times New Roman"/>
              </a:rPr>
              <a:t>device called </a:t>
            </a:r>
            <a:r>
              <a:rPr sz="2400" dirty="0">
                <a:latin typeface="Times New Roman"/>
                <a:cs typeface="Times New Roman"/>
              </a:rPr>
              <a:t>the </a:t>
            </a:r>
            <a:r>
              <a:rPr sz="2400" b="1" spc="-10" dirty="0">
                <a:latin typeface="Times New Roman"/>
                <a:cs typeface="Times New Roman"/>
              </a:rPr>
              <a:t>memory-management </a:t>
            </a:r>
            <a:r>
              <a:rPr sz="2400" b="1" dirty="0">
                <a:latin typeface="Times New Roman"/>
                <a:cs typeface="Times New Roman"/>
              </a:rPr>
              <a:t>unit</a:t>
            </a:r>
            <a:r>
              <a:rPr sz="2400" b="1" spc="110" dirty="0">
                <a:latin typeface="Times New Roman"/>
                <a:cs typeface="Times New Roman"/>
              </a:rPr>
              <a:t> </a:t>
            </a:r>
            <a:r>
              <a:rPr sz="2400" b="1" spc="-10" dirty="0">
                <a:latin typeface="Times New Roman"/>
                <a:cs typeface="Times New Roman"/>
              </a:rPr>
              <a:t>(MMU</a:t>
            </a:r>
            <a:r>
              <a:rPr sz="1800" b="1" spc="-10" dirty="0">
                <a:latin typeface="Arial"/>
                <a:cs typeface="Arial"/>
              </a:rPr>
              <a:t>)</a:t>
            </a:r>
            <a:endParaRPr sz="1800">
              <a:latin typeface="Arial"/>
              <a:cs typeface="Arial"/>
            </a:endParaRPr>
          </a:p>
        </p:txBody>
      </p:sp>
      <p:sp>
        <p:nvSpPr>
          <p:cNvPr id="4" name="object 4"/>
          <p:cNvSpPr/>
          <p:nvPr/>
        </p:nvSpPr>
        <p:spPr>
          <a:xfrm>
            <a:off x="982662" y="1249425"/>
            <a:ext cx="6649974" cy="2712974"/>
          </a:xfrm>
          <a:prstGeom prst="rect">
            <a:avLst/>
          </a:prstGeom>
          <a:blipFill>
            <a:blip r:embed="rId2" cstate="print"/>
            <a:stretch>
              <a:fillRect/>
            </a:stretch>
          </a:blipFill>
        </p:spPr>
        <p:txBody>
          <a:bodyPr wrap="square" lIns="0" tIns="0" rIns="0" bIns="0" rtlCol="0"/>
          <a:lstStyle/>
          <a:p>
            <a:endParaRPr/>
          </a:p>
        </p:txBody>
      </p:sp>
      <p:sp>
        <p:nvSpPr>
          <p:cNvPr id="5" name="object 5"/>
          <p:cNvSpPr txBox="1"/>
          <p:nvPr/>
        </p:nvSpPr>
        <p:spPr>
          <a:xfrm>
            <a:off x="78739" y="3973779"/>
            <a:ext cx="8823325" cy="2952750"/>
          </a:xfrm>
          <a:prstGeom prst="rect">
            <a:avLst/>
          </a:prstGeom>
        </p:spPr>
        <p:txBody>
          <a:bodyPr vert="horz" wrap="square" lIns="0" tIns="12700" rIns="0" bIns="0" rtlCol="0">
            <a:spAutoFit/>
          </a:bodyPr>
          <a:lstStyle/>
          <a:p>
            <a:pPr marL="12700" marR="5080" algn="just">
              <a:lnSpc>
                <a:spcPct val="100000"/>
              </a:lnSpc>
              <a:spcBef>
                <a:spcPts val="100"/>
              </a:spcBef>
            </a:pPr>
            <a:r>
              <a:rPr sz="2400" dirty="0">
                <a:latin typeface="Times New Roman"/>
                <a:cs typeface="Times New Roman"/>
              </a:rPr>
              <a:t>Many </a:t>
            </a:r>
            <a:r>
              <a:rPr sz="2400" spc="-5" dirty="0">
                <a:latin typeface="Times New Roman"/>
                <a:cs typeface="Times New Roman"/>
              </a:rPr>
              <a:t>different methods </a:t>
            </a:r>
            <a:r>
              <a:rPr sz="2400" dirty="0">
                <a:latin typeface="Times New Roman"/>
                <a:cs typeface="Times New Roman"/>
              </a:rPr>
              <a:t>to </a:t>
            </a:r>
            <a:r>
              <a:rPr sz="2400" spc="-5" dirty="0">
                <a:latin typeface="Times New Roman"/>
                <a:cs typeface="Times New Roman"/>
              </a:rPr>
              <a:t>accomplish such </a:t>
            </a:r>
            <a:r>
              <a:rPr sz="2400" spc="-10" dirty="0">
                <a:latin typeface="Times New Roman"/>
                <a:cs typeface="Times New Roman"/>
              </a:rPr>
              <a:t>mapping. </a:t>
            </a:r>
            <a:r>
              <a:rPr sz="2400" spc="-5" dirty="0">
                <a:latin typeface="Times New Roman"/>
                <a:cs typeface="Times New Roman"/>
              </a:rPr>
              <a:t>One technique </a:t>
            </a:r>
            <a:r>
              <a:rPr sz="2400" dirty="0">
                <a:latin typeface="Times New Roman"/>
                <a:cs typeface="Times New Roman"/>
              </a:rPr>
              <a:t>is  mapping with a simple </a:t>
            </a:r>
            <a:r>
              <a:rPr sz="2400" spc="-5" dirty="0">
                <a:latin typeface="Times New Roman"/>
                <a:cs typeface="Times New Roman"/>
              </a:rPr>
              <a:t>MMU scheme </a:t>
            </a:r>
            <a:r>
              <a:rPr sz="2400" dirty="0">
                <a:latin typeface="Times New Roman"/>
                <a:cs typeface="Times New Roman"/>
              </a:rPr>
              <a:t>that is a </a:t>
            </a:r>
            <a:r>
              <a:rPr sz="2400" spc="-5" dirty="0">
                <a:latin typeface="Times New Roman"/>
                <a:cs typeface="Times New Roman"/>
              </a:rPr>
              <a:t>generalization </a:t>
            </a:r>
            <a:r>
              <a:rPr sz="2400" dirty="0">
                <a:latin typeface="Times New Roman"/>
                <a:cs typeface="Times New Roman"/>
              </a:rPr>
              <a:t>of the  </a:t>
            </a:r>
            <a:r>
              <a:rPr sz="2400" spc="-5" dirty="0">
                <a:latin typeface="Times New Roman"/>
                <a:cs typeface="Times New Roman"/>
              </a:rPr>
              <a:t>base </a:t>
            </a:r>
            <a:r>
              <a:rPr sz="2400" spc="-10" dirty="0">
                <a:latin typeface="Times New Roman"/>
                <a:cs typeface="Times New Roman"/>
              </a:rPr>
              <a:t>register</a:t>
            </a:r>
            <a:r>
              <a:rPr sz="2400" spc="5" dirty="0">
                <a:latin typeface="Times New Roman"/>
                <a:cs typeface="Times New Roman"/>
              </a:rPr>
              <a:t> </a:t>
            </a:r>
            <a:r>
              <a:rPr sz="2400" spc="-5" dirty="0">
                <a:latin typeface="Times New Roman"/>
                <a:cs typeface="Times New Roman"/>
              </a:rPr>
              <a:t>scheme.</a:t>
            </a:r>
            <a:endParaRPr sz="2400">
              <a:latin typeface="Times New Roman"/>
              <a:cs typeface="Times New Roman"/>
            </a:endParaRPr>
          </a:p>
          <a:p>
            <a:pPr marL="12700" marR="5080" algn="just">
              <a:lnSpc>
                <a:spcPct val="100000"/>
              </a:lnSpc>
              <a:spcBef>
                <a:spcPts val="5"/>
              </a:spcBef>
            </a:pPr>
            <a:r>
              <a:rPr sz="2400" b="1" dirty="0">
                <a:solidFill>
                  <a:srgbClr val="0033CC"/>
                </a:solidFill>
                <a:latin typeface="Times New Roman"/>
                <a:cs typeface="Times New Roman"/>
              </a:rPr>
              <a:t>Logical </a:t>
            </a:r>
            <a:r>
              <a:rPr sz="2400" b="1" spc="-10" dirty="0">
                <a:solidFill>
                  <a:srgbClr val="0033CC"/>
                </a:solidFill>
                <a:latin typeface="Times New Roman"/>
                <a:cs typeface="Times New Roman"/>
              </a:rPr>
              <a:t>addresses </a:t>
            </a:r>
            <a:r>
              <a:rPr sz="2400" b="1" spc="-5" dirty="0">
                <a:solidFill>
                  <a:srgbClr val="0033CC"/>
                </a:solidFill>
                <a:latin typeface="Times New Roman"/>
                <a:cs typeface="Times New Roman"/>
              </a:rPr>
              <a:t>(in the range </a:t>
            </a:r>
            <a:r>
              <a:rPr sz="2400" b="1" dirty="0">
                <a:solidFill>
                  <a:srgbClr val="0033CC"/>
                </a:solidFill>
                <a:latin typeface="Times New Roman"/>
                <a:cs typeface="Times New Roman"/>
              </a:rPr>
              <a:t>0 </a:t>
            </a:r>
            <a:r>
              <a:rPr sz="2400" b="1" spc="-5" dirty="0">
                <a:solidFill>
                  <a:srgbClr val="0033CC"/>
                </a:solidFill>
                <a:latin typeface="Times New Roman"/>
                <a:cs typeface="Times New Roman"/>
              </a:rPr>
              <a:t>to </a:t>
            </a:r>
            <a:r>
              <a:rPr sz="2400" b="1" i="1" spc="5" dirty="0">
                <a:solidFill>
                  <a:srgbClr val="0033CC"/>
                </a:solidFill>
                <a:latin typeface="Times New Roman"/>
                <a:cs typeface="Times New Roman"/>
              </a:rPr>
              <a:t>max) </a:t>
            </a:r>
            <a:r>
              <a:rPr sz="2400" i="1" dirty="0">
                <a:latin typeface="Times New Roman"/>
                <a:cs typeface="Times New Roman"/>
              </a:rPr>
              <a:t>and </a:t>
            </a:r>
            <a:r>
              <a:rPr sz="2400" b="1" i="1" dirty="0">
                <a:solidFill>
                  <a:srgbClr val="0033CC"/>
                </a:solidFill>
                <a:latin typeface="Times New Roman"/>
                <a:cs typeface="Times New Roman"/>
              </a:rPr>
              <a:t>physical </a:t>
            </a:r>
            <a:r>
              <a:rPr sz="2400" b="1" i="1" spc="-5" dirty="0">
                <a:solidFill>
                  <a:srgbClr val="0033CC"/>
                </a:solidFill>
                <a:latin typeface="Times New Roman"/>
                <a:cs typeface="Times New Roman"/>
              </a:rPr>
              <a:t>addresses (in  </a:t>
            </a:r>
            <a:r>
              <a:rPr sz="2400" b="1" i="1" dirty="0">
                <a:solidFill>
                  <a:srgbClr val="0033CC"/>
                </a:solidFill>
                <a:latin typeface="Times New Roman"/>
                <a:cs typeface="Times New Roman"/>
              </a:rPr>
              <a:t>the range R + 0 to R + </a:t>
            </a:r>
            <a:r>
              <a:rPr sz="2400" b="1" i="1" spc="5" dirty="0">
                <a:solidFill>
                  <a:srgbClr val="0033CC"/>
                </a:solidFill>
                <a:latin typeface="Times New Roman"/>
                <a:cs typeface="Times New Roman"/>
              </a:rPr>
              <a:t>max </a:t>
            </a:r>
            <a:r>
              <a:rPr sz="2400" b="1" i="1" spc="-5" dirty="0">
                <a:solidFill>
                  <a:srgbClr val="0033CC"/>
                </a:solidFill>
                <a:latin typeface="Times New Roman"/>
                <a:cs typeface="Times New Roman"/>
              </a:rPr>
              <a:t>for </a:t>
            </a:r>
            <a:r>
              <a:rPr sz="2400" b="1" i="1" dirty="0">
                <a:solidFill>
                  <a:srgbClr val="0033CC"/>
                </a:solidFill>
                <a:latin typeface="Times New Roman"/>
                <a:cs typeface="Times New Roman"/>
              </a:rPr>
              <a:t>a base </a:t>
            </a:r>
            <a:r>
              <a:rPr sz="2400" b="1" dirty="0">
                <a:solidFill>
                  <a:srgbClr val="0033CC"/>
                </a:solidFill>
                <a:latin typeface="Times New Roman"/>
                <a:cs typeface="Times New Roman"/>
              </a:rPr>
              <a:t>value </a:t>
            </a:r>
            <a:r>
              <a:rPr sz="2400" b="1" i="1" spc="-5" dirty="0">
                <a:solidFill>
                  <a:srgbClr val="0033CC"/>
                </a:solidFill>
                <a:latin typeface="Times New Roman"/>
                <a:cs typeface="Times New Roman"/>
              </a:rPr>
              <a:t>R). </a:t>
            </a:r>
            <a:r>
              <a:rPr sz="2400" i="1" dirty="0">
                <a:latin typeface="Times New Roman"/>
                <a:cs typeface="Times New Roman"/>
              </a:rPr>
              <a:t>The </a:t>
            </a:r>
            <a:r>
              <a:rPr sz="2400" i="1" spc="-5" dirty="0">
                <a:latin typeface="Times New Roman"/>
                <a:cs typeface="Times New Roman"/>
              </a:rPr>
              <a:t>user </a:t>
            </a:r>
            <a:r>
              <a:rPr sz="2400" i="1" spc="-15" dirty="0">
                <a:latin typeface="Times New Roman"/>
                <a:cs typeface="Times New Roman"/>
              </a:rPr>
              <a:t>program  </a:t>
            </a:r>
            <a:r>
              <a:rPr sz="2400" i="1" spc="-5" dirty="0">
                <a:latin typeface="Times New Roman"/>
                <a:cs typeface="Times New Roman"/>
              </a:rPr>
              <a:t>generates </a:t>
            </a:r>
            <a:r>
              <a:rPr sz="2400" i="1" dirty="0">
                <a:latin typeface="Times New Roman"/>
                <a:cs typeface="Times New Roman"/>
              </a:rPr>
              <a:t>only </a:t>
            </a:r>
            <a:r>
              <a:rPr sz="2400" i="1" spc="-5" dirty="0">
                <a:latin typeface="Times New Roman"/>
                <a:cs typeface="Times New Roman"/>
              </a:rPr>
              <a:t>logical </a:t>
            </a:r>
            <a:r>
              <a:rPr sz="2400" i="1" spc="-15" dirty="0">
                <a:latin typeface="Times New Roman"/>
                <a:cs typeface="Times New Roman"/>
              </a:rPr>
              <a:t>addresses </a:t>
            </a:r>
            <a:r>
              <a:rPr sz="2400" i="1" dirty="0">
                <a:latin typeface="Times New Roman"/>
                <a:cs typeface="Times New Roman"/>
              </a:rPr>
              <a:t>and </a:t>
            </a:r>
            <a:r>
              <a:rPr sz="2400" i="1" spc="-5" dirty="0">
                <a:latin typeface="Times New Roman"/>
                <a:cs typeface="Times New Roman"/>
              </a:rPr>
              <a:t>thinks </a:t>
            </a:r>
            <a:r>
              <a:rPr sz="2400" i="1" dirty="0">
                <a:latin typeface="Times New Roman"/>
                <a:cs typeface="Times New Roman"/>
              </a:rPr>
              <a:t>that </a:t>
            </a:r>
            <a:r>
              <a:rPr sz="2400" dirty="0">
                <a:latin typeface="Times New Roman"/>
                <a:cs typeface="Times New Roman"/>
              </a:rPr>
              <a:t>the </a:t>
            </a:r>
            <a:r>
              <a:rPr sz="2400" spc="-5" dirty="0">
                <a:latin typeface="Times New Roman"/>
                <a:cs typeface="Times New Roman"/>
              </a:rPr>
              <a:t>process </a:t>
            </a:r>
            <a:r>
              <a:rPr sz="2400" dirty="0">
                <a:latin typeface="Times New Roman"/>
                <a:cs typeface="Times New Roman"/>
              </a:rPr>
              <a:t>runs </a:t>
            </a:r>
            <a:r>
              <a:rPr sz="2400" spc="5" dirty="0">
                <a:latin typeface="Times New Roman"/>
                <a:cs typeface="Times New Roman"/>
              </a:rPr>
              <a:t>in  </a:t>
            </a:r>
            <a:r>
              <a:rPr sz="2400" dirty="0">
                <a:latin typeface="Times New Roman"/>
                <a:cs typeface="Times New Roman"/>
              </a:rPr>
              <a:t>memory locations </a:t>
            </a:r>
            <a:r>
              <a:rPr sz="2400" spc="-5" dirty="0">
                <a:latin typeface="Times New Roman"/>
                <a:cs typeface="Times New Roman"/>
              </a:rPr>
              <a:t>from </a:t>
            </a:r>
            <a:r>
              <a:rPr sz="2400" dirty="0">
                <a:latin typeface="Times New Roman"/>
                <a:cs typeface="Times New Roman"/>
              </a:rPr>
              <a:t>0 to </a:t>
            </a:r>
            <a:r>
              <a:rPr sz="2400" i="1" spc="-5" dirty="0">
                <a:latin typeface="Times New Roman"/>
                <a:cs typeface="Times New Roman"/>
              </a:rPr>
              <a:t>max. </a:t>
            </a:r>
            <a:r>
              <a:rPr sz="2400" i="1" spc="-40" dirty="0">
                <a:latin typeface="Times New Roman"/>
                <a:cs typeface="Times New Roman"/>
              </a:rPr>
              <a:t>However, </a:t>
            </a:r>
            <a:r>
              <a:rPr sz="2400" i="1" spc="-10" dirty="0">
                <a:latin typeface="Times New Roman"/>
                <a:cs typeface="Times New Roman"/>
              </a:rPr>
              <a:t>these </a:t>
            </a:r>
            <a:r>
              <a:rPr sz="2400" i="1" dirty="0">
                <a:latin typeface="Times New Roman"/>
                <a:cs typeface="Times New Roman"/>
              </a:rPr>
              <a:t>logical </a:t>
            </a:r>
            <a:r>
              <a:rPr sz="2400" spc="-5" dirty="0">
                <a:latin typeface="Times New Roman"/>
                <a:cs typeface="Times New Roman"/>
              </a:rPr>
              <a:t>addresses  must be mapped </a:t>
            </a:r>
            <a:r>
              <a:rPr sz="2400" dirty="0">
                <a:latin typeface="Times New Roman"/>
                <a:cs typeface="Times New Roman"/>
              </a:rPr>
              <a:t>to </a:t>
            </a:r>
            <a:r>
              <a:rPr sz="2400" spc="-15" dirty="0">
                <a:latin typeface="Times New Roman"/>
                <a:cs typeface="Times New Roman"/>
              </a:rPr>
              <a:t>physical </a:t>
            </a:r>
            <a:r>
              <a:rPr sz="2400" spc="-5" dirty="0">
                <a:latin typeface="Times New Roman"/>
                <a:cs typeface="Times New Roman"/>
              </a:rPr>
              <a:t>addresses before </a:t>
            </a:r>
            <a:r>
              <a:rPr sz="2400" dirty="0">
                <a:latin typeface="Times New Roman"/>
                <a:cs typeface="Times New Roman"/>
              </a:rPr>
              <a:t>they </a:t>
            </a:r>
            <a:r>
              <a:rPr sz="2400" spc="-5" dirty="0">
                <a:latin typeface="Times New Roman"/>
                <a:cs typeface="Times New Roman"/>
              </a:rPr>
              <a:t>are</a:t>
            </a:r>
            <a:r>
              <a:rPr sz="2400" spc="110" dirty="0">
                <a:latin typeface="Times New Roman"/>
                <a:cs typeface="Times New Roman"/>
              </a:rPr>
              <a:t> </a:t>
            </a:r>
            <a:r>
              <a:rPr sz="2400" spc="-5" dirty="0">
                <a:latin typeface="Times New Roman"/>
                <a:cs typeface="Times New Roman"/>
              </a:rPr>
              <a:t>used.</a:t>
            </a:r>
            <a:endParaRPr sz="2400">
              <a:latin typeface="Times New Roman"/>
              <a:cs typeface="Times New Roman"/>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85845" y="20777"/>
            <a:ext cx="3404870" cy="454025"/>
          </a:xfrm>
          <a:prstGeom prst="rect">
            <a:avLst/>
          </a:prstGeom>
        </p:spPr>
        <p:txBody>
          <a:bodyPr vert="horz" wrap="square" lIns="0" tIns="13970" rIns="0" bIns="0" rtlCol="0">
            <a:spAutoFit/>
          </a:bodyPr>
          <a:lstStyle/>
          <a:p>
            <a:pPr marL="12700">
              <a:lnSpc>
                <a:spcPct val="100000"/>
              </a:lnSpc>
              <a:spcBef>
                <a:spcPts val="110"/>
              </a:spcBef>
            </a:pPr>
            <a:r>
              <a:rPr sz="2800" b="1" dirty="0">
                <a:solidFill>
                  <a:srgbClr val="0000FF"/>
                </a:solidFill>
                <a:latin typeface="Times New Roman"/>
                <a:cs typeface="Times New Roman"/>
              </a:rPr>
              <a:t>Virtual-address</a:t>
            </a:r>
            <a:r>
              <a:rPr sz="2800" b="1" spc="-35" dirty="0">
                <a:solidFill>
                  <a:srgbClr val="0000FF"/>
                </a:solidFill>
                <a:latin typeface="Times New Roman"/>
                <a:cs typeface="Times New Roman"/>
              </a:rPr>
              <a:t> </a:t>
            </a:r>
            <a:r>
              <a:rPr sz="2800" b="1" dirty="0">
                <a:solidFill>
                  <a:srgbClr val="0000FF"/>
                </a:solidFill>
                <a:latin typeface="Times New Roman"/>
                <a:cs typeface="Times New Roman"/>
              </a:rPr>
              <a:t>Space</a:t>
            </a:r>
            <a:endParaRPr sz="2800">
              <a:latin typeface="Times New Roman"/>
              <a:cs typeface="Times New Roman"/>
            </a:endParaRPr>
          </a:p>
        </p:txBody>
      </p:sp>
      <p:sp>
        <p:nvSpPr>
          <p:cNvPr id="3" name="object 3"/>
          <p:cNvSpPr/>
          <p:nvPr/>
        </p:nvSpPr>
        <p:spPr>
          <a:xfrm>
            <a:off x="6477000" y="304799"/>
            <a:ext cx="2444750" cy="6553196"/>
          </a:xfrm>
          <a:prstGeom prst="rect">
            <a:avLst/>
          </a:prstGeom>
          <a:blipFill>
            <a:blip r:embed="rId2" cstate="print"/>
            <a:stretch>
              <a:fillRect/>
            </a:stretch>
          </a:blipFill>
        </p:spPr>
        <p:txBody>
          <a:bodyPr wrap="square" lIns="0" tIns="0" rIns="0" bIns="0" rtlCol="0"/>
          <a:lstStyle/>
          <a:p>
            <a:endParaRPr/>
          </a:p>
        </p:txBody>
      </p:sp>
      <p:sp>
        <p:nvSpPr>
          <p:cNvPr id="4" name="object 4"/>
          <p:cNvSpPr txBox="1"/>
          <p:nvPr/>
        </p:nvSpPr>
        <p:spPr>
          <a:xfrm>
            <a:off x="279908" y="467614"/>
            <a:ext cx="5995670" cy="5295265"/>
          </a:xfrm>
          <a:prstGeom prst="rect">
            <a:avLst/>
          </a:prstGeom>
        </p:spPr>
        <p:txBody>
          <a:bodyPr vert="horz" wrap="square" lIns="0" tIns="12700" rIns="0" bIns="0" rtlCol="0">
            <a:spAutoFit/>
          </a:bodyPr>
          <a:lstStyle/>
          <a:p>
            <a:pPr marL="500380" marR="5715" indent="-488315" algn="just">
              <a:lnSpc>
                <a:spcPct val="100000"/>
              </a:lnSpc>
              <a:spcBef>
                <a:spcPts val="100"/>
              </a:spcBef>
              <a:buClr>
                <a:srgbClr val="993300"/>
              </a:buClr>
              <a:buSzPct val="110416"/>
              <a:buFont typeface="Wingdings"/>
              <a:buChar char=""/>
              <a:tabLst>
                <a:tab pos="501015" algn="l"/>
              </a:tabLst>
            </a:pPr>
            <a:r>
              <a:rPr sz="2400" dirty="0">
                <a:latin typeface="Times New Roman"/>
                <a:cs typeface="Times New Roman"/>
              </a:rPr>
              <a:t>Usually </a:t>
            </a:r>
            <a:r>
              <a:rPr sz="2400" spc="-5" dirty="0">
                <a:latin typeface="Times New Roman"/>
                <a:cs typeface="Times New Roman"/>
              </a:rPr>
              <a:t>design logical address space </a:t>
            </a:r>
            <a:r>
              <a:rPr sz="2400" dirty="0">
                <a:latin typeface="Times New Roman"/>
                <a:cs typeface="Times New Roman"/>
              </a:rPr>
              <a:t>for  </a:t>
            </a:r>
            <a:r>
              <a:rPr sz="2400" spc="-5" dirty="0">
                <a:latin typeface="Times New Roman"/>
                <a:cs typeface="Times New Roman"/>
              </a:rPr>
              <a:t>stack </a:t>
            </a:r>
            <a:r>
              <a:rPr sz="2400" dirty="0">
                <a:latin typeface="Times New Roman"/>
                <a:cs typeface="Times New Roman"/>
              </a:rPr>
              <a:t>to </a:t>
            </a:r>
            <a:r>
              <a:rPr sz="2400" spc="-5" dirty="0">
                <a:latin typeface="Times New Roman"/>
                <a:cs typeface="Times New Roman"/>
              </a:rPr>
              <a:t>start </a:t>
            </a:r>
            <a:r>
              <a:rPr sz="2400" spc="-10" dirty="0">
                <a:latin typeface="Times New Roman"/>
                <a:cs typeface="Times New Roman"/>
              </a:rPr>
              <a:t>at </a:t>
            </a:r>
            <a:r>
              <a:rPr sz="2400" spc="-5" dirty="0">
                <a:latin typeface="Times New Roman"/>
                <a:cs typeface="Times New Roman"/>
              </a:rPr>
              <a:t>Max </a:t>
            </a:r>
            <a:r>
              <a:rPr sz="2400" spc="-10" dirty="0">
                <a:latin typeface="Times New Roman"/>
                <a:cs typeface="Times New Roman"/>
              </a:rPr>
              <a:t>logical </a:t>
            </a:r>
            <a:r>
              <a:rPr sz="2400" spc="-5" dirty="0">
                <a:latin typeface="Times New Roman"/>
                <a:cs typeface="Times New Roman"/>
              </a:rPr>
              <a:t>address </a:t>
            </a:r>
            <a:r>
              <a:rPr sz="2400" dirty="0">
                <a:latin typeface="Times New Roman"/>
                <a:cs typeface="Times New Roman"/>
              </a:rPr>
              <a:t>and  </a:t>
            </a:r>
            <a:r>
              <a:rPr sz="2400" spc="-10" dirty="0">
                <a:latin typeface="Times New Roman"/>
                <a:cs typeface="Times New Roman"/>
              </a:rPr>
              <a:t>grow </a:t>
            </a:r>
            <a:r>
              <a:rPr sz="2400" spc="-370" dirty="0">
                <a:latin typeface="Times New Roman"/>
                <a:cs typeface="Times New Roman"/>
              </a:rPr>
              <a:t>―down‖ </a:t>
            </a:r>
            <a:r>
              <a:rPr sz="2400" dirty="0">
                <a:latin typeface="Times New Roman"/>
                <a:cs typeface="Times New Roman"/>
              </a:rPr>
              <a:t>while </a:t>
            </a:r>
            <a:r>
              <a:rPr sz="2400" spc="-5" dirty="0">
                <a:latin typeface="Times New Roman"/>
                <a:cs typeface="Times New Roman"/>
              </a:rPr>
              <a:t>heap </a:t>
            </a:r>
            <a:r>
              <a:rPr sz="2400" spc="-10" dirty="0">
                <a:latin typeface="Times New Roman"/>
                <a:cs typeface="Times New Roman"/>
              </a:rPr>
              <a:t>grows</a:t>
            </a:r>
            <a:r>
              <a:rPr sz="2400" spc="-25" dirty="0">
                <a:latin typeface="Times New Roman"/>
                <a:cs typeface="Times New Roman"/>
              </a:rPr>
              <a:t> </a:t>
            </a:r>
            <a:r>
              <a:rPr sz="2400" spc="-565" dirty="0">
                <a:latin typeface="Times New Roman"/>
                <a:cs typeface="Times New Roman"/>
              </a:rPr>
              <a:t>―up‖</a:t>
            </a:r>
            <a:endParaRPr sz="2400">
              <a:latin typeface="Times New Roman"/>
              <a:cs typeface="Times New Roman"/>
            </a:endParaRPr>
          </a:p>
          <a:p>
            <a:pPr marL="1073785" lvl="1" indent="-409575" algn="just">
              <a:lnSpc>
                <a:spcPct val="100000"/>
              </a:lnSpc>
              <a:spcBef>
                <a:spcPts val="1010"/>
              </a:spcBef>
              <a:buClr>
                <a:srgbClr val="CC6600"/>
              </a:buClr>
              <a:buSzPct val="110416"/>
              <a:buFont typeface="Arial"/>
              <a:buChar char="•"/>
              <a:tabLst>
                <a:tab pos="1074420" algn="l"/>
              </a:tabLst>
            </a:pPr>
            <a:r>
              <a:rPr sz="2400" dirty="0">
                <a:latin typeface="Times New Roman"/>
                <a:cs typeface="Times New Roman"/>
              </a:rPr>
              <a:t>Maximizes </a:t>
            </a:r>
            <a:r>
              <a:rPr sz="2400" spc="-5" dirty="0">
                <a:latin typeface="Times New Roman"/>
                <a:cs typeface="Times New Roman"/>
              </a:rPr>
              <a:t>address space</a:t>
            </a:r>
            <a:r>
              <a:rPr sz="2400" spc="-35" dirty="0">
                <a:latin typeface="Times New Roman"/>
                <a:cs typeface="Times New Roman"/>
              </a:rPr>
              <a:t> </a:t>
            </a:r>
            <a:r>
              <a:rPr sz="2400" dirty="0">
                <a:latin typeface="Times New Roman"/>
                <a:cs typeface="Times New Roman"/>
              </a:rPr>
              <a:t>use</a:t>
            </a:r>
            <a:endParaRPr sz="2400">
              <a:latin typeface="Times New Roman"/>
              <a:cs typeface="Times New Roman"/>
            </a:endParaRPr>
          </a:p>
          <a:p>
            <a:pPr marL="1073785" marR="6985" lvl="1" indent="-408940" algn="just">
              <a:lnSpc>
                <a:spcPct val="100000"/>
              </a:lnSpc>
              <a:spcBef>
                <a:spcPts val="1015"/>
              </a:spcBef>
              <a:buClr>
                <a:srgbClr val="CC6600"/>
              </a:buClr>
              <a:buSzPct val="110416"/>
              <a:buFont typeface="Arial"/>
              <a:buChar char="•"/>
              <a:tabLst>
                <a:tab pos="1074420" algn="l"/>
              </a:tabLst>
            </a:pPr>
            <a:r>
              <a:rPr sz="2400" spc="-5" dirty="0">
                <a:latin typeface="Times New Roman"/>
                <a:cs typeface="Times New Roman"/>
              </a:rPr>
              <a:t>The </a:t>
            </a:r>
            <a:r>
              <a:rPr sz="2400" spc="-15" dirty="0">
                <a:latin typeface="Times New Roman"/>
                <a:cs typeface="Times New Roman"/>
              </a:rPr>
              <a:t>large </a:t>
            </a:r>
            <a:r>
              <a:rPr sz="2400" spc="-5" dirty="0">
                <a:latin typeface="Times New Roman"/>
                <a:cs typeface="Times New Roman"/>
              </a:rPr>
              <a:t>blank </a:t>
            </a:r>
            <a:r>
              <a:rPr sz="2400" dirty="0">
                <a:latin typeface="Times New Roman"/>
                <a:cs typeface="Times New Roman"/>
              </a:rPr>
              <a:t>space </a:t>
            </a:r>
            <a:r>
              <a:rPr sz="2400" spc="-5" dirty="0">
                <a:latin typeface="Times New Roman"/>
                <a:cs typeface="Times New Roman"/>
              </a:rPr>
              <a:t>(or hole) between  </a:t>
            </a:r>
            <a:r>
              <a:rPr sz="2400" dirty="0">
                <a:latin typeface="Times New Roman"/>
                <a:cs typeface="Times New Roman"/>
              </a:rPr>
              <a:t>the </a:t>
            </a:r>
            <a:r>
              <a:rPr sz="2400" spc="-5" dirty="0">
                <a:latin typeface="Times New Roman"/>
                <a:cs typeface="Times New Roman"/>
              </a:rPr>
              <a:t>heap and </a:t>
            </a:r>
            <a:r>
              <a:rPr sz="2400" dirty="0">
                <a:latin typeface="Times New Roman"/>
                <a:cs typeface="Times New Roman"/>
              </a:rPr>
              <a:t>the </a:t>
            </a:r>
            <a:r>
              <a:rPr sz="2400" spc="-5" dirty="0">
                <a:latin typeface="Times New Roman"/>
                <a:cs typeface="Times New Roman"/>
              </a:rPr>
              <a:t>stack </a:t>
            </a:r>
            <a:r>
              <a:rPr sz="2400" dirty="0">
                <a:latin typeface="Times New Roman"/>
                <a:cs typeface="Times New Roman"/>
              </a:rPr>
              <a:t>is </a:t>
            </a:r>
            <a:r>
              <a:rPr sz="2400" spc="-5" dirty="0">
                <a:latin typeface="Times New Roman"/>
                <a:cs typeface="Times New Roman"/>
              </a:rPr>
              <a:t>part </a:t>
            </a:r>
            <a:r>
              <a:rPr sz="2400" dirty="0">
                <a:latin typeface="Times New Roman"/>
                <a:cs typeface="Times New Roman"/>
              </a:rPr>
              <a:t>of the  </a:t>
            </a:r>
            <a:r>
              <a:rPr sz="2400" spc="-5" dirty="0">
                <a:latin typeface="Times New Roman"/>
                <a:cs typeface="Times New Roman"/>
              </a:rPr>
              <a:t>virtual address</a:t>
            </a:r>
            <a:r>
              <a:rPr sz="2400" spc="-20" dirty="0">
                <a:latin typeface="Times New Roman"/>
                <a:cs typeface="Times New Roman"/>
              </a:rPr>
              <a:t> </a:t>
            </a:r>
            <a:r>
              <a:rPr sz="2400" spc="-5" dirty="0">
                <a:latin typeface="Times New Roman"/>
                <a:cs typeface="Times New Roman"/>
              </a:rPr>
              <a:t>space.</a:t>
            </a:r>
            <a:endParaRPr sz="2400">
              <a:latin typeface="Times New Roman"/>
              <a:cs typeface="Times New Roman"/>
            </a:endParaRPr>
          </a:p>
          <a:p>
            <a:pPr marL="500380" marR="5080" indent="-488315" algn="just">
              <a:lnSpc>
                <a:spcPct val="100000"/>
              </a:lnSpc>
              <a:spcBef>
                <a:spcPts val="1010"/>
              </a:spcBef>
              <a:buClr>
                <a:srgbClr val="993300"/>
              </a:buClr>
              <a:buSzPct val="110416"/>
              <a:buFont typeface="Wingdings"/>
              <a:buChar char=""/>
              <a:tabLst>
                <a:tab pos="501015" algn="l"/>
              </a:tabLst>
            </a:pPr>
            <a:r>
              <a:rPr sz="2400" spc="-5" dirty="0">
                <a:latin typeface="Times New Roman"/>
                <a:cs typeface="Times New Roman"/>
              </a:rPr>
              <a:t>Enables </a:t>
            </a:r>
            <a:r>
              <a:rPr sz="2400" b="1" spc="-5" dirty="0">
                <a:solidFill>
                  <a:srgbClr val="0000FF"/>
                </a:solidFill>
                <a:latin typeface="Times New Roman"/>
                <a:cs typeface="Times New Roman"/>
              </a:rPr>
              <a:t>sparse </a:t>
            </a:r>
            <a:r>
              <a:rPr sz="2400" spc="-5" dirty="0">
                <a:latin typeface="Times New Roman"/>
                <a:cs typeface="Times New Roman"/>
              </a:rPr>
              <a:t>address </a:t>
            </a:r>
            <a:r>
              <a:rPr sz="2400" spc="-10" dirty="0">
                <a:latin typeface="Times New Roman"/>
                <a:cs typeface="Times New Roman"/>
              </a:rPr>
              <a:t>spaces </a:t>
            </a:r>
            <a:r>
              <a:rPr sz="2400" spc="-5" dirty="0">
                <a:latin typeface="Times New Roman"/>
                <a:cs typeface="Times New Roman"/>
              </a:rPr>
              <a:t>with </a:t>
            </a:r>
            <a:r>
              <a:rPr sz="2400" dirty="0">
                <a:latin typeface="Times New Roman"/>
                <a:cs typeface="Times New Roman"/>
              </a:rPr>
              <a:t>holes  </a:t>
            </a:r>
            <a:r>
              <a:rPr sz="2400" spc="-5" dirty="0">
                <a:latin typeface="Times New Roman"/>
                <a:cs typeface="Times New Roman"/>
              </a:rPr>
              <a:t>left </a:t>
            </a:r>
            <a:r>
              <a:rPr sz="2400" dirty="0">
                <a:latin typeface="Times New Roman"/>
                <a:cs typeface="Times New Roman"/>
              </a:rPr>
              <a:t>for </a:t>
            </a:r>
            <a:r>
              <a:rPr sz="2400" spc="-5" dirty="0">
                <a:latin typeface="Times New Roman"/>
                <a:cs typeface="Times New Roman"/>
              </a:rPr>
              <a:t>growth, </a:t>
            </a:r>
            <a:r>
              <a:rPr sz="2400" dirty="0">
                <a:latin typeface="Times New Roman"/>
                <a:cs typeface="Times New Roman"/>
              </a:rPr>
              <a:t>dynamically </a:t>
            </a:r>
            <a:r>
              <a:rPr sz="2400" spc="-5" dirty="0">
                <a:latin typeface="Times New Roman"/>
                <a:cs typeface="Times New Roman"/>
              </a:rPr>
              <a:t>linked libraries,  etc. </a:t>
            </a:r>
            <a:r>
              <a:rPr sz="2400" spc="-10" dirty="0">
                <a:latin typeface="Times New Roman"/>
                <a:cs typeface="Times New Roman"/>
              </a:rPr>
              <a:t>System </a:t>
            </a:r>
            <a:r>
              <a:rPr sz="2400" spc="-5" dirty="0">
                <a:latin typeface="Times New Roman"/>
                <a:cs typeface="Times New Roman"/>
              </a:rPr>
              <a:t>libraries shared </a:t>
            </a:r>
            <a:r>
              <a:rPr sz="2400" dirty="0">
                <a:latin typeface="Times New Roman"/>
                <a:cs typeface="Times New Roman"/>
              </a:rPr>
              <a:t>via </a:t>
            </a:r>
            <a:r>
              <a:rPr sz="2400" spc="-5" dirty="0">
                <a:latin typeface="Times New Roman"/>
                <a:cs typeface="Times New Roman"/>
              </a:rPr>
              <a:t>mapping  </a:t>
            </a:r>
            <a:r>
              <a:rPr sz="2400" dirty="0">
                <a:latin typeface="Times New Roman"/>
                <a:cs typeface="Times New Roman"/>
              </a:rPr>
              <a:t>into </a:t>
            </a:r>
            <a:r>
              <a:rPr sz="2400" spc="-5" dirty="0">
                <a:latin typeface="Times New Roman"/>
                <a:cs typeface="Times New Roman"/>
              </a:rPr>
              <a:t>virtual address</a:t>
            </a:r>
            <a:r>
              <a:rPr sz="2400" spc="-20" dirty="0">
                <a:latin typeface="Times New Roman"/>
                <a:cs typeface="Times New Roman"/>
              </a:rPr>
              <a:t> </a:t>
            </a:r>
            <a:r>
              <a:rPr sz="2400" spc="-5" dirty="0">
                <a:latin typeface="Times New Roman"/>
                <a:cs typeface="Times New Roman"/>
              </a:rPr>
              <a:t>space</a:t>
            </a:r>
            <a:endParaRPr sz="2400">
              <a:latin typeface="Times New Roman"/>
              <a:cs typeface="Times New Roman"/>
            </a:endParaRPr>
          </a:p>
          <a:p>
            <a:pPr marL="500380" marR="9525" indent="-488315" algn="just">
              <a:lnSpc>
                <a:spcPct val="100000"/>
              </a:lnSpc>
              <a:spcBef>
                <a:spcPts val="1010"/>
              </a:spcBef>
              <a:buClr>
                <a:srgbClr val="993300"/>
              </a:buClr>
              <a:buSzPct val="110416"/>
              <a:buFont typeface="Wingdings"/>
              <a:buChar char=""/>
              <a:tabLst>
                <a:tab pos="501015" algn="l"/>
              </a:tabLst>
            </a:pPr>
            <a:r>
              <a:rPr sz="2400" spc="-5" dirty="0">
                <a:latin typeface="Times New Roman"/>
                <a:cs typeface="Times New Roman"/>
              </a:rPr>
              <a:t>Shared </a:t>
            </a:r>
            <a:r>
              <a:rPr sz="2400" dirty="0">
                <a:latin typeface="Times New Roman"/>
                <a:cs typeface="Times New Roman"/>
              </a:rPr>
              <a:t>memory </a:t>
            </a:r>
            <a:r>
              <a:rPr sz="2400" spc="20" dirty="0">
                <a:latin typeface="Times New Roman"/>
                <a:cs typeface="Times New Roman"/>
              </a:rPr>
              <a:t>by </a:t>
            </a:r>
            <a:r>
              <a:rPr sz="2400" dirty="0">
                <a:latin typeface="Times New Roman"/>
                <a:cs typeface="Times New Roman"/>
              </a:rPr>
              <a:t>mapping </a:t>
            </a:r>
            <a:r>
              <a:rPr sz="2400" spc="-5" dirty="0">
                <a:latin typeface="Times New Roman"/>
                <a:cs typeface="Times New Roman"/>
              </a:rPr>
              <a:t>pages read-  write </a:t>
            </a:r>
            <a:r>
              <a:rPr sz="2400" dirty="0">
                <a:latin typeface="Times New Roman"/>
                <a:cs typeface="Times New Roman"/>
              </a:rPr>
              <a:t>into </a:t>
            </a:r>
            <a:r>
              <a:rPr sz="2400" spc="-5" dirty="0">
                <a:latin typeface="Times New Roman"/>
                <a:cs typeface="Times New Roman"/>
              </a:rPr>
              <a:t>virtual address</a:t>
            </a:r>
            <a:r>
              <a:rPr sz="2400" spc="-20" dirty="0">
                <a:latin typeface="Times New Roman"/>
                <a:cs typeface="Times New Roman"/>
              </a:rPr>
              <a:t> </a:t>
            </a:r>
            <a:r>
              <a:rPr sz="2400" spc="-5" dirty="0">
                <a:latin typeface="Times New Roman"/>
                <a:cs typeface="Times New Roman"/>
              </a:rPr>
              <a:t>space</a:t>
            </a:r>
            <a:endParaRPr sz="2400">
              <a:latin typeface="Times New Roman"/>
              <a:cs typeface="Times New Roman"/>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015489" y="20777"/>
            <a:ext cx="5946775" cy="454025"/>
          </a:xfrm>
          <a:prstGeom prst="rect">
            <a:avLst/>
          </a:prstGeom>
        </p:spPr>
        <p:txBody>
          <a:bodyPr vert="horz" wrap="square" lIns="0" tIns="13970" rIns="0" bIns="0" rtlCol="0">
            <a:spAutoFit/>
          </a:bodyPr>
          <a:lstStyle/>
          <a:p>
            <a:pPr marL="12700">
              <a:lnSpc>
                <a:spcPct val="100000"/>
              </a:lnSpc>
              <a:spcBef>
                <a:spcPts val="110"/>
              </a:spcBef>
            </a:pPr>
            <a:r>
              <a:rPr sz="2800" b="1" spc="5" dirty="0">
                <a:solidFill>
                  <a:srgbClr val="0000FF"/>
                </a:solidFill>
                <a:latin typeface="Times New Roman"/>
                <a:cs typeface="Times New Roman"/>
              </a:rPr>
              <a:t>Shared Library </a:t>
            </a:r>
            <a:r>
              <a:rPr sz="2800" b="1" dirty="0">
                <a:solidFill>
                  <a:srgbClr val="0000FF"/>
                </a:solidFill>
                <a:latin typeface="Times New Roman"/>
                <a:cs typeface="Times New Roman"/>
              </a:rPr>
              <a:t>Using Virtual</a:t>
            </a:r>
            <a:r>
              <a:rPr sz="2800" b="1" spc="-225" dirty="0">
                <a:solidFill>
                  <a:srgbClr val="0000FF"/>
                </a:solidFill>
                <a:latin typeface="Times New Roman"/>
                <a:cs typeface="Times New Roman"/>
              </a:rPr>
              <a:t> </a:t>
            </a:r>
            <a:r>
              <a:rPr sz="2800" b="1" spc="-5" dirty="0">
                <a:solidFill>
                  <a:srgbClr val="0000FF"/>
                </a:solidFill>
                <a:latin typeface="Times New Roman"/>
                <a:cs typeface="Times New Roman"/>
              </a:rPr>
              <a:t>Memory</a:t>
            </a:r>
            <a:endParaRPr sz="2800">
              <a:latin typeface="Times New Roman"/>
              <a:cs typeface="Times New Roman"/>
            </a:endParaRPr>
          </a:p>
        </p:txBody>
      </p:sp>
      <p:sp>
        <p:nvSpPr>
          <p:cNvPr id="3" name="object 3"/>
          <p:cNvSpPr/>
          <p:nvPr/>
        </p:nvSpPr>
        <p:spPr>
          <a:xfrm>
            <a:off x="228600" y="762000"/>
            <a:ext cx="8686800" cy="5638800"/>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195573" y="20777"/>
            <a:ext cx="2449195" cy="454025"/>
          </a:xfrm>
          <a:prstGeom prst="rect">
            <a:avLst/>
          </a:prstGeom>
        </p:spPr>
        <p:txBody>
          <a:bodyPr vert="horz" wrap="square" lIns="0" tIns="13970" rIns="0" bIns="0" rtlCol="0">
            <a:spAutoFit/>
          </a:bodyPr>
          <a:lstStyle/>
          <a:p>
            <a:pPr marL="12700">
              <a:lnSpc>
                <a:spcPct val="100000"/>
              </a:lnSpc>
              <a:spcBef>
                <a:spcPts val="110"/>
              </a:spcBef>
            </a:pPr>
            <a:r>
              <a:rPr sz="2800" b="1" spc="-5" dirty="0">
                <a:solidFill>
                  <a:srgbClr val="0000FF"/>
                </a:solidFill>
                <a:latin typeface="Times New Roman"/>
                <a:cs typeface="Times New Roman"/>
              </a:rPr>
              <a:t>Demand</a:t>
            </a:r>
            <a:r>
              <a:rPr sz="2800" b="1" spc="-85" dirty="0">
                <a:solidFill>
                  <a:srgbClr val="0000FF"/>
                </a:solidFill>
                <a:latin typeface="Times New Roman"/>
                <a:cs typeface="Times New Roman"/>
              </a:rPr>
              <a:t> </a:t>
            </a:r>
            <a:r>
              <a:rPr sz="2800" b="1" spc="5" dirty="0">
                <a:solidFill>
                  <a:srgbClr val="0000FF"/>
                </a:solidFill>
                <a:latin typeface="Times New Roman"/>
                <a:cs typeface="Times New Roman"/>
              </a:rPr>
              <a:t>Paging</a:t>
            </a:r>
            <a:endParaRPr sz="2800">
              <a:latin typeface="Times New Roman"/>
              <a:cs typeface="Times New Roman"/>
            </a:endParaRPr>
          </a:p>
        </p:txBody>
      </p:sp>
      <p:sp>
        <p:nvSpPr>
          <p:cNvPr id="3" name="object 3"/>
          <p:cNvSpPr txBox="1"/>
          <p:nvPr/>
        </p:nvSpPr>
        <p:spPr>
          <a:xfrm>
            <a:off x="78739" y="444753"/>
            <a:ext cx="8894445" cy="5374640"/>
          </a:xfrm>
          <a:prstGeom prst="rect">
            <a:avLst/>
          </a:prstGeom>
        </p:spPr>
        <p:txBody>
          <a:bodyPr vert="horz" wrap="square" lIns="0" tIns="48895" rIns="0" bIns="0" rtlCol="0">
            <a:spAutoFit/>
          </a:bodyPr>
          <a:lstStyle/>
          <a:p>
            <a:pPr marL="356870" marR="92075" indent="-344805">
              <a:lnSpc>
                <a:spcPct val="90100"/>
              </a:lnSpc>
              <a:spcBef>
                <a:spcPts val="385"/>
              </a:spcBef>
              <a:buClr>
                <a:srgbClr val="993300"/>
              </a:buClr>
              <a:buSzPct val="110416"/>
              <a:buFont typeface="Wingdings"/>
              <a:buChar char=""/>
              <a:tabLst>
                <a:tab pos="356870" algn="l"/>
                <a:tab pos="357505" algn="l"/>
              </a:tabLst>
            </a:pPr>
            <a:r>
              <a:rPr sz="2400" spc="-20" dirty="0">
                <a:latin typeface="Times New Roman"/>
                <a:cs typeface="Times New Roman"/>
              </a:rPr>
              <a:t>Load </a:t>
            </a:r>
            <a:r>
              <a:rPr sz="2400" spc="-10" dirty="0">
                <a:latin typeface="Times New Roman"/>
                <a:cs typeface="Times New Roman"/>
              </a:rPr>
              <a:t>pages </a:t>
            </a:r>
            <a:r>
              <a:rPr sz="2400" dirty="0">
                <a:latin typeface="Times New Roman"/>
                <a:cs typeface="Times New Roman"/>
              </a:rPr>
              <a:t>into </a:t>
            </a:r>
            <a:r>
              <a:rPr sz="2400" spc="-5" dirty="0">
                <a:latin typeface="Times New Roman"/>
                <a:cs typeface="Times New Roman"/>
              </a:rPr>
              <a:t>memory </a:t>
            </a:r>
            <a:r>
              <a:rPr sz="2400" dirty="0">
                <a:latin typeface="Times New Roman"/>
                <a:cs typeface="Times New Roman"/>
              </a:rPr>
              <a:t>only </a:t>
            </a:r>
            <a:r>
              <a:rPr sz="2400" spc="-5" dirty="0">
                <a:latin typeface="Times New Roman"/>
                <a:cs typeface="Times New Roman"/>
              </a:rPr>
              <a:t>when </a:t>
            </a:r>
            <a:r>
              <a:rPr sz="2400" dirty="0">
                <a:latin typeface="Times New Roman"/>
                <a:cs typeface="Times New Roman"/>
              </a:rPr>
              <a:t>it </a:t>
            </a:r>
            <a:r>
              <a:rPr sz="2400" spc="-5" dirty="0">
                <a:latin typeface="Times New Roman"/>
                <a:cs typeface="Times New Roman"/>
              </a:rPr>
              <a:t>is needed. </a:t>
            </a:r>
            <a:r>
              <a:rPr sz="2400" spc="-10" dirty="0">
                <a:latin typeface="Times New Roman"/>
                <a:cs typeface="Times New Roman"/>
              </a:rPr>
              <a:t>Pages </a:t>
            </a:r>
            <a:r>
              <a:rPr sz="2400" dirty="0">
                <a:latin typeface="Times New Roman"/>
                <a:cs typeface="Times New Roman"/>
              </a:rPr>
              <a:t>that </a:t>
            </a:r>
            <a:r>
              <a:rPr sz="2400" spc="-5" dirty="0">
                <a:latin typeface="Times New Roman"/>
                <a:cs typeface="Times New Roman"/>
              </a:rPr>
              <a:t>are never  </a:t>
            </a:r>
            <a:r>
              <a:rPr sz="2400" spc="-10" dirty="0">
                <a:latin typeface="Times New Roman"/>
                <a:cs typeface="Times New Roman"/>
              </a:rPr>
              <a:t>accessed are </a:t>
            </a:r>
            <a:r>
              <a:rPr sz="2400" spc="-5" dirty="0">
                <a:latin typeface="Times New Roman"/>
                <a:cs typeface="Times New Roman"/>
              </a:rPr>
              <a:t>never loaded </a:t>
            </a:r>
            <a:r>
              <a:rPr sz="2400" dirty="0">
                <a:latin typeface="Times New Roman"/>
                <a:cs typeface="Times New Roman"/>
              </a:rPr>
              <a:t>into </a:t>
            </a:r>
            <a:r>
              <a:rPr sz="2400" spc="-15" dirty="0">
                <a:latin typeface="Times New Roman"/>
                <a:cs typeface="Times New Roman"/>
              </a:rPr>
              <a:t>physical memory. </a:t>
            </a:r>
            <a:r>
              <a:rPr sz="2400" dirty="0">
                <a:latin typeface="Times New Roman"/>
                <a:cs typeface="Times New Roman"/>
              </a:rPr>
              <a:t>This is </a:t>
            </a:r>
            <a:r>
              <a:rPr sz="2400" spc="-5" dirty="0">
                <a:latin typeface="Times New Roman"/>
                <a:cs typeface="Times New Roman"/>
              </a:rPr>
              <a:t>called  demand</a:t>
            </a:r>
            <a:r>
              <a:rPr sz="2400" spc="-35" dirty="0">
                <a:latin typeface="Times New Roman"/>
                <a:cs typeface="Times New Roman"/>
              </a:rPr>
              <a:t> </a:t>
            </a:r>
            <a:r>
              <a:rPr sz="2400" spc="-10" dirty="0">
                <a:latin typeface="Times New Roman"/>
                <a:cs typeface="Times New Roman"/>
              </a:rPr>
              <a:t>paging.</a:t>
            </a:r>
            <a:endParaRPr sz="2400">
              <a:latin typeface="Times New Roman"/>
              <a:cs typeface="Times New Roman"/>
            </a:endParaRPr>
          </a:p>
          <a:p>
            <a:pPr marL="12700">
              <a:lnSpc>
                <a:spcPct val="100000"/>
              </a:lnSpc>
              <a:spcBef>
                <a:spcPts val="720"/>
              </a:spcBef>
            </a:pPr>
            <a:r>
              <a:rPr sz="2400" spc="-10" dirty="0">
                <a:latin typeface="Times New Roman"/>
                <a:cs typeface="Times New Roman"/>
              </a:rPr>
              <a:t>Advantages </a:t>
            </a:r>
            <a:r>
              <a:rPr sz="2400" dirty="0">
                <a:latin typeface="Times New Roman"/>
                <a:cs typeface="Times New Roman"/>
              </a:rPr>
              <a:t>of </a:t>
            </a:r>
            <a:r>
              <a:rPr sz="2400" spc="-5" dirty="0">
                <a:latin typeface="Times New Roman"/>
                <a:cs typeface="Times New Roman"/>
              </a:rPr>
              <a:t>Demand</a:t>
            </a:r>
            <a:r>
              <a:rPr sz="2400" spc="30" dirty="0">
                <a:latin typeface="Times New Roman"/>
                <a:cs typeface="Times New Roman"/>
              </a:rPr>
              <a:t> </a:t>
            </a:r>
            <a:r>
              <a:rPr sz="2400" spc="-10" dirty="0">
                <a:latin typeface="Times New Roman"/>
                <a:cs typeface="Times New Roman"/>
              </a:rPr>
              <a:t>paging:</a:t>
            </a:r>
            <a:endParaRPr sz="2400">
              <a:latin typeface="Times New Roman"/>
              <a:cs typeface="Times New Roman"/>
            </a:endParaRPr>
          </a:p>
          <a:p>
            <a:pPr marL="756285" lvl="1" indent="-287020">
              <a:lnSpc>
                <a:spcPct val="100000"/>
              </a:lnSpc>
              <a:spcBef>
                <a:spcPts val="725"/>
              </a:spcBef>
              <a:buClr>
                <a:srgbClr val="CC6600"/>
              </a:buClr>
              <a:buSzPct val="110416"/>
              <a:buFont typeface="Arial"/>
              <a:buChar char="•"/>
              <a:tabLst>
                <a:tab pos="756285" algn="l"/>
                <a:tab pos="756920" algn="l"/>
              </a:tabLst>
            </a:pPr>
            <a:r>
              <a:rPr sz="2400" spc="-20" dirty="0">
                <a:latin typeface="Times New Roman"/>
                <a:cs typeface="Times New Roman"/>
              </a:rPr>
              <a:t>Less </a:t>
            </a:r>
            <a:r>
              <a:rPr sz="2400" spc="-25" dirty="0">
                <a:latin typeface="Times New Roman"/>
                <a:cs typeface="Times New Roman"/>
              </a:rPr>
              <a:t>I/O </a:t>
            </a:r>
            <a:r>
              <a:rPr sz="2400" spc="-5" dirty="0">
                <a:latin typeface="Times New Roman"/>
                <a:cs typeface="Times New Roman"/>
              </a:rPr>
              <a:t>needed, </a:t>
            </a:r>
            <a:r>
              <a:rPr sz="2400" dirty="0">
                <a:latin typeface="Times New Roman"/>
                <a:cs typeface="Times New Roman"/>
              </a:rPr>
              <a:t>no </a:t>
            </a:r>
            <a:r>
              <a:rPr sz="2400" spc="-5" dirty="0">
                <a:latin typeface="Times New Roman"/>
                <a:cs typeface="Times New Roman"/>
              </a:rPr>
              <a:t>unnecessary</a:t>
            </a:r>
            <a:r>
              <a:rPr sz="2400" spc="160" dirty="0">
                <a:latin typeface="Times New Roman"/>
                <a:cs typeface="Times New Roman"/>
              </a:rPr>
              <a:t> </a:t>
            </a:r>
            <a:r>
              <a:rPr sz="2400" spc="-25" dirty="0">
                <a:latin typeface="Times New Roman"/>
                <a:cs typeface="Times New Roman"/>
              </a:rPr>
              <a:t>I/O</a:t>
            </a:r>
            <a:endParaRPr sz="2400">
              <a:latin typeface="Times New Roman"/>
              <a:cs typeface="Times New Roman"/>
            </a:endParaRPr>
          </a:p>
          <a:p>
            <a:pPr marL="756285" lvl="1" indent="-287020">
              <a:lnSpc>
                <a:spcPct val="100000"/>
              </a:lnSpc>
              <a:spcBef>
                <a:spcPts val="720"/>
              </a:spcBef>
              <a:buClr>
                <a:srgbClr val="CC6600"/>
              </a:buClr>
              <a:buSzPct val="110416"/>
              <a:buFont typeface="Arial"/>
              <a:buChar char="•"/>
              <a:tabLst>
                <a:tab pos="756285" algn="l"/>
                <a:tab pos="756920" algn="l"/>
              </a:tabLst>
            </a:pPr>
            <a:r>
              <a:rPr sz="2400" spc="-20" dirty="0">
                <a:latin typeface="Times New Roman"/>
                <a:cs typeface="Times New Roman"/>
              </a:rPr>
              <a:t>Less </a:t>
            </a:r>
            <a:r>
              <a:rPr sz="2400" spc="-5" dirty="0">
                <a:latin typeface="Times New Roman"/>
                <a:cs typeface="Times New Roman"/>
              </a:rPr>
              <a:t>memory</a:t>
            </a:r>
            <a:r>
              <a:rPr sz="2400" spc="35" dirty="0">
                <a:latin typeface="Times New Roman"/>
                <a:cs typeface="Times New Roman"/>
              </a:rPr>
              <a:t> </a:t>
            </a:r>
            <a:r>
              <a:rPr sz="2400" spc="-5" dirty="0">
                <a:latin typeface="Times New Roman"/>
                <a:cs typeface="Times New Roman"/>
              </a:rPr>
              <a:t>needed</a:t>
            </a:r>
            <a:endParaRPr sz="2400">
              <a:latin typeface="Times New Roman"/>
              <a:cs typeface="Times New Roman"/>
            </a:endParaRPr>
          </a:p>
          <a:p>
            <a:pPr marL="756285" lvl="1" indent="-287020">
              <a:lnSpc>
                <a:spcPct val="100000"/>
              </a:lnSpc>
              <a:spcBef>
                <a:spcPts val="720"/>
              </a:spcBef>
              <a:buClr>
                <a:srgbClr val="CC6600"/>
              </a:buClr>
              <a:buSzPct val="110416"/>
              <a:buFont typeface="Arial"/>
              <a:buChar char="•"/>
              <a:tabLst>
                <a:tab pos="756285" algn="l"/>
                <a:tab pos="756920" algn="l"/>
              </a:tabLst>
            </a:pPr>
            <a:r>
              <a:rPr sz="2400" spc="-5" dirty="0">
                <a:latin typeface="Times New Roman"/>
                <a:cs typeface="Times New Roman"/>
              </a:rPr>
              <a:t>Faster</a:t>
            </a:r>
            <a:r>
              <a:rPr sz="2400" spc="-20" dirty="0">
                <a:latin typeface="Times New Roman"/>
                <a:cs typeface="Times New Roman"/>
              </a:rPr>
              <a:t> </a:t>
            </a:r>
            <a:r>
              <a:rPr sz="2400" spc="-5" dirty="0">
                <a:latin typeface="Times New Roman"/>
                <a:cs typeface="Times New Roman"/>
              </a:rPr>
              <a:t>response</a:t>
            </a:r>
            <a:endParaRPr sz="2400">
              <a:latin typeface="Times New Roman"/>
              <a:cs typeface="Times New Roman"/>
            </a:endParaRPr>
          </a:p>
          <a:p>
            <a:pPr marL="756285" lvl="1" indent="-287020">
              <a:lnSpc>
                <a:spcPct val="100000"/>
              </a:lnSpc>
              <a:spcBef>
                <a:spcPts val="725"/>
              </a:spcBef>
              <a:buClr>
                <a:srgbClr val="CC6600"/>
              </a:buClr>
              <a:buSzPct val="110416"/>
              <a:buFont typeface="Arial"/>
              <a:buChar char="•"/>
              <a:tabLst>
                <a:tab pos="756285" algn="l"/>
                <a:tab pos="756920" algn="l"/>
              </a:tabLst>
            </a:pPr>
            <a:r>
              <a:rPr sz="2400" dirty="0">
                <a:latin typeface="Times New Roman"/>
                <a:cs typeface="Times New Roman"/>
              </a:rPr>
              <a:t>More</a:t>
            </a:r>
            <a:r>
              <a:rPr sz="2400" spc="-20" dirty="0">
                <a:latin typeface="Times New Roman"/>
                <a:cs typeface="Times New Roman"/>
              </a:rPr>
              <a:t> </a:t>
            </a:r>
            <a:r>
              <a:rPr sz="2400" spc="-5" dirty="0">
                <a:latin typeface="Times New Roman"/>
                <a:cs typeface="Times New Roman"/>
              </a:rPr>
              <a:t>users</a:t>
            </a:r>
            <a:endParaRPr sz="2400">
              <a:latin typeface="Times New Roman"/>
              <a:cs typeface="Times New Roman"/>
            </a:endParaRPr>
          </a:p>
          <a:p>
            <a:pPr marL="356870" marR="372110" indent="-344805">
              <a:lnSpc>
                <a:spcPts val="2590"/>
              </a:lnSpc>
              <a:spcBef>
                <a:spcPts val="1045"/>
              </a:spcBef>
              <a:buClr>
                <a:srgbClr val="993300"/>
              </a:buClr>
              <a:buSzPct val="110416"/>
              <a:buFont typeface="Wingdings"/>
              <a:buChar char=""/>
              <a:tabLst>
                <a:tab pos="356870" algn="l"/>
                <a:tab pos="357505" algn="l"/>
              </a:tabLst>
            </a:pPr>
            <a:r>
              <a:rPr sz="2400" dirty="0">
                <a:latin typeface="Times New Roman"/>
                <a:cs typeface="Times New Roman"/>
              </a:rPr>
              <a:t>Similar to </a:t>
            </a:r>
            <a:r>
              <a:rPr sz="2400" spc="-10" dirty="0">
                <a:latin typeface="Times New Roman"/>
                <a:cs typeface="Times New Roman"/>
              </a:rPr>
              <a:t>paging </a:t>
            </a:r>
            <a:r>
              <a:rPr sz="2400" spc="-15" dirty="0">
                <a:latin typeface="Times New Roman"/>
                <a:cs typeface="Times New Roman"/>
              </a:rPr>
              <a:t>system </a:t>
            </a:r>
            <a:r>
              <a:rPr sz="2400" dirty="0">
                <a:latin typeface="Times New Roman"/>
                <a:cs typeface="Times New Roman"/>
              </a:rPr>
              <a:t>with </a:t>
            </a:r>
            <a:r>
              <a:rPr sz="2400" spc="-5" dirty="0">
                <a:latin typeface="Times New Roman"/>
                <a:cs typeface="Times New Roman"/>
              </a:rPr>
              <a:t>swapping; Rather </a:t>
            </a:r>
            <a:r>
              <a:rPr sz="2400" dirty="0">
                <a:latin typeface="Times New Roman"/>
                <a:cs typeface="Times New Roman"/>
              </a:rPr>
              <a:t>than </a:t>
            </a:r>
            <a:r>
              <a:rPr sz="2400" spc="-5" dirty="0">
                <a:latin typeface="Times New Roman"/>
                <a:cs typeface="Times New Roman"/>
              </a:rPr>
              <a:t>swapping </a:t>
            </a:r>
            <a:r>
              <a:rPr sz="2400" dirty="0">
                <a:latin typeface="Times New Roman"/>
                <a:cs typeface="Times New Roman"/>
              </a:rPr>
              <a:t>the  </a:t>
            </a:r>
            <a:r>
              <a:rPr sz="2400" spc="-5" dirty="0">
                <a:latin typeface="Times New Roman"/>
                <a:cs typeface="Times New Roman"/>
              </a:rPr>
              <a:t>entire process </a:t>
            </a:r>
            <a:r>
              <a:rPr sz="2400" dirty="0">
                <a:latin typeface="Times New Roman"/>
                <a:cs typeface="Times New Roman"/>
              </a:rPr>
              <a:t>into </a:t>
            </a:r>
            <a:r>
              <a:rPr sz="2400" spc="-15" dirty="0">
                <a:latin typeface="Times New Roman"/>
                <a:cs typeface="Times New Roman"/>
              </a:rPr>
              <a:t>memory, </a:t>
            </a:r>
            <a:r>
              <a:rPr sz="2400" dirty="0">
                <a:latin typeface="Times New Roman"/>
                <a:cs typeface="Times New Roman"/>
              </a:rPr>
              <a:t>use </a:t>
            </a:r>
            <a:r>
              <a:rPr sz="2400" b="1" dirty="0">
                <a:solidFill>
                  <a:srgbClr val="0000FF"/>
                </a:solidFill>
                <a:latin typeface="Times New Roman"/>
                <a:cs typeface="Times New Roman"/>
              </a:rPr>
              <a:t>a </a:t>
            </a:r>
            <a:r>
              <a:rPr sz="2400" b="1" spc="-5" dirty="0">
                <a:solidFill>
                  <a:srgbClr val="0000FF"/>
                </a:solidFill>
                <a:latin typeface="Times New Roman"/>
                <a:cs typeface="Times New Roman"/>
              </a:rPr>
              <a:t>lazy</a:t>
            </a:r>
            <a:r>
              <a:rPr sz="2400" b="1" spc="45" dirty="0">
                <a:solidFill>
                  <a:srgbClr val="0000FF"/>
                </a:solidFill>
                <a:latin typeface="Times New Roman"/>
                <a:cs typeface="Times New Roman"/>
              </a:rPr>
              <a:t> </a:t>
            </a:r>
            <a:r>
              <a:rPr sz="2400" b="1" dirty="0">
                <a:solidFill>
                  <a:srgbClr val="0000FF"/>
                </a:solidFill>
                <a:latin typeface="Times New Roman"/>
                <a:cs typeface="Times New Roman"/>
              </a:rPr>
              <a:t>swapper.</a:t>
            </a:r>
            <a:endParaRPr sz="2400">
              <a:latin typeface="Times New Roman"/>
              <a:cs typeface="Times New Roman"/>
            </a:endParaRPr>
          </a:p>
          <a:p>
            <a:pPr marL="356870" marR="5080" indent="-344805">
              <a:lnSpc>
                <a:spcPts val="2590"/>
              </a:lnSpc>
              <a:spcBef>
                <a:spcPts val="1015"/>
              </a:spcBef>
              <a:buClr>
                <a:srgbClr val="993300"/>
              </a:buClr>
              <a:buSzPct val="110416"/>
              <a:buFont typeface="Wingdings"/>
              <a:buChar char=""/>
              <a:tabLst>
                <a:tab pos="356870" algn="l"/>
                <a:tab pos="357505" algn="l"/>
              </a:tabLst>
            </a:pPr>
            <a:r>
              <a:rPr sz="2400" b="1" spc="-5" dirty="0">
                <a:solidFill>
                  <a:srgbClr val="0000FF"/>
                </a:solidFill>
                <a:latin typeface="Times New Roman"/>
                <a:cs typeface="Times New Roman"/>
              </a:rPr>
              <a:t>Lazy </a:t>
            </a:r>
            <a:r>
              <a:rPr sz="2400" b="1" dirty="0">
                <a:solidFill>
                  <a:srgbClr val="0000FF"/>
                </a:solidFill>
                <a:latin typeface="Times New Roman"/>
                <a:cs typeface="Times New Roman"/>
              </a:rPr>
              <a:t>swapper </a:t>
            </a:r>
            <a:r>
              <a:rPr sz="2400" dirty="0">
                <a:latin typeface="Times New Roman"/>
                <a:cs typeface="Times New Roman"/>
              </a:rPr>
              <a:t>– </a:t>
            </a:r>
            <a:r>
              <a:rPr sz="2400" spc="-5" dirty="0">
                <a:latin typeface="Times New Roman"/>
                <a:cs typeface="Times New Roman"/>
              </a:rPr>
              <a:t>never swaps </a:t>
            </a:r>
            <a:r>
              <a:rPr sz="2400" dirty="0">
                <a:latin typeface="Times New Roman"/>
                <a:cs typeface="Times New Roman"/>
              </a:rPr>
              <a:t>a </a:t>
            </a:r>
            <a:r>
              <a:rPr sz="2400" spc="-10" dirty="0">
                <a:latin typeface="Times New Roman"/>
                <a:cs typeface="Times New Roman"/>
              </a:rPr>
              <a:t>page </a:t>
            </a:r>
            <a:r>
              <a:rPr sz="2400" dirty="0">
                <a:latin typeface="Times New Roman"/>
                <a:cs typeface="Times New Roman"/>
              </a:rPr>
              <a:t>into </a:t>
            </a:r>
            <a:r>
              <a:rPr sz="2400" spc="-5" dirty="0">
                <a:latin typeface="Times New Roman"/>
                <a:cs typeface="Times New Roman"/>
              </a:rPr>
              <a:t>memory unless </a:t>
            </a:r>
            <a:r>
              <a:rPr sz="2400" spc="-10" dirty="0">
                <a:latin typeface="Times New Roman"/>
                <a:cs typeface="Times New Roman"/>
              </a:rPr>
              <a:t>page </a:t>
            </a:r>
            <a:r>
              <a:rPr sz="2400" spc="-5" dirty="0">
                <a:latin typeface="Times New Roman"/>
                <a:cs typeface="Times New Roman"/>
              </a:rPr>
              <a:t>will </a:t>
            </a:r>
            <a:r>
              <a:rPr sz="2400" dirty="0">
                <a:latin typeface="Times New Roman"/>
                <a:cs typeface="Times New Roman"/>
              </a:rPr>
              <a:t>be  </a:t>
            </a:r>
            <a:r>
              <a:rPr sz="2400" spc="-5" dirty="0">
                <a:latin typeface="Times New Roman"/>
                <a:cs typeface="Times New Roman"/>
              </a:rPr>
              <a:t>needed</a:t>
            </a:r>
            <a:endParaRPr sz="2400">
              <a:latin typeface="Times New Roman"/>
              <a:cs typeface="Times New Roman"/>
            </a:endParaRPr>
          </a:p>
          <a:p>
            <a:pPr marL="756285" lvl="1" indent="-287020">
              <a:lnSpc>
                <a:spcPct val="100000"/>
              </a:lnSpc>
              <a:spcBef>
                <a:spcPts val="690"/>
              </a:spcBef>
              <a:buClr>
                <a:srgbClr val="CC6600"/>
              </a:buClr>
              <a:buSzPct val="110416"/>
              <a:buFont typeface="Arial"/>
              <a:buChar char="•"/>
              <a:tabLst>
                <a:tab pos="756285" algn="l"/>
                <a:tab pos="756920" algn="l"/>
              </a:tabLst>
            </a:pPr>
            <a:r>
              <a:rPr sz="2400" spc="-5" dirty="0">
                <a:latin typeface="Times New Roman"/>
                <a:cs typeface="Times New Roman"/>
              </a:rPr>
              <a:t>Swapper that deals </a:t>
            </a:r>
            <a:r>
              <a:rPr sz="2400" dirty="0">
                <a:latin typeface="Times New Roman"/>
                <a:cs typeface="Times New Roman"/>
              </a:rPr>
              <a:t>with </a:t>
            </a:r>
            <a:r>
              <a:rPr sz="2400" spc="-10" dirty="0">
                <a:latin typeface="Times New Roman"/>
                <a:cs typeface="Times New Roman"/>
              </a:rPr>
              <a:t>pages </a:t>
            </a:r>
            <a:r>
              <a:rPr sz="2400" dirty="0">
                <a:latin typeface="Times New Roman"/>
                <a:cs typeface="Times New Roman"/>
              </a:rPr>
              <a:t>is a</a:t>
            </a:r>
            <a:r>
              <a:rPr sz="2400" spc="35" dirty="0">
                <a:latin typeface="Times New Roman"/>
                <a:cs typeface="Times New Roman"/>
              </a:rPr>
              <a:t> </a:t>
            </a:r>
            <a:r>
              <a:rPr sz="2400" b="1" spc="-5" dirty="0">
                <a:solidFill>
                  <a:srgbClr val="0000FF"/>
                </a:solidFill>
                <a:latin typeface="Times New Roman"/>
                <a:cs typeface="Times New Roman"/>
              </a:rPr>
              <a:t>pager</a:t>
            </a:r>
            <a:endParaRPr sz="2400">
              <a:latin typeface="Times New Roman"/>
              <a:cs typeface="Times New Roman"/>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347973" y="20777"/>
            <a:ext cx="2449195" cy="454025"/>
          </a:xfrm>
          <a:prstGeom prst="rect">
            <a:avLst/>
          </a:prstGeom>
        </p:spPr>
        <p:txBody>
          <a:bodyPr vert="horz" wrap="square" lIns="0" tIns="13970" rIns="0" bIns="0" rtlCol="0">
            <a:spAutoFit/>
          </a:bodyPr>
          <a:lstStyle/>
          <a:p>
            <a:pPr marL="12700">
              <a:lnSpc>
                <a:spcPct val="100000"/>
              </a:lnSpc>
              <a:spcBef>
                <a:spcPts val="110"/>
              </a:spcBef>
            </a:pPr>
            <a:r>
              <a:rPr sz="2800" b="1" spc="-5" dirty="0">
                <a:solidFill>
                  <a:srgbClr val="0000FF"/>
                </a:solidFill>
                <a:latin typeface="Times New Roman"/>
                <a:cs typeface="Times New Roman"/>
              </a:rPr>
              <a:t>Demand</a:t>
            </a:r>
            <a:r>
              <a:rPr sz="2800" b="1" spc="-85" dirty="0">
                <a:solidFill>
                  <a:srgbClr val="0000FF"/>
                </a:solidFill>
                <a:latin typeface="Times New Roman"/>
                <a:cs typeface="Times New Roman"/>
              </a:rPr>
              <a:t> </a:t>
            </a:r>
            <a:r>
              <a:rPr sz="2800" b="1" spc="5" dirty="0">
                <a:solidFill>
                  <a:srgbClr val="0000FF"/>
                </a:solidFill>
                <a:latin typeface="Times New Roman"/>
                <a:cs typeface="Times New Roman"/>
              </a:rPr>
              <a:t>Paging</a:t>
            </a:r>
            <a:endParaRPr sz="2800">
              <a:latin typeface="Times New Roman"/>
              <a:cs typeface="Times New Roman"/>
            </a:endParaRPr>
          </a:p>
        </p:txBody>
      </p:sp>
      <p:sp>
        <p:nvSpPr>
          <p:cNvPr id="3" name="object 3"/>
          <p:cNvSpPr/>
          <p:nvPr/>
        </p:nvSpPr>
        <p:spPr>
          <a:xfrm>
            <a:off x="228600" y="533273"/>
            <a:ext cx="8229600" cy="4160901"/>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61334" y="20777"/>
            <a:ext cx="2325370" cy="454025"/>
          </a:xfrm>
          <a:prstGeom prst="rect">
            <a:avLst/>
          </a:prstGeom>
        </p:spPr>
        <p:txBody>
          <a:bodyPr vert="horz" wrap="square" lIns="0" tIns="13970" rIns="0" bIns="0" rtlCol="0">
            <a:spAutoFit/>
          </a:bodyPr>
          <a:lstStyle/>
          <a:p>
            <a:pPr marL="12700">
              <a:lnSpc>
                <a:spcPct val="100000"/>
              </a:lnSpc>
              <a:spcBef>
                <a:spcPts val="110"/>
              </a:spcBef>
            </a:pPr>
            <a:r>
              <a:rPr sz="2800" b="1" spc="5" dirty="0">
                <a:solidFill>
                  <a:srgbClr val="0000FF"/>
                </a:solidFill>
                <a:latin typeface="Times New Roman"/>
                <a:cs typeface="Times New Roman"/>
              </a:rPr>
              <a:t>Basic</a:t>
            </a:r>
            <a:r>
              <a:rPr sz="2800" b="1" spc="-145" dirty="0">
                <a:solidFill>
                  <a:srgbClr val="0000FF"/>
                </a:solidFill>
                <a:latin typeface="Times New Roman"/>
                <a:cs typeface="Times New Roman"/>
              </a:rPr>
              <a:t> </a:t>
            </a:r>
            <a:r>
              <a:rPr sz="2800" b="1" dirty="0">
                <a:solidFill>
                  <a:srgbClr val="0000FF"/>
                </a:solidFill>
                <a:latin typeface="Times New Roman"/>
                <a:cs typeface="Times New Roman"/>
              </a:rPr>
              <a:t>Concepts</a:t>
            </a:r>
            <a:endParaRPr sz="2800">
              <a:latin typeface="Times New Roman"/>
              <a:cs typeface="Times New Roman"/>
            </a:endParaRPr>
          </a:p>
        </p:txBody>
      </p:sp>
      <p:sp>
        <p:nvSpPr>
          <p:cNvPr id="3" name="object 3"/>
          <p:cNvSpPr txBox="1"/>
          <p:nvPr/>
        </p:nvSpPr>
        <p:spPr>
          <a:xfrm>
            <a:off x="78739" y="481329"/>
            <a:ext cx="8989060" cy="5075555"/>
          </a:xfrm>
          <a:prstGeom prst="rect">
            <a:avLst/>
          </a:prstGeom>
        </p:spPr>
        <p:txBody>
          <a:bodyPr vert="horz" wrap="square" lIns="0" tIns="12700" rIns="0" bIns="0" rtlCol="0">
            <a:spAutoFit/>
          </a:bodyPr>
          <a:lstStyle/>
          <a:p>
            <a:pPr marL="356870" marR="5080" indent="-344805" algn="just">
              <a:lnSpc>
                <a:spcPct val="100000"/>
              </a:lnSpc>
              <a:spcBef>
                <a:spcPts val="100"/>
              </a:spcBef>
              <a:buClr>
                <a:srgbClr val="993300"/>
              </a:buClr>
              <a:buSzPct val="110416"/>
              <a:buFont typeface="Wingdings"/>
              <a:buChar char=""/>
              <a:tabLst>
                <a:tab pos="357505" algn="l"/>
              </a:tabLst>
            </a:pPr>
            <a:r>
              <a:rPr sz="2400" spc="-5" dirty="0">
                <a:latin typeface="Times New Roman"/>
                <a:cs typeface="Times New Roman"/>
              </a:rPr>
              <a:t>With swapping, </a:t>
            </a:r>
            <a:r>
              <a:rPr sz="2400" dirty="0">
                <a:latin typeface="Times New Roman"/>
                <a:cs typeface="Times New Roman"/>
              </a:rPr>
              <a:t>pager </a:t>
            </a:r>
            <a:r>
              <a:rPr sz="2400" spc="-5" dirty="0">
                <a:latin typeface="Times New Roman"/>
                <a:cs typeface="Times New Roman"/>
              </a:rPr>
              <a:t>guesses which pages will </a:t>
            </a:r>
            <a:r>
              <a:rPr sz="2400" dirty="0">
                <a:latin typeface="Times New Roman"/>
                <a:cs typeface="Times New Roman"/>
              </a:rPr>
              <a:t>be used </a:t>
            </a:r>
            <a:r>
              <a:rPr sz="2400" spc="-5" dirty="0">
                <a:latin typeface="Times New Roman"/>
                <a:cs typeface="Times New Roman"/>
              </a:rPr>
              <a:t>before  swapping out again; </a:t>
            </a:r>
            <a:r>
              <a:rPr sz="2400" spc="-10" dirty="0">
                <a:latin typeface="Times New Roman"/>
                <a:cs typeface="Times New Roman"/>
              </a:rPr>
              <a:t>Instead, </a:t>
            </a:r>
            <a:r>
              <a:rPr sz="2400" spc="-5" dirty="0">
                <a:latin typeface="Times New Roman"/>
                <a:cs typeface="Times New Roman"/>
              </a:rPr>
              <a:t>pager brings </a:t>
            </a:r>
            <a:r>
              <a:rPr sz="2400" dirty="0">
                <a:latin typeface="Times New Roman"/>
                <a:cs typeface="Times New Roman"/>
              </a:rPr>
              <a:t>in </a:t>
            </a:r>
            <a:r>
              <a:rPr sz="2400" spc="5" dirty="0">
                <a:latin typeface="Times New Roman"/>
                <a:cs typeface="Times New Roman"/>
              </a:rPr>
              <a:t>only </a:t>
            </a:r>
            <a:r>
              <a:rPr sz="2400" dirty="0">
                <a:latin typeface="Times New Roman"/>
                <a:cs typeface="Times New Roman"/>
              </a:rPr>
              <a:t>those </a:t>
            </a:r>
            <a:r>
              <a:rPr sz="2400" spc="-5" dirty="0">
                <a:latin typeface="Times New Roman"/>
                <a:cs typeface="Times New Roman"/>
              </a:rPr>
              <a:t>pages </a:t>
            </a:r>
            <a:r>
              <a:rPr sz="2400" dirty="0">
                <a:latin typeface="Times New Roman"/>
                <a:cs typeface="Times New Roman"/>
              </a:rPr>
              <a:t>into  </a:t>
            </a:r>
            <a:r>
              <a:rPr sz="2400" spc="-5" dirty="0">
                <a:latin typeface="Times New Roman"/>
                <a:cs typeface="Times New Roman"/>
              </a:rPr>
              <a:t>memory</a:t>
            </a:r>
            <a:endParaRPr sz="2400">
              <a:latin typeface="Times New Roman"/>
              <a:cs typeface="Times New Roman"/>
            </a:endParaRPr>
          </a:p>
          <a:p>
            <a:pPr marL="356870" indent="-344805" algn="just">
              <a:lnSpc>
                <a:spcPct val="100000"/>
              </a:lnSpc>
              <a:spcBef>
                <a:spcPts val="1010"/>
              </a:spcBef>
              <a:buClr>
                <a:srgbClr val="993300"/>
              </a:buClr>
              <a:buSzPct val="110416"/>
              <a:buFont typeface="Wingdings"/>
              <a:buChar char=""/>
              <a:tabLst>
                <a:tab pos="357505" algn="l"/>
              </a:tabLst>
            </a:pPr>
            <a:r>
              <a:rPr sz="2400" spc="-5" dirty="0">
                <a:latin typeface="Times New Roman"/>
                <a:cs typeface="Times New Roman"/>
              </a:rPr>
              <a:t>How </a:t>
            </a:r>
            <a:r>
              <a:rPr sz="2400" dirty="0">
                <a:latin typeface="Times New Roman"/>
                <a:cs typeface="Times New Roman"/>
              </a:rPr>
              <a:t>to </a:t>
            </a:r>
            <a:r>
              <a:rPr sz="2400" spc="-5" dirty="0">
                <a:latin typeface="Times New Roman"/>
                <a:cs typeface="Times New Roman"/>
              </a:rPr>
              <a:t>determine that set of</a:t>
            </a:r>
            <a:r>
              <a:rPr sz="2400" spc="-25" dirty="0">
                <a:latin typeface="Times New Roman"/>
                <a:cs typeface="Times New Roman"/>
              </a:rPr>
              <a:t> </a:t>
            </a:r>
            <a:r>
              <a:rPr sz="2400" spc="-10" dirty="0">
                <a:latin typeface="Times New Roman"/>
                <a:cs typeface="Times New Roman"/>
              </a:rPr>
              <a:t>pages?</a:t>
            </a:r>
            <a:endParaRPr sz="2400">
              <a:latin typeface="Times New Roman"/>
              <a:cs typeface="Times New Roman"/>
            </a:endParaRPr>
          </a:p>
          <a:p>
            <a:pPr marL="756285" lvl="1" indent="-287020" algn="just">
              <a:lnSpc>
                <a:spcPct val="100000"/>
              </a:lnSpc>
              <a:spcBef>
                <a:spcPts val="1015"/>
              </a:spcBef>
              <a:buClr>
                <a:srgbClr val="CC6600"/>
              </a:buClr>
              <a:buSzPct val="110416"/>
              <a:buFont typeface="Arial"/>
              <a:buChar char="•"/>
              <a:tabLst>
                <a:tab pos="756920" algn="l"/>
              </a:tabLst>
            </a:pPr>
            <a:r>
              <a:rPr sz="2400" spc="-10" dirty="0">
                <a:latin typeface="Times New Roman"/>
                <a:cs typeface="Times New Roman"/>
              </a:rPr>
              <a:t>Need </a:t>
            </a:r>
            <a:r>
              <a:rPr sz="2400" spc="-5" dirty="0">
                <a:latin typeface="Times New Roman"/>
                <a:cs typeface="Times New Roman"/>
              </a:rPr>
              <a:t>new </a:t>
            </a:r>
            <a:r>
              <a:rPr sz="2400" dirty="0">
                <a:latin typeface="Times New Roman"/>
                <a:cs typeface="Times New Roman"/>
              </a:rPr>
              <a:t>MMU </a:t>
            </a:r>
            <a:r>
              <a:rPr sz="2400" spc="-5" dirty="0">
                <a:latin typeface="Times New Roman"/>
                <a:cs typeface="Times New Roman"/>
              </a:rPr>
              <a:t>functionality </a:t>
            </a:r>
            <a:r>
              <a:rPr sz="2400" dirty="0">
                <a:latin typeface="Times New Roman"/>
                <a:cs typeface="Times New Roman"/>
              </a:rPr>
              <a:t>to </a:t>
            </a:r>
            <a:r>
              <a:rPr sz="2400" spc="-5" dirty="0">
                <a:latin typeface="Times New Roman"/>
                <a:cs typeface="Times New Roman"/>
              </a:rPr>
              <a:t>implement demand </a:t>
            </a:r>
            <a:r>
              <a:rPr sz="2400" spc="-10" dirty="0">
                <a:latin typeface="Times New Roman"/>
                <a:cs typeface="Times New Roman"/>
              </a:rPr>
              <a:t>paging</a:t>
            </a:r>
            <a:endParaRPr sz="2400">
              <a:latin typeface="Times New Roman"/>
              <a:cs typeface="Times New Roman"/>
            </a:endParaRPr>
          </a:p>
          <a:p>
            <a:pPr marL="356870" indent="-344805" algn="just">
              <a:lnSpc>
                <a:spcPct val="100000"/>
              </a:lnSpc>
              <a:spcBef>
                <a:spcPts val="1005"/>
              </a:spcBef>
              <a:buClr>
                <a:srgbClr val="993300"/>
              </a:buClr>
              <a:buSzPct val="110416"/>
              <a:buFont typeface="Wingdings"/>
              <a:buChar char=""/>
              <a:tabLst>
                <a:tab pos="357505" algn="l"/>
              </a:tabLst>
            </a:pPr>
            <a:r>
              <a:rPr sz="2400" spc="-30" dirty="0">
                <a:latin typeface="Times New Roman"/>
                <a:cs typeface="Times New Roman"/>
              </a:rPr>
              <a:t>If </a:t>
            </a:r>
            <a:r>
              <a:rPr sz="2400" spc="-10" dirty="0">
                <a:latin typeface="Times New Roman"/>
                <a:cs typeface="Times New Roman"/>
              </a:rPr>
              <a:t>pages </a:t>
            </a:r>
            <a:r>
              <a:rPr sz="2400" spc="-5" dirty="0">
                <a:latin typeface="Times New Roman"/>
                <a:cs typeface="Times New Roman"/>
              </a:rPr>
              <a:t>needed are already </a:t>
            </a:r>
            <a:r>
              <a:rPr sz="2400" b="1" spc="-15" dirty="0">
                <a:solidFill>
                  <a:srgbClr val="0000FF"/>
                </a:solidFill>
                <a:latin typeface="Times New Roman"/>
                <a:cs typeface="Times New Roman"/>
              </a:rPr>
              <a:t>memory</a:t>
            </a:r>
            <a:r>
              <a:rPr sz="2400" b="1" spc="240" dirty="0">
                <a:solidFill>
                  <a:srgbClr val="0000FF"/>
                </a:solidFill>
                <a:latin typeface="Times New Roman"/>
                <a:cs typeface="Times New Roman"/>
              </a:rPr>
              <a:t> </a:t>
            </a:r>
            <a:r>
              <a:rPr sz="2400" b="1" spc="-5" dirty="0">
                <a:solidFill>
                  <a:srgbClr val="0000FF"/>
                </a:solidFill>
                <a:latin typeface="Times New Roman"/>
                <a:cs typeface="Times New Roman"/>
              </a:rPr>
              <a:t>resident</a:t>
            </a:r>
            <a:endParaRPr sz="2400">
              <a:latin typeface="Times New Roman"/>
              <a:cs typeface="Times New Roman"/>
            </a:endParaRPr>
          </a:p>
          <a:p>
            <a:pPr marL="756285" lvl="1" indent="-287020" algn="just">
              <a:lnSpc>
                <a:spcPct val="100000"/>
              </a:lnSpc>
              <a:spcBef>
                <a:spcPts val="1010"/>
              </a:spcBef>
              <a:buClr>
                <a:srgbClr val="CC6600"/>
              </a:buClr>
              <a:buSzPct val="110416"/>
              <a:buFont typeface="Arial"/>
              <a:buChar char="•"/>
              <a:tabLst>
                <a:tab pos="756920" algn="l"/>
              </a:tabLst>
            </a:pPr>
            <a:r>
              <a:rPr sz="2400" spc="-5" dirty="0">
                <a:latin typeface="Times New Roman"/>
                <a:cs typeface="Times New Roman"/>
              </a:rPr>
              <a:t>No difference from </a:t>
            </a:r>
            <a:r>
              <a:rPr sz="2400" dirty="0">
                <a:latin typeface="Times New Roman"/>
                <a:cs typeface="Times New Roman"/>
              </a:rPr>
              <a:t>non</a:t>
            </a:r>
            <a:r>
              <a:rPr sz="2400" spc="30" dirty="0">
                <a:latin typeface="Times New Roman"/>
                <a:cs typeface="Times New Roman"/>
              </a:rPr>
              <a:t> </a:t>
            </a:r>
            <a:r>
              <a:rPr sz="2400" spc="-5" dirty="0">
                <a:latin typeface="Times New Roman"/>
                <a:cs typeface="Times New Roman"/>
              </a:rPr>
              <a:t>demand-paging</a:t>
            </a:r>
            <a:endParaRPr sz="2400">
              <a:latin typeface="Times New Roman"/>
              <a:cs typeface="Times New Roman"/>
            </a:endParaRPr>
          </a:p>
          <a:p>
            <a:pPr marL="356870" indent="-344805" algn="just">
              <a:lnSpc>
                <a:spcPct val="100000"/>
              </a:lnSpc>
              <a:spcBef>
                <a:spcPts val="1010"/>
              </a:spcBef>
              <a:buClr>
                <a:srgbClr val="993300"/>
              </a:buClr>
              <a:buSzPct val="110416"/>
              <a:buFont typeface="Wingdings"/>
              <a:buChar char=""/>
              <a:tabLst>
                <a:tab pos="357505" algn="l"/>
              </a:tabLst>
            </a:pPr>
            <a:r>
              <a:rPr sz="2400" spc="-30" dirty="0">
                <a:latin typeface="Times New Roman"/>
                <a:cs typeface="Times New Roman"/>
              </a:rPr>
              <a:t>If </a:t>
            </a:r>
            <a:r>
              <a:rPr sz="2400" spc="-10" dirty="0">
                <a:latin typeface="Times New Roman"/>
                <a:cs typeface="Times New Roman"/>
              </a:rPr>
              <a:t>page needed </a:t>
            </a:r>
            <a:r>
              <a:rPr sz="2400" spc="-5" dirty="0">
                <a:latin typeface="Times New Roman"/>
                <a:cs typeface="Times New Roman"/>
              </a:rPr>
              <a:t>and not memory</a:t>
            </a:r>
            <a:r>
              <a:rPr sz="2400" spc="125" dirty="0">
                <a:latin typeface="Times New Roman"/>
                <a:cs typeface="Times New Roman"/>
              </a:rPr>
              <a:t> </a:t>
            </a:r>
            <a:r>
              <a:rPr sz="2400" spc="-5" dirty="0">
                <a:latin typeface="Times New Roman"/>
                <a:cs typeface="Times New Roman"/>
              </a:rPr>
              <a:t>resident</a:t>
            </a:r>
            <a:endParaRPr sz="2400">
              <a:latin typeface="Times New Roman"/>
              <a:cs typeface="Times New Roman"/>
            </a:endParaRPr>
          </a:p>
          <a:p>
            <a:pPr marL="756285" lvl="1" indent="-287020" algn="just">
              <a:lnSpc>
                <a:spcPct val="100000"/>
              </a:lnSpc>
              <a:spcBef>
                <a:spcPts val="1010"/>
              </a:spcBef>
              <a:buClr>
                <a:srgbClr val="CC6600"/>
              </a:buClr>
              <a:buSzPct val="110416"/>
              <a:buFont typeface="Arial"/>
              <a:buChar char="•"/>
              <a:tabLst>
                <a:tab pos="756920" algn="l"/>
              </a:tabLst>
            </a:pPr>
            <a:r>
              <a:rPr sz="2400" spc="-10" dirty="0">
                <a:latin typeface="Times New Roman"/>
                <a:cs typeface="Times New Roman"/>
              </a:rPr>
              <a:t>Need </a:t>
            </a:r>
            <a:r>
              <a:rPr sz="2400" dirty="0">
                <a:latin typeface="Times New Roman"/>
                <a:cs typeface="Times New Roman"/>
              </a:rPr>
              <a:t>to </a:t>
            </a:r>
            <a:r>
              <a:rPr sz="2400" spc="-5" dirty="0">
                <a:latin typeface="Times New Roman"/>
                <a:cs typeface="Times New Roman"/>
              </a:rPr>
              <a:t>detect and load </a:t>
            </a:r>
            <a:r>
              <a:rPr sz="2400" dirty="0">
                <a:latin typeface="Times New Roman"/>
                <a:cs typeface="Times New Roman"/>
              </a:rPr>
              <a:t>the </a:t>
            </a:r>
            <a:r>
              <a:rPr sz="2400" spc="-10" dirty="0">
                <a:latin typeface="Times New Roman"/>
                <a:cs typeface="Times New Roman"/>
              </a:rPr>
              <a:t>page </a:t>
            </a:r>
            <a:r>
              <a:rPr sz="2400" dirty="0">
                <a:latin typeface="Times New Roman"/>
                <a:cs typeface="Times New Roman"/>
              </a:rPr>
              <a:t>into </a:t>
            </a:r>
            <a:r>
              <a:rPr sz="2400" spc="-5" dirty="0">
                <a:latin typeface="Times New Roman"/>
                <a:cs typeface="Times New Roman"/>
              </a:rPr>
              <a:t>memory from</a:t>
            </a:r>
            <a:r>
              <a:rPr sz="2400" dirty="0">
                <a:latin typeface="Times New Roman"/>
                <a:cs typeface="Times New Roman"/>
              </a:rPr>
              <a:t> </a:t>
            </a:r>
            <a:r>
              <a:rPr sz="2400" spc="-5" dirty="0">
                <a:latin typeface="Times New Roman"/>
                <a:cs typeface="Times New Roman"/>
              </a:rPr>
              <a:t>storage</a:t>
            </a:r>
            <a:endParaRPr sz="2400">
              <a:latin typeface="Times New Roman"/>
              <a:cs typeface="Times New Roman"/>
            </a:endParaRPr>
          </a:p>
          <a:p>
            <a:pPr marL="869315" algn="just">
              <a:lnSpc>
                <a:spcPct val="100000"/>
              </a:lnSpc>
              <a:spcBef>
                <a:spcPts val="1010"/>
              </a:spcBef>
            </a:pPr>
            <a:r>
              <a:rPr sz="1800" dirty="0">
                <a:solidFill>
                  <a:srgbClr val="009900"/>
                </a:solidFill>
                <a:latin typeface="Webdings"/>
                <a:cs typeface="Webdings"/>
              </a:rPr>
              <a:t></a:t>
            </a:r>
            <a:r>
              <a:rPr sz="2400" dirty="0">
                <a:latin typeface="Times New Roman"/>
                <a:cs typeface="Times New Roman"/>
              </a:rPr>
              <a:t>Without </a:t>
            </a:r>
            <a:r>
              <a:rPr sz="2400" spc="-10" dirty="0">
                <a:latin typeface="Times New Roman"/>
                <a:cs typeface="Times New Roman"/>
              </a:rPr>
              <a:t>changing program</a:t>
            </a:r>
            <a:r>
              <a:rPr sz="2400" spc="30" dirty="0">
                <a:latin typeface="Times New Roman"/>
                <a:cs typeface="Times New Roman"/>
              </a:rPr>
              <a:t> </a:t>
            </a:r>
            <a:r>
              <a:rPr sz="2400" spc="-5" dirty="0">
                <a:latin typeface="Times New Roman"/>
                <a:cs typeface="Times New Roman"/>
              </a:rPr>
              <a:t>behavior</a:t>
            </a:r>
            <a:endParaRPr sz="2400">
              <a:latin typeface="Times New Roman"/>
              <a:cs typeface="Times New Roman"/>
            </a:endParaRPr>
          </a:p>
          <a:p>
            <a:pPr marL="869315" algn="just">
              <a:lnSpc>
                <a:spcPct val="100000"/>
              </a:lnSpc>
              <a:spcBef>
                <a:spcPts val="1010"/>
              </a:spcBef>
            </a:pPr>
            <a:r>
              <a:rPr sz="1800" dirty="0">
                <a:solidFill>
                  <a:srgbClr val="009900"/>
                </a:solidFill>
                <a:latin typeface="Webdings"/>
                <a:cs typeface="Webdings"/>
              </a:rPr>
              <a:t></a:t>
            </a:r>
            <a:r>
              <a:rPr sz="2400" dirty="0">
                <a:latin typeface="Times New Roman"/>
                <a:cs typeface="Times New Roman"/>
              </a:rPr>
              <a:t>Without </a:t>
            </a:r>
            <a:r>
              <a:rPr sz="2400" spc="-10" dirty="0">
                <a:latin typeface="Times New Roman"/>
                <a:cs typeface="Times New Roman"/>
              </a:rPr>
              <a:t>programmer </a:t>
            </a:r>
            <a:r>
              <a:rPr sz="2400" spc="-5" dirty="0">
                <a:latin typeface="Times New Roman"/>
                <a:cs typeface="Times New Roman"/>
              </a:rPr>
              <a:t>needing </a:t>
            </a:r>
            <a:r>
              <a:rPr sz="2400" dirty="0">
                <a:latin typeface="Times New Roman"/>
                <a:cs typeface="Times New Roman"/>
              </a:rPr>
              <a:t>to </a:t>
            </a:r>
            <a:r>
              <a:rPr sz="2400" spc="-10" dirty="0">
                <a:latin typeface="Times New Roman"/>
                <a:cs typeface="Times New Roman"/>
              </a:rPr>
              <a:t>change</a:t>
            </a:r>
            <a:r>
              <a:rPr sz="2400" spc="20" dirty="0">
                <a:latin typeface="Times New Roman"/>
                <a:cs typeface="Times New Roman"/>
              </a:rPr>
              <a:t> </a:t>
            </a:r>
            <a:r>
              <a:rPr sz="2400" spc="-5" dirty="0">
                <a:latin typeface="Times New Roman"/>
                <a:cs typeface="Times New Roman"/>
              </a:rPr>
              <a:t>code</a:t>
            </a:r>
            <a:endParaRPr sz="2400">
              <a:latin typeface="Times New Roman"/>
              <a:cs typeface="Times New Roman"/>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347973" y="20777"/>
            <a:ext cx="2602865" cy="454025"/>
          </a:xfrm>
          <a:prstGeom prst="rect">
            <a:avLst/>
          </a:prstGeom>
        </p:spPr>
        <p:txBody>
          <a:bodyPr vert="horz" wrap="square" lIns="0" tIns="13970" rIns="0" bIns="0" rtlCol="0">
            <a:spAutoFit/>
          </a:bodyPr>
          <a:lstStyle/>
          <a:p>
            <a:pPr marL="12700">
              <a:lnSpc>
                <a:spcPct val="100000"/>
              </a:lnSpc>
              <a:spcBef>
                <a:spcPts val="110"/>
              </a:spcBef>
            </a:pPr>
            <a:r>
              <a:rPr sz="2800" b="1" dirty="0">
                <a:solidFill>
                  <a:srgbClr val="0000FF"/>
                </a:solidFill>
                <a:latin typeface="Times New Roman"/>
                <a:cs typeface="Times New Roman"/>
              </a:rPr>
              <a:t>Valid-Invalid</a:t>
            </a:r>
            <a:r>
              <a:rPr sz="2800" b="1" spc="-135" dirty="0">
                <a:solidFill>
                  <a:srgbClr val="0000FF"/>
                </a:solidFill>
                <a:latin typeface="Times New Roman"/>
                <a:cs typeface="Times New Roman"/>
              </a:rPr>
              <a:t> </a:t>
            </a:r>
            <a:r>
              <a:rPr sz="2800" b="1" dirty="0">
                <a:solidFill>
                  <a:srgbClr val="0000FF"/>
                </a:solidFill>
                <a:latin typeface="Times New Roman"/>
                <a:cs typeface="Times New Roman"/>
              </a:rPr>
              <a:t>Bit</a:t>
            </a:r>
            <a:endParaRPr sz="2800">
              <a:latin typeface="Times New Roman"/>
              <a:cs typeface="Times New Roman"/>
            </a:endParaRPr>
          </a:p>
        </p:txBody>
      </p:sp>
      <p:sp>
        <p:nvSpPr>
          <p:cNvPr id="3" name="object 3"/>
          <p:cNvSpPr txBox="1"/>
          <p:nvPr/>
        </p:nvSpPr>
        <p:spPr>
          <a:xfrm>
            <a:off x="78739" y="557529"/>
            <a:ext cx="7566659" cy="1751330"/>
          </a:xfrm>
          <a:prstGeom prst="rect">
            <a:avLst/>
          </a:prstGeom>
        </p:spPr>
        <p:txBody>
          <a:bodyPr vert="horz" wrap="square" lIns="0" tIns="12700" rIns="0" bIns="0" rtlCol="0">
            <a:spAutoFit/>
          </a:bodyPr>
          <a:lstStyle/>
          <a:p>
            <a:pPr marL="356870" marR="5080" indent="-344805">
              <a:lnSpc>
                <a:spcPct val="100000"/>
              </a:lnSpc>
              <a:spcBef>
                <a:spcPts val="100"/>
              </a:spcBef>
              <a:buClr>
                <a:srgbClr val="993300"/>
              </a:buClr>
              <a:buSzPct val="110416"/>
              <a:buFont typeface="Wingdings"/>
              <a:buChar char=""/>
              <a:tabLst>
                <a:tab pos="356870" algn="l"/>
                <a:tab pos="357505" algn="l"/>
              </a:tabLst>
            </a:pPr>
            <a:r>
              <a:rPr sz="2400" dirty="0">
                <a:latin typeface="Times New Roman"/>
                <a:cs typeface="Times New Roman"/>
              </a:rPr>
              <a:t>With </a:t>
            </a:r>
            <a:r>
              <a:rPr sz="2400" spc="-10" dirty="0">
                <a:latin typeface="Times New Roman"/>
                <a:cs typeface="Times New Roman"/>
              </a:rPr>
              <a:t>each page </a:t>
            </a:r>
            <a:r>
              <a:rPr sz="2400" dirty="0">
                <a:latin typeface="Times New Roman"/>
                <a:cs typeface="Times New Roman"/>
              </a:rPr>
              <a:t>table </a:t>
            </a:r>
            <a:r>
              <a:rPr sz="2400" spc="-5" dirty="0">
                <a:latin typeface="Times New Roman"/>
                <a:cs typeface="Times New Roman"/>
              </a:rPr>
              <a:t>entry </a:t>
            </a:r>
            <a:r>
              <a:rPr sz="2400" dirty="0">
                <a:latin typeface="Times New Roman"/>
                <a:cs typeface="Times New Roman"/>
              </a:rPr>
              <a:t>a valid–invalid bit </a:t>
            </a:r>
            <a:r>
              <a:rPr sz="2400" spc="-5" dirty="0">
                <a:latin typeface="Times New Roman"/>
                <a:cs typeface="Times New Roman"/>
              </a:rPr>
              <a:t>is associated  (</a:t>
            </a:r>
            <a:r>
              <a:rPr sz="2400" b="1" spc="-5" dirty="0">
                <a:solidFill>
                  <a:srgbClr val="FF0000"/>
                </a:solidFill>
                <a:latin typeface="Times New Roman"/>
                <a:cs typeface="Times New Roman"/>
              </a:rPr>
              <a:t>v </a:t>
            </a:r>
            <a:r>
              <a:rPr sz="2400" dirty="0">
                <a:latin typeface="Symbol"/>
                <a:cs typeface="Symbol"/>
              </a:rPr>
              <a:t></a:t>
            </a:r>
            <a:r>
              <a:rPr sz="2400" dirty="0">
                <a:latin typeface="Times New Roman"/>
                <a:cs typeface="Times New Roman"/>
              </a:rPr>
              <a:t> </a:t>
            </a:r>
            <a:r>
              <a:rPr sz="2400" spc="-5" dirty="0">
                <a:latin typeface="Times New Roman"/>
                <a:cs typeface="Times New Roman"/>
              </a:rPr>
              <a:t>in-memory </a:t>
            </a:r>
            <a:r>
              <a:rPr sz="2400" dirty="0">
                <a:latin typeface="Times New Roman"/>
                <a:cs typeface="Times New Roman"/>
              </a:rPr>
              <a:t>– </a:t>
            </a:r>
            <a:r>
              <a:rPr sz="2400" b="1" spc="-15" dirty="0">
                <a:solidFill>
                  <a:srgbClr val="0000FF"/>
                </a:solidFill>
                <a:latin typeface="Times New Roman"/>
                <a:cs typeface="Times New Roman"/>
              </a:rPr>
              <a:t>memory </a:t>
            </a:r>
            <a:r>
              <a:rPr sz="2400" b="1" spc="-5" dirty="0">
                <a:solidFill>
                  <a:srgbClr val="0000FF"/>
                </a:solidFill>
                <a:latin typeface="Times New Roman"/>
                <a:cs typeface="Times New Roman"/>
              </a:rPr>
              <a:t>resident</a:t>
            </a:r>
            <a:r>
              <a:rPr sz="2400" spc="-5" dirty="0">
                <a:latin typeface="Times New Roman"/>
                <a:cs typeface="Times New Roman"/>
              </a:rPr>
              <a:t>, </a:t>
            </a:r>
            <a:r>
              <a:rPr sz="2400" b="1" dirty="0">
                <a:solidFill>
                  <a:srgbClr val="FF0000"/>
                </a:solidFill>
                <a:latin typeface="Times New Roman"/>
                <a:cs typeface="Times New Roman"/>
              </a:rPr>
              <a:t>i </a:t>
            </a:r>
            <a:r>
              <a:rPr sz="2400" dirty="0">
                <a:latin typeface="Symbol"/>
                <a:cs typeface="Symbol"/>
              </a:rPr>
              <a:t></a:t>
            </a:r>
            <a:r>
              <a:rPr sz="2400" spc="50" dirty="0">
                <a:latin typeface="Times New Roman"/>
                <a:cs typeface="Times New Roman"/>
              </a:rPr>
              <a:t> </a:t>
            </a:r>
            <a:r>
              <a:rPr sz="2400" spc="-10" dirty="0">
                <a:latin typeface="Times New Roman"/>
                <a:cs typeface="Times New Roman"/>
              </a:rPr>
              <a:t>not-in-memory)</a:t>
            </a:r>
            <a:endParaRPr sz="2400">
              <a:latin typeface="Times New Roman"/>
              <a:cs typeface="Times New Roman"/>
            </a:endParaRPr>
          </a:p>
          <a:p>
            <a:pPr marL="356870" indent="-344805">
              <a:lnSpc>
                <a:spcPct val="100000"/>
              </a:lnSpc>
              <a:spcBef>
                <a:spcPts val="1010"/>
              </a:spcBef>
              <a:buClr>
                <a:srgbClr val="993300"/>
              </a:buClr>
              <a:buSzPct val="110416"/>
              <a:buFont typeface="Wingdings"/>
              <a:buChar char=""/>
              <a:tabLst>
                <a:tab pos="356870" algn="l"/>
                <a:tab pos="357505" algn="l"/>
              </a:tabLst>
            </a:pPr>
            <a:r>
              <a:rPr sz="2400" spc="-10" dirty="0">
                <a:latin typeface="Times New Roman"/>
                <a:cs typeface="Times New Roman"/>
              </a:rPr>
              <a:t>Initially </a:t>
            </a:r>
            <a:r>
              <a:rPr sz="2400" dirty="0">
                <a:latin typeface="Times New Roman"/>
                <a:cs typeface="Times New Roman"/>
              </a:rPr>
              <a:t>valid–invalid bit </a:t>
            </a:r>
            <a:r>
              <a:rPr sz="2400" spc="-5" dirty="0">
                <a:latin typeface="Times New Roman"/>
                <a:cs typeface="Times New Roman"/>
              </a:rPr>
              <a:t>is set </a:t>
            </a:r>
            <a:r>
              <a:rPr sz="2400" dirty="0">
                <a:latin typeface="Times New Roman"/>
                <a:cs typeface="Times New Roman"/>
              </a:rPr>
              <a:t>to </a:t>
            </a:r>
            <a:r>
              <a:rPr sz="2400" b="1" dirty="0">
                <a:solidFill>
                  <a:srgbClr val="FF0000"/>
                </a:solidFill>
                <a:latin typeface="Times New Roman"/>
                <a:cs typeface="Times New Roman"/>
              </a:rPr>
              <a:t>i </a:t>
            </a:r>
            <a:r>
              <a:rPr sz="2400" dirty="0">
                <a:latin typeface="Times New Roman"/>
                <a:cs typeface="Times New Roman"/>
              </a:rPr>
              <a:t>on </a:t>
            </a:r>
            <a:r>
              <a:rPr sz="2400" spc="-5" dirty="0">
                <a:latin typeface="Times New Roman"/>
                <a:cs typeface="Times New Roman"/>
              </a:rPr>
              <a:t>all</a:t>
            </a:r>
            <a:r>
              <a:rPr sz="2400" spc="-60" dirty="0">
                <a:latin typeface="Times New Roman"/>
                <a:cs typeface="Times New Roman"/>
              </a:rPr>
              <a:t> </a:t>
            </a:r>
            <a:r>
              <a:rPr sz="2400" spc="-5" dirty="0">
                <a:latin typeface="Times New Roman"/>
                <a:cs typeface="Times New Roman"/>
              </a:rPr>
              <a:t>entries</a:t>
            </a:r>
            <a:endParaRPr sz="2400">
              <a:latin typeface="Times New Roman"/>
              <a:cs typeface="Times New Roman"/>
            </a:endParaRPr>
          </a:p>
          <a:p>
            <a:pPr marL="356870" indent="-344805">
              <a:lnSpc>
                <a:spcPct val="100000"/>
              </a:lnSpc>
              <a:spcBef>
                <a:spcPts val="1010"/>
              </a:spcBef>
              <a:buClr>
                <a:srgbClr val="993300"/>
              </a:buClr>
              <a:buSzPct val="110416"/>
              <a:buFont typeface="Wingdings"/>
              <a:buChar char=""/>
              <a:tabLst>
                <a:tab pos="356870" algn="l"/>
                <a:tab pos="357505" algn="l"/>
              </a:tabLst>
            </a:pPr>
            <a:r>
              <a:rPr sz="2400" dirty="0">
                <a:latin typeface="Times New Roman"/>
                <a:cs typeface="Times New Roman"/>
              </a:rPr>
              <a:t>Example of a </a:t>
            </a:r>
            <a:r>
              <a:rPr sz="2400" spc="-10" dirty="0">
                <a:latin typeface="Times New Roman"/>
                <a:cs typeface="Times New Roman"/>
              </a:rPr>
              <a:t>page </a:t>
            </a:r>
            <a:r>
              <a:rPr sz="2400" dirty="0">
                <a:latin typeface="Times New Roman"/>
                <a:cs typeface="Times New Roman"/>
              </a:rPr>
              <a:t>table</a:t>
            </a:r>
            <a:r>
              <a:rPr sz="2400" spc="-55" dirty="0">
                <a:latin typeface="Times New Roman"/>
                <a:cs typeface="Times New Roman"/>
              </a:rPr>
              <a:t> </a:t>
            </a:r>
            <a:r>
              <a:rPr sz="2400" spc="-5" dirty="0">
                <a:latin typeface="Times New Roman"/>
                <a:cs typeface="Times New Roman"/>
              </a:rPr>
              <a:t>snapshot:</a:t>
            </a:r>
            <a:endParaRPr sz="2400">
              <a:latin typeface="Times New Roman"/>
              <a:cs typeface="Times New Roman"/>
            </a:endParaRPr>
          </a:p>
        </p:txBody>
      </p:sp>
      <p:sp>
        <p:nvSpPr>
          <p:cNvPr id="4" name="object 4"/>
          <p:cNvSpPr txBox="1"/>
          <p:nvPr/>
        </p:nvSpPr>
        <p:spPr>
          <a:xfrm>
            <a:off x="78739" y="5454802"/>
            <a:ext cx="8470900" cy="757555"/>
          </a:xfrm>
          <a:prstGeom prst="rect">
            <a:avLst/>
          </a:prstGeom>
        </p:spPr>
        <p:txBody>
          <a:bodyPr vert="horz" wrap="square" lIns="0" tIns="12700" rIns="0" bIns="0" rtlCol="0">
            <a:spAutoFit/>
          </a:bodyPr>
          <a:lstStyle/>
          <a:p>
            <a:pPr marL="356870" indent="-344805">
              <a:lnSpc>
                <a:spcPct val="100000"/>
              </a:lnSpc>
              <a:spcBef>
                <a:spcPts val="100"/>
              </a:spcBef>
              <a:buClr>
                <a:srgbClr val="993300"/>
              </a:buClr>
              <a:buSzPct val="110416"/>
              <a:buFont typeface="Wingdings"/>
              <a:buChar char=""/>
              <a:tabLst>
                <a:tab pos="356870" algn="l"/>
                <a:tab pos="357505" algn="l"/>
              </a:tabLst>
            </a:pPr>
            <a:r>
              <a:rPr sz="2400" spc="-5" dirty="0">
                <a:latin typeface="Times New Roman"/>
                <a:cs typeface="Times New Roman"/>
              </a:rPr>
              <a:t>During </a:t>
            </a:r>
            <a:r>
              <a:rPr sz="2400" dirty="0">
                <a:latin typeface="Times New Roman"/>
                <a:cs typeface="Times New Roman"/>
              </a:rPr>
              <a:t>MMU </a:t>
            </a:r>
            <a:r>
              <a:rPr sz="2400" spc="-5" dirty="0">
                <a:latin typeface="Times New Roman"/>
                <a:cs typeface="Times New Roman"/>
              </a:rPr>
              <a:t>address translation, </a:t>
            </a:r>
            <a:r>
              <a:rPr sz="2400" dirty="0">
                <a:latin typeface="Times New Roman"/>
                <a:cs typeface="Times New Roman"/>
              </a:rPr>
              <a:t>if valid–invalid bit in </a:t>
            </a:r>
            <a:r>
              <a:rPr sz="2400" spc="-10" dirty="0">
                <a:latin typeface="Times New Roman"/>
                <a:cs typeface="Times New Roman"/>
              </a:rPr>
              <a:t>page</a:t>
            </a:r>
            <a:r>
              <a:rPr sz="2400" spc="-20" dirty="0">
                <a:latin typeface="Times New Roman"/>
                <a:cs typeface="Times New Roman"/>
              </a:rPr>
              <a:t> </a:t>
            </a:r>
            <a:r>
              <a:rPr sz="2400" spc="-5" dirty="0">
                <a:latin typeface="Times New Roman"/>
                <a:cs typeface="Times New Roman"/>
              </a:rPr>
              <a:t>table</a:t>
            </a:r>
            <a:endParaRPr sz="2400">
              <a:latin typeface="Times New Roman"/>
              <a:cs typeface="Times New Roman"/>
            </a:endParaRPr>
          </a:p>
          <a:p>
            <a:pPr marL="356870">
              <a:lnSpc>
                <a:spcPct val="100000"/>
              </a:lnSpc>
            </a:pPr>
            <a:r>
              <a:rPr sz="2400" spc="-5" dirty="0">
                <a:latin typeface="Times New Roman"/>
                <a:cs typeface="Times New Roman"/>
              </a:rPr>
              <a:t>entry is </a:t>
            </a:r>
            <a:r>
              <a:rPr sz="2400" b="1" dirty="0">
                <a:solidFill>
                  <a:srgbClr val="FF0000"/>
                </a:solidFill>
                <a:latin typeface="Times New Roman"/>
                <a:cs typeface="Times New Roman"/>
              </a:rPr>
              <a:t>i </a:t>
            </a:r>
            <a:r>
              <a:rPr sz="2400" dirty="0">
                <a:latin typeface="Symbol"/>
                <a:cs typeface="Symbol"/>
              </a:rPr>
              <a:t></a:t>
            </a:r>
            <a:r>
              <a:rPr sz="2400" dirty="0">
                <a:latin typeface="Times New Roman"/>
                <a:cs typeface="Times New Roman"/>
              </a:rPr>
              <a:t> </a:t>
            </a:r>
            <a:r>
              <a:rPr sz="2400" spc="-10" dirty="0">
                <a:latin typeface="Times New Roman"/>
                <a:cs typeface="Times New Roman"/>
              </a:rPr>
              <a:t>page</a:t>
            </a:r>
            <a:r>
              <a:rPr sz="2400" spc="-20" dirty="0">
                <a:latin typeface="Times New Roman"/>
                <a:cs typeface="Times New Roman"/>
              </a:rPr>
              <a:t> </a:t>
            </a:r>
            <a:r>
              <a:rPr sz="2400" spc="-5" dirty="0">
                <a:latin typeface="Times New Roman"/>
                <a:cs typeface="Times New Roman"/>
              </a:rPr>
              <a:t>fault</a:t>
            </a:r>
            <a:endParaRPr sz="2400">
              <a:latin typeface="Times New Roman"/>
              <a:cs typeface="Times New Roman"/>
            </a:endParaRPr>
          </a:p>
        </p:txBody>
      </p:sp>
      <p:sp>
        <p:nvSpPr>
          <p:cNvPr id="5" name="object 5"/>
          <p:cNvSpPr/>
          <p:nvPr/>
        </p:nvSpPr>
        <p:spPr>
          <a:xfrm>
            <a:off x="2743200" y="2209673"/>
            <a:ext cx="3886200" cy="2735326"/>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94638" y="23825"/>
            <a:ext cx="7336790" cy="391795"/>
          </a:xfrm>
          <a:prstGeom prst="rect">
            <a:avLst/>
          </a:prstGeom>
        </p:spPr>
        <p:txBody>
          <a:bodyPr vert="horz" wrap="square" lIns="0" tIns="12700" rIns="0" bIns="0" rtlCol="0">
            <a:spAutoFit/>
          </a:bodyPr>
          <a:lstStyle/>
          <a:p>
            <a:pPr marL="12700">
              <a:lnSpc>
                <a:spcPct val="100000"/>
              </a:lnSpc>
              <a:spcBef>
                <a:spcPts val="100"/>
              </a:spcBef>
            </a:pPr>
            <a:r>
              <a:rPr b="1" spc="-10" dirty="0">
                <a:solidFill>
                  <a:srgbClr val="0000FF"/>
                </a:solidFill>
                <a:latin typeface="Times New Roman"/>
                <a:cs typeface="Times New Roman"/>
              </a:rPr>
              <a:t>Page </a:t>
            </a:r>
            <a:r>
              <a:rPr b="1" dirty="0">
                <a:solidFill>
                  <a:srgbClr val="0000FF"/>
                </a:solidFill>
                <a:latin typeface="Times New Roman"/>
                <a:cs typeface="Times New Roman"/>
              </a:rPr>
              <a:t>Table When </a:t>
            </a:r>
            <a:r>
              <a:rPr b="1" spc="-10" dirty="0">
                <a:solidFill>
                  <a:srgbClr val="0000FF"/>
                </a:solidFill>
                <a:latin typeface="Times New Roman"/>
                <a:cs typeface="Times New Roman"/>
              </a:rPr>
              <a:t>Some Pages </a:t>
            </a:r>
            <a:r>
              <a:rPr b="1" spc="-5" dirty="0">
                <a:solidFill>
                  <a:srgbClr val="0000FF"/>
                </a:solidFill>
                <a:latin typeface="Times New Roman"/>
                <a:cs typeface="Times New Roman"/>
              </a:rPr>
              <a:t>Are </a:t>
            </a:r>
            <a:r>
              <a:rPr b="1" dirty="0">
                <a:solidFill>
                  <a:srgbClr val="0000FF"/>
                </a:solidFill>
                <a:latin typeface="Times New Roman"/>
                <a:cs typeface="Times New Roman"/>
              </a:rPr>
              <a:t>Not in </a:t>
            </a:r>
            <a:r>
              <a:rPr b="1" spc="-5" dirty="0">
                <a:solidFill>
                  <a:srgbClr val="0000FF"/>
                </a:solidFill>
                <a:latin typeface="Times New Roman"/>
                <a:cs typeface="Times New Roman"/>
              </a:rPr>
              <a:t>Main</a:t>
            </a:r>
            <a:r>
              <a:rPr b="1" spc="35" dirty="0">
                <a:solidFill>
                  <a:srgbClr val="0000FF"/>
                </a:solidFill>
                <a:latin typeface="Times New Roman"/>
                <a:cs typeface="Times New Roman"/>
              </a:rPr>
              <a:t> </a:t>
            </a:r>
            <a:r>
              <a:rPr b="1" spc="-15" dirty="0">
                <a:solidFill>
                  <a:srgbClr val="0000FF"/>
                </a:solidFill>
                <a:latin typeface="Times New Roman"/>
                <a:cs typeface="Times New Roman"/>
              </a:rPr>
              <a:t>Memory</a:t>
            </a:r>
          </a:p>
        </p:txBody>
      </p:sp>
      <p:sp>
        <p:nvSpPr>
          <p:cNvPr id="3" name="object 3"/>
          <p:cNvSpPr/>
          <p:nvPr/>
        </p:nvSpPr>
        <p:spPr>
          <a:xfrm>
            <a:off x="228600" y="609600"/>
            <a:ext cx="8458200" cy="5867400"/>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604007" y="20777"/>
            <a:ext cx="4087495" cy="454025"/>
          </a:xfrm>
          <a:prstGeom prst="rect">
            <a:avLst/>
          </a:prstGeom>
        </p:spPr>
        <p:txBody>
          <a:bodyPr vert="horz" wrap="square" lIns="0" tIns="13970" rIns="0" bIns="0" rtlCol="0">
            <a:spAutoFit/>
          </a:bodyPr>
          <a:lstStyle/>
          <a:p>
            <a:pPr marL="12700">
              <a:lnSpc>
                <a:spcPct val="100000"/>
              </a:lnSpc>
              <a:spcBef>
                <a:spcPts val="110"/>
              </a:spcBef>
            </a:pPr>
            <a:r>
              <a:rPr sz="2800" b="1" dirty="0">
                <a:solidFill>
                  <a:srgbClr val="0000FF"/>
                </a:solidFill>
                <a:latin typeface="Times New Roman"/>
                <a:cs typeface="Times New Roman"/>
              </a:rPr>
              <a:t>Aspects </a:t>
            </a:r>
            <a:r>
              <a:rPr sz="2800" b="1" spc="5" dirty="0">
                <a:solidFill>
                  <a:srgbClr val="0000FF"/>
                </a:solidFill>
                <a:latin typeface="Times New Roman"/>
                <a:cs typeface="Times New Roman"/>
              </a:rPr>
              <a:t>of </a:t>
            </a:r>
            <a:r>
              <a:rPr sz="2800" b="1" spc="-5" dirty="0">
                <a:solidFill>
                  <a:srgbClr val="0000FF"/>
                </a:solidFill>
                <a:latin typeface="Times New Roman"/>
                <a:cs typeface="Times New Roman"/>
              </a:rPr>
              <a:t>Demand</a:t>
            </a:r>
            <a:r>
              <a:rPr sz="2800" b="1" spc="-130" dirty="0">
                <a:solidFill>
                  <a:srgbClr val="0000FF"/>
                </a:solidFill>
                <a:latin typeface="Times New Roman"/>
                <a:cs typeface="Times New Roman"/>
              </a:rPr>
              <a:t> </a:t>
            </a:r>
            <a:r>
              <a:rPr sz="2800" b="1" spc="5" dirty="0">
                <a:solidFill>
                  <a:srgbClr val="0000FF"/>
                </a:solidFill>
                <a:latin typeface="Times New Roman"/>
                <a:cs typeface="Times New Roman"/>
              </a:rPr>
              <a:t>Paging</a:t>
            </a:r>
            <a:endParaRPr sz="2800">
              <a:latin typeface="Times New Roman"/>
              <a:cs typeface="Times New Roman"/>
            </a:endParaRPr>
          </a:p>
        </p:txBody>
      </p:sp>
      <p:sp>
        <p:nvSpPr>
          <p:cNvPr id="3" name="object 3"/>
          <p:cNvSpPr txBox="1"/>
          <p:nvPr/>
        </p:nvSpPr>
        <p:spPr>
          <a:xfrm>
            <a:off x="78739" y="633729"/>
            <a:ext cx="8877935" cy="6301105"/>
          </a:xfrm>
          <a:prstGeom prst="rect">
            <a:avLst/>
          </a:prstGeom>
        </p:spPr>
        <p:txBody>
          <a:bodyPr vert="horz" wrap="square" lIns="0" tIns="12700" rIns="0" bIns="0" rtlCol="0">
            <a:spAutoFit/>
          </a:bodyPr>
          <a:lstStyle/>
          <a:p>
            <a:pPr marL="356870" indent="-344805">
              <a:lnSpc>
                <a:spcPct val="100000"/>
              </a:lnSpc>
              <a:spcBef>
                <a:spcPts val="100"/>
              </a:spcBef>
              <a:buClr>
                <a:srgbClr val="993300"/>
              </a:buClr>
              <a:buSzPct val="110416"/>
              <a:buFont typeface="Wingdings"/>
              <a:buChar char=""/>
              <a:tabLst>
                <a:tab pos="356870" algn="l"/>
                <a:tab pos="357505" algn="l"/>
              </a:tabLst>
            </a:pPr>
            <a:r>
              <a:rPr sz="2400" spc="-10" dirty="0">
                <a:latin typeface="Times New Roman"/>
                <a:cs typeface="Times New Roman"/>
              </a:rPr>
              <a:t>Access </a:t>
            </a:r>
            <a:r>
              <a:rPr sz="2400" dirty="0">
                <a:latin typeface="Times New Roman"/>
                <a:cs typeface="Times New Roman"/>
              </a:rPr>
              <a:t>a </a:t>
            </a:r>
            <a:r>
              <a:rPr sz="2400" spc="-10" dirty="0">
                <a:latin typeface="Times New Roman"/>
                <a:cs typeface="Times New Roman"/>
              </a:rPr>
              <a:t>page </a:t>
            </a:r>
            <a:r>
              <a:rPr sz="2400" dirty="0">
                <a:latin typeface="Times New Roman"/>
                <a:cs typeface="Times New Roman"/>
              </a:rPr>
              <a:t>that </a:t>
            </a:r>
            <a:r>
              <a:rPr sz="2400" spc="-5" dirty="0">
                <a:latin typeface="Times New Roman"/>
                <a:cs typeface="Times New Roman"/>
              </a:rPr>
              <a:t>is </a:t>
            </a:r>
            <a:r>
              <a:rPr sz="2400" dirty="0">
                <a:latin typeface="Times New Roman"/>
                <a:cs typeface="Times New Roman"/>
              </a:rPr>
              <a:t>not </a:t>
            </a:r>
            <a:r>
              <a:rPr sz="2400" spc="-5" dirty="0">
                <a:latin typeface="Times New Roman"/>
                <a:cs typeface="Times New Roman"/>
              </a:rPr>
              <a:t>present </a:t>
            </a:r>
            <a:r>
              <a:rPr sz="2400" dirty="0">
                <a:latin typeface="Times New Roman"/>
                <a:cs typeface="Times New Roman"/>
              </a:rPr>
              <a:t>in </a:t>
            </a:r>
            <a:r>
              <a:rPr sz="2400" spc="-5" dirty="0">
                <a:latin typeface="Times New Roman"/>
                <a:cs typeface="Times New Roman"/>
              </a:rPr>
              <a:t>memory is known </a:t>
            </a:r>
            <a:r>
              <a:rPr sz="2400" spc="-10" dirty="0">
                <a:latin typeface="Times New Roman"/>
                <a:cs typeface="Times New Roman"/>
              </a:rPr>
              <a:t>as </a:t>
            </a:r>
            <a:r>
              <a:rPr sz="2400" b="1" spc="-10" dirty="0">
                <a:solidFill>
                  <a:srgbClr val="0000FF"/>
                </a:solidFill>
                <a:latin typeface="Times New Roman"/>
                <a:cs typeface="Times New Roman"/>
              </a:rPr>
              <a:t>Page</a:t>
            </a:r>
            <a:r>
              <a:rPr sz="2400" b="1" spc="125" dirty="0">
                <a:solidFill>
                  <a:srgbClr val="0000FF"/>
                </a:solidFill>
                <a:latin typeface="Times New Roman"/>
                <a:cs typeface="Times New Roman"/>
              </a:rPr>
              <a:t> </a:t>
            </a:r>
            <a:r>
              <a:rPr sz="2400" b="1" dirty="0">
                <a:solidFill>
                  <a:srgbClr val="0000FF"/>
                </a:solidFill>
                <a:latin typeface="Times New Roman"/>
                <a:cs typeface="Times New Roman"/>
              </a:rPr>
              <a:t>fault</a:t>
            </a:r>
            <a:endParaRPr sz="2400">
              <a:latin typeface="Times New Roman"/>
              <a:cs typeface="Times New Roman"/>
            </a:endParaRPr>
          </a:p>
          <a:p>
            <a:pPr marL="356870">
              <a:lnSpc>
                <a:spcPct val="100000"/>
              </a:lnSpc>
            </a:pPr>
            <a:r>
              <a:rPr sz="2400" spc="-5" dirty="0">
                <a:latin typeface="Times New Roman"/>
                <a:cs typeface="Times New Roman"/>
              </a:rPr>
              <a:t>and </a:t>
            </a:r>
            <a:r>
              <a:rPr sz="2400" dirty="0">
                <a:latin typeface="Times New Roman"/>
                <a:cs typeface="Times New Roman"/>
              </a:rPr>
              <a:t>it </a:t>
            </a:r>
            <a:r>
              <a:rPr sz="2400" spc="-5" dirty="0">
                <a:latin typeface="Times New Roman"/>
                <a:cs typeface="Times New Roman"/>
              </a:rPr>
              <a:t>causes </a:t>
            </a:r>
            <a:r>
              <a:rPr sz="2400" b="1" dirty="0">
                <a:solidFill>
                  <a:srgbClr val="FF0000"/>
                </a:solidFill>
                <a:latin typeface="Times New Roman"/>
                <a:cs typeface="Times New Roman"/>
              </a:rPr>
              <a:t>page fault </a:t>
            </a:r>
            <a:r>
              <a:rPr sz="2400" b="1" spc="-10" dirty="0">
                <a:solidFill>
                  <a:srgbClr val="FF0000"/>
                </a:solidFill>
                <a:latin typeface="Times New Roman"/>
                <a:cs typeface="Times New Roman"/>
              </a:rPr>
              <a:t>trap </a:t>
            </a:r>
            <a:r>
              <a:rPr sz="2400" b="1" dirty="0">
                <a:solidFill>
                  <a:srgbClr val="FF0000"/>
                </a:solidFill>
                <a:latin typeface="Times New Roman"/>
                <a:cs typeface="Times New Roman"/>
              </a:rPr>
              <a:t>to </a:t>
            </a:r>
            <a:r>
              <a:rPr sz="2400" b="1" spc="-5" dirty="0">
                <a:solidFill>
                  <a:srgbClr val="FF0000"/>
                </a:solidFill>
                <a:latin typeface="Times New Roman"/>
                <a:cs typeface="Times New Roman"/>
              </a:rPr>
              <a:t>operating</a:t>
            </a:r>
            <a:r>
              <a:rPr sz="2400" b="1" spc="-20" dirty="0">
                <a:solidFill>
                  <a:srgbClr val="FF0000"/>
                </a:solidFill>
                <a:latin typeface="Times New Roman"/>
                <a:cs typeface="Times New Roman"/>
              </a:rPr>
              <a:t> </a:t>
            </a:r>
            <a:r>
              <a:rPr sz="2400" b="1" spc="-5" dirty="0">
                <a:solidFill>
                  <a:srgbClr val="FF0000"/>
                </a:solidFill>
                <a:latin typeface="Times New Roman"/>
                <a:cs typeface="Times New Roman"/>
              </a:rPr>
              <a:t>system</a:t>
            </a:r>
            <a:endParaRPr sz="2400">
              <a:latin typeface="Times New Roman"/>
              <a:cs typeface="Times New Roman"/>
            </a:endParaRPr>
          </a:p>
          <a:p>
            <a:pPr marL="12700">
              <a:lnSpc>
                <a:spcPct val="100000"/>
              </a:lnSpc>
              <a:spcBef>
                <a:spcPts val="1010"/>
              </a:spcBef>
            </a:pPr>
            <a:r>
              <a:rPr sz="2400" b="1" spc="-10" dirty="0">
                <a:solidFill>
                  <a:srgbClr val="0000FF"/>
                </a:solidFill>
                <a:latin typeface="Times New Roman"/>
                <a:cs typeface="Times New Roman"/>
              </a:rPr>
              <a:t>Page </a:t>
            </a:r>
            <a:r>
              <a:rPr sz="2400" b="1" dirty="0">
                <a:solidFill>
                  <a:srgbClr val="0000FF"/>
                </a:solidFill>
                <a:latin typeface="Times New Roman"/>
                <a:cs typeface="Times New Roman"/>
              </a:rPr>
              <a:t>fault </a:t>
            </a:r>
            <a:r>
              <a:rPr sz="2400" b="1" spc="-15" dirty="0">
                <a:solidFill>
                  <a:srgbClr val="0000FF"/>
                </a:solidFill>
                <a:latin typeface="Times New Roman"/>
                <a:cs typeface="Times New Roman"/>
              </a:rPr>
              <a:t>may </a:t>
            </a:r>
            <a:r>
              <a:rPr sz="2400" b="1" spc="-5" dirty="0">
                <a:solidFill>
                  <a:srgbClr val="0000FF"/>
                </a:solidFill>
                <a:latin typeface="Times New Roman"/>
                <a:cs typeface="Times New Roman"/>
              </a:rPr>
              <a:t>occur </a:t>
            </a:r>
            <a:r>
              <a:rPr sz="2400" b="1" dirty="0">
                <a:solidFill>
                  <a:srgbClr val="0000FF"/>
                </a:solidFill>
                <a:latin typeface="Times New Roman"/>
                <a:cs typeface="Times New Roman"/>
              </a:rPr>
              <a:t>at any </a:t>
            </a:r>
            <a:r>
              <a:rPr sz="2400" b="1" spc="-15" dirty="0">
                <a:solidFill>
                  <a:srgbClr val="0000FF"/>
                </a:solidFill>
                <a:latin typeface="Times New Roman"/>
                <a:cs typeface="Times New Roman"/>
              </a:rPr>
              <a:t>memory</a:t>
            </a:r>
            <a:r>
              <a:rPr sz="2400" b="1" spc="55" dirty="0">
                <a:solidFill>
                  <a:srgbClr val="0000FF"/>
                </a:solidFill>
                <a:latin typeface="Times New Roman"/>
                <a:cs typeface="Times New Roman"/>
              </a:rPr>
              <a:t> </a:t>
            </a:r>
            <a:r>
              <a:rPr sz="2400" b="1" spc="-5" dirty="0">
                <a:solidFill>
                  <a:srgbClr val="0000FF"/>
                </a:solidFill>
                <a:latin typeface="Times New Roman"/>
                <a:cs typeface="Times New Roman"/>
              </a:rPr>
              <a:t>reference:</a:t>
            </a:r>
            <a:endParaRPr sz="2400">
              <a:latin typeface="Times New Roman"/>
              <a:cs typeface="Times New Roman"/>
            </a:endParaRPr>
          </a:p>
          <a:p>
            <a:pPr marL="356870" marR="5080" indent="-344805">
              <a:lnSpc>
                <a:spcPct val="100000"/>
              </a:lnSpc>
              <a:spcBef>
                <a:spcPts val="1010"/>
              </a:spcBef>
              <a:buClr>
                <a:srgbClr val="993300"/>
              </a:buClr>
              <a:buSzPct val="110416"/>
              <a:buFont typeface="Wingdings"/>
              <a:buChar char=""/>
              <a:tabLst>
                <a:tab pos="357505" algn="l"/>
              </a:tabLst>
            </a:pPr>
            <a:r>
              <a:rPr sz="2400" spc="-30" dirty="0">
                <a:latin typeface="Times New Roman"/>
                <a:cs typeface="Times New Roman"/>
              </a:rPr>
              <a:t>If </a:t>
            </a:r>
            <a:r>
              <a:rPr sz="2400" dirty="0">
                <a:latin typeface="Times New Roman"/>
                <a:cs typeface="Times New Roman"/>
              </a:rPr>
              <a:t>the </a:t>
            </a:r>
            <a:r>
              <a:rPr sz="2400" spc="-10" dirty="0">
                <a:latin typeface="Times New Roman"/>
                <a:cs typeface="Times New Roman"/>
              </a:rPr>
              <a:t>page </a:t>
            </a:r>
            <a:r>
              <a:rPr sz="2400" spc="-5" dirty="0">
                <a:latin typeface="Times New Roman"/>
                <a:cs typeface="Times New Roman"/>
              </a:rPr>
              <a:t>fault </a:t>
            </a:r>
            <a:r>
              <a:rPr sz="2400" spc="-10" dirty="0">
                <a:latin typeface="Times New Roman"/>
                <a:cs typeface="Times New Roman"/>
              </a:rPr>
              <a:t>occurs </a:t>
            </a:r>
            <a:r>
              <a:rPr sz="2400" dirty="0">
                <a:latin typeface="Times New Roman"/>
                <a:cs typeface="Times New Roman"/>
              </a:rPr>
              <a:t>on the </a:t>
            </a:r>
            <a:r>
              <a:rPr sz="2400" spc="-5" dirty="0">
                <a:latin typeface="Times New Roman"/>
                <a:cs typeface="Times New Roman"/>
              </a:rPr>
              <a:t>instruction fetch, </a:t>
            </a:r>
            <a:r>
              <a:rPr sz="2400" spc="-10" dirty="0">
                <a:latin typeface="Times New Roman"/>
                <a:cs typeface="Times New Roman"/>
              </a:rPr>
              <a:t>restart </a:t>
            </a:r>
            <a:r>
              <a:rPr sz="2400" dirty="0">
                <a:latin typeface="Times New Roman"/>
                <a:cs typeface="Times New Roman"/>
              </a:rPr>
              <a:t>by </a:t>
            </a:r>
            <a:r>
              <a:rPr sz="2400" spc="-5" dirty="0">
                <a:latin typeface="Times New Roman"/>
                <a:cs typeface="Times New Roman"/>
              </a:rPr>
              <a:t>fetching </a:t>
            </a:r>
            <a:r>
              <a:rPr sz="2400" dirty="0">
                <a:latin typeface="Times New Roman"/>
                <a:cs typeface="Times New Roman"/>
              </a:rPr>
              <a:t>the  </a:t>
            </a:r>
            <a:r>
              <a:rPr sz="2400" spc="-5" dirty="0">
                <a:latin typeface="Times New Roman"/>
                <a:cs typeface="Times New Roman"/>
              </a:rPr>
              <a:t>instruction</a:t>
            </a:r>
            <a:r>
              <a:rPr sz="2400" spc="-55" dirty="0">
                <a:latin typeface="Times New Roman"/>
                <a:cs typeface="Times New Roman"/>
              </a:rPr>
              <a:t> </a:t>
            </a:r>
            <a:r>
              <a:rPr sz="2400" spc="-10" dirty="0">
                <a:latin typeface="Times New Roman"/>
                <a:cs typeface="Times New Roman"/>
              </a:rPr>
              <a:t>again</a:t>
            </a:r>
            <a:endParaRPr sz="2400">
              <a:latin typeface="Times New Roman"/>
              <a:cs typeface="Times New Roman"/>
            </a:endParaRPr>
          </a:p>
          <a:p>
            <a:pPr marL="356870" indent="-344805">
              <a:lnSpc>
                <a:spcPct val="100000"/>
              </a:lnSpc>
              <a:spcBef>
                <a:spcPts val="1010"/>
              </a:spcBef>
              <a:buClr>
                <a:srgbClr val="993300"/>
              </a:buClr>
              <a:buSzPct val="110416"/>
              <a:buFont typeface="Wingdings"/>
              <a:buChar char=""/>
              <a:tabLst>
                <a:tab pos="357505" algn="l"/>
              </a:tabLst>
            </a:pPr>
            <a:r>
              <a:rPr sz="2400" spc="-30" dirty="0">
                <a:latin typeface="Times New Roman"/>
                <a:cs typeface="Times New Roman"/>
              </a:rPr>
              <a:t>If </a:t>
            </a:r>
            <a:r>
              <a:rPr sz="2400" dirty="0">
                <a:latin typeface="Times New Roman"/>
                <a:cs typeface="Times New Roman"/>
              </a:rPr>
              <a:t>the </a:t>
            </a:r>
            <a:r>
              <a:rPr sz="2400" spc="-10" dirty="0">
                <a:latin typeface="Times New Roman"/>
                <a:cs typeface="Times New Roman"/>
              </a:rPr>
              <a:t>page </a:t>
            </a:r>
            <a:r>
              <a:rPr sz="2400" spc="-5" dirty="0">
                <a:latin typeface="Times New Roman"/>
                <a:cs typeface="Times New Roman"/>
              </a:rPr>
              <a:t>fault occurs </a:t>
            </a:r>
            <a:r>
              <a:rPr sz="2400" dirty="0">
                <a:latin typeface="Times New Roman"/>
                <a:cs typeface="Times New Roman"/>
              </a:rPr>
              <a:t>while </a:t>
            </a:r>
            <a:r>
              <a:rPr sz="2400" spc="-5" dirty="0">
                <a:latin typeface="Times New Roman"/>
                <a:cs typeface="Times New Roman"/>
              </a:rPr>
              <a:t>fetching an operand, fetch and</a:t>
            </a:r>
            <a:r>
              <a:rPr sz="2400" spc="120" dirty="0">
                <a:latin typeface="Times New Roman"/>
                <a:cs typeface="Times New Roman"/>
              </a:rPr>
              <a:t> </a:t>
            </a:r>
            <a:r>
              <a:rPr sz="2400" spc="-5" dirty="0">
                <a:latin typeface="Times New Roman"/>
                <a:cs typeface="Times New Roman"/>
              </a:rPr>
              <a:t>decode</a:t>
            </a:r>
            <a:endParaRPr sz="2400">
              <a:latin typeface="Times New Roman"/>
              <a:cs typeface="Times New Roman"/>
            </a:endParaRPr>
          </a:p>
          <a:p>
            <a:pPr marL="356870">
              <a:lnSpc>
                <a:spcPct val="100000"/>
              </a:lnSpc>
              <a:spcBef>
                <a:spcPts val="5"/>
              </a:spcBef>
            </a:pPr>
            <a:r>
              <a:rPr sz="2400" dirty="0">
                <a:latin typeface="Times New Roman"/>
                <a:cs typeface="Times New Roman"/>
              </a:rPr>
              <a:t>the </a:t>
            </a:r>
            <a:r>
              <a:rPr sz="2400" spc="-5" dirty="0">
                <a:latin typeface="Times New Roman"/>
                <a:cs typeface="Times New Roman"/>
              </a:rPr>
              <a:t>instruction </a:t>
            </a:r>
            <a:r>
              <a:rPr sz="2400" spc="-10" dirty="0">
                <a:latin typeface="Times New Roman"/>
                <a:cs typeface="Times New Roman"/>
              </a:rPr>
              <a:t>again </a:t>
            </a:r>
            <a:r>
              <a:rPr sz="2400" spc="-5" dirty="0">
                <a:latin typeface="Times New Roman"/>
                <a:cs typeface="Times New Roman"/>
              </a:rPr>
              <a:t>and </a:t>
            </a:r>
            <a:r>
              <a:rPr sz="2400" dirty="0">
                <a:latin typeface="Times New Roman"/>
                <a:cs typeface="Times New Roman"/>
              </a:rPr>
              <a:t>then </a:t>
            </a:r>
            <a:r>
              <a:rPr sz="2400" spc="-5" dirty="0">
                <a:latin typeface="Times New Roman"/>
                <a:cs typeface="Times New Roman"/>
              </a:rPr>
              <a:t>fetch </a:t>
            </a:r>
            <a:r>
              <a:rPr sz="2400" dirty="0">
                <a:latin typeface="Times New Roman"/>
                <a:cs typeface="Times New Roman"/>
              </a:rPr>
              <a:t>the </a:t>
            </a:r>
            <a:r>
              <a:rPr sz="2400" spc="-5" dirty="0">
                <a:latin typeface="Times New Roman"/>
                <a:cs typeface="Times New Roman"/>
              </a:rPr>
              <a:t>operand.</a:t>
            </a:r>
            <a:endParaRPr sz="2400">
              <a:latin typeface="Times New Roman"/>
              <a:cs typeface="Times New Roman"/>
            </a:endParaRPr>
          </a:p>
          <a:p>
            <a:pPr marL="356870" marR="55244" indent="-344805">
              <a:lnSpc>
                <a:spcPct val="100000"/>
              </a:lnSpc>
              <a:spcBef>
                <a:spcPts val="1010"/>
              </a:spcBef>
            </a:pPr>
            <a:r>
              <a:rPr sz="2400" spc="-5" dirty="0">
                <a:latin typeface="Times New Roman"/>
                <a:cs typeface="Times New Roman"/>
              </a:rPr>
              <a:t>Consider </a:t>
            </a:r>
            <a:r>
              <a:rPr sz="2400" dirty="0">
                <a:latin typeface="Times New Roman"/>
                <a:cs typeface="Times New Roman"/>
              </a:rPr>
              <a:t>a </a:t>
            </a:r>
            <a:r>
              <a:rPr sz="2400" spc="-5" dirty="0">
                <a:latin typeface="Times New Roman"/>
                <a:cs typeface="Times New Roman"/>
              </a:rPr>
              <a:t>three-address instruction such </a:t>
            </a:r>
            <a:r>
              <a:rPr sz="2400" spc="-10" dirty="0">
                <a:latin typeface="Times New Roman"/>
                <a:cs typeface="Times New Roman"/>
              </a:rPr>
              <a:t>as </a:t>
            </a:r>
            <a:r>
              <a:rPr sz="2400" spc="-5" dirty="0">
                <a:latin typeface="Times New Roman"/>
                <a:cs typeface="Times New Roman"/>
              </a:rPr>
              <a:t>ADD </a:t>
            </a:r>
            <a:r>
              <a:rPr sz="2400" dirty="0">
                <a:latin typeface="Times New Roman"/>
                <a:cs typeface="Times New Roman"/>
              </a:rPr>
              <a:t>the </a:t>
            </a:r>
            <a:r>
              <a:rPr sz="2400" spc="-5" dirty="0">
                <a:latin typeface="Times New Roman"/>
                <a:cs typeface="Times New Roman"/>
              </a:rPr>
              <a:t>content </a:t>
            </a:r>
            <a:r>
              <a:rPr sz="2400" dirty="0">
                <a:latin typeface="Times New Roman"/>
                <a:cs typeface="Times New Roman"/>
              </a:rPr>
              <a:t>of A to </a:t>
            </a:r>
            <a:r>
              <a:rPr sz="2400" spc="-15" dirty="0">
                <a:latin typeface="Times New Roman"/>
                <a:cs typeface="Times New Roman"/>
              </a:rPr>
              <a:t>B,  </a:t>
            </a:r>
            <a:r>
              <a:rPr sz="2400" spc="-5" dirty="0">
                <a:latin typeface="Times New Roman"/>
                <a:cs typeface="Times New Roman"/>
              </a:rPr>
              <a:t>placing </a:t>
            </a:r>
            <a:r>
              <a:rPr sz="2400" dirty="0">
                <a:latin typeface="Times New Roman"/>
                <a:cs typeface="Times New Roman"/>
              </a:rPr>
              <a:t>the </a:t>
            </a:r>
            <a:r>
              <a:rPr sz="2400" spc="-5" dirty="0">
                <a:latin typeface="Times New Roman"/>
                <a:cs typeface="Times New Roman"/>
              </a:rPr>
              <a:t>result </a:t>
            </a:r>
            <a:r>
              <a:rPr sz="2400" dirty="0">
                <a:latin typeface="Times New Roman"/>
                <a:cs typeface="Times New Roman"/>
              </a:rPr>
              <a:t>in C. </a:t>
            </a:r>
            <a:r>
              <a:rPr sz="2400" spc="-5" dirty="0">
                <a:latin typeface="Times New Roman"/>
                <a:cs typeface="Times New Roman"/>
              </a:rPr>
              <a:t>These </a:t>
            </a:r>
            <a:r>
              <a:rPr sz="2400" spc="-10" dirty="0">
                <a:latin typeface="Times New Roman"/>
                <a:cs typeface="Times New Roman"/>
              </a:rPr>
              <a:t>are </a:t>
            </a:r>
            <a:r>
              <a:rPr sz="2400" dirty="0">
                <a:latin typeface="Times New Roman"/>
                <a:cs typeface="Times New Roman"/>
              </a:rPr>
              <a:t>the steps to </a:t>
            </a:r>
            <a:r>
              <a:rPr sz="2400" spc="-5" dirty="0">
                <a:latin typeface="Times New Roman"/>
                <a:cs typeface="Times New Roman"/>
              </a:rPr>
              <a:t>execute </a:t>
            </a:r>
            <a:r>
              <a:rPr sz="2400" dirty="0">
                <a:latin typeface="Times New Roman"/>
                <a:cs typeface="Times New Roman"/>
              </a:rPr>
              <a:t>this</a:t>
            </a:r>
            <a:r>
              <a:rPr sz="2400" spc="-10" dirty="0">
                <a:latin typeface="Times New Roman"/>
                <a:cs typeface="Times New Roman"/>
              </a:rPr>
              <a:t> </a:t>
            </a:r>
            <a:r>
              <a:rPr sz="2400" spc="-5" dirty="0">
                <a:latin typeface="Times New Roman"/>
                <a:cs typeface="Times New Roman"/>
              </a:rPr>
              <a:t>instruction:</a:t>
            </a:r>
            <a:endParaRPr sz="2400">
              <a:latin typeface="Times New Roman"/>
              <a:cs typeface="Times New Roman"/>
            </a:endParaRPr>
          </a:p>
          <a:p>
            <a:pPr marL="314325" indent="-302260">
              <a:lnSpc>
                <a:spcPct val="100000"/>
              </a:lnSpc>
              <a:spcBef>
                <a:spcPts val="1010"/>
              </a:spcBef>
              <a:buAutoNum type="arabicPeriod"/>
              <a:tabLst>
                <a:tab pos="314960" algn="l"/>
              </a:tabLst>
            </a:pPr>
            <a:r>
              <a:rPr sz="2400" b="1" spc="-15" dirty="0">
                <a:latin typeface="Times New Roman"/>
                <a:cs typeface="Times New Roman"/>
              </a:rPr>
              <a:t>Fetch </a:t>
            </a:r>
            <a:r>
              <a:rPr sz="2400" b="1" dirty="0">
                <a:latin typeface="Times New Roman"/>
                <a:cs typeface="Times New Roman"/>
              </a:rPr>
              <a:t>and </a:t>
            </a:r>
            <a:r>
              <a:rPr sz="2400" b="1" spc="-5" dirty="0">
                <a:latin typeface="Times New Roman"/>
                <a:cs typeface="Times New Roman"/>
              </a:rPr>
              <a:t>decode the instruction</a:t>
            </a:r>
            <a:r>
              <a:rPr sz="2400" b="1" spc="30" dirty="0">
                <a:latin typeface="Times New Roman"/>
                <a:cs typeface="Times New Roman"/>
              </a:rPr>
              <a:t> </a:t>
            </a:r>
            <a:r>
              <a:rPr sz="2400" b="1" spc="-5" dirty="0">
                <a:latin typeface="Times New Roman"/>
                <a:cs typeface="Times New Roman"/>
              </a:rPr>
              <a:t>(ADD).</a:t>
            </a:r>
            <a:endParaRPr sz="2400">
              <a:latin typeface="Times New Roman"/>
              <a:cs typeface="Times New Roman"/>
            </a:endParaRPr>
          </a:p>
          <a:p>
            <a:pPr marL="314325" indent="-302260">
              <a:lnSpc>
                <a:spcPct val="100000"/>
              </a:lnSpc>
              <a:spcBef>
                <a:spcPts val="1010"/>
              </a:spcBef>
              <a:buAutoNum type="arabicPeriod"/>
              <a:tabLst>
                <a:tab pos="314960" algn="l"/>
              </a:tabLst>
            </a:pPr>
            <a:r>
              <a:rPr sz="2400" b="1" spc="-15" dirty="0">
                <a:latin typeface="Times New Roman"/>
                <a:cs typeface="Times New Roman"/>
              </a:rPr>
              <a:t>Fetch</a:t>
            </a:r>
            <a:r>
              <a:rPr sz="2400" b="1" spc="-30" dirty="0">
                <a:latin typeface="Times New Roman"/>
                <a:cs typeface="Times New Roman"/>
              </a:rPr>
              <a:t> </a:t>
            </a:r>
            <a:r>
              <a:rPr sz="2400" b="1" dirty="0">
                <a:latin typeface="Times New Roman"/>
                <a:cs typeface="Times New Roman"/>
              </a:rPr>
              <a:t>A.</a:t>
            </a:r>
            <a:endParaRPr sz="2400">
              <a:latin typeface="Times New Roman"/>
              <a:cs typeface="Times New Roman"/>
            </a:endParaRPr>
          </a:p>
          <a:p>
            <a:pPr marL="314325" indent="-302260">
              <a:lnSpc>
                <a:spcPct val="100000"/>
              </a:lnSpc>
              <a:spcBef>
                <a:spcPts val="1010"/>
              </a:spcBef>
              <a:buAutoNum type="arabicPeriod"/>
              <a:tabLst>
                <a:tab pos="314960" algn="l"/>
              </a:tabLst>
            </a:pPr>
            <a:r>
              <a:rPr sz="2400" b="1" spc="-15" dirty="0">
                <a:latin typeface="Times New Roman"/>
                <a:cs typeface="Times New Roman"/>
              </a:rPr>
              <a:t>Fetch</a:t>
            </a:r>
            <a:r>
              <a:rPr sz="2400" b="1" spc="-30" dirty="0">
                <a:latin typeface="Times New Roman"/>
                <a:cs typeface="Times New Roman"/>
              </a:rPr>
              <a:t> </a:t>
            </a:r>
            <a:r>
              <a:rPr sz="2400" b="1" dirty="0">
                <a:latin typeface="Times New Roman"/>
                <a:cs typeface="Times New Roman"/>
              </a:rPr>
              <a:t>B.</a:t>
            </a:r>
            <a:endParaRPr sz="2400">
              <a:latin typeface="Times New Roman"/>
              <a:cs typeface="Times New Roman"/>
            </a:endParaRPr>
          </a:p>
          <a:p>
            <a:pPr marL="314325" indent="-302260">
              <a:lnSpc>
                <a:spcPct val="100000"/>
              </a:lnSpc>
              <a:spcBef>
                <a:spcPts val="1010"/>
              </a:spcBef>
              <a:buAutoNum type="arabicPeriod"/>
              <a:tabLst>
                <a:tab pos="314960" algn="l"/>
              </a:tabLst>
            </a:pPr>
            <a:r>
              <a:rPr sz="2400" b="1" spc="-5" dirty="0">
                <a:latin typeface="Times New Roman"/>
                <a:cs typeface="Times New Roman"/>
              </a:rPr>
              <a:t>Add A and</a:t>
            </a:r>
            <a:r>
              <a:rPr sz="2400" b="1" spc="25" dirty="0">
                <a:latin typeface="Times New Roman"/>
                <a:cs typeface="Times New Roman"/>
              </a:rPr>
              <a:t> </a:t>
            </a:r>
            <a:r>
              <a:rPr sz="2400" b="1" dirty="0">
                <a:latin typeface="Times New Roman"/>
                <a:cs typeface="Times New Roman"/>
              </a:rPr>
              <a:t>B.</a:t>
            </a:r>
            <a:endParaRPr sz="2400">
              <a:latin typeface="Times New Roman"/>
              <a:cs typeface="Times New Roman"/>
            </a:endParaRPr>
          </a:p>
          <a:p>
            <a:pPr marL="314325" indent="-302260">
              <a:lnSpc>
                <a:spcPct val="100000"/>
              </a:lnSpc>
              <a:spcBef>
                <a:spcPts val="1005"/>
              </a:spcBef>
              <a:buAutoNum type="arabicPeriod"/>
              <a:tabLst>
                <a:tab pos="314960" algn="l"/>
              </a:tabLst>
            </a:pPr>
            <a:r>
              <a:rPr sz="2400" b="1" spc="-5" dirty="0">
                <a:latin typeface="Times New Roman"/>
                <a:cs typeface="Times New Roman"/>
              </a:rPr>
              <a:t>Store the sum in</a:t>
            </a:r>
            <a:r>
              <a:rPr sz="2400" b="1" dirty="0">
                <a:latin typeface="Times New Roman"/>
                <a:cs typeface="Times New Roman"/>
              </a:rPr>
              <a:t> </a:t>
            </a:r>
            <a:r>
              <a:rPr sz="2400" b="1" spc="-5" dirty="0">
                <a:latin typeface="Times New Roman"/>
                <a:cs typeface="Times New Roman"/>
              </a:rPr>
              <a:t>C.</a:t>
            </a:r>
            <a:endParaRPr sz="2400">
              <a:latin typeface="Times New Roman"/>
              <a:cs typeface="Times New Roman"/>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78739" y="23825"/>
            <a:ext cx="8985885" cy="3319145"/>
          </a:xfrm>
          <a:prstGeom prst="rect">
            <a:avLst/>
          </a:prstGeom>
        </p:spPr>
        <p:txBody>
          <a:bodyPr vert="horz" wrap="square" lIns="0" tIns="12700" rIns="0" bIns="0" rtlCol="0">
            <a:spAutoFit/>
          </a:bodyPr>
          <a:lstStyle/>
          <a:p>
            <a:pPr marL="12700" marR="5080">
              <a:lnSpc>
                <a:spcPct val="100000"/>
              </a:lnSpc>
              <a:spcBef>
                <a:spcPts val="100"/>
              </a:spcBef>
              <a:tabLst>
                <a:tab pos="732155" algn="l"/>
                <a:tab pos="1417955" algn="l"/>
                <a:tab pos="2345055" algn="l"/>
                <a:tab pos="3134995" algn="l"/>
                <a:tab pos="3317875" algn="l"/>
                <a:tab pos="3966845" algn="l"/>
                <a:tab pos="4689475" algn="l"/>
                <a:tab pos="5055235" algn="l"/>
                <a:tab pos="5387975" algn="l"/>
                <a:tab pos="6583045" algn="l"/>
                <a:tab pos="6915150" algn="l"/>
                <a:tab pos="7247890" algn="l"/>
                <a:tab pos="7613650" algn="l"/>
                <a:tab pos="7879080" algn="l"/>
                <a:tab pos="8583295" algn="l"/>
              </a:tabLst>
            </a:pPr>
            <a:r>
              <a:rPr sz="2400" dirty="0">
                <a:latin typeface="Times New Roman"/>
                <a:cs typeface="Times New Roman"/>
              </a:rPr>
              <a:t>P</a:t>
            </a:r>
            <a:r>
              <a:rPr sz="2400" spc="-10" dirty="0">
                <a:latin typeface="Times New Roman"/>
                <a:cs typeface="Times New Roman"/>
              </a:rPr>
              <a:t>a</a:t>
            </a:r>
            <a:r>
              <a:rPr sz="2400" spc="-25" dirty="0">
                <a:latin typeface="Times New Roman"/>
                <a:cs typeface="Times New Roman"/>
              </a:rPr>
              <a:t>g</a:t>
            </a:r>
            <a:r>
              <a:rPr sz="2400" dirty="0">
                <a:latin typeface="Times New Roman"/>
                <a:cs typeface="Times New Roman"/>
              </a:rPr>
              <a:t>e	</a:t>
            </a:r>
            <a:r>
              <a:rPr sz="2400" spc="-10" dirty="0">
                <a:latin typeface="Times New Roman"/>
                <a:cs typeface="Times New Roman"/>
              </a:rPr>
              <a:t>fa</a:t>
            </a:r>
            <a:r>
              <a:rPr sz="2400" dirty="0">
                <a:latin typeface="Times New Roman"/>
                <a:cs typeface="Times New Roman"/>
              </a:rPr>
              <a:t>ult	o</a:t>
            </a:r>
            <a:r>
              <a:rPr sz="2400" spc="5" dirty="0">
                <a:latin typeface="Times New Roman"/>
                <a:cs typeface="Times New Roman"/>
              </a:rPr>
              <a:t>c</a:t>
            </a:r>
            <a:r>
              <a:rPr sz="2400" spc="-10" dirty="0">
                <a:latin typeface="Times New Roman"/>
                <a:cs typeface="Times New Roman"/>
              </a:rPr>
              <a:t>c</a:t>
            </a:r>
            <a:r>
              <a:rPr sz="2400" dirty="0">
                <a:latin typeface="Times New Roman"/>
                <a:cs typeface="Times New Roman"/>
              </a:rPr>
              <a:t>u</a:t>
            </a:r>
            <a:r>
              <a:rPr sz="2400" spc="-10" dirty="0">
                <a:latin typeface="Times New Roman"/>
                <a:cs typeface="Times New Roman"/>
              </a:rPr>
              <a:t>r</a:t>
            </a:r>
            <a:r>
              <a:rPr sz="2400" dirty="0">
                <a:latin typeface="Times New Roman"/>
                <a:cs typeface="Times New Roman"/>
              </a:rPr>
              <a:t>s	w</a:t>
            </a:r>
            <a:r>
              <a:rPr sz="2400" spc="-10" dirty="0">
                <a:latin typeface="Times New Roman"/>
                <a:cs typeface="Times New Roman"/>
              </a:rPr>
              <a:t>he</a:t>
            </a:r>
            <a:r>
              <a:rPr sz="2400" dirty="0">
                <a:latin typeface="Times New Roman"/>
                <a:cs typeface="Times New Roman"/>
              </a:rPr>
              <a:t>n	t</a:t>
            </a:r>
            <a:r>
              <a:rPr sz="2400" spc="15" dirty="0">
                <a:latin typeface="Times New Roman"/>
                <a:cs typeface="Times New Roman"/>
              </a:rPr>
              <a:t>r</a:t>
            </a:r>
            <a:r>
              <a:rPr sz="2400" dirty="0">
                <a:latin typeface="Times New Roman"/>
                <a:cs typeface="Times New Roman"/>
              </a:rPr>
              <a:t>y </a:t>
            </a:r>
            <a:r>
              <a:rPr sz="2400" spc="-240" dirty="0">
                <a:latin typeface="Times New Roman"/>
                <a:cs typeface="Times New Roman"/>
              </a:rPr>
              <a:t> </a:t>
            </a:r>
            <a:r>
              <a:rPr sz="2400" dirty="0">
                <a:latin typeface="Times New Roman"/>
                <a:cs typeface="Times New Roman"/>
              </a:rPr>
              <a:t>to	store	in	C	</a:t>
            </a:r>
            <a:r>
              <a:rPr sz="2400" spc="-10" dirty="0">
                <a:latin typeface="Times New Roman"/>
                <a:cs typeface="Times New Roman"/>
              </a:rPr>
              <a:t>(</a:t>
            </a:r>
            <a:r>
              <a:rPr sz="2400" dirty="0">
                <a:latin typeface="Times New Roman"/>
                <a:cs typeface="Times New Roman"/>
              </a:rPr>
              <a:t>b</a:t>
            </a:r>
            <a:r>
              <a:rPr sz="2400" spc="5" dirty="0">
                <a:latin typeface="Times New Roman"/>
                <a:cs typeface="Times New Roman"/>
              </a:rPr>
              <a:t>e</a:t>
            </a:r>
            <a:r>
              <a:rPr sz="2400" spc="-10" dirty="0">
                <a:latin typeface="Times New Roman"/>
                <a:cs typeface="Times New Roman"/>
              </a:rPr>
              <a:t>c</a:t>
            </a:r>
            <a:r>
              <a:rPr sz="2400" spc="10" dirty="0">
                <a:latin typeface="Times New Roman"/>
                <a:cs typeface="Times New Roman"/>
              </a:rPr>
              <a:t>a</a:t>
            </a:r>
            <a:r>
              <a:rPr sz="2400" dirty="0">
                <a:latin typeface="Times New Roman"/>
                <a:cs typeface="Times New Roman"/>
              </a:rPr>
              <a:t>use	C	is	in	a	p</a:t>
            </a:r>
            <a:r>
              <a:rPr sz="2400" spc="5" dirty="0">
                <a:latin typeface="Times New Roman"/>
                <a:cs typeface="Times New Roman"/>
              </a:rPr>
              <a:t>a</a:t>
            </a:r>
            <a:r>
              <a:rPr sz="2400" spc="-25" dirty="0">
                <a:latin typeface="Times New Roman"/>
                <a:cs typeface="Times New Roman"/>
              </a:rPr>
              <a:t>g</a:t>
            </a:r>
            <a:r>
              <a:rPr sz="2400" dirty="0">
                <a:latin typeface="Times New Roman"/>
                <a:cs typeface="Times New Roman"/>
              </a:rPr>
              <a:t>e	</a:t>
            </a:r>
            <a:r>
              <a:rPr sz="2400" spc="-5" dirty="0">
                <a:latin typeface="Times New Roman"/>
                <a:cs typeface="Times New Roman"/>
              </a:rPr>
              <a:t>not  currently </a:t>
            </a:r>
            <a:r>
              <a:rPr sz="2400" dirty="0">
                <a:latin typeface="Times New Roman"/>
                <a:cs typeface="Times New Roman"/>
              </a:rPr>
              <a:t>in </a:t>
            </a:r>
            <a:r>
              <a:rPr sz="2400" spc="-15" dirty="0">
                <a:latin typeface="Times New Roman"/>
                <a:cs typeface="Times New Roman"/>
              </a:rPr>
              <a:t>memory).</a:t>
            </a:r>
            <a:r>
              <a:rPr sz="2400" spc="80" dirty="0">
                <a:latin typeface="Times New Roman"/>
                <a:cs typeface="Times New Roman"/>
              </a:rPr>
              <a:t> </a:t>
            </a:r>
            <a:r>
              <a:rPr sz="2400" dirty="0">
                <a:latin typeface="Times New Roman"/>
                <a:cs typeface="Times New Roman"/>
              </a:rPr>
              <a:t>So,	to </a:t>
            </a:r>
            <a:r>
              <a:rPr sz="2400" spc="-15" dirty="0">
                <a:latin typeface="Times New Roman"/>
                <a:cs typeface="Times New Roman"/>
              </a:rPr>
              <a:t>get </a:t>
            </a:r>
            <a:r>
              <a:rPr sz="2400" dirty="0">
                <a:latin typeface="Times New Roman"/>
                <a:cs typeface="Times New Roman"/>
              </a:rPr>
              <a:t>the </a:t>
            </a:r>
            <a:r>
              <a:rPr sz="2400" spc="-5" dirty="0">
                <a:latin typeface="Times New Roman"/>
                <a:cs typeface="Times New Roman"/>
              </a:rPr>
              <a:t>desired </a:t>
            </a:r>
            <a:r>
              <a:rPr sz="2400" spc="-10" dirty="0">
                <a:latin typeface="Times New Roman"/>
                <a:cs typeface="Times New Roman"/>
              </a:rPr>
              <a:t>page, </a:t>
            </a:r>
            <a:r>
              <a:rPr sz="2400" spc="-5" dirty="0">
                <a:latin typeface="Times New Roman"/>
                <a:cs typeface="Times New Roman"/>
              </a:rPr>
              <a:t>bring </a:t>
            </a:r>
            <a:r>
              <a:rPr sz="2400" dirty="0">
                <a:latin typeface="Times New Roman"/>
                <a:cs typeface="Times New Roman"/>
              </a:rPr>
              <a:t>it in, </a:t>
            </a:r>
            <a:r>
              <a:rPr sz="2400" spc="-10" dirty="0">
                <a:latin typeface="Times New Roman"/>
                <a:cs typeface="Times New Roman"/>
              </a:rPr>
              <a:t>correct </a:t>
            </a:r>
            <a:r>
              <a:rPr sz="2400" dirty="0">
                <a:latin typeface="Times New Roman"/>
                <a:cs typeface="Times New Roman"/>
              </a:rPr>
              <a:t>the  </a:t>
            </a:r>
            <a:r>
              <a:rPr sz="2400" spc="-10" dirty="0">
                <a:latin typeface="Times New Roman"/>
                <a:cs typeface="Times New Roman"/>
              </a:rPr>
              <a:t>page </a:t>
            </a:r>
            <a:r>
              <a:rPr sz="2400" spc="-5" dirty="0">
                <a:latin typeface="Times New Roman"/>
                <a:cs typeface="Times New Roman"/>
              </a:rPr>
              <a:t>table, and restart </a:t>
            </a:r>
            <a:r>
              <a:rPr sz="2400" dirty="0">
                <a:latin typeface="Times New Roman"/>
                <a:cs typeface="Times New Roman"/>
              </a:rPr>
              <a:t>the</a:t>
            </a:r>
            <a:r>
              <a:rPr sz="2400" spc="25" dirty="0">
                <a:latin typeface="Times New Roman"/>
                <a:cs typeface="Times New Roman"/>
              </a:rPr>
              <a:t> </a:t>
            </a:r>
            <a:r>
              <a:rPr sz="2400" spc="-5" dirty="0">
                <a:latin typeface="Times New Roman"/>
                <a:cs typeface="Times New Roman"/>
              </a:rPr>
              <a:t>instruction.</a:t>
            </a:r>
            <a:endParaRPr sz="2400">
              <a:latin typeface="Times New Roman"/>
              <a:cs typeface="Times New Roman"/>
            </a:endParaRPr>
          </a:p>
          <a:p>
            <a:pPr marL="12700">
              <a:lnSpc>
                <a:spcPct val="100000"/>
              </a:lnSpc>
              <a:spcBef>
                <a:spcPts val="5"/>
              </a:spcBef>
            </a:pPr>
            <a:r>
              <a:rPr sz="2400" dirty="0">
                <a:latin typeface="Times New Roman"/>
                <a:cs typeface="Times New Roman"/>
              </a:rPr>
              <a:t>The </a:t>
            </a:r>
            <a:r>
              <a:rPr sz="2400" spc="-5" dirty="0">
                <a:latin typeface="Times New Roman"/>
                <a:cs typeface="Times New Roman"/>
              </a:rPr>
              <a:t>restart will</a:t>
            </a:r>
            <a:r>
              <a:rPr sz="2400" spc="-20" dirty="0">
                <a:latin typeface="Times New Roman"/>
                <a:cs typeface="Times New Roman"/>
              </a:rPr>
              <a:t> </a:t>
            </a:r>
            <a:r>
              <a:rPr sz="2400" spc="-5" dirty="0">
                <a:latin typeface="Times New Roman"/>
                <a:cs typeface="Times New Roman"/>
              </a:rPr>
              <a:t>require</a:t>
            </a:r>
            <a:endParaRPr sz="2400">
              <a:latin typeface="Times New Roman"/>
              <a:cs typeface="Times New Roman"/>
            </a:endParaRPr>
          </a:p>
          <a:p>
            <a:pPr marL="256540" indent="-243840">
              <a:lnSpc>
                <a:spcPct val="100000"/>
              </a:lnSpc>
              <a:buSzPct val="95833"/>
              <a:buFont typeface="Wingdings"/>
              <a:buChar char=""/>
              <a:tabLst>
                <a:tab pos="256540" algn="l"/>
              </a:tabLst>
            </a:pPr>
            <a:r>
              <a:rPr sz="2400" spc="-5" dirty="0">
                <a:latin typeface="Times New Roman"/>
                <a:cs typeface="Times New Roman"/>
              </a:rPr>
              <a:t>fetching </a:t>
            </a:r>
            <a:r>
              <a:rPr sz="2400" dirty="0">
                <a:latin typeface="Times New Roman"/>
                <a:cs typeface="Times New Roman"/>
              </a:rPr>
              <a:t>the </a:t>
            </a:r>
            <a:r>
              <a:rPr sz="2400" spc="-5" dirty="0">
                <a:latin typeface="Times New Roman"/>
                <a:cs typeface="Times New Roman"/>
              </a:rPr>
              <a:t>instruction</a:t>
            </a:r>
            <a:r>
              <a:rPr sz="2400" spc="-50" dirty="0">
                <a:latin typeface="Times New Roman"/>
                <a:cs typeface="Times New Roman"/>
              </a:rPr>
              <a:t> </a:t>
            </a:r>
            <a:r>
              <a:rPr sz="2400" spc="-10" dirty="0">
                <a:latin typeface="Times New Roman"/>
                <a:cs typeface="Times New Roman"/>
              </a:rPr>
              <a:t>again</a:t>
            </a:r>
            <a:endParaRPr sz="2400">
              <a:latin typeface="Times New Roman"/>
              <a:cs typeface="Times New Roman"/>
            </a:endParaRPr>
          </a:p>
          <a:p>
            <a:pPr marL="256540" indent="-243840">
              <a:lnSpc>
                <a:spcPct val="100000"/>
              </a:lnSpc>
              <a:buSzPct val="95833"/>
              <a:buFont typeface="Wingdings"/>
              <a:buChar char=""/>
              <a:tabLst>
                <a:tab pos="256540" algn="l"/>
              </a:tabLst>
            </a:pPr>
            <a:r>
              <a:rPr sz="2400" spc="-5" dirty="0">
                <a:latin typeface="Times New Roman"/>
                <a:cs typeface="Times New Roman"/>
              </a:rPr>
              <a:t>decoding </a:t>
            </a:r>
            <a:r>
              <a:rPr sz="2400" dirty="0">
                <a:latin typeface="Times New Roman"/>
                <a:cs typeface="Times New Roman"/>
              </a:rPr>
              <a:t>it</a:t>
            </a:r>
            <a:r>
              <a:rPr sz="2400" spc="-35" dirty="0">
                <a:latin typeface="Times New Roman"/>
                <a:cs typeface="Times New Roman"/>
              </a:rPr>
              <a:t> </a:t>
            </a:r>
            <a:r>
              <a:rPr sz="2400" spc="-10" dirty="0">
                <a:latin typeface="Times New Roman"/>
                <a:cs typeface="Times New Roman"/>
              </a:rPr>
              <a:t>again</a:t>
            </a:r>
            <a:endParaRPr sz="2400">
              <a:latin typeface="Times New Roman"/>
              <a:cs typeface="Times New Roman"/>
            </a:endParaRPr>
          </a:p>
          <a:p>
            <a:pPr marL="256540" indent="-243840">
              <a:lnSpc>
                <a:spcPct val="100000"/>
              </a:lnSpc>
              <a:spcBef>
                <a:spcPts val="5"/>
              </a:spcBef>
              <a:buSzPct val="95833"/>
              <a:buFont typeface="Wingdings"/>
              <a:buChar char=""/>
              <a:tabLst>
                <a:tab pos="256540" algn="l"/>
              </a:tabLst>
            </a:pPr>
            <a:r>
              <a:rPr sz="2400" spc="-5" dirty="0">
                <a:latin typeface="Times New Roman"/>
                <a:cs typeface="Times New Roman"/>
              </a:rPr>
              <a:t>fetching </a:t>
            </a:r>
            <a:r>
              <a:rPr sz="2400" dirty="0">
                <a:latin typeface="Times New Roman"/>
                <a:cs typeface="Times New Roman"/>
              </a:rPr>
              <a:t>the two </a:t>
            </a:r>
            <a:r>
              <a:rPr sz="2400" spc="-5" dirty="0">
                <a:latin typeface="Times New Roman"/>
                <a:cs typeface="Times New Roman"/>
              </a:rPr>
              <a:t>operands </a:t>
            </a:r>
            <a:r>
              <a:rPr sz="2400" spc="-10" dirty="0">
                <a:latin typeface="Times New Roman"/>
                <a:cs typeface="Times New Roman"/>
              </a:rPr>
              <a:t>again,</a:t>
            </a:r>
            <a:r>
              <a:rPr sz="2400" spc="15" dirty="0">
                <a:latin typeface="Times New Roman"/>
                <a:cs typeface="Times New Roman"/>
              </a:rPr>
              <a:t> </a:t>
            </a:r>
            <a:r>
              <a:rPr sz="2400" spc="-5" dirty="0">
                <a:latin typeface="Times New Roman"/>
                <a:cs typeface="Times New Roman"/>
              </a:rPr>
              <a:t>and</a:t>
            </a:r>
            <a:endParaRPr sz="2400">
              <a:latin typeface="Times New Roman"/>
              <a:cs typeface="Times New Roman"/>
            </a:endParaRPr>
          </a:p>
          <a:p>
            <a:pPr marL="256540" indent="-243840">
              <a:lnSpc>
                <a:spcPct val="100000"/>
              </a:lnSpc>
              <a:buSzPct val="95833"/>
              <a:buFont typeface="Wingdings"/>
              <a:buChar char=""/>
              <a:tabLst>
                <a:tab pos="256540" algn="l"/>
              </a:tabLst>
            </a:pPr>
            <a:r>
              <a:rPr sz="2400" dirty="0">
                <a:latin typeface="Times New Roman"/>
                <a:cs typeface="Times New Roman"/>
              </a:rPr>
              <a:t>then </a:t>
            </a:r>
            <a:r>
              <a:rPr sz="2400" spc="-5" dirty="0">
                <a:latin typeface="Times New Roman"/>
                <a:cs typeface="Times New Roman"/>
              </a:rPr>
              <a:t>adding</a:t>
            </a:r>
            <a:r>
              <a:rPr sz="2400" spc="-30" dirty="0">
                <a:latin typeface="Times New Roman"/>
                <a:cs typeface="Times New Roman"/>
              </a:rPr>
              <a:t> </a:t>
            </a:r>
            <a:r>
              <a:rPr sz="2400" spc="-10" dirty="0">
                <a:latin typeface="Times New Roman"/>
                <a:cs typeface="Times New Roman"/>
              </a:rPr>
              <a:t>again</a:t>
            </a:r>
            <a:endParaRPr sz="2400">
              <a:latin typeface="Times New Roman"/>
              <a:cs typeface="Times New Roman"/>
            </a:endParaRPr>
          </a:p>
          <a:p>
            <a:pPr marL="256540" indent="-243840">
              <a:lnSpc>
                <a:spcPct val="100000"/>
              </a:lnSpc>
              <a:buSzPct val="95833"/>
              <a:buFont typeface="Wingdings"/>
              <a:buChar char=""/>
              <a:tabLst>
                <a:tab pos="256540" algn="l"/>
              </a:tabLst>
            </a:pPr>
            <a:r>
              <a:rPr sz="2400" dirty="0">
                <a:latin typeface="Times New Roman"/>
                <a:cs typeface="Times New Roman"/>
              </a:rPr>
              <a:t>Store the sum in</a:t>
            </a:r>
            <a:r>
              <a:rPr sz="2400" spc="-65" dirty="0">
                <a:latin typeface="Times New Roman"/>
                <a:cs typeface="Times New Roman"/>
              </a:rPr>
              <a:t> </a:t>
            </a:r>
            <a:r>
              <a:rPr sz="2400" dirty="0">
                <a:latin typeface="Times New Roman"/>
                <a:cs typeface="Times New Roman"/>
              </a:rPr>
              <a:t>C</a:t>
            </a:r>
            <a:endParaRPr sz="2400">
              <a:latin typeface="Times New Roman"/>
              <a:cs typeface="Times New Roman"/>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268727" y="20777"/>
            <a:ext cx="4451350" cy="454025"/>
          </a:xfrm>
          <a:prstGeom prst="rect">
            <a:avLst/>
          </a:prstGeom>
        </p:spPr>
        <p:txBody>
          <a:bodyPr vert="horz" wrap="square" lIns="0" tIns="13970" rIns="0" bIns="0" rtlCol="0">
            <a:spAutoFit/>
          </a:bodyPr>
          <a:lstStyle/>
          <a:p>
            <a:pPr marL="12700">
              <a:lnSpc>
                <a:spcPct val="100000"/>
              </a:lnSpc>
              <a:spcBef>
                <a:spcPts val="110"/>
              </a:spcBef>
            </a:pPr>
            <a:r>
              <a:rPr sz="2800" b="1" dirty="0">
                <a:solidFill>
                  <a:srgbClr val="0000FF"/>
                </a:solidFill>
                <a:latin typeface="Times New Roman"/>
                <a:cs typeface="Times New Roman"/>
              </a:rPr>
              <a:t>Steps </a:t>
            </a:r>
            <a:r>
              <a:rPr sz="2800" b="1" spc="5" dirty="0">
                <a:solidFill>
                  <a:srgbClr val="0000FF"/>
                </a:solidFill>
                <a:latin typeface="Times New Roman"/>
                <a:cs typeface="Times New Roman"/>
              </a:rPr>
              <a:t>in Handling </a:t>
            </a:r>
            <a:r>
              <a:rPr sz="2800" b="1" dirty="0">
                <a:solidFill>
                  <a:srgbClr val="0000FF"/>
                </a:solidFill>
                <a:latin typeface="Times New Roman"/>
                <a:cs typeface="Times New Roman"/>
              </a:rPr>
              <a:t>Page</a:t>
            </a:r>
            <a:r>
              <a:rPr sz="2800" b="1" spc="-200" dirty="0">
                <a:solidFill>
                  <a:srgbClr val="0000FF"/>
                </a:solidFill>
                <a:latin typeface="Times New Roman"/>
                <a:cs typeface="Times New Roman"/>
              </a:rPr>
              <a:t> </a:t>
            </a:r>
            <a:r>
              <a:rPr sz="2800" b="1" dirty="0">
                <a:solidFill>
                  <a:srgbClr val="0000FF"/>
                </a:solidFill>
                <a:latin typeface="Times New Roman"/>
                <a:cs typeface="Times New Roman"/>
              </a:rPr>
              <a:t>Fault</a:t>
            </a:r>
            <a:endParaRPr sz="2800">
              <a:latin typeface="Times New Roman"/>
              <a:cs typeface="Times New Roman"/>
            </a:endParaRPr>
          </a:p>
        </p:txBody>
      </p:sp>
      <p:sp>
        <p:nvSpPr>
          <p:cNvPr id="3" name="object 3"/>
          <p:cNvSpPr txBox="1"/>
          <p:nvPr/>
        </p:nvSpPr>
        <p:spPr>
          <a:xfrm>
            <a:off x="78739" y="520953"/>
            <a:ext cx="8761095" cy="2886075"/>
          </a:xfrm>
          <a:prstGeom prst="rect">
            <a:avLst/>
          </a:prstGeom>
        </p:spPr>
        <p:txBody>
          <a:bodyPr vert="horz" wrap="square" lIns="0" tIns="53340" rIns="0" bIns="0" rtlCol="0">
            <a:spAutoFit/>
          </a:bodyPr>
          <a:lstStyle/>
          <a:p>
            <a:pPr marL="356870" marR="5080" indent="-344805">
              <a:lnSpc>
                <a:spcPts val="2600"/>
              </a:lnSpc>
              <a:spcBef>
                <a:spcPts val="420"/>
              </a:spcBef>
              <a:buClr>
                <a:srgbClr val="993300"/>
              </a:buClr>
              <a:buSzPct val="110416"/>
              <a:buAutoNum type="arabicPeriod"/>
              <a:tabLst>
                <a:tab pos="357505" algn="l"/>
              </a:tabLst>
            </a:pPr>
            <a:r>
              <a:rPr sz="2400" spc="-20" dirty="0">
                <a:latin typeface="Times New Roman"/>
                <a:cs typeface="Times New Roman"/>
              </a:rPr>
              <a:t>If </a:t>
            </a:r>
            <a:r>
              <a:rPr sz="2400" spc="-5" dirty="0">
                <a:latin typeface="Times New Roman"/>
                <a:cs typeface="Times New Roman"/>
              </a:rPr>
              <a:t>there </a:t>
            </a:r>
            <a:r>
              <a:rPr sz="2400" dirty="0">
                <a:latin typeface="Times New Roman"/>
                <a:cs typeface="Times New Roman"/>
              </a:rPr>
              <a:t>is a </a:t>
            </a:r>
            <a:r>
              <a:rPr sz="2400" spc="-5" dirty="0">
                <a:latin typeface="Times New Roman"/>
                <a:cs typeface="Times New Roman"/>
              </a:rPr>
              <a:t>reference </a:t>
            </a:r>
            <a:r>
              <a:rPr sz="2400" dirty="0">
                <a:latin typeface="Times New Roman"/>
                <a:cs typeface="Times New Roman"/>
              </a:rPr>
              <a:t>to a </a:t>
            </a:r>
            <a:r>
              <a:rPr sz="2400" spc="-5" dirty="0">
                <a:latin typeface="Times New Roman"/>
                <a:cs typeface="Times New Roman"/>
              </a:rPr>
              <a:t>page, first reference </a:t>
            </a:r>
            <a:r>
              <a:rPr sz="2400" dirty="0">
                <a:latin typeface="Times New Roman"/>
                <a:cs typeface="Times New Roman"/>
              </a:rPr>
              <a:t>to that </a:t>
            </a:r>
            <a:r>
              <a:rPr sz="2400" spc="-10" dirty="0">
                <a:latin typeface="Times New Roman"/>
                <a:cs typeface="Times New Roman"/>
              </a:rPr>
              <a:t>page </a:t>
            </a:r>
            <a:r>
              <a:rPr sz="2400" spc="-5" dirty="0">
                <a:latin typeface="Times New Roman"/>
                <a:cs typeface="Times New Roman"/>
              </a:rPr>
              <a:t>will trap  </a:t>
            </a:r>
            <a:r>
              <a:rPr sz="2400" dirty="0">
                <a:latin typeface="Times New Roman"/>
                <a:cs typeface="Times New Roman"/>
              </a:rPr>
              <a:t>to </a:t>
            </a:r>
            <a:r>
              <a:rPr sz="2400" spc="-5" dirty="0">
                <a:latin typeface="Times New Roman"/>
                <a:cs typeface="Times New Roman"/>
              </a:rPr>
              <a:t>operating</a:t>
            </a:r>
            <a:r>
              <a:rPr sz="2400" spc="-30" dirty="0">
                <a:latin typeface="Times New Roman"/>
                <a:cs typeface="Times New Roman"/>
              </a:rPr>
              <a:t> </a:t>
            </a:r>
            <a:r>
              <a:rPr sz="2400" spc="-15" dirty="0">
                <a:latin typeface="Times New Roman"/>
                <a:cs typeface="Times New Roman"/>
              </a:rPr>
              <a:t>system</a:t>
            </a:r>
            <a:endParaRPr sz="2400">
              <a:latin typeface="Times New Roman"/>
              <a:cs typeface="Times New Roman"/>
            </a:endParaRPr>
          </a:p>
          <a:p>
            <a:pPr marL="756285" lvl="1" indent="-287020">
              <a:lnSpc>
                <a:spcPct val="100000"/>
              </a:lnSpc>
              <a:spcBef>
                <a:spcPts val="675"/>
              </a:spcBef>
              <a:buClr>
                <a:srgbClr val="CC6600"/>
              </a:buClr>
              <a:buSzPct val="110416"/>
              <a:buFont typeface="Arial"/>
              <a:buChar char="•"/>
              <a:tabLst>
                <a:tab pos="756285" algn="l"/>
                <a:tab pos="756920" algn="l"/>
              </a:tabLst>
            </a:pPr>
            <a:r>
              <a:rPr sz="2400" spc="-10" dirty="0">
                <a:latin typeface="Times New Roman"/>
                <a:cs typeface="Times New Roman"/>
              </a:rPr>
              <a:t>Page </a:t>
            </a:r>
            <a:r>
              <a:rPr sz="2400" spc="-5" dirty="0">
                <a:latin typeface="Times New Roman"/>
                <a:cs typeface="Times New Roman"/>
              </a:rPr>
              <a:t>fault</a:t>
            </a:r>
            <a:endParaRPr sz="2400">
              <a:latin typeface="Times New Roman"/>
              <a:cs typeface="Times New Roman"/>
            </a:endParaRPr>
          </a:p>
          <a:p>
            <a:pPr marL="356870" marR="6985" indent="-344805">
              <a:lnSpc>
                <a:spcPts val="2600"/>
              </a:lnSpc>
              <a:spcBef>
                <a:spcPts val="1040"/>
              </a:spcBef>
              <a:buClr>
                <a:srgbClr val="993300"/>
              </a:buClr>
              <a:buSzPct val="110416"/>
              <a:buAutoNum type="arabicPeriod"/>
              <a:tabLst>
                <a:tab pos="357505" algn="l"/>
                <a:tab pos="1729105" algn="l"/>
                <a:tab pos="2731770" algn="l"/>
                <a:tab pos="3549015" algn="l"/>
                <a:tab pos="3924300" algn="l"/>
                <a:tab pos="5689600" algn="l"/>
                <a:tab pos="6777990" algn="l"/>
                <a:tab pos="7760334" algn="l"/>
                <a:tab pos="8507095" algn="l"/>
              </a:tabLst>
            </a:pPr>
            <a:r>
              <a:rPr sz="2400" spc="-5" dirty="0">
                <a:latin typeface="Times New Roman"/>
                <a:cs typeface="Times New Roman"/>
              </a:rPr>
              <a:t>Op</a:t>
            </a:r>
            <a:r>
              <a:rPr sz="2400" spc="-20" dirty="0">
                <a:latin typeface="Times New Roman"/>
                <a:cs typeface="Times New Roman"/>
              </a:rPr>
              <a:t>e</a:t>
            </a:r>
            <a:r>
              <a:rPr sz="2400" spc="-5" dirty="0">
                <a:latin typeface="Times New Roman"/>
                <a:cs typeface="Times New Roman"/>
              </a:rPr>
              <a:t>r</a:t>
            </a:r>
            <a:r>
              <a:rPr sz="2400" spc="-25" dirty="0">
                <a:latin typeface="Times New Roman"/>
                <a:cs typeface="Times New Roman"/>
              </a:rPr>
              <a:t>a</a:t>
            </a:r>
            <a:r>
              <a:rPr sz="2400" dirty="0">
                <a:latin typeface="Times New Roman"/>
                <a:cs typeface="Times New Roman"/>
              </a:rPr>
              <a:t>t</a:t>
            </a:r>
            <a:r>
              <a:rPr sz="2400" spc="5" dirty="0">
                <a:latin typeface="Times New Roman"/>
                <a:cs typeface="Times New Roman"/>
              </a:rPr>
              <a:t>i</a:t>
            </a:r>
            <a:r>
              <a:rPr sz="2400" dirty="0">
                <a:latin typeface="Times New Roman"/>
                <a:cs typeface="Times New Roman"/>
              </a:rPr>
              <a:t>ng	</a:t>
            </a:r>
            <a:r>
              <a:rPr sz="2400" spc="40" dirty="0">
                <a:latin typeface="Times New Roman"/>
                <a:cs typeface="Times New Roman"/>
              </a:rPr>
              <a:t>s</a:t>
            </a:r>
            <a:r>
              <a:rPr sz="2400" spc="-50" dirty="0">
                <a:latin typeface="Times New Roman"/>
                <a:cs typeface="Times New Roman"/>
              </a:rPr>
              <a:t>y</a:t>
            </a:r>
            <a:r>
              <a:rPr sz="2400" dirty="0">
                <a:latin typeface="Times New Roman"/>
                <a:cs typeface="Times New Roman"/>
              </a:rPr>
              <a:t>stem	looks	</a:t>
            </a:r>
            <a:r>
              <a:rPr sz="2400" spc="-10" dirty="0">
                <a:latin typeface="Times New Roman"/>
                <a:cs typeface="Times New Roman"/>
              </a:rPr>
              <a:t>a</a:t>
            </a:r>
            <a:r>
              <a:rPr sz="2400" dirty="0">
                <a:latin typeface="Times New Roman"/>
                <a:cs typeface="Times New Roman"/>
              </a:rPr>
              <a:t>t	PC</a:t>
            </a:r>
            <a:r>
              <a:rPr sz="2400" spc="-20" dirty="0">
                <a:latin typeface="Times New Roman"/>
                <a:cs typeface="Times New Roman"/>
              </a:rPr>
              <a:t>B</a:t>
            </a:r>
            <a:r>
              <a:rPr sz="2400" dirty="0">
                <a:latin typeface="Times New Roman"/>
                <a:cs typeface="Times New Roman"/>
              </a:rPr>
              <a:t>(Pro</a:t>
            </a:r>
            <a:r>
              <a:rPr sz="2400" spc="-15" dirty="0">
                <a:latin typeface="Times New Roman"/>
                <a:cs typeface="Times New Roman"/>
              </a:rPr>
              <a:t>c</a:t>
            </a:r>
            <a:r>
              <a:rPr sz="2400" spc="-10" dirty="0">
                <a:latin typeface="Times New Roman"/>
                <a:cs typeface="Times New Roman"/>
              </a:rPr>
              <a:t>e</a:t>
            </a:r>
            <a:r>
              <a:rPr sz="2400" spc="-5" dirty="0">
                <a:latin typeface="Times New Roman"/>
                <a:cs typeface="Times New Roman"/>
              </a:rPr>
              <a:t>ss</a:t>
            </a:r>
            <a:r>
              <a:rPr sz="2400" dirty="0">
                <a:latin typeface="Times New Roman"/>
                <a:cs typeface="Times New Roman"/>
              </a:rPr>
              <a:t>	Control	</a:t>
            </a:r>
            <a:r>
              <a:rPr sz="2400" spc="-20" dirty="0">
                <a:latin typeface="Times New Roman"/>
                <a:cs typeface="Times New Roman"/>
              </a:rPr>
              <a:t>B</a:t>
            </a:r>
            <a:r>
              <a:rPr sz="2400" dirty="0">
                <a:latin typeface="Times New Roman"/>
                <a:cs typeface="Times New Roman"/>
              </a:rPr>
              <a:t>lock)	table	</a:t>
            </a:r>
            <a:r>
              <a:rPr sz="2400" spc="5" dirty="0">
                <a:latin typeface="Times New Roman"/>
                <a:cs typeface="Times New Roman"/>
              </a:rPr>
              <a:t>to  </a:t>
            </a:r>
            <a:r>
              <a:rPr sz="2400" spc="-5" dirty="0">
                <a:latin typeface="Times New Roman"/>
                <a:cs typeface="Times New Roman"/>
              </a:rPr>
              <a:t>decide:</a:t>
            </a:r>
            <a:endParaRPr sz="2400">
              <a:latin typeface="Times New Roman"/>
              <a:cs typeface="Times New Roman"/>
            </a:endParaRPr>
          </a:p>
          <a:p>
            <a:pPr marL="811530" lvl="1" indent="-342265">
              <a:lnSpc>
                <a:spcPct val="100000"/>
              </a:lnSpc>
              <a:spcBef>
                <a:spcPts val="675"/>
              </a:spcBef>
              <a:buClr>
                <a:srgbClr val="CC6600"/>
              </a:buClr>
              <a:buSzPct val="110416"/>
              <a:buFont typeface="Arial"/>
              <a:buChar char="•"/>
              <a:tabLst>
                <a:tab pos="810895" algn="l"/>
                <a:tab pos="812165" algn="l"/>
              </a:tabLst>
            </a:pPr>
            <a:r>
              <a:rPr sz="2400" spc="-10" dirty="0">
                <a:latin typeface="Times New Roman"/>
                <a:cs typeface="Times New Roman"/>
              </a:rPr>
              <a:t>Invalid reference </a:t>
            </a:r>
            <a:r>
              <a:rPr sz="2400" dirty="0">
                <a:latin typeface="Symbol"/>
                <a:cs typeface="Symbol"/>
              </a:rPr>
              <a:t></a:t>
            </a:r>
            <a:r>
              <a:rPr sz="2400" spc="90" dirty="0">
                <a:latin typeface="Times New Roman"/>
                <a:cs typeface="Times New Roman"/>
              </a:rPr>
              <a:t> </a:t>
            </a:r>
            <a:r>
              <a:rPr sz="2400" spc="-5" dirty="0">
                <a:latin typeface="Times New Roman"/>
                <a:cs typeface="Times New Roman"/>
              </a:rPr>
              <a:t>abort</a:t>
            </a:r>
            <a:endParaRPr sz="2400">
              <a:latin typeface="Times New Roman"/>
              <a:cs typeface="Times New Roman"/>
            </a:endParaRPr>
          </a:p>
          <a:p>
            <a:pPr marL="811530" lvl="1" indent="-342265">
              <a:lnSpc>
                <a:spcPct val="100000"/>
              </a:lnSpc>
              <a:spcBef>
                <a:spcPts val="725"/>
              </a:spcBef>
              <a:buClr>
                <a:srgbClr val="CC6600"/>
              </a:buClr>
              <a:buSzPct val="110416"/>
              <a:buFont typeface="Arial"/>
              <a:buChar char="•"/>
              <a:tabLst>
                <a:tab pos="810895" algn="l"/>
                <a:tab pos="812165" algn="l"/>
              </a:tabLst>
            </a:pPr>
            <a:r>
              <a:rPr sz="2400" spc="5" dirty="0">
                <a:latin typeface="Times New Roman"/>
                <a:cs typeface="Times New Roman"/>
              </a:rPr>
              <a:t>Just </a:t>
            </a:r>
            <a:r>
              <a:rPr sz="2400" spc="-5" dirty="0">
                <a:latin typeface="Times New Roman"/>
                <a:cs typeface="Times New Roman"/>
              </a:rPr>
              <a:t>not </a:t>
            </a:r>
            <a:r>
              <a:rPr sz="2400" dirty="0">
                <a:latin typeface="Times New Roman"/>
                <a:cs typeface="Times New Roman"/>
              </a:rPr>
              <a:t>in </a:t>
            </a:r>
            <a:r>
              <a:rPr sz="2400" spc="-5" dirty="0">
                <a:latin typeface="Times New Roman"/>
                <a:cs typeface="Times New Roman"/>
              </a:rPr>
              <a:t>memory </a:t>
            </a:r>
            <a:r>
              <a:rPr sz="2400" dirty="0">
                <a:latin typeface="Symbol"/>
                <a:cs typeface="Symbol"/>
              </a:rPr>
              <a:t></a:t>
            </a:r>
            <a:r>
              <a:rPr sz="2400" dirty="0">
                <a:latin typeface="Times New Roman"/>
                <a:cs typeface="Times New Roman"/>
              </a:rPr>
              <a:t> </a:t>
            </a:r>
            <a:r>
              <a:rPr sz="2400" spc="-5" dirty="0">
                <a:latin typeface="Times New Roman"/>
                <a:cs typeface="Times New Roman"/>
              </a:rPr>
              <a:t>bring </a:t>
            </a:r>
            <a:r>
              <a:rPr sz="2400" dirty="0">
                <a:latin typeface="Times New Roman"/>
                <a:cs typeface="Times New Roman"/>
              </a:rPr>
              <a:t>into</a:t>
            </a:r>
            <a:r>
              <a:rPr sz="2400" spc="-100" dirty="0">
                <a:latin typeface="Times New Roman"/>
                <a:cs typeface="Times New Roman"/>
              </a:rPr>
              <a:t> </a:t>
            </a:r>
            <a:r>
              <a:rPr sz="2400" spc="-5" dirty="0">
                <a:latin typeface="Times New Roman"/>
                <a:cs typeface="Times New Roman"/>
              </a:rPr>
              <a:t>memory</a:t>
            </a:r>
            <a:endParaRPr sz="2400">
              <a:latin typeface="Times New Roman"/>
              <a:cs typeface="Times New Roman"/>
            </a:endParaRPr>
          </a:p>
        </p:txBody>
      </p:sp>
      <p:sp>
        <p:nvSpPr>
          <p:cNvPr id="4" name="object 4"/>
          <p:cNvSpPr txBox="1"/>
          <p:nvPr/>
        </p:nvSpPr>
        <p:spPr>
          <a:xfrm>
            <a:off x="78739" y="3411123"/>
            <a:ext cx="6583045" cy="2154555"/>
          </a:xfrm>
          <a:prstGeom prst="rect">
            <a:avLst/>
          </a:prstGeom>
        </p:spPr>
        <p:txBody>
          <a:bodyPr vert="horz" wrap="square" lIns="0" tIns="36195" rIns="0" bIns="0" rtlCol="0">
            <a:spAutoFit/>
          </a:bodyPr>
          <a:lstStyle/>
          <a:p>
            <a:pPr marL="356870" indent="-344805">
              <a:lnSpc>
                <a:spcPct val="100000"/>
              </a:lnSpc>
              <a:spcBef>
                <a:spcPts val="285"/>
              </a:spcBef>
              <a:buClr>
                <a:srgbClr val="993300"/>
              </a:buClr>
              <a:buSzPct val="110416"/>
              <a:buAutoNum type="arabicPeriod" startAt="3"/>
              <a:tabLst>
                <a:tab pos="357505" algn="l"/>
              </a:tabLst>
            </a:pPr>
            <a:r>
              <a:rPr sz="2400" spc="-5" dirty="0">
                <a:latin typeface="Times New Roman"/>
                <a:cs typeface="Times New Roman"/>
              </a:rPr>
              <a:t>Find </a:t>
            </a:r>
            <a:r>
              <a:rPr sz="2400" spc="-10" dirty="0">
                <a:latin typeface="Times New Roman"/>
                <a:cs typeface="Times New Roman"/>
              </a:rPr>
              <a:t>free</a:t>
            </a:r>
            <a:r>
              <a:rPr sz="2400" spc="10" dirty="0">
                <a:latin typeface="Times New Roman"/>
                <a:cs typeface="Times New Roman"/>
              </a:rPr>
              <a:t> </a:t>
            </a:r>
            <a:r>
              <a:rPr sz="2400" spc="-5" dirty="0">
                <a:latin typeface="Times New Roman"/>
                <a:cs typeface="Times New Roman"/>
              </a:rPr>
              <a:t>frame</a:t>
            </a:r>
            <a:endParaRPr sz="2400">
              <a:latin typeface="Times New Roman"/>
              <a:cs typeface="Times New Roman"/>
            </a:endParaRPr>
          </a:p>
          <a:p>
            <a:pPr marL="356870" indent="-344805">
              <a:lnSpc>
                <a:spcPct val="100000"/>
              </a:lnSpc>
              <a:spcBef>
                <a:spcPts val="420"/>
              </a:spcBef>
              <a:buClr>
                <a:srgbClr val="993300"/>
              </a:buClr>
              <a:buSzPct val="110416"/>
              <a:buAutoNum type="arabicPeriod" startAt="3"/>
              <a:tabLst>
                <a:tab pos="357505" algn="l"/>
              </a:tabLst>
            </a:pPr>
            <a:r>
              <a:rPr sz="2400" spc="-5" dirty="0">
                <a:latin typeface="Times New Roman"/>
                <a:cs typeface="Times New Roman"/>
              </a:rPr>
              <a:t>Swap </a:t>
            </a:r>
            <a:r>
              <a:rPr sz="2400" spc="-10" dirty="0">
                <a:latin typeface="Times New Roman"/>
                <a:cs typeface="Times New Roman"/>
              </a:rPr>
              <a:t>page </a:t>
            </a:r>
            <a:r>
              <a:rPr sz="2400" dirty="0">
                <a:latin typeface="Times New Roman"/>
                <a:cs typeface="Times New Roman"/>
              </a:rPr>
              <a:t>into </a:t>
            </a:r>
            <a:r>
              <a:rPr sz="2400" spc="-5" dirty="0">
                <a:latin typeface="Times New Roman"/>
                <a:cs typeface="Times New Roman"/>
              </a:rPr>
              <a:t>frame </a:t>
            </a:r>
            <a:r>
              <a:rPr sz="2400" dirty="0">
                <a:latin typeface="Times New Roman"/>
                <a:cs typeface="Times New Roman"/>
              </a:rPr>
              <a:t>via </a:t>
            </a:r>
            <a:r>
              <a:rPr sz="2400" spc="-5" dirty="0">
                <a:latin typeface="Times New Roman"/>
                <a:cs typeface="Times New Roman"/>
              </a:rPr>
              <a:t>scheduled </a:t>
            </a:r>
            <a:r>
              <a:rPr sz="2400" dirty="0">
                <a:latin typeface="Times New Roman"/>
                <a:cs typeface="Times New Roman"/>
              </a:rPr>
              <a:t>disk</a:t>
            </a:r>
            <a:r>
              <a:rPr sz="2400" spc="5" dirty="0">
                <a:latin typeface="Times New Roman"/>
                <a:cs typeface="Times New Roman"/>
              </a:rPr>
              <a:t> </a:t>
            </a:r>
            <a:r>
              <a:rPr sz="2400" spc="-5" dirty="0">
                <a:latin typeface="Times New Roman"/>
                <a:cs typeface="Times New Roman"/>
              </a:rPr>
              <a:t>operation</a:t>
            </a:r>
            <a:endParaRPr sz="2400">
              <a:latin typeface="Times New Roman"/>
              <a:cs typeface="Times New Roman"/>
            </a:endParaRPr>
          </a:p>
          <a:p>
            <a:pPr marL="356870" marR="67310" indent="-344805">
              <a:lnSpc>
                <a:spcPts val="2590"/>
              </a:lnSpc>
              <a:spcBef>
                <a:spcPts val="1005"/>
              </a:spcBef>
              <a:buClr>
                <a:srgbClr val="993300"/>
              </a:buClr>
              <a:buSzPct val="110416"/>
              <a:buAutoNum type="arabicPeriod" startAt="3"/>
              <a:tabLst>
                <a:tab pos="357505" algn="l"/>
                <a:tab pos="1527810" algn="l"/>
                <a:tab pos="2731770" algn="l"/>
                <a:tab pos="3460750" algn="l"/>
                <a:tab pos="4918075" algn="l"/>
                <a:tab pos="5982335" algn="l"/>
              </a:tabLst>
            </a:pPr>
            <a:r>
              <a:rPr sz="2400" dirty="0">
                <a:latin typeface="Times New Roman"/>
                <a:cs typeface="Times New Roman"/>
              </a:rPr>
              <a:t>R</a:t>
            </a:r>
            <a:r>
              <a:rPr sz="2400" spc="-10" dirty="0">
                <a:latin typeface="Times New Roman"/>
                <a:cs typeface="Times New Roman"/>
              </a:rPr>
              <a:t>e</a:t>
            </a:r>
            <a:r>
              <a:rPr sz="2400" spc="-5" dirty="0">
                <a:latin typeface="Times New Roman"/>
                <a:cs typeface="Times New Roman"/>
              </a:rPr>
              <a:t>s</a:t>
            </a:r>
            <a:r>
              <a:rPr sz="2400" spc="-15" dirty="0">
                <a:latin typeface="Times New Roman"/>
                <a:cs typeface="Times New Roman"/>
              </a:rPr>
              <a:t>e</a:t>
            </a:r>
            <a:r>
              <a:rPr sz="2400" dirty="0">
                <a:latin typeface="Times New Roman"/>
                <a:cs typeface="Times New Roman"/>
              </a:rPr>
              <a:t>t	tabl</a:t>
            </a:r>
            <a:r>
              <a:rPr sz="2400" spc="-10" dirty="0">
                <a:latin typeface="Times New Roman"/>
                <a:cs typeface="Times New Roman"/>
              </a:rPr>
              <a:t>e</a:t>
            </a:r>
            <a:r>
              <a:rPr sz="2400" spc="-5" dirty="0">
                <a:latin typeface="Times New Roman"/>
                <a:cs typeface="Times New Roman"/>
              </a:rPr>
              <a:t>s</a:t>
            </a:r>
            <a:r>
              <a:rPr sz="2400" dirty="0">
                <a:latin typeface="Times New Roman"/>
                <a:cs typeface="Times New Roman"/>
              </a:rPr>
              <a:t>	</a:t>
            </a:r>
            <a:r>
              <a:rPr sz="2400" spc="5" dirty="0">
                <a:latin typeface="Times New Roman"/>
                <a:cs typeface="Times New Roman"/>
              </a:rPr>
              <a:t>t</a:t>
            </a:r>
            <a:r>
              <a:rPr sz="2400" dirty="0">
                <a:latin typeface="Times New Roman"/>
                <a:cs typeface="Times New Roman"/>
              </a:rPr>
              <a:t>o	ind</a:t>
            </a:r>
            <a:r>
              <a:rPr sz="2400" spc="5" dirty="0">
                <a:latin typeface="Times New Roman"/>
                <a:cs typeface="Times New Roman"/>
              </a:rPr>
              <a:t>i</a:t>
            </a:r>
            <a:r>
              <a:rPr sz="2400" spc="-10" dirty="0">
                <a:latin typeface="Times New Roman"/>
                <a:cs typeface="Times New Roman"/>
              </a:rPr>
              <a:t>ca</a:t>
            </a:r>
            <a:r>
              <a:rPr sz="2400" dirty="0">
                <a:latin typeface="Times New Roman"/>
                <a:cs typeface="Times New Roman"/>
              </a:rPr>
              <a:t>te	p</a:t>
            </a:r>
            <a:r>
              <a:rPr sz="2400" spc="-10" dirty="0">
                <a:latin typeface="Times New Roman"/>
                <a:cs typeface="Times New Roman"/>
              </a:rPr>
              <a:t>a</a:t>
            </a:r>
            <a:r>
              <a:rPr sz="2400" spc="-25" dirty="0">
                <a:latin typeface="Times New Roman"/>
                <a:cs typeface="Times New Roman"/>
              </a:rPr>
              <a:t>g</a:t>
            </a:r>
            <a:r>
              <a:rPr sz="2400" dirty="0">
                <a:latin typeface="Times New Roman"/>
                <a:cs typeface="Times New Roman"/>
              </a:rPr>
              <a:t>e	now  </a:t>
            </a:r>
            <a:r>
              <a:rPr sz="2400" spc="-5" dirty="0">
                <a:latin typeface="Times New Roman"/>
                <a:cs typeface="Times New Roman"/>
              </a:rPr>
              <a:t>Set validation </a:t>
            </a:r>
            <a:r>
              <a:rPr sz="2400" dirty="0">
                <a:latin typeface="Times New Roman"/>
                <a:cs typeface="Times New Roman"/>
              </a:rPr>
              <a:t>bit =</a:t>
            </a:r>
            <a:r>
              <a:rPr sz="2400" spc="-65" dirty="0">
                <a:latin typeface="Times New Roman"/>
                <a:cs typeface="Times New Roman"/>
              </a:rPr>
              <a:t> </a:t>
            </a:r>
            <a:r>
              <a:rPr sz="2400" b="1" dirty="0">
                <a:solidFill>
                  <a:srgbClr val="FF0000"/>
                </a:solidFill>
                <a:latin typeface="Times New Roman"/>
                <a:cs typeface="Times New Roman"/>
              </a:rPr>
              <a:t>v</a:t>
            </a:r>
            <a:endParaRPr sz="2400">
              <a:latin typeface="Times New Roman"/>
              <a:cs typeface="Times New Roman"/>
            </a:endParaRPr>
          </a:p>
          <a:p>
            <a:pPr marL="356870" indent="-344805">
              <a:lnSpc>
                <a:spcPct val="100000"/>
              </a:lnSpc>
              <a:spcBef>
                <a:spcPts val="434"/>
              </a:spcBef>
              <a:buClr>
                <a:srgbClr val="993300"/>
              </a:buClr>
              <a:buSzPct val="110416"/>
              <a:buAutoNum type="arabicPeriod" startAt="3"/>
              <a:tabLst>
                <a:tab pos="357505" algn="l"/>
              </a:tabLst>
            </a:pPr>
            <a:r>
              <a:rPr sz="2400" spc="-5" dirty="0">
                <a:latin typeface="Times New Roman"/>
                <a:cs typeface="Times New Roman"/>
              </a:rPr>
              <a:t>Restart </a:t>
            </a:r>
            <a:r>
              <a:rPr sz="2400" dirty="0">
                <a:latin typeface="Times New Roman"/>
                <a:cs typeface="Times New Roman"/>
              </a:rPr>
              <a:t>the </a:t>
            </a:r>
            <a:r>
              <a:rPr sz="2400" spc="-5" dirty="0">
                <a:latin typeface="Times New Roman"/>
                <a:cs typeface="Times New Roman"/>
              </a:rPr>
              <a:t>instruction </a:t>
            </a:r>
            <a:r>
              <a:rPr sz="2400" dirty="0">
                <a:latin typeface="Times New Roman"/>
                <a:cs typeface="Times New Roman"/>
              </a:rPr>
              <a:t>that </a:t>
            </a:r>
            <a:r>
              <a:rPr sz="2400" spc="-5" dirty="0">
                <a:latin typeface="Times New Roman"/>
                <a:cs typeface="Times New Roman"/>
              </a:rPr>
              <a:t>caused </a:t>
            </a:r>
            <a:r>
              <a:rPr sz="2400" dirty="0">
                <a:latin typeface="Times New Roman"/>
                <a:cs typeface="Times New Roman"/>
              </a:rPr>
              <a:t>the </a:t>
            </a:r>
            <a:r>
              <a:rPr sz="2400" spc="-10" dirty="0">
                <a:latin typeface="Times New Roman"/>
                <a:cs typeface="Times New Roman"/>
              </a:rPr>
              <a:t>page </a:t>
            </a:r>
            <a:r>
              <a:rPr sz="2400" spc="-5" dirty="0">
                <a:latin typeface="Times New Roman"/>
                <a:cs typeface="Times New Roman"/>
              </a:rPr>
              <a:t>fault</a:t>
            </a:r>
            <a:endParaRPr sz="2400">
              <a:latin typeface="Times New Roman"/>
              <a:cs typeface="Times New Roman"/>
            </a:endParaRPr>
          </a:p>
        </p:txBody>
      </p:sp>
      <p:sp>
        <p:nvSpPr>
          <p:cNvPr id="5" name="object 5"/>
          <p:cNvSpPr txBox="1"/>
          <p:nvPr/>
        </p:nvSpPr>
        <p:spPr>
          <a:xfrm>
            <a:off x="7070217" y="4381627"/>
            <a:ext cx="1775460" cy="391160"/>
          </a:xfrm>
          <a:prstGeom prst="rect">
            <a:avLst/>
          </a:prstGeom>
        </p:spPr>
        <p:txBody>
          <a:bodyPr vert="horz" wrap="square" lIns="0" tIns="12700" rIns="0" bIns="0" rtlCol="0">
            <a:spAutoFit/>
          </a:bodyPr>
          <a:lstStyle/>
          <a:p>
            <a:pPr marL="12700">
              <a:lnSpc>
                <a:spcPct val="100000"/>
              </a:lnSpc>
              <a:spcBef>
                <a:spcPts val="100"/>
              </a:spcBef>
              <a:tabLst>
                <a:tab pos="744220" algn="l"/>
              </a:tabLst>
            </a:pPr>
            <a:r>
              <a:rPr sz="2400" spc="5" dirty="0">
                <a:latin typeface="Times New Roman"/>
                <a:cs typeface="Times New Roman"/>
              </a:rPr>
              <a:t>i</a:t>
            </a:r>
            <a:r>
              <a:rPr sz="2400" dirty="0">
                <a:latin typeface="Times New Roman"/>
                <a:cs typeface="Times New Roman"/>
              </a:rPr>
              <a:t>n	memo</a:t>
            </a:r>
            <a:r>
              <a:rPr sz="2400" spc="10" dirty="0">
                <a:latin typeface="Times New Roman"/>
                <a:cs typeface="Times New Roman"/>
              </a:rPr>
              <a:t>r</a:t>
            </a:r>
            <a:r>
              <a:rPr sz="2400" dirty="0">
                <a:latin typeface="Times New Roman"/>
                <a:cs typeface="Times New Roman"/>
              </a:rPr>
              <a:t>y</a:t>
            </a:r>
            <a:endParaRPr sz="2400">
              <a:latin typeface="Times New Roman"/>
              <a:cs typeface="Times New Roman"/>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11338</Words>
  <Application>Microsoft Office PowerPoint</Application>
  <PresentationFormat>On-screen Show (4:3)</PresentationFormat>
  <Paragraphs>1303</Paragraphs>
  <Slides>163</Slides>
  <Notes>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163</vt:i4>
      </vt:variant>
    </vt:vector>
  </HeadingPairs>
  <TitlesOfParts>
    <vt:vector size="175" baseType="lpstr">
      <vt:lpstr>AoyagiKouzanFontT</vt:lpstr>
      <vt:lpstr>Arial</vt:lpstr>
      <vt:lpstr>Calibri</vt:lpstr>
      <vt:lpstr>Courier New</vt:lpstr>
      <vt:lpstr>Noto Sans CJK HK</vt:lpstr>
      <vt:lpstr>Symbol</vt:lpstr>
      <vt:lpstr>Times New Roman</vt:lpstr>
      <vt:lpstr>Verdana</vt:lpstr>
      <vt:lpstr>Webdings</vt:lpstr>
      <vt:lpstr>WenQuanYi Micro Hei</vt:lpstr>
      <vt:lpstr>Wingdings</vt:lpstr>
      <vt:lpstr>Office Theme</vt:lpstr>
      <vt:lpstr>Memory Management</vt:lpstr>
      <vt:lpstr>Protection</vt:lpstr>
      <vt:lpstr>PowerPoint Presentation</vt:lpstr>
      <vt:lpstr>Hardware Address Protection</vt:lpstr>
      <vt:lpstr>Address Binding</vt:lpstr>
      <vt:lpstr>Binding of Instructions and Data to Memory</vt:lpstr>
      <vt:lpstr>Multistep Processing of a User Program</vt:lpstr>
      <vt:lpstr>Logical vs. Physical Address Space</vt:lpstr>
      <vt:lpstr>Memory-Management Unit (MMU)</vt:lpstr>
      <vt:lpstr>Memory-Management Unit (Cont.)</vt:lpstr>
      <vt:lpstr>Dynamic Loading</vt:lpstr>
      <vt:lpstr>Dynamic Linking and Shared Libraries</vt:lpstr>
      <vt:lpstr>PowerPoint Presentation</vt:lpstr>
      <vt:lpstr>PowerPoint Presentation</vt:lpstr>
      <vt:lpstr>Contiguous Allocation</vt:lpstr>
      <vt:lpstr>PowerPoint Presentation</vt:lpstr>
      <vt:lpstr>PowerPoint Presentation</vt:lpstr>
      <vt:lpstr>Memory Allocation -Variable Partition</vt:lpstr>
      <vt:lpstr>PowerPoint Presentation</vt:lpstr>
      <vt:lpstr>Dynamic Storage-Allocation Problem</vt:lpstr>
      <vt:lpstr>Dynamic Storage-Allocation Problem (continued)</vt:lpstr>
      <vt:lpstr>PowerPoint Presentation</vt:lpstr>
      <vt:lpstr>PowerPoint Presentation</vt:lpstr>
      <vt:lpstr>PowerPoint Presentation</vt:lpstr>
      <vt:lpstr>PowerPoint Presentation</vt:lpstr>
      <vt:lpstr>PowerPoint Presentation</vt:lpstr>
      <vt:lpstr>PowerPoint Presentation</vt:lpstr>
      <vt:lpstr>Fragmentation</vt:lpstr>
      <vt:lpstr>Paging</vt:lpstr>
      <vt:lpstr>PowerPoint Presentation</vt:lpstr>
      <vt:lpstr>PowerPoint Presentation</vt:lpstr>
      <vt:lpstr>PowerPoint Presentation</vt:lpstr>
      <vt:lpstr>PowerPoint Presentation</vt:lpstr>
      <vt:lpstr>Address Translation Scheme</vt:lpstr>
      <vt:lpstr>Paging Hardware</vt:lpstr>
      <vt:lpstr>The page size is defined by the hardware. The size of a page is a power  of 2, typically varying between 4 KB and 1 GB per page, depending on  the computer architecture. The selection of a power of 2 as a page size  makes the translation of a logical address into a page number and page  offset particularly easy.</vt:lpstr>
      <vt:lpstr>Paging Model of Logical and Physical Memory</vt:lpstr>
      <vt:lpstr>Translation of Logical address into Physical address using Page Table</vt:lpstr>
      <vt:lpstr>PowerPoint Presentation</vt:lpstr>
      <vt:lpstr>Paging -- Calculating internal fragmentation</vt:lpstr>
      <vt:lpstr>Free Frames</vt:lpstr>
      <vt:lpstr>PowerPoint Presentation</vt:lpstr>
      <vt:lpstr>PowerPoint Presentation</vt:lpstr>
      <vt:lpstr>Implementation of Page Table</vt:lpstr>
      <vt:lpstr>Translation Look-Aside Buffer</vt:lpstr>
      <vt:lpstr>Translation Look-Aside Buffer(Continued)</vt:lpstr>
      <vt:lpstr>Paging Hardware With TLB</vt:lpstr>
      <vt:lpstr>Effective Access Time</vt:lpstr>
      <vt:lpstr>Page Table Entry</vt:lpstr>
      <vt:lpstr>PowerPoint Presentation</vt:lpstr>
      <vt:lpstr>PowerPoint Presentation</vt:lpstr>
      <vt:lpstr>Valid (v) or Invalid (i) Bit In A Page Table</vt:lpstr>
      <vt:lpstr>Shared Pages</vt:lpstr>
      <vt:lpstr>Shared Pages Example</vt:lpstr>
      <vt:lpstr>PowerPoint Presentation</vt:lpstr>
      <vt:lpstr>Structure of the Page Table</vt:lpstr>
      <vt:lpstr>Hierarchical Page Tables</vt:lpstr>
      <vt:lpstr>Two-Level Paging Example</vt:lpstr>
      <vt:lpstr>Address-Translation Scheme</vt:lpstr>
      <vt:lpstr>64-bit Logical Address Space</vt:lpstr>
      <vt:lpstr>Three-level Paging Scheme</vt:lpstr>
      <vt:lpstr>Hashed Page Tables</vt:lpstr>
      <vt:lpstr>Hashed Page Table</vt:lpstr>
      <vt:lpstr>Inverted Page Table</vt:lpstr>
      <vt:lpstr>Inverted Page Table(continued)</vt:lpstr>
      <vt:lpstr>Inverted Page Table Architecture</vt:lpstr>
      <vt:lpstr>PowerPoint Presentation</vt:lpstr>
      <vt:lpstr>Swapping</vt:lpstr>
      <vt:lpstr>Schematic View of Swapping</vt:lpstr>
      <vt:lpstr>Swapping (Cont.)</vt:lpstr>
      <vt:lpstr>Modified versions of swapping are found on many systems (i.e., UNIX,  Linux, and Windows)</vt:lpstr>
      <vt:lpstr>Context Switch Time and Swapping (Cont.)</vt:lpstr>
      <vt:lpstr>Swapping on Mobile Systems</vt:lpstr>
      <vt:lpstr>Swapping with Paging</vt:lpstr>
      <vt:lpstr>Segmentation</vt:lpstr>
      <vt:lpstr>User’s View of a Program</vt:lpstr>
      <vt:lpstr>Logical View of Segmentation</vt:lpstr>
      <vt:lpstr>Segmentation Architecture</vt:lpstr>
      <vt:lpstr>PowerPoint Presentation</vt:lpstr>
      <vt:lpstr>PowerPoint Presentation</vt:lpstr>
      <vt:lpstr>PowerPoint Presentation</vt:lpstr>
      <vt:lpstr>PowerPoint Presentation</vt:lpstr>
      <vt:lpstr>PowerPoint Presentation</vt:lpstr>
      <vt:lpstr>Segmentation Hardware</vt:lpstr>
      <vt:lpstr>Segmentation Architecture (Cont.)</vt:lpstr>
      <vt:lpstr>Virtual Memory - Background</vt:lpstr>
      <vt:lpstr>PowerPoint Presentation</vt:lpstr>
      <vt:lpstr>Virtual memory</vt:lpstr>
      <vt:lpstr>Virtual Memory That is Larger Than Physical Memory</vt:lpstr>
      <vt:lpstr>Virtual-address Space</vt:lpstr>
      <vt:lpstr>Shared Library Using Virtual Memory</vt:lpstr>
      <vt:lpstr>Demand Paging</vt:lpstr>
      <vt:lpstr>Demand Paging</vt:lpstr>
      <vt:lpstr>Basic Concepts</vt:lpstr>
      <vt:lpstr>Valid-Invalid Bit</vt:lpstr>
      <vt:lpstr>Page Table When Some Pages Are Not in Main Memory</vt:lpstr>
      <vt:lpstr>Aspects of Demand Paging</vt:lpstr>
      <vt:lpstr>PowerPoint Presentation</vt:lpstr>
      <vt:lpstr>Steps in Handling Page Fault</vt:lpstr>
      <vt:lpstr>Steps in Handling a Page Fault (Cont.)</vt:lpstr>
      <vt:lpstr>Free-Frame List</vt:lpstr>
      <vt:lpstr>Performance of Demand Paging</vt:lpstr>
      <vt:lpstr>Stages in Demand Paging – Worse Case</vt:lpstr>
      <vt:lpstr>PowerPoint Presentation</vt:lpstr>
      <vt:lpstr>Copy-on-Write</vt:lpstr>
      <vt:lpstr>Before Process 1 Modifies Page C</vt:lpstr>
      <vt:lpstr>After Process 1 Modifies Page C</vt:lpstr>
      <vt:lpstr>PowerPoint Presentation</vt:lpstr>
      <vt:lpstr>Problems of Demand paging</vt:lpstr>
      <vt:lpstr>Need For Page Replacement</vt:lpstr>
      <vt:lpstr>Page Replacement</vt:lpstr>
      <vt:lpstr>Basic Page Replacement</vt:lpstr>
      <vt:lpstr>Page Replacement</vt:lpstr>
      <vt:lpstr>Page and Frame Replacement Algorithms</vt:lpstr>
      <vt:lpstr>Graph of Page Faults Versus the Number of Frames</vt:lpstr>
      <vt:lpstr>First-In-First-Out (FIFO) Algorithm</vt:lpstr>
      <vt:lpstr>Consider 1,2,3,4,1,2,5,1,2,3,4,5 with 3 pages : 9 page faults</vt:lpstr>
      <vt:lpstr>FIFO Illustrating Belady’s Anomaly</vt:lpstr>
      <vt:lpstr>Optimal Algorithm</vt:lpstr>
      <vt:lpstr>Least Recently Used (LRU) Algorithm</vt:lpstr>
      <vt:lpstr>PowerPoint Presentation</vt:lpstr>
      <vt:lpstr>PowerPoint Presentation</vt:lpstr>
      <vt:lpstr>PowerPoint Presentation</vt:lpstr>
      <vt:lpstr>PowerPoint Presentation</vt:lpstr>
      <vt:lpstr>Both LRU and FIFO have 9 page faults</vt:lpstr>
      <vt:lpstr>PowerPoint Presentation</vt:lpstr>
      <vt:lpstr>PowerPoint Presentation</vt:lpstr>
      <vt:lpstr>PowerPoint Presentation</vt:lpstr>
      <vt:lpstr>G5.A system uses FIFO policy for page replacement. It has 4 page  frames with no pages loaded to begin with. The system first accesses  100 distinct pages in some order and then accesses the same 100  pages but now in the reverse order. How many page faults will</vt:lpstr>
      <vt:lpstr>Using Optimal page replacement,  1 2 1 3 7</vt:lpstr>
      <vt:lpstr>PowerPoint Presentation</vt:lpstr>
      <vt:lpstr>PowerPoint Presentation</vt:lpstr>
      <vt:lpstr>PowerPoint Presentation</vt:lpstr>
      <vt:lpstr>LRU Algorithm Implementation</vt:lpstr>
      <vt:lpstr>PowerPoint Presentation</vt:lpstr>
      <vt:lpstr>LRU Algorithm (Cont.)</vt:lpstr>
      <vt:lpstr>LRU Approximation Page Replacement Algorithms</vt:lpstr>
      <vt:lpstr>PowerPoint Presentation</vt:lpstr>
      <vt:lpstr>PowerPoint Presentation</vt:lpstr>
      <vt:lpstr>LRU Approximation Algorithms -Second-chance algorithm</vt:lpstr>
      <vt:lpstr>Second-chance Algorithm Implementation</vt:lpstr>
      <vt:lpstr>PowerPoint Presentation</vt:lpstr>
      <vt:lpstr>Enhanced Second-Chance Algorithm</vt:lpstr>
      <vt:lpstr>PowerPoint Presentation</vt:lpstr>
      <vt:lpstr>Counting Algorithms</vt:lpstr>
      <vt:lpstr>Page-Buffering Algorithms</vt:lpstr>
      <vt:lpstr>PowerPoint Presentation</vt:lpstr>
      <vt:lpstr>Thrashing</vt:lpstr>
      <vt:lpstr>PowerPoint Presentation</vt:lpstr>
      <vt:lpstr>PowerPoint Presentation</vt:lpstr>
      <vt:lpstr>Working-Set Model</vt:lpstr>
      <vt:lpstr>PowerPoint Presentation</vt:lpstr>
      <vt:lpstr>PowerPoint Presentation</vt:lpstr>
      <vt:lpstr>Page-Fault Frequency</vt:lpstr>
      <vt:lpstr>Page-Fault Frequency</vt:lpstr>
      <vt:lpstr>G12.Consider a logical address space of 8 pages of 1024 words each,  mapped onto a physical memory of 32 frames. How many bits are there  in the physical address and logical address respectively?(GATE 2013)  (A)5,3 (B)10,10 (C)15,13 (D) 15, 15</vt:lpstr>
      <vt:lpstr>PowerPoint Presentation</vt:lpstr>
      <vt:lpstr>EX2. Consider a logical address space of 64 pages of 1,024 words each, mapped onto a physical memory of 32 frames.  a.How many bits are there in the logical address?  b.How many bits are there in the physical address?</vt:lpstr>
      <vt:lpstr>PowerPoint Presentation</vt:lpstr>
      <vt:lpstr>b. Logical address space has 256pages, size of each page =4KB  Number if bits in page# field of the logical address = log2256 bits = 8  bits Offset bits = log2 (4×1024) = 12 bits  So, Logical address = 8 + 12 = 20 bits</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2.01</dc:title>
  <dc:creator>Lucent End User</dc:creator>
  <cp:lastModifiedBy>Administrator</cp:lastModifiedBy>
  <cp:revision>1</cp:revision>
  <dcterms:created xsi:type="dcterms:W3CDTF">2022-11-25T04:35:05Z</dcterms:created>
  <dcterms:modified xsi:type="dcterms:W3CDTF">2022-11-25T04:38:10Z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2022-11-12T00:00:00Z</vt:filetime>
  </property>
  <property fmtid="{D5CDD505-2E9C-101B-9397-08002B2CF9AE}" pid="3" name="Creator">
    <vt:lpwstr>Microsoft® Office PowerPoint® 2007</vt:lpwstr>
  </property>
  <property fmtid="{D5CDD505-2E9C-101B-9397-08002B2CF9AE}" pid="4" name="LastSaved">
    <vt:filetime>2022-11-25T00:00:00Z</vt:filetime>
  </property>
</Properties>
</file>